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Poppi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8" roundtripDataSignature="AMtx7mgpSZlSzWDxrKK4TQzsYyJ4kDsV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oppins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oppins-italic.fntdata"/><Relationship Id="rId25" Type="http://schemas.openxmlformats.org/officeDocument/2006/relationships/font" Target="fonts/Poppins-bold.fntdata"/><Relationship Id="rId28" Type="http://customschemas.google.com/relationships/presentationmetadata" Target="metadata"/><Relationship Id="rId27" Type="http://schemas.openxmlformats.org/officeDocument/2006/relationships/font" Target="fonts/Poppi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b0aa023c6b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1b0aa023c6b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g1b0aa023c6b_0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b0aa023c6b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1b0aa023c6b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g1b0aa023c6b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b0aa023c6b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1b0aa023c6b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g1b0aa023c6b_0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b0aa023c6b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1b0aa023c6b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g1b0aa023c6b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3" name="Google Shape;21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7"/>
          <p:cNvSpPr txBox="1"/>
          <p:nvPr>
            <p:ph type="ctrTitle"/>
          </p:nvPr>
        </p:nvSpPr>
        <p:spPr>
          <a:xfrm>
            <a:off x="494070" y="3104536"/>
            <a:ext cx="8067369" cy="159282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libri"/>
              <a:buNone/>
              <a:defRPr sz="3600">
                <a:solidFill>
                  <a:srgbClr val="0020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7"/>
          <p:cNvSpPr txBox="1"/>
          <p:nvPr>
            <p:ph idx="1" type="subTitle"/>
          </p:nvPr>
        </p:nvSpPr>
        <p:spPr>
          <a:xfrm>
            <a:off x="501446" y="1747684"/>
            <a:ext cx="8082115" cy="6784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i="0" sz="2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1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6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6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26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2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7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8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8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2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E:\websites\free-power-point-templates\2012\logos.png" id="91" name="Google Shape;91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8"/>
          <p:cNvSpPr txBox="1"/>
          <p:nvPr>
            <p:ph type="title"/>
          </p:nvPr>
        </p:nvSpPr>
        <p:spPr>
          <a:xfrm>
            <a:off x="435078" y="165342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" type="body"/>
          </p:nvPr>
        </p:nvSpPr>
        <p:spPr>
          <a:xfrm>
            <a:off x="448966" y="1437968"/>
            <a:ext cx="8246070" cy="34243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635"/>
              </a:buClr>
              <a:buSzPts val="2800"/>
              <a:buChar char="•"/>
              <a:defRPr sz="2800">
                <a:solidFill>
                  <a:srgbClr val="003635"/>
                </a:solidFill>
              </a:defRPr>
            </a:lvl1pPr>
            <a:lvl2pPr indent="-406400" lvl="1" marL="91440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635"/>
              </a:buClr>
              <a:buSzPts val="2800"/>
              <a:buChar char="–"/>
              <a:defRPr>
                <a:solidFill>
                  <a:srgbClr val="003635"/>
                </a:solidFill>
              </a:defRPr>
            </a:lvl2pPr>
            <a:lvl3pPr indent="-381000" lvl="2" marL="137160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635"/>
              </a:buClr>
              <a:buSzPts val="2400"/>
              <a:buChar char="•"/>
              <a:defRPr>
                <a:solidFill>
                  <a:srgbClr val="003635"/>
                </a:solidFill>
              </a:defRPr>
            </a:lvl3pPr>
            <a:lvl4pPr indent="-355600" lvl="3" marL="18288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635"/>
              </a:buClr>
              <a:buSzPts val="2000"/>
              <a:buChar char="–"/>
              <a:defRPr>
                <a:solidFill>
                  <a:srgbClr val="003635"/>
                </a:solidFill>
              </a:defRPr>
            </a:lvl4pPr>
            <a:lvl5pPr indent="-355600" lvl="4" marL="22860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635"/>
              </a:buClr>
              <a:buSzPts val="2000"/>
              <a:buChar char="»"/>
              <a:defRPr>
                <a:solidFill>
                  <a:srgbClr val="003635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9"/>
          <p:cNvSpPr txBox="1"/>
          <p:nvPr>
            <p:ph type="title"/>
          </p:nvPr>
        </p:nvSpPr>
        <p:spPr>
          <a:xfrm>
            <a:off x="463069" y="502400"/>
            <a:ext cx="6571913" cy="725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9"/>
          <p:cNvSpPr txBox="1"/>
          <p:nvPr>
            <p:ph idx="1" type="body"/>
          </p:nvPr>
        </p:nvSpPr>
        <p:spPr>
          <a:xfrm>
            <a:off x="455695" y="1236429"/>
            <a:ext cx="6594035" cy="3511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>
                <a:solidFill>
                  <a:schemeClr val="lt1"/>
                </a:solidFill>
              </a:defRPr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>
                <a:solidFill>
                  <a:schemeClr val="lt1"/>
                </a:solidFill>
              </a:defRPr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>
                <a:solidFill>
                  <a:schemeClr val="lt1"/>
                </a:solidFill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0"/>
          <p:cNvSpPr txBox="1"/>
          <p:nvPr>
            <p:ph type="title"/>
          </p:nvPr>
        </p:nvSpPr>
        <p:spPr>
          <a:xfrm>
            <a:off x="517943" y="124163"/>
            <a:ext cx="8093365" cy="76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1" type="body"/>
          </p:nvPr>
        </p:nvSpPr>
        <p:spPr>
          <a:xfrm>
            <a:off x="536879" y="167026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635"/>
              </a:buClr>
              <a:buSzPts val="2400"/>
              <a:buNone/>
              <a:defRPr b="1" sz="2400">
                <a:solidFill>
                  <a:srgbClr val="003635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7" name="Google Shape;37;p20"/>
          <p:cNvSpPr txBox="1"/>
          <p:nvPr>
            <p:ph idx="2" type="body"/>
          </p:nvPr>
        </p:nvSpPr>
        <p:spPr>
          <a:xfrm>
            <a:off x="536879" y="2142662"/>
            <a:ext cx="4040188" cy="2276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635"/>
              </a:buClr>
              <a:buSzPts val="2400"/>
              <a:buChar char="•"/>
              <a:defRPr sz="2400">
                <a:solidFill>
                  <a:srgbClr val="003635"/>
                </a:solidFill>
              </a:defRPr>
            </a:lvl1pPr>
            <a:lvl2pPr indent="-355600" lvl="1" marL="9144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635"/>
              </a:buClr>
              <a:buSzPts val="2000"/>
              <a:buChar char="–"/>
              <a:defRPr sz="2000">
                <a:solidFill>
                  <a:srgbClr val="003635"/>
                </a:solidFill>
              </a:defRPr>
            </a:lvl2pPr>
            <a:lvl3pPr indent="-342900" lvl="2" marL="1371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635"/>
              </a:buClr>
              <a:buSzPts val="1800"/>
              <a:buChar char="•"/>
              <a:defRPr sz="1800">
                <a:solidFill>
                  <a:srgbClr val="003635"/>
                </a:solidFill>
              </a:defRPr>
            </a:lvl3pPr>
            <a:lvl4pPr indent="-330200" lvl="3" marL="18288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635"/>
              </a:buClr>
              <a:buSzPts val="1600"/>
              <a:buChar char="–"/>
              <a:defRPr sz="1600">
                <a:solidFill>
                  <a:srgbClr val="003635"/>
                </a:solidFill>
              </a:defRPr>
            </a:lvl4pPr>
            <a:lvl5pPr indent="-330200" lvl="4" marL="22860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635"/>
              </a:buClr>
              <a:buSzPts val="1600"/>
              <a:buChar char="»"/>
              <a:defRPr sz="1600">
                <a:solidFill>
                  <a:srgbClr val="003635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8" name="Google Shape;38;p20"/>
          <p:cNvSpPr txBox="1"/>
          <p:nvPr>
            <p:ph idx="3" type="body"/>
          </p:nvPr>
        </p:nvSpPr>
        <p:spPr>
          <a:xfrm>
            <a:off x="4572000" y="167026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635"/>
              </a:buClr>
              <a:buSzPts val="2400"/>
              <a:buNone/>
              <a:defRPr b="1" sz="2400">
                <a:solidFill>
                  <a:srgbClr val="003635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0"/>
          <p:cNvSpPr txBox="1"/>
          <p:nvPr>
            <p:ph idx="4" type="body"/>
          </p:nvPr>
        </p:nvSpPr>
        <p:spPr>
          <a:xfrm>
            <a:off x="4572000" y="2142662"/>
            <a:ext cx="4041775" cy="2276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635"/>
              </a:buClr>
              <a:buSzPts val="2400"/>
              <a:buChar char="•"/>
              <a:defRPr sz="2400">
                <a:solidFill>
                  <a:srgbClr val="003635"/>
                </a:solidFill>
              </a:defRPr>
            </a:lvl1pPr>
            <a:lvl2pPr indent="-355600" lvl="1" marL="9144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635"/>
              </a:buClr>
              <a:buSzPts val="2000"/>
              <a:buChar char="–"/>
              <a:defRPr sz="2000">
                <a:solidFill>
                  <a:srgbClr val="003635"/>
                </a:solidFill>
              </a:defRPr>
            </a:lvl2pPr>
            <a:lvl3pPr indent="-342900" lvl="2" marL="1371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635"/>
              </a:buClr>
              <a:buSzPts val="1800"/>
              <a:buChar char="•"/>
              <a:defRPr sz="1800">
                <a:solidFill>
                  <a:srgbClr val="003635"/>
                </a:solidFill>
              </a:defRPr>
            </a:lvl3pPr>
            <a:lvl4pPr indent="-330200" lvl="3" marL="18288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635"/>
              </a:buClr>
              <a:buSzPts val="1600"/>
              <a:buChar char="–"/>
              <a:defRPr sz="1600">
                <a:solidFill>
                  <a:srgbClr val="003635"/>
                </a:solidFill>
              </a:defRPr>
            </a:lvl4pPr>
            <a:lvl5pPr indent="-330200" lvl="4" marL="22860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635"/>
              </a:buClr>
              <a:buSzPts val="1600"/>
              <a:buChar char="»"/>
              <a:defRPr sz="1600">
                <a:solidFill>
                  <a:srgbClr val="003635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2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2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0" name="Google Shape;50;p2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3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6" name="Google Shape;56;p23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7" name="Google Shape;57;p2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8" name="Google Shape;68;p25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6"/>
          <p:cNvSpPr txBox="1"/>
          <p:nvPr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This presentation uses a free template provided by FPPT.com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www.free-power-point-templates.com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slow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jpg"/><Relationship Id="rId4" Type="http://schemas.openxmlformats.org/officeDocument/2006/relationships/image" Target="../media/image16.jpg"/><Relationship Id="rId5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21.png"/><Relationship Id="rId5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0.png"/><Relationship Id="rId5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>
            <p:ph type="ctrTitle"/>
          </p:nvPr>
        </p:nvSpPr>
        <p:spPr>
          <a:xfrm>
            <a:off x="114740" y="3321648"/>
            <a:ext cx="7860900" cy="15780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lang="en-US" sz="4700"/>
              <a:t>Proposal Evaluation</a:t>
            </a:r>
            <a:br>
              <a:rPr lang="en-US" sz="4300"/>
            </a:br>
            <a:endParaRPr sz="4300"/>
          </a:p>
        </p:txBody>
      </p:sp>
      <p:sp>
        <p:nvSpPr>
          <p:cNvPr id="97" name="Google Shape;97;p1"/>
          <p:cNvSpPr txBox="1"/>
          <p:nvPr>
            <p:ph idx="1" type="subTitle"/>
          </p:nvPr>
        </p:nvSpPr>
        <p:spPr>
          <a:xfrm>
            <a:off x="-109461" y="500983"/>
            <a:ext cx="5867324" cy="2070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b="1" i="0" lang="en-US">
                <a:latin typeface="Poppins"/>
                <a:ea typeface="Poppins"/>
                <a:cs typeface="Poppins"/>
                <a:sym typeface="Poppins"/>
              </a:rPr>
              <a:t>EN2533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b="1" i="0" lang="en-US">
                <a:latin typeface="Poppins"/>
                <a:ea typeface="Poppins"/>
                <a:cs typeface="Poppins"/>
                <a:sym typeface="Poppins"/>
              </a:rPr>
              <a:t> Robot Design and Competition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b="1" lang="en-US"/>
              <a:t>Group – 03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b="1" lang="en-US"/>
              <a:t>Helios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"/>
          <p:cNvSpPr txBox="1"/>
          <p:nvPr>
            <p:ph type="title"/>
          </p:nvPr>
        </p:nvSpPr>
        <p:spPr>
          <a:xfrm>
            <a:off x="342209" y="165342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Navigation</a:t>
            </a:r>
            <a:endParaRPr/>
          </a:p>
        </p:txBody>
      </p:sp>
      <p:pic>
        <p:nvPicPr>
          <p:cNvPr id="167" name="Google Shape;167;p10"/>
          <p:cNvPicPr preferRelativeResize="0"/>
          <p:nvPr/>
        </p:nvPicPr>
        <p:blipFill rotWithShape="1">
          <a:blip r:embed="rId3">
            <a:alphaModFix/>
          </a:blip>
          <a:srcRect b="0" l="294" r="0" t="354"/>
          <a:stretch/>
        </p:blipFill>
        <p:spPr>
          <a:xfrm>
            <a:off x="1583758" y="1408266"/>
            <a:ext cx="5976484" cy="3640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 txBox="1"/>
          <p:nvPr>
            <p:ph type="ctrTitle"/>
          </p:nvPr>
        </p:nvSpPr>
        <p:spPr>
          <a:xfrm>
            <a:off x="533709" y="3365397"/>
            <a:ext cx="7860890" cy="1578077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libri"/>
              <a:buNone/>
            </a:pPr>
            <a:r>
              <a:rPr lang="en-US" sz="4800"/>
              <a:t>Online Simulation</a:t>
            </a:r>
            <a:br>
              <a:rPr lang="en-US"/>
            </a:br>
            <a:endParaRPr/>
          </a:p>
        </p:txBody>
      </p:sp>
      <p:sp>
        <p:nvSpPr>
          <p:cNvPr id="173" name="Google Shape;173;p11"/>
          <p:cNvSpPr txBox="1"/>
          <p:nvPr>
            <p:ph idx="1" type="subTitle"/>
          </p:nvPr>
        </p:nvSpPr>
        <p:spPr>
          <a:xfrm>
            <a:off x="-109461" y="500983"/>
            <a:ext cx="5867324" cy="2070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b="1" i="0" lang="en-US">
                <a:latin typeface="Poppins"/>
                <a:ea typeface="Poppins"/>
                <a:cs typeface="Poppins"/>
                <a:sym typeface="Poppins"/>
              </a:rPr>
              <a:t>EN2533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b="1" i="0" lang="en-US">
                <a:latin typeface="Poppins"/>
                <a:ea typeface="Poppins"/>
                <a:cs typeface="Poppins"/>
                <a:sym typeface="Poppins"/>
              </a:rPr>
              <a:t> Robot Design and Competition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b="1" lang="en-US"/>
              <a:t>Group – 03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b="1" lang="en-US"/>
              <a:t>Helios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"/>
          <p:cNvSpPr txBox="1"/>
          <p:nvPr>
            <p:ph type="title"/>
          </p:nvPr>
        </p:nvSpPr>
        <p:spPr>
          <a:xfrm>
            <a:off x="916430" y="237968"/>
            <a:ext cx="6571800" cy="7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Body structure</a:t>
            </a:r>
            <a:endParaRPr/>
          </a:p>
        </p:txBody>
      </p:sp>
      <p:pic>
        <p:nvPicPr>
          <p:cNvPr descr="A picture containing LEGO, toy&#10;&#10;Description automatically generated" id="179" name="Google Shape;179;p12"/>
          <p:cNvPicPr preferRelativeResize="0"/>
          <p:nvPr/>
        </p:nvPicPr>
        <p:blipFill rotWithShape="1">
          <a:blip r:embed="rId3">
            <a:alphaModFix/>
          </a:blip>
          <a:srcRect b="19050" l="9984" r="48586" t="4537"/>
          <a:stretch/>
        </p:blipFill>
        <p:spPr>
          <a:xfrm>
            <a:off x="2925453" y="1067367"/>
            <a:ext cx="2553754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g1b0aa023c6b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1925" y="152400"/>
            <a:ext cx="3790214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g1b0aa023c6b_0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3850" y="152400"/>
            <a:ext cx="342483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g1b0aa023c6b_0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7575" y="152400"/>
            <a:ext cx="333212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g1b0aa023c6b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8775" y="152400"/>
            <a:ext cx="449980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3"/>
          <p:cNvSpPr txBox="1"/>
          <p:nvPr>
            <p:ph type="title"/>
          </p:nvPr>
        </p:nvSpPr>
        <p:spPr>
          <a:xfrm>
            <a:off x="545531" y="259513"/>
            <a:ext cx="6571800" cy="7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Navigation</a:t>
            </a:r>
            <a:endParaRPr/>
          </a:p>
        </p:txBody>
      </p:sp>
      <p:pic>
        <p:nvPicPr>
          <p:cNvPr id="210" name="Google Shape;210;p13"/>
          <p:cNvPicPr preferRelativeResize="0"/>
          <p:nvPr/>
        </p:nvPicPr>
        <p:blipFill rotWithShape="1">
          <a:blip r:embed="rId3">
            <a:alphaModFix/>
          </a:blip>
          <a:srcRect b="0" l="663" r="0" t="725"/>
          <a:stretch/>
        </p:blipFill>
        <p:spPr>
          <a:xfrm>
            <a:off x="805203" y="1422247"/>
            <a:ext cx="6052457" cy="3367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5"/>
          <p:cNvSpPr txBox="1"/>
          <p:nvPr>
            <p:ph type="ctrTitle"/>
          </p:nvPr>
        </p:nvSpPr>
        <p:spPr>
          <a:xfrm>
            <a:off x="1473227" y="3122971"/>
            <a:ext cx="7860890" cy="1578077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Calibri"/>
              <a:buNone/>
            </a:pPr>
            <a:r>
              <a:rPr lang="en-US" sz="7200"/>
              <a:t>Q &amp; A </a:t>
            </a:r>
            <a:br>
              <a:rPr lang="en-US"/>
            </a:br>
            <a:endParaRPr/>
          </a:p>
        </p:txBody>
      </p:sp>
      <p:sp>
        <p:nvSpPr>
          <p:cNvPr id="216" name="Google Shape;216;p15"/>
          <p:cNvSpPr txBox="1"/>
          <p:nvPr>
            <p:ph idx="1" type="subTitle"/>
          </p:nvPr>
        </p:nvSpPr>
        <p:spPr>
          <a:xfrm>
            <a:off x="-109461" y="500983"/>
            <a:ext cx="5867324" cy="2070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b="1" i="0" lang="en-US">
                <a:latin typeface="Poppins"/>
                <a:ea typeface="Poppins"/>
                <a:cs typeface="Poppins"/>
                <a:sym typeface="Poppins"/>
              </a:rPr>
              <a:t>EN2533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b="1" i="0" lang="en-US">
                <a:latin typeface="Poppins"/>
                <a:ea typeface="Poppins"/>
                <a:cs typeface="Poppins"/>
                <a:sym typeface="Poppins"/>
              </a:rPr>
              <a:t> Robot Design and Competition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b="1" lang="en-US"/>
              <a:t>Group – 03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b="1" lang="en-US"/>
              <a:t>Helios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>
            <p:ph type="title"/>
          </p:nvPr>
        </p:nvSpPr>
        <p:spPr>
          <a:xfrm>
            <a:off x="442451" y="165342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Typical Robotic System</a:t>
            </a:r>
            <a:endParaRPr/>
          </a:p>
        </p:txBody>
      </p:sp>
      <p:sp>
        <p:nvSpPr>
          <p:cNvPr id="103" name="Google Shape;103;p2"/>
          <p:cNvSpPr txBox="1"/>
          <p:nvPr>
            <p:ph idx="1" type="body"/>
          </p:nvPr>
        </p:nvSpPr>
        <p:spPr>
          <a:xfrm>
            <a:off x="448965" y="1437968"/>
            <a:ext cx="8259097" cy="3412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838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635"/>
              </a:buClr>
              <a:buSzPct val="100000"/>
              <a:buChar char="•"/>
            </a:pPr>
            <a:r>
              <a:rPr lang="en-US" sz="6205"/>
              <a:t>Body Structure</a:t>
            </a:r>
            <a:endParaRPr sz="6205"/>
          </a:p>
          <a:p>
            <a:pPr indent="-283859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635"/>
              </a:buClr>
              <a:buSzPct val="100000"/>
              <a:buChar char="•"/>
            </a:pPr>
            <a:r>
              <a:rPr lang="en-US" sz="6205"/>
              <a:t>Power Source</a:t>
            </a:r>
            <a:endParaRPr sz="6205"/>
          </a:p>
          <a:p>
            <a:pPr indent="-283859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635"/>
              </a:buClr>
              <a:buSzPct val="100000"/>
              <a:buChar char="•"/>
            </a:pPr>
            <a:r>
              <a:rPr lang="en-US" sz="6205"/>
              <a:t>Sensors</a:t>
            </a:r>
            <a:endParaRPr sz="6205"/>
          </a:p>
          <a:p>
            <a:pPr indent="-283859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635"/>
              </a:buClr>
              <a:buSzPct val="100000"/>
              <a:buChar char="•"/>
            </a:pPr>
            <a:r>
              <a:rPr lang="en-US" sz="6205"/>
              <a:t>Brain (Micro controller)</a:t>
            </a:r>
            <a:endParaRPr sz="6205"/>
          </a:p>
          <a:p>
            <a:pPr indent="-283859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635"/>
              </a:buClr>
              <a:buSzPct val="100000"/>
              <a:buChar char="•"/>
            </a:pPr>
            <a:r>
              <a:rPr lang="en-US" sz="6205"/>
              <a:t>Actuators</a:t>
            </a:r>
            <a:endParaRPr sz="6205"/>
          </a:p>
          <a:p>
            <a:pPr indent="0" lvl="0" marL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635"/>
              </a:buClr>
              <a:buSzPct val="100000"/>
              <a:buNone/>
            </a:pPr>
            <a:r>
              <a:t/>
            </a:r>
            <a:endParaRPr/>
          </a:p>
          <a:p>
            <a:pPr indent="-165100" lvl="0" marL="34290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635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/>
          <p:nvPr>
            <p:ph type="title"/>
          </p:nvPr>
        </p:nvSpPr>
        <p:spPr>
          <a:xfrm>
            <a:off x="852531" y="148775"/>
            <a:ext cx="6571800" cy="7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Body Structure</a:t>
            </a:r>
            <a:endParaRPr/>
          </a:p>
        </p:txBody>
      </p:sp>
      <p:pic>
        <p:nvPicPr>
          <p:cNvPr descr="A picture containing LEGO, toy&#10;&#10;Description automatically generated" id="109" name="Google Shape;10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2015" y="1229285"/>
            <a:ext cx="4712833" cy="35110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/>
          <p:nvPr>
            <p:ph type="title"/>
          </p:nvPr>
        </p:nvSpPr>
        <p:spPr>
          <a:xfrm>
            <a:off x="517943" y="124163"/>
            <a:ext cx="8093365" cy="76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Power sources</a:t>
            </a:r>
            <a:endParaRPr/>
          </a:p>
        </p:txBody>
      </p:sp>
      <p:pic>
        <p:nvPicPr>
          <p:cNvPr id="115" name="Google Shape;115;p4"/>
          <p:cNvPicPr preferRelativeResize="0"/>
          <p:nvPr/>
        </p:nvPicPr>
        <p:blipFill rotWithShape="1">
          <a:blip r:embed="rId3">
            <a:alphaModFix/>
          </a:blip>
          <a:srcRect b="22056" l="15820" r="2125" t="31054"/>
          <a:stretch/>
        </p:blipFill>
        <p:spPr>
          <a:xfrm>
            <a:off x="5667600" y="2236574"/>
            <a:ext cx="3242100" cy="185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4"/>
          <p:cNvPicPr preferRelativeResize="0"/>
          <p:nvPr/>
        </p:nvPicPr>
        <p:blipFill rotWithShape="1">
          <a:blip r:embed="rId4">
            <a:alphaModFix/>
          </a:blip>
          <a:srcRect b="16808" l="24521" r="29204" t="7610"/>
          <a:stretch/>
        </p:blipFill>
        <p:spPr>
          <a:xfrm>
            <a:off x="292525" y="1389475"/>
            <a:ext cx="1828275" cy="2986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4"/>
          <p:cNvPicPr preferRelativeResize="0"/>
          <p:nvPr/>
        </p:nvPicPr>
        <p:blipFill rotWithShape="1">
          <a:blip r:embed="rId5">
            <a:alphaModFix/>
          </a:blip>
          <a:srcRect b="8538" l="0" r="0" t="14115"/>
          <a:stretch/>
        </p:blipFill>
        <p:spPr>
          <a:xfrm>
            <a:off x="2797288" y="2206100"/>
            <a:ext cx="2474150" cy="1913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>
            <p:ph type="title"/>
          </p:nvPr>
        </p:nvSpPr>
        <p:spPr>
          <a:xfrm>
            <a:off x="948955" y="180925"/>
            <a:ext cx="6571800" cy="7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Sensors</a:t>
            </a:r>
            <a:endParaRPr/>
          </a:p>
        </p:txBody>
      </p:sp>
      <p:pic>
        <p:nvPicPr>
          <p:cNvPr descr="A picture containing electronics, circuit&#10;&#10;Description automatically generated" id="123" name="Google Shape;12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124923">
            <a:off x="4797488" y="3170830"/>
            <a:ext cx="2346951" cy="10328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electronics, toy&#10;&#10;Description automatically generated" id="124" name="Google Shape;12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6755" y="2984745"/>
            <a:ext cx="2339498" cy="13630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&#10;&#10;Description automatically generated" id="125" name="Google Shape;125;p5"/>
          <p:cNvPicPr preferRelativeResize="0"/>
          <p:nvPr/>
        </p:nvPicPr>
        <p:blipFill rotWithShape="1">
          <a:blip r:embed="rId5">
            <a:alphaModFix/>
          </a:blip>
          <a:srcRect b="14528" l="25255" r="45807" t="41099"/>
          <a:stretch/>
        </p:blipFill>
        <p:spPr>
          <a:xfrm>
            <a:off x="3009453" y="1095557"/>
            <a:ext cx="1693176" cy="1562618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/>
          <p:nvPr>
            <p:ph type="title"/>
          </p:nvPr>
        </p:nvSpPr>
        <p:spPr>
          <a:xfrm>
            <a:off x="525317" y="131307"/>
            <a:ext cx="8093365" cy="76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4000"/>
              <a:t>Brain</a:t>
            </a:r>
            <a:endParaRPr sz="4000"/>
          </a:p>
        </p:txBody>
      </p:sp>
      <p:pic>
        <p:nvPicPr>
          <p:cNvPr descr="Graphical user interface&#10;&#10;Description automatically generated" id="132" name="Google Shape;132;p6"/>
          <p:cNvPicPr preferRelativeResize="0"/>
          <p:nvPr/>
        </p:nvPicPr>
        <p:blipFill rotWithShape="1">
          <a:blip r:embed="rId3">
            <a:alphaModFix/>
          </a:blip>
          <a:srcRect b="15766" l="14683" r="46508" t="15379"/>
          <a:stretch/>
        </p:blipFill>
        <p:spPr>
          <a:xfrm>
            <a:off x="2797628" y="1393031"/>
            <a:ext cx="3548744" cy="3541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/>
          <p:nvPr>
            <p:ph type="title"/>
          </p:nvPr>
        </p:nvSpPr>
        <p:spPr>
          <a:xfrm>
            <a:off x="1286100" y="245174"/>
            <a:ext cx="6571800" cy="7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Actuators</a:t>
            </a:r>
            <a:endParaRPr/>
          </a:p>
        </p:txBody>
      </p:sp>
      <p:pic>
        <p:nvPicPr>
          <p:cNvPr descr="Graphical user interface, text&#10;&#10;Description automatically generated" id="138" name="Google Shape;138;p7"/>
          <p:cNvPicPr preferRelativeResize="0"/>
          <p:nvPr/>
        </p:nvPicPr>
        <p:blipFill rotWithShape="1">
          <a:blip r:embed="rId3">
            <a:alphaModFix/>
          </a:blip>
          <a:srcRect b="34587" l="26280" r="52563" t="30086"/>
          <a:stretch/>
        </p:blipFill>
        <p:spPr>
          <a:xfrm>
            <a:off x="1079093" y="1255688"/>
            <a:ext cx="1664597" cy="15636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website&#10;&#10;Description automatically generated" id="139" name="Google Shape;139;p7"/>
          <p:cNvPicPr preferRelativeResize="0"/>
          <p:nvPr/>
        </p:nvPicPr>
        <p:blipFill rotWithShape="1">
          <a:blip r:embed="rId4">
            <a:alphaModFix/>
          </a:blip>
          <a:srcRect b="11338" l="28461" r="24871" t="14359"/>
          <a:stretch/>
        </p:blipFill>
        <p:spPr>
          <a:xfrm>
            <a:off x="5250746" y="1255688"/>
            <a:ext cx="1747520" cy="15636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agram&#10;&#10;Description automatically generated with medium confidence" id="140" name="Google Shape;140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28977" y="3087889"/>
            <a:ext cx="2844170" cy="1599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"/>
          <p:cNvSpPr txBox="1"/>
          <p:nvPr>
            <p:ph type="ctrTitle"/>
          </p:nvPr>
        </p:nvSpPr>
        <p:spPr>
          <a:xfrm>
            <a:off x="340828" y="3386829"/>
            <a:ext cx="7860890" cy="1578077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0"/>
              <a:buFont typeface="Calibri"/>
              <a:buNone/>
            </a:pPr>
            <a:r>
              <a:rPr lang="en-US" sz="6000"/>
              <a:t>Physical Task</a:t>
            </a:r>
            <a:br>
              <a:rPr lang="en-US"/>
            </a:br>
            <a:endParaRPr/>
          </a:p>
        </p:txBody>
      </p:sp>
      <p:sp>
        <p:nvSpPr>
          <p:cNvPr id="146" name="Google Shape;146;p8"/>
          <p:cNvSpPr txBox="1"/>
          <p:nvPr>
            <p:ph idx="1" type="subTitle"/>
          </p:nvPr>
        </p:nvSpPr>
        <p:spPr>
          <a:xfrm>
            <a:off x="-109461" y="500983"/>
            <a:ext cx="5867324" cy="2070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b="1" i="0" lang="en-US">
                <a:latin typeface="Poppins"/>
                <a:ea typeface="Poppins"/>
                <a:cs typeface="Poppins"/>
                <a:sym typeface="Poppins"/>
              </a:rPr>
              <a:t>EN2533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b="1" i="0" lang="en-US">
                <a:latin typeface="Poppins"/>
                <a:ea typeface="Poppins"/>
                <a:cs typeface="Poppins"/>
                <a:sym typeface="Poppins"/>
              </a:rPr>
              <a:t> Robot Design and Competition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b="1" lang="en-US"/>
              <a:t>Group – 03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b="1" lang="en-US"/>
              <a:t>Helios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"/>
          <p:cNvSpPr txBox="1"/>
          <p:nvPr>
            <p:ph type="title"/>
          </p:nvPr>
        </p:nvSpPr>
        <p:spPr>
          <a:xfrm>
            <a:off x="442451" y="114413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Body structure</a:t>
            </a:r>
            <a:endParaRPr/>
          </a:p>
        </p:txBody>
      </p:sp>
      <p:grpSp>
        <p:nvGrpSpPr>
          <p:cNvPr id="152" name="Google Shape;152;p9"/>
          <p:cNvGrpSpPr/>
          <p:nvPr/>
        </p:nvGrpSpPr>
        <p:grpSpPr>
          <a:xfrm>
            <a:off x="2533242" y="1786891"/>
            <a:ext cx="4077516" cy="2915511"/>
            <a:chOff x="0" y="392694"/>
            <a:chExt cx="3375025" cy="1610708"/>
          </a:xfrm>
        </p:grpSpPr>
        <p:pic>
          <p:nvPicPr>
            <p:cNvPr id="153" name="Google Shape;153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392694"/>
              <a:ext cx="3375025" cy="161070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54" name="Google Shape;154;p9"/>
            <p:cNvCxnSpPr/>
            <p:nvPr/>
          </p:nvCxnSpPr>
          <p:spPr>
            <a:xfrm flipH="1" rot="10800000">
              <a:off x="266032" y="432140"/>
              <a:ext cx="1340914" cy="172480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155" name="Google Shape;155;p9"/>
            <p:cNvSpPr txBox="1"/>
            <p:nvPr/>
          </p:nvSpPr>
          <p:spPr>
            <a:xfrm>
              <a:off x="583808" y="587980"/>
              <a:ext cx="419735" cy="1752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1" i="0" lang="en-US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19cm</a:t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6" name="Google Shape;156;p9"/>
            <p:cNvCxnSpPr/>
            <p:nvPr/>
          </p:nvCxnSpPr>
          <p:spPr>
            <a:xfrm>
              <a:off x="37904" y="1267159"/>
              <a:ext cx="1467983" cy="588181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157" name="Google Shape;157;p9"/>
            <p:cNvSpPr txBox="1"/>
            <p:nvPr/>
          </p:nvSpPr>
          <p:spPr>
            <a:xfrm>
              <a:off x="790217" y="1629270"/>
              <a:ext cx="419735" cy="1752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1" i="0" lang="en-US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24cm</a:t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8" name="Google Shape;158;p9"/>
          <p:cNvSpPr/>
          <p:nvPr/>
        </p:nvSpPr>
        <p:spPr>
          <a:xfrm>
            <a:off x="6450806" y="3783797"/>
            <a:ext cx="958440" cy="1117262"/>
          </a:xfrm>
          <a:prstGeom prst="triangle">
            <a:avLst>
              <a:gd fmla="val 50000" name="adj"/>
            </a:avLst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9" name="Google Shape;159;p9"/>
          <p:cNvCxnSpPr>
            <a:endCxn id="158" idx="2"/>
          </p:cNvCxnSpPr>
          <p:nvPr/>
        </p:nvCxnSpPr>
        <p:spPr>
          <a:xfrm>
            <a:off x="4775006" y="3911659"/>
            <a:ext cx="1675800" cy="989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160" name="Google Shape;160;p9"/>
          <p:cNvCxnSpPr>
            <a:endCxn id="151" idx="4"/>
          </p:cNvCxnSpPr>
          <p:nvPr/>
        </p:nvCxnSpPr>
        <p:spPr>
          <a:xfrm>
            <a:off x="5143500" y="3822927"/>
            <a:ext cx="2265600" cy="1078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161" name="Google Shape;161;p9"/>
          <p:cNvCxnSpPr>
            <a:endCxn id="158" idx="0"/>
          </p:cNvCxnSpPr>
          <p:nvPr/>
        </p:nvCxnSpPr>
        <p:spPr>
          <a:xfrm flipH="1" rot="10800000">
            <a:off x="5643626" y="3783797"/>
            <a:ext cx="1286400" cy="67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2017-08-01T15:40:51Z</dcterms:created>
</cp:coreProperties>
</file>