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7"/>
  </p:notesMasterIdLst>
  <p:sldIdLst>
    <p:sldId id="539" r:id="rId3"/>
    <p:sldId id="260" r:id="rId4"/>
    <p:sldId id="289" r:id="rId5"/>
    <p:sldId id="540" r:id="rId6"/>
    <p:sldId id="541" r:id="rId7"/>
    <p:sldId id="542" r:id="rId8"/>
    <p:sldId id="543" r:id="rId9"/>
    <p:sldId id="544" r:id="rId10"/>
    <p:sldId id="550" r:id="rId11"/>
    <p:sldId id="547" r:id="rId12"/>
    <p:sldId id="548" r:id="rId13"/>
    <p:sldId id="549" r:id="rId14"/>
    <p:sldId id="545" r:id="rId15"/>
    <p:sldId id="54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2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C8053-C215-4F1B-B034-F2CEC3A12651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86552-9209-4EF2-8CFF-E55CDE485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84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Google Shape;81;p1:notes">
            <a:extLst>
              <a:ext uri="{FF2B5EF4-FFF2-40B4-BE49-F238E27FC236}">
                <a16:creationId xmlns:a16="http://schemas.microsoft.com/office/drawing/2014/main" id="{6239290D-3E94-FAD0-7910-CDA7DFA9C4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387" name="Google Shape;82;p1:notes">
            <a:extLst>
              <a:ext uri="{FF2B5EF4-FFF2-40B4-BE49-F238E27FC236}">
                <a16:creationId xmlns:a16="http://schemas.microsoft.com/office/drawing/2014/main" id="{1D7A565E-33A6-6574-9D57-CFC2299100B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48C81-3233-97D9-9070-175AAC6F8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ACA4C7-A941-ACA7-6183-31E97D0388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A916F4-4BB6-B210-A7DB-CFDA28E479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7CB39-8CB2-7C50-9E79-3FA4E58BF2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560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45ECD-A36E-BAB0-41C8-F9F5E682D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DDC328-3CA2-7DB0-FDE9-4647E3D959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688B36-A038-1BC3-1188-5A149ACC81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02536-5296-5D07-65BE-5BE5CEB51E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866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F9522-6108-ECB7-5FAC-62A3D03B5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0F945D-0CB8-7ABB-7B8E-44D04CE612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94B97E-C691-70CC-498F-90210A3512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6D10A-0EA2-2201-D480-183652CB83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767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F3BF6-6B49-07B5-05E2-FE5E914D7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B8D57B-8713-4D09-9527-F2379BED5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A1537A-AA6A-9EDE-7372-1543EF27B1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E7455-4A38-883F-A076-C2E7EAD6AC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038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097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10774-17D3-2F7B-67C2-5E3EFEEDB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26639E-C4D8-114E-7A36-9E4A7763F4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975587-F1E8-A581-4745-C9CD4F7099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0012C-7F90-F2E5-F2D4-D9FC80E262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010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FF118-6675-EC49-70B7-141C2BF87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E807A9-7810-AEDB-330D-123B8E0912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BDCE2F-5961-A6ED-AD82-50503224BD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57151-6479-73E1-3AB0-8EC71546BA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150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E60CD-DF64-C22E-1C80-942ECBCDE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A63253-7DED-02EF-2981-D3DD2B6DA2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B8B282-D1F9-4A7C-A28D-A95B79DB34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BB778-8AD1-2D01-28AE-31715B8521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42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30584-3057-569C-1F66-63237CCAF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799367-BDB4-648F-D661-3099F62F3E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0E3226-E0D8-B811-5916-EFAE29C35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FF35D-832C-869E-7DFC-010E9A4F67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80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CBB29-71EB-BD1E-02CC-03063334D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D92A23-9F91-45CC-C4AC-F04133DC08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D451F3-6831-53F0-B4C9-7232C8A1F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4BE4A-91F8-1CB0-5E6D-D30F4D182F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712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FD32F0-7FF9-C5B7-E85A-499E40BFF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EBB961-56BB-6366-8370-EC80BA2D4E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3D3AD4-5318-A63D-2EBF-43D084135D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220EE-EBDD-0E0D-B5C2-5D1BEC56E1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553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D297A-66AE-4A40-C90E-1E31D62BF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D68DA8-A324-D56A-7440-39D3EE6EEC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DB4125-D14C-B84F-CCDA-F9B7ED5D76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D71CB-8032-EB8A-4A2D-5871396ED2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8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3907A-1C36-3163-8823-398418319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78931A-C565-4B1C-A936-B5CA39C7CD04}" type="datetimeFigureOut">
              <a:rPr lang="en-US"/>
              <a:pPr>
                <a:defRPr/>
              </a:pPr>
              <a:t>10/17/2024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5672E-874D-F919-479C-F31C3BA8D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98ECE-D04C-C905-0358-5B5D39EB6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BF32D-9D31-4CD0-8B17-4D91DA246A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22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D64DB-4A11-4A09-0DCC-22DCD5F44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0980CB-B09E-44F2-B85A-CC28BFF3936C}" type="datetimeFigureOut">
              <a:rPr lang="en-US"/>
              <a:pPr>
                <a:defRPr/>
              </a:pPr>
              <a:t>10/17/2024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2C25F-F2EA-6F3C-AA22-17672639A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07625-2F75-2E9C-173F-813E0BCA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B05AD-D529-4C46-BA41-798F8AAE7F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86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307AB-A758-7ACF-1EF5-39524460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4204F-497E-4357-BC10-5017874068A6}" type="datetimeFigureOut">
              <a:rPr lang="en-US"/>
              <a:pPr>
                <a:defRPr/>
              </a:pPr>
              <a:t>10/17/2024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3595D-F878-D090-2021-A9C3B17B1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37D67-0477-0305-7A3A-F51005303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B7426-2160-4114-9A12-2143FC7026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7399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vl="0" algn="ctr">
              <a:spcBef>
                <a:spcPts val="672"/>
              </a:spcBef>
              <a:spcAft>
                <a:spcPts val="0"/>
              </a:spcAft>
              <a:buClr>
                <a:srgbClr val="888888"/>
              </a:buClr>
              <a:buSzPts val="336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3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04"/>
              </a:spcBef>
              <a:spcAft>
                <a:spcPts val="0"/>
              </a:spcAft>
              <a:buClr>
                <a:srgbClr val="888888"/>
              </a:buClr>
              <a:buSzPts val="25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" name="Google Shape;14;p5">
            <a:extLst>
              <a:ext uri="{FF2B5EF4-FFF2-40B4-BE49-F238E27FC236}">
                <a16:creationId xmlns:a16="http://schemas.microsoft.com/office/drawing/2014/main" id="{DA90ECB4-5A99-18ED-D6A7-280396D61411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15;p5">
            <a:extLst>
              <a:ext uri="{FF2B5EF4-FFF2-40B4-BE49-F238E27FC236}">
                <a16:creationId xmlns:a16="http://schemas.microsoft.com/office/drawing/2014/main" id="{4E98BFAF-269A-752B-8FFA-422CB155D1FD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16;p5">
            <a:extLst>
              <a:ext uri="{FF2B5EF4-FFF2-40B4-BE49-F238E27FC236}">
                <a16:creationId xmlns:a16="http://schemas.microsoft.com/office/drawing/2014/main" id="{209C6DAC-36B0-A431-08C5-015D8A87F9A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732BFBD3-3A94-49FD-90AB-D2D0890F1E46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6997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963084" y="4406902"/>
            <a:ext cx="10363200" cy="1362076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  <a:defRPr sz="42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457200" lvl="0" indent="-228600" algn="l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 sz="216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920"/>
              <a:buNone/>
              <a:defRPr sz="192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36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1679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" name="Google Shape;26;p7">
            <a:extLst>
              <a:ext uri="{FF2B5EF4-FFF2-40B4-BE49-F238E27FC236}">
                <a16:creationId xmlns:a16="http://schemas.microsoft.com/office/drawing/2014/main" id="{9EEDF353-4C94-1A51-9B4E-266144ABD1CB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27;p7">
            <a:extLst>
              <a:ext uri="{FF2B5EF4-FFF2-40B4-BE49-F238E27FC236}">
                <a16:creationId xmlns:a16="http://schemas.microsoft.com/office/drawing/2014/main" id="{F972E414-C475-FD52-1DCC-A4C153BCD37D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3B75AAB7-8282-D53A-6274-FFF4F87D311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AAD0773F-BC41-4673-8580-9B75BA127ADF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2594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4191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1pPr>
            <a:lvl2pPr marL="914400" lvl="1" indent="-388619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–"/>
              <a:defRPr sz="2520"/>
            </a:lvl2pPr>
            <a:lvl3pPr marL="1371600" lvl="2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3pPr>
            <a:lvl4pPr marL="1828800" lvl="3" indent="-350519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–"/>
              <a:defRPr sz="1920"/>
            </a:lvl4pPr>
            <a:lvl5pPr marL="2286000" lvl="4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»"/>
              <a:defRPr sz="1920"/>
            </a:lvl5pPr>
            <a:lvl6pPr marL="2743200" lvl="5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6pPr>
            <a:lvl7pPr marL="3200400" lvl="6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7pPr>
            <a:lvl8pPr marL="3657600" lvl="7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8pPr>
            <a:lvl9pPr marL="4114800" lvl="8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4191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1pPr>
            <a:lvl2pPr marL="914400" lvl="1" indent="-388619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–"/>
              <a:defRPr sz="2520"/>
            </a:lvl2pPr>
            <a:lvl3pPr marL="1371600" lvl="2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3pPr>
            <a:lvl4pPr marL="1828800" lvl="3" indent="-350519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–"/>
              <a:defRPr sz="1920"/>
            </a:lvl4pPr>
            <a:lvl5pPr marL="2286000" lvl="4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»"/>
              <a:defRPr sz="1920"/>
            </a:lvl5pPr>
            <a:lvl6pPr marL="2743200" lvl="5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6pPr>
            <a:lvl7pPr marL="3200400" lvl="6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7pPr>
            <a:lvl8pPr marL="3657600" lvl="7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8pPr>
            <a:lvl9pPr marL="4114800" lvl="8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9pPr>
          </a:lstStyle>
          <a:p>
            <a:endParaRPr/>
          </a:p>
        </p:txBody>
      </p:sp>
      <p:sp>
        <p:nvSpPr>
          <p:cNvPr id="2" name="Google Shape;33;p8">
            <a:extLst>
              <a:ext uri="{FF2B5EF4-FFF2-40B4-BE49-F238E27FC236}">
                <a16:creationId xmlns:a16="http://schemas.microsoft.com/office/drawing/2014/main" id="{0F873A22-B656-B70D-AE94-2F4A1E02829F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34;p8">
            <a:extLst>
              <a:ext uri="{FF2B5EF4-FFF2-40B4-BE49-F238E27FC236}">
                <a16:creationId xmlns:a16="http://schemas.microsoft.com/office/drawing/2014/main" id="{7F472728-65B9-BEA8-E2AB-50A7502E2B8F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35;p8">
            <a:extLst>
              <a:ext uri="{FF2B5EF4-FFF2-40B4-BE49-F238E27FC236}">
                <a16:creationId xmlns:a16="http://schemas.microsoft.com/office/drawing/2014/main" id="{C4CC17D8-46D2-D015-B142-41A7C8CA2BF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631F808A-BE66-40C6-A28B-D1952CC78A5C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2370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1;p11">
            <a:extLst>
              <a:ext uri="{FF2B5EF4-FFF2-40B4-BE49-F238E27FC236}">
                <a16:creationId xmlns:a16="http://schemas.microsoft.com/office/drawing/2014/main" id="{B8D0276B-A5BA-701B-29D0-8A840E481603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52;p11">
            <a:extLst>
              <a:ext uri="{FF2B5EF4-FFF2-40B4-BE49-F238E27FC236}">
                <a16:creationId xmlns:a16="http://schemas.microsoft.com/office/drawing/2014/main" id="{2CA0BFC4-CB42-33F6-DD82-90444FE9E527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53;p11">
            <a:extLst>
              <a:ext uri="{FF2B5EF4-FFF2-40B4-BE49-F238E27FC236}">
                <a16:creationId xmlns:a16="http://schemas.microsoft.com/office/drawing/2014/main" id="{EFB5FE0E-85F5-D188-5D1D-0CF2891166A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695F859B-F2B4-4294-AF96-B530928DD219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8265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609602" y="273051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  <a:defRPr sz="216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4766736" y="273054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441960" algn="l"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3360"/>
              <a:buChar char="•"/>
              <a:defRPr sz="3359"/>
            </a:lvl1pPr>
            <a:lvl2pPr marL="914400" lvl="1" indent="-4191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/>
            </a:lvl2pPr>
            <a:lvl3pPr marL="1371600" lvl="2" indent="-388619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 sz="2520"/>
            </a:lvl3pPr>
            <a:lvl4pPr marL="1828800" lvl="3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–"/>
              <a:defRPr sz="2160"/>
            </a:lvl4pPr>
            <a:lvl5pPr marL="2286000" lvl="4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»"/>
              <a:defRPr sz="2160"/>
            </a:lvl5pPr>
            <a:lvl6pPr marL="2743200" lvl="5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6pPr>
            <a:lvl7pPr marL="3200400" lvl="6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7pPr>
            <a:lvl8pPr marL="3657600" lvl="7" indent="-365759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8pPr>
            <a:lvl9pPr marL="4114800" lvl="8" indent="-365759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22860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440"/>
            </a:lvl1pPr>
            <a:lvl2pPr marL="914400" lvl="1" indent="-228600" algn="l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  <a:defRPr sz="1320"/>
            </a:lvl2pPr>
            <a:lvl3pPr marL="1371600" lvl="2" indent="-228600" algn="l">
              <a:spcBef>
                <a:spcPts val="216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 sz="1080"/>
            </a:lvl3pPr>
            <a:lvl4pPr marL="1828800" lvl="3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4pPr>
            <a:lvl5pPr marL="2286000" lvl="4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5pPr>
            <a:lvl6pPr marL="2743200" lvl="5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6pPr>
            <a:lvl7pPr marL="3200400" lvl="6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7pPr>
            <a:lvl8pPr marL="3657600" lvl="7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8pPr>
            <a:lvl9pPr marL="4114800" lvl="8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9pPr>
          </a:lstStyle>
          <a:p>
            <a:endParaRPr/>
          </a:p>
        </p:txBody>
      </p:sp>
      <p:sp>
        <p:nvSpPr>
          <p:cNvPr id="2" name="Google Shape;58;p12">
            <a:extLst>
              <a:ext uri="{FF2B5EF4-FFF2-40B4-BE49-F238E27FC236}">
                <a16:creationId xmlns:a16="http://schemas.microsoft.com/office/drawing/2014/main" id="{78EB4BF1-BC07-9A40-4FD1-AD2C8E2A778A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59;p12">
            <a:extLst>
              <a:ext uri="{FF2B5EF4-FFF2-40B4-BE49-F238E27FC236}">
                <a16:creationId xmlns:a16="http://schemas.microsoft.com/office/drawing/2014/main" id="{1689CE93-5AD8-9DEA-6A9B-F428A0FB2A13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60;p12">
            <a:extLst>
              <a:ext uri="{FF2B5EF4-FFF2-40B4-BE49-F238E27FC236}">
                <a16:creationId xmlns:a16="http://schemas.microsoft.com/office/drawing/2014/main" id="{86AFF95E-0204-1B12-9DC7-506EB65C43F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B946C5B2-E8B8-4013-A7F1-46B158A9F482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6143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  <a:defRPr sz="216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22860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440"/>
            </a:lvl1pPr>
            <a:lvl2pPr marL="914400" lvl="1" indent="-228600" algn="l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  <a:defRPr sz="1320"/>
            </a:lvl2pPr>
            <a:lvl3pPr marL="1371600" lvl="2" indent="-228600" algn="l">
              <a:spcBef>
                <a:spcPts val="216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 sz="1080"/>
            </a:lvl3pPr>
            <a:lvl4pPr marL="1828800" lvl="3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4pPr>
            <a:lvl5pPr marL="2286000" lvl="4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5pPr>
            <a:lvl6pPr marL="2743200" lvl="5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6pPr>
            <a:lvl7pPr marL="3200400" lvl="6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7pPr>
            <a:lvl8pPr marL="3657600" lvl="7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8pPr>
            <a:lvl9pPr marL="4114800" lvl="8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9pPr>
          </a:lstStyle>
          <a:p>
            <a:endParaRPr/>
          </a:p>
        </p:txBody>
      </p:sp>
      <p:sp>
        <p:nvSpPr>
          <p:cNvPr id="2" name="Google Shape;65;p13">
            <a:extLst>
              <a:ext uri="{FF2B5EF4-FFF2-40B4-BE49-F238E27FC236}">
                <a16:creationId xmlns:a16="http://schemas.microsoft.com/office/drawing/2014/main" id="{6830560B-EC46-0D2D-393A-2FE48266FD45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66;p13">
            <a:extLst>
              <a:ext uri="{FF2B5EF4-FFF2-40B4-BE49-F238E27FC236}">
                <a16:creationId xmlns:a16="http://schemas.microsoft.com/office/drawing/2014/main" id="{C8DB439E-052B-358D-1FA5-E685A6392079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67;p13">
            <a:extLst>
              <a:ext uri="{FF2B5EF4-FFF2-40B4-BE49-F238E27FC236}">
                <a16:creationId xmlns:a16="http://schemas.microsoft.com/office/drawing/2014/main" id="{10608590-4128-59A2-58E9-A09775FEF5A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3E1E7C7B-C7D3-419A-A00C-6260B9E8BA37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31348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833020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71;p14">
            <a:extLst>
              <a:ext uri="{FF2B5EF4-FFF2-40B4-BE49-F238E27FC236}">
                <a16:creationId xmlns:a16="http://schemas.microsoft.com/office/drawing/2014/main" id="{B9A4786C-67EA-6C04-CA3D-F992D59290ED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72;p14">
            <a:extLst>
              <a:ext uri="{FF2B5EF4-FFF2-40B4-BE49-F238E27FC236}">
                <a16:creationId xmlns:a16="http://schemas.microsoft.com/office/drawing/2014/main" id="{2AA6D83F-AFD4-54A0-CD63-BAB24C5CAACA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73;p14">
            <a:extLst>
              <a:ext uri="{FF2B5EF4-FFF2-40B4-BE49-F238E27FC236}">
                <a16:creationId xmlns:a16="http://schemas.microsoft.com/office/drawing/2014/main" id="{0762581D-3ED7-3FA0-E761-039876C13F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456F98DD-0713-4981-BE72-6777F706CC00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1630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285039" y="1828803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697039" y="-812797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77;p15">
            <a:extLst>
              <a:ext uri="{FF2B5EF4-FFF2-40B4-BE49-F238E27FC236}">
                <a16:creationId xmlns:a16="http://schemas.microsoft.com/office/drawing/2014/main" id="{17DA1089-C8A2-E22B-F7F8-36C6B7096E3C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78;p15">
            <a:extLst>
              <a:ext uri="{FF2B5EF4-FFF2-40B4-BE49-F238E27FC236}">
                <a16:creationId xmlns:a16="http://schemas.microsoft.com/office/drawing/2014/main" id="{420D58EF-0EAF-56BB-8E42-CE9DCE9BC03A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79;p15">
            <a:extLst>
              <a:ext uri="{FF2B5EF4-FFF2-40B4-BE49-F238E27FC236}">
                <a16:creationId xmlns:a16="http://schemas.microsoft.com/office/drawing/2014/main" id="{D29183DB-5A01-7B98-BB1F-F72734E3D48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7A754393-AC14-454F-A816-D59A145642EC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504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801D7-1939-0553-5E67-A22FC28FB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7D29A-0C92-4523-9896-D9652EC576B2}" type="datetimeFigureOut">
              <a:rPr lang="en-US"/>
              <a:pPr>
                <a:defRPr/>
              </a:pPr>
              <a:t>10/17/2024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C8B85-1B14-EE11-13F3-127FED42A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23CF1-EBBD-A551-2A94-5F2759A6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D0544-02C6-4C17-909A-13488D02DF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893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A9A36-F1DA-3FA1-A396-666A72CEE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ClrTx/>
              <a:buFontTx/>
              <a:buNone/>
              <a:defRPr kern="1200"/>
            </a:lvl1pPr>
          </a:lstStyle>
          <a:p>
            <a:pPr>
              <a:defRPr/>
            </a:pPr>
            <a:fld id="{CDB6FADF-BAB5-446B-A17D-DD63085ABEB1}" type="datetimeFigureOut">
              <a:rPr lang="en-IN"/>
              <a:pPr>
                <a:defRPr/>
              </a:pPr>
              <a:t>17-10-2024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DB651-D4AE-77A8-E5A9-D59C080E3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ClrTx/>
              <a:buFontTx/>
              <a:buNone/>
              <a:defRPr kern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F9730-C064-0035-C593-35984FE8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ClrTx/>
              <a:buFontTx/>
              <a:buNone/>
              <a:defRPr kern="1200"/>
            </a:lvl1pPr>
          </a:lstStyle>
          <a:p>
            <a:pPr>
              <a:defRPr/>
            </a:pPr>
            <a:fld id="{68CD4C68-2984-4322-AC21-F4A5D84B5DE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02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CEC3E-474D-98B2-3DD8-0EC2FF85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20673-274D-4247-8161-F61D3918377A}" type="datetimeFigureOut">
              <a:rPr lang="en-US"/>
              <a:pPr>
                <a:defRPr/>
              </a:pPr>
              <a:t>10/17/2024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8E6C9-CE10-54A4-6BF2-3C3035944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4E9F0-4F49-EB73-7BA3-253B9F8D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55397-1D80-4F70-B204-8003AEC844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701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F3347DC-8727-FA52-4FB3-EE5F56087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45F1D-49E8-4AA5-A8D5-1F2A72032E7E}" type="datetimeFigureOut">
              <a:rPr lang="en-US"/>
              <a:pPr>
                <a:defRPr/>
              </a:pPr>
              <a:t>10/17/2024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464574-2B9D-B193-E3D1-685B45C97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814629F-CF96-8490-DD5A-8503BD831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1FACD-FEE9-420D-9319-52C846BCA4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13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EACE3BD-2A0C-3143-4897-C3B07CFE6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43E46-4A0A-4700-BB68-A713045AC50C}" type="datetimeFigureOut">
              <a:rPr lang="en-US"/>
              <a:pPr>
                <a:defRPr/>
              </a:pPr>
              <a:t>10/17/2024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446A335-4366-4386-F3DB-BFBE5534B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B8C4C4E-AAC8-42C6-1613-DD4D6B7E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9C8EB-1648-4CB3-B1E5-AF02A07CFF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282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63E63F7-92CB-461C-9F5A-288ECCB5A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26748-7D61-4F99-BCB5-561B2FE29A7C}" type="datetimeFigureOut">
              <a:rPr lang="en-US"/>
              <a:pPr>
                <a:defRPr/>
              </a:pPr>
              <a:t>10/17/2024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E55E5BB-53D1-4D75-2095-0BE40C81A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0F9A2BE-1BD1-1D98-0C9B-04ECC323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82E88-B8D5-4CC6-A63E-A393B6012B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044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1534290-0A37-B6B5-FECC-D8098B24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8F073-1C86-4EAE-8379-A2D7EC9CB060}" type="datetimeFigureOut">
              <a:rPr lang="en-US"/>
              <a:pPr>
                <a:defRPr/>
              </a:pPr>
              <a:t>10/17/2024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D5B8E33-EEE4-B14A-5DD7-9AB6B8B7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5030C33-B194-8041-4198-76B96221D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356E0-C946-47CA-89DE-E46AEC7150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72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6AE7F19-7B8D-7C13-C65A-C0B9FB1F0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07218-745A-4FC1-A09B-6783154A3601}" type="datetimeFigureOut">
              <a:rPr lang="en-US"/>
              <a:pPr>
                <a:defRPr/>
              </a:pPr>
              <a:t>10/17/2024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242A6CA-9380-BC38-7749-26166894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A137C3C-1528-39A5-2D44-3E37D4E2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F6067-6868-471D-89D0-31576D514F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351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9061425-9B74-76D6-1FE8-DA3A496DD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1DA97-5C18-459E-9042-212CCF63C04F}" type="datetimeFigureOut">
              <a:rPr lang="en-US"/>
              <a:pPr>
                <a:defRPr/>
              </a:pPr>
              <a:t>10/17/2024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CD01D3-2325-A61A-CE46-FC100BAE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2CFFE4B-DD12-E0F2-761A-99A133B9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BADD7-0AAB-4DF4-A47E-DEFC59C867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91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705FE634-3DDB-58D6-B65B-BE2DECE51D2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0AB312F-655A-B928-C716-7B725F4CBFA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1B2B1-EA7F-E5F9-DD89-79D9DBE92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E4D4F82-FCE3-45D0-9DA8-4EAC396B1C73}" type="datetimeFigureOut">
              <a:rPr lang="en-US"/>
              <a:pPr>
                <a:defRPr/>
              </a:pPr>
              <a:t>10/17/2024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1376E-95ED-9CAB-4DDF-2479CA091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489FE-5D9F-0550-7A9D-3F8704A2B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B1F2F54-862E-40C7-885D-8EBAC84A39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125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>
            <a:extLst>
              <a:ext uri="{FF2B5EF4-FFF2-40B4-BE49-F238E27FC236}">
                <a16:creationId xmlns:a16="http://schemas.microsoft.com/office/drawing/2014/main" id="{EFE614AC-EC4A-B4E4-7ACC-6E26956314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80"/>
              <a:buFont typeface="Calibri"/>
              <a:buNone/>
              <a:defRPr sz="4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>
            <a:extLst>
              <a:ext uri="{FF2B5EF4-FFF2-40B4-BE49-F238E27FC236}">
                <a16:creationId xmlns:a16="http://schemas.microsoft.com/office/drawing/2014/main" id="{7F8325A5-9F04-4697-D767-81F7DC3A26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marL="457200" marR="0" lvl="0" indent="-441960" algn="l" rtl="0"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Char char="•"/>
              <a:defRPr sz="33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8619" algn="l" rtl="0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–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»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5759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5759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>
            <a:extLst>
              <a:ext uri="{FF2B5EF4-FFF2-40B4-BE49-F238E27FC236}">
                <a16:creationId xmlns:a16="http://schemas.microsoft.com/office/drawing/2014/main" id="{F6EFBDA3-C7EA-130B-3318-E5BCC90F0829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20" b="0" i="0" u="none" strike="noStrike" kern="0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9;p4">
            <a:extLst>
              <a:ext uri="{FF2B5EF4-FFF2-40B4-BE49-F238E27FC236}">
                <a16:creationId xmlns:a16="http://schemas.microsoft.com/office/drawing/2014/main" id="{87A4DB0D-33F7-1C38-286C-F33035BD150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20" b="0" i="0" u="none" strike="noStrike" kern="0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;p4">
            <a:extLst>
              <a:ext uri="{FF2B5EF4-FFF2-40B4-BE49-F238E27FC236}">
                <a16:creationId xmlns:a16="http://schemas.microsoft.com/office/drawing/2014/main" id="{093857D4-A9C7-C39D-5327-36B1215EEB6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320" b="0" i="0" u="none" strike="noStrike" kern="0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/>
            </a:pPr>
            <a:fld id="{EB1CB48F-56D5-4B48-AE23-5667BEA3CB19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64369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57580" y="597535"/>
            <a:ext cx="10953115" cy="2253615"/>
          </a:xfrm>
          <a:effectLst>
            <a:outerShdw dist="63500" sx="1000" sy="1000" algn="ctr" rotWithShape="0">
              <a:schemeClr val="accent2">
                <a:lumMod val="50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+mj-cs"/>
              </a:rPr>
              <a:t>(21CC505PC) 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ea typeface="+mn-ea"/>
                <a:cs typeface="+mn-cs"/>
                <a:sym typeface="+mn-ea"/>
              </a:rPr>
              <a:t>SOFTWARE ENGINEERING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03225" y="2979420"/>
            <a:ext cx="11456987" cy="3192145"/>
          </a:xfrm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UNIT – 2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 panose="020F0502020204030204" pitchFamily="34" charset="0"/>
              </a:rPr>
              <a:t>GIT AND GITHUB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TOPIC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GIT COMMANDS: WORKING WITH LOCAL AND REMOTE REPOSITORIES  - BRANCHES, CHECKOUT, MERGE, REVERT, LOG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BY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grpSp>
        <p:nvGrpSpPr>
          <p:cNvPr id="2052" name="Group 14"/>
          <p:cNvGrpSpPr/>
          <p:nvPr/>
        </p:nvGrpSpPr>
        <p:grpSpPr>
          <a:xfrm>
            <a:off x="403225" y="61913"/>
            <a:ext cx="11456988" cy="1116012"/>
            <a:chOff x="376972" y="40036"/>
            <a:chExt cx="11456149" cy="111615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0123" y="40036"/>
              <a:ext cx="1069848" cy="86994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6972" y="83215"/>
              <a:ext cx="1069848" cy="74403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2289" y="83214"/>
              <a:ext cx="1069848" cy="77156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9" name="Rectangle 8"/>
            <p:cNvSpPr/>
            <p:nvPr/>
          </p:nvSpPr>
          <p:spPr>
            <a:xfrm>
              <a:off x="448405" y="905335"/>
              <a:ext cx="1904860" cy="250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UPPAL CAMPUS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89920" y="902160"/>
              <a:ext cx="1903274" cy="250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NARAYANGUDA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5"/>
            <a:srcRect l="7635" t="13601" r="2078" b="14170"/>
            <a:stretch>
              <a:fillRect/>
            </a:stretch>
          </p:blipFill>
          <p:spPr>
            <a:xfrm>
              <a:off x="10346348" y="46291"/>
              <a:ext cx="1069848" cy="85588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2" name="Rectangle 11"/>
            <p:cNvSpPr/>
            <p:nvPr/>
          </p:nvSpPr>
          <p:spPr>
            <a:xfrm>
              <a:off x="9929847" y="902160"/>
              <a:ext cx="1903274" cy="250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IBRAHIMPATNAM</a:t>
              </a:r>
            </a:p>
          </p:txBody>
        </p:sp>
      </p:grpSp>
      <p:sp>
        <p:nvSpPr>
          <p:cNvPr id="16" name="Subtitle 4"/>
          <p:cNvSpPr txBox="1"/>
          <p:nvPr/>
        </p:nvSpPr>
        <p:spPr>
          <a:xfrm>
            <a:off x="1822926" y="5485130"/>
            <a:ext cx="8690610" cy="137287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B MADHURIKA(Ph.D.)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Assistant Professor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Arial Black" panose="020B0A04020102020204" pitchFamily="34" charset="0"/>
              </a:rPr>
              <a:t>CSE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4274A-8C47-E575-EB22-DA6B55B6B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D1225-C57D-922B-BD91-C9C0E626E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19" y="78694"/>
            <a:ext cx="10972800" cy="111562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</a:rPr>
              <a:t>Viewing History: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1A9E4-5E1B-1D05-0243-54F124947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/>
              <a:t>     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F76B8F-2011-2B4D-C7A7-12B4A2BFCC8C}"/>
              </a:ext>
            </a:extLst>
          </p:cNvPr>
          <p:cNvSpPr txBox="1"/>
          <p:nvPr/>
        </p:nvSpPr>
        <p:spPr>
          <a:xfrm>
            <a:off x="541176" y="1287624"/>
            <a:ext cx="11318031" cy="367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“The git log command shows a detailed history of all the changes (commits) made in a branch.”</a:t>
            </a:r>
          </a:p>
          <a:p>
            <a:pPr algn="just">
              <a:lnSpc>
                <a:spcPct val="200000"/>
              </a:lnSpc>
            </a:pPr>
            <a:r>
              <a:rPr lang="en-IN" sz="2400" b="1" u="sng" dirty="0"/>
              <a:t>When to Use Log?</a:t>
            </a:r>
            <a:endParaRPr lang="en-US" sz="2400" b="1" u="sng" dirty="0">
              <a:solidFill>
                <a:schemeClr val="accent5">
                  <a:lumMod val="50000"/>
                </a:schemeClr>
              </a:solidFill>
            </a:endParaRPr>
          </a:p>
          <a:p>
            <a:pPr algn="just">
              <a:lnSpc>
                <a:spcPct val="200000"/>
              </a:lnSpc>
            </a:pPr>
            <a:r>
              <a:rPr lang="en-US" sz="2400" dirty="0"/>
              <a:t>Use the log to see what changes were made, by whom, and when. This is helpful when tracking progress or debugging issues.</a:t>
            </a:r>
          </a:p>
        </p:txBody>
      </p:sp>
    </p:spTree>
    <p:extLst>
      <p:ext uri="{BB962C8B-B14F-4D97-AF65-F5344CB8AC3E}">
        <p14:creationId xmlns:p14="http://schemas.microsoft.com/office/powerpoint/2010/main" val="1167877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C1B81-8996-F3C2-DC47-A965A353B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1438A-B3BB-0E40-391D-7319130EB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19" y="78694"/>
            <a:ext cx="10972800" cy="359845"/>
          </a:xfrm>
        </p:spPr>
        <p:txBody>
          <a:bodyPr>
            <a:normAutofit fontScale="90000"/>
          </a:bodyPr>
          <a:lstStyle/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</a:rPr>
              <a:t>Viewing History: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28796-304D-4039-81A2-001C5BDD3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/>
              <a:t>     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3306CC-21B7-4705-1261-B5BFD6BD4CD8}"/>
              </a:ext>
            </a:extLst>
          </p:cNvPr>
          <p:cNvSpPr txBox="1"/>
          <p:nvPr/>
        </p:nvSpPr>
        <p:spPr>
          <a:xfrm>
            <a:off x="873969" y="258616"/>
            <a:ext cx="11318031" cy="4305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000" b="1" u="sng" dirty="0"/>
              <a:t>Important Log Commands:</a:t>
            </a:r>
          </a:p>
          <a:p>
            <a:pPr algn="just">
              <a:lnSpc>
                <a:spcPct val="20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git log: </a:t>
            </a:r>
            <a:r>
              <a:rPr lang="en-US" sz="2000" dirty="0"/>
              <a:t>Shows the full history of your project. </a:t>
            </a:r>
          </a:p>
          <a:p>
            <a:pPr algn="just">
              <a:lnSpc>
                <a:spcPct val="200000"/>
              </a:lnSpc>
            </a:pPr>
            <a:r>
              <a:rPr lang="en-US" sz="2000" dirty="0"/>
              <a:t>Includes: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Commit Hash: A unique ID for each change.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Author: Who made the change.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Date: When the change was made.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Message: A brief description of the change.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2C662C-265D-A41C-5288-40D9F6ECF7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000" r="18724" b="11293"/>
          <a:stretch/>
        </p:blipFill>
        <p:spPr>
          <a:xfrm>
            <a:off x="961053" y="4564346"/>
            <a:ext cx="9909110" cy="229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06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3AA1B-E02A-4AFD-BB7B-8D4CAE775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D170-F3F3-C7E3-974C-C3E3AB87D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19" y="78694"/>
            <a:ext cx="10972800" cy="111562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</a:rPr>
              <a:t>Viewing History: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4708-5272-B0EC-9A0D-AAE105011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/>
              <a:t>     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B16535-0CDE-ADAD-84D4-365D0A71A513}"/>
              </a:ext>
            </a:extLst>
          </p:cNvPr>
          <p:cNvSpPr txBox="1"/>
          <p:nvPr/>
        </p:nvSpPr>
        <p:spPr>
          <a:xfrm>
            <a:off x="519403" y="951722"/>
            <a:ext cx="11318031" cy="3074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000" b="1" u="sng" dirty="0"/>
              <a:t>Important Log Commands:</a:t>
            </a:r>
          </a:p>
          <a:p>
            <a:pPr algn="just">
              <a:lnSpc>
                <a:spcPct val="20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git log –</a:t>
            </a:r>
            <a:r>
              <a:rPr lang="en-US" sz="2000" b="1" dirty="0" err="1">
                <a:solidFill>
                  <a:srgbClr val="FF0000"/>
                </a:solidFill>
              </a:rPr>
              <a:t>oneline</a:t>
            </a:r>
            <a:r>
              <a:rPr lang="en-US" sz="2000" b="1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A simplified version of git log, showing the commit history in one line per commit.</a:t>
            </a:r>
          </a:p>
          <a:p>
            <a:pPr algn="just">
              <a:lnSpc>
                <a:spcPct val="200000"/>
              </a:lnSpc>
            </a:pPr>
            <a:r>
              <a:rPr lang="en-US" sz="2000" dirty="0"/>
              <a:t>Includes: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Shortened commit hash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Commit message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11A299-A676-FD15-12D3-50CD2FC655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3061" r="18266" b="11973"/>
          <a:stretch/>
        </p:blipFill>
        <p:spPr>
          <a:xfrm>
            <a:off x="989045" y="4301412"/>
            <a:ext cx="9965094" cy="179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63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4EDF0-31E3-10D1-70BD-B09461619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0B51F-5C0E-E72D-07D8-29D1474C8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19" y="78694"/>
            <a:ext cx="10972800" cy="111562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</a:rPr>
              <a:t>Undoing Changes: Revert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1350A-196C-2866-41F3-162B1368E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/>
              <a:t>     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FFAD33-D6A0-CD4F-C29A-13D2F7E01EE9}"/>
              </a:ext>
            </a:extLst>
          </p:cNvPr>
          <p:cNvSpPr txBox="1"/>
          <p:nvPr/>
        </p:nvSpPr>
        <p:spPr>
          <a:xfrm>
            <a:off x="692019" y="1194317"/>
            <a:ext cx="11318031" cy="5148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“The </a:t>
            </a:r>
            <a:r>
              <a:rPr lang="en-US" sz="2400" b="1" dirty="0">
                <a:solidFill>
                  <a:srgbClr val="FF0000"/>
                </a:solidFill>
              </a:rPr>
              <a:t>git revert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command creates a new commit that undoes the changes made in a previous commit.”</a:t>
            </a:r>
          </a:p>
          <a:p>
            <a:pPr algn="just">
              <a:lnSpc>
                <a:spcPct val="200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 It doesn’t delete the commit but makes a new one that cancels it out.</a:t>
            </a:r>
          </a:p>
          <a:p>
            <a:pPr algn="just">
              <a:lnSpc>
                <a:spcPct val="200000"/>
              </a:lnSpc>
            </a:pPr>
            <a:endParaRPr lang="en-US" sz="2400" b="1" u="sng" dirty="0"/>
          </a:p>
          <a:p>
            <a:pPr algn="just">
              <a:lnSpc>
                <a:spcPct val="200000"/>
              </a:lnSpc>
            </a:pPr>
            <a:r>
              <a:rPr lang="en-US" sz="2400" b="1" u="sng" dirty="0"/>
              <a:t>When to Use Revert?</a:t>
            </a:r>
          </a:p>
          <a:p>
            <a:pPr algn="just">
              <a:lnSpc>
                <a:spcPct val="200000"/>
              </a:lnSpc>
            </a:pPr>
            <a:r>
              <a:rPr lang="en-US" sz="2400" dirty="0"/>
              <a:t>Use revert when a mistake has been made in a previous commit, but you want to keep a record of the change.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94333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DC76A-1776-55DB-88CF-7F003B4F7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6ACBC-2E85-9B1F-FDB9-37A0EE12F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19" y="78694"/>
            <a:ext cx="10972800" cy="331853"/>
          </a:xfrm>
        </p:spPr>
        <p:txBody>
          <a:bodyPr>
            <a:normAutofit fontScale="90000"/>
          </a:bodyPr>
          <a:lstStyle/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</a:rPr>
              <a:t>Undoing Changes: Revert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AB1BC-CED4-7D5C-190B-AB9EC01BD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/>
              <a:t>     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C37398-B2FA-E04C-686A-47E836A30FD0}"/>
              </a:ext>
            </a:extLst>
          </p:cNvPr>
          <p:cNvSpPr txBox="1"/>
          <p:nvPr/>
        </p:nvSpPr>
        <p:spPr>
          <a:xfrm>
            <a:off x="181950" y="410547"/>
            <a:ext cx="11318031" cy="2018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200" b="1" u="sng" dirty="0">
                <a:solidFill>
                  <a:schemeClr val="accent5">
                    <a:lumMod val="50000"/>
                  </a:schemeClr>
                </a:solidFill>
              </a:rPr>
              <a:t>Important Revert Commands:</a:t>
            </a:r>
          </a:p>
          <a:p>
            <a:pPr algn="just">
              <a:lnSpc>
                <a:spcPct val="200000"/>
              </a:lnSpc>
            </a:pPr>
            <a:r>
              <a:rPr lang="en-US" sz="2200" b="1" dirty="0">
                <a:solidFill>
                  <a:srgbClr val="FF0000"/>
                </a:solidFill>
              </a:rPr>
              <a:t>git revert &lt;</a:t>
            </a:r>
            <a:r>
              <a:rPr lang="en-US" sz="2200" b="1" dirty="0" err="1">
                <a:solidFill>
                  <a:srgbClr val="FF0000"/>
                </a:solidFill>
              </a:rPr>
              <a:t>commit_hash</a:t>
            </a:r>
            <a:r>
              <a:rPr lang="en-US" sz="2200" b="1" dirty="0">
                <a:solidFill>
                  <a:srgbClr val="FF0000"/>
                </a:solidFill>
              </a:rPr>
              <a:t>&gt;: </a:t>
            </a:r>
            <a:r>
              <a:rPr lang="en-US" sz="2200" dirty="0"/>
              <a:t>Reverts the changes from a specific commit without deleting the history. Where </a:t>
            </a:r>
            <a:r>
              <a:rPr lang="en-US" sz="2200" dirty="0" err="1"/>
              <a:t>commit_hash</a:t>
            </a:r>
            <a:r>
              <a:rPr lang="en-US" sz="2200" dirty="0"/>
              <a:t> is the ID of the commit.</a:t>
            </a:r>
            <a:endParaRPr lang="en-IN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D5A7A-8F02-D081-EADF-BEEB9A309C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2313" r="10612" b="13469"/>
          <a:stretch/>
        </p:blipFill>
        <p:spPr>
          <a:xfrm>
            <a:off x="849086" y="2509935"/>
            <a:ext cx="10898155" cy="432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55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54C2011-CB98-AFD9-F4E2-001DA0B74FF5}"/>
              </a:ext>
            </a:extLst>
          </p:cNvPr>
          <p:cNvSpPr txBox="1">
            <a:spLocks/>
          </p:cNvSpPr>
          <p:nvPr/>
        </p:nvSpPr>
        <p:spPr>
          <a:xfrm>
            <a:off x="1717675" y="2986088"/>
            <a:ext cx="8756650" cy="14700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SOFTWARE ENGINEERING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</a:t>
            </a:r>
            <a:r>
              <a:rPr lang="en-US" sz="3600" b="1" kern="0" dirty="0">
                <a:solidFill>
                  <a:srgbClr val="0070C0"/>
                </a:solidFill>
              </a:rPr>
              <a:t>21CC502PC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</a:t>
            </a:r>
            <a:endParaRPr kumimoji="0" lang="en-IN" sz="3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B2759EB-3A1F-0019-5640-C12C58EEFBB0}"/>
              </a:ext>
            </a:extLst>
          </p:cNvPr>
          <p:cNvSpPr txBox="1">
            <a:spLocks/>
          </p:cNvSpPr>
          <p:nvPr/>
        </p:nvSpPr>
        <p:spPr>
          <a:xfrm>
            <a:off x="2895600" y="4298950"/>
            <a:ext cx="6400800" cy="206375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MADHURIKA BUDARAJU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ASSISTANT PROFESSOR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KMIT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19" y="78694"/>
            <a:ext cx="10972800" cy="111562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</a:rPr>
              <a:t>Branches in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/>
              <a:t>     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AD6D3-13EA-94E7-D769-C890BC57B53E}"/>
              </a:ext>
            </a:extLst>
          </p:cNvPr>
          <p:cNvSpPr txBox="1"/>
          <p:nvPr/>
        </p:nvSpPr>
        <p:spPr>
          <a:xfrm>
            <a:off x="568389" y="980336"/>
            <a:ext cx="11220060" cy="5148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“A branch is like a separate workspace where you can work on new features or fixes without affecting the main project.”</a:t>
            </a:r>
          </a:p>
          <a:p>
            <a:pPr algn="just">
              <a:lnSpc>
                <a:spcPct val="200000"/>
              </a:lnSpc>
            </a:pPr>
            <a:r>
              <a:rPr lang="en-US" sz="2400" b="1" u="sng" dirty="0">
                <a:solidFill>
                  <a:srgbClr val="8E2267"/>
                </a:solidFill>
              </a:rPr>
              <a:t>Types of Branches: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u="sng" dirty="0"/>
              <a:t>Main Branch (Master): </a:t>
            </a:r>
            <a:r>
              <a:rPr lang="en-US" sz="2400" dirty="0"/>
              <a:t>The main, stable version of your project.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u="sng" dirty="0"/>
              <a:t>Feature Branch: </a:t>
            </a:r>
            <a:r>
              <a:rPr lang="en-US" sz="2400" dirty="0"/>
              <a:t>A branch for working on new features.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u="sng" dirty="0"/>
              <a:t>Bug Fix Branch: </a:t>
            </a:r>
            <a:r>
              <a:rPr lang="en-US" sz="2400" dirty="0"/>
              <a:t>A branch specifically for fixing issues.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u="sng" dirty="0"/>
              <a:t>Release Branch: </a:t>
            </a:r>
            <a:r>
              <a:rPr lang="en-US" sz="2400" dirty="0"/>
              <a:t>A branch used for preparing and testing before a release.</a:t>
            </a: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70DB6-E175-45E9-DB2D-880BF2B07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BC90-AE69-B86C-D74F-5530F993C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19" y="78694"/>
            <a:ext cx="10972800" cy="518465"/>
          </a:xfrm>
        </p:spPr>
        <p:txBody>
          <a:bodyPr>
            <a:normAutofit fontScale="90000"/>
          </a:bodyPr>
          <a:lstStyle/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</a:rPr>
              <a:t>Branches in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6D201-00FE-E874-B43F-0F14BFC12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/>
              <a:t>     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FF7547-203D-5091-EF78-DC196F89A8C0}"/>
              </a:ext>
            </a:extLst>
          </p:cNvPr>
          <p:cNvSpPr txBox="1"/>
          <p:nvPr/>
        </p:nvSpPr>
        <p:spPr>
          <a:xfrm>
            <a:off x="232487" y="691087"/>
            <a:ext cx="11220060" cy="2695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200" u="sng" dirty="0"/>
              <a:t>Important Branch Commands:</a:t>
            </a:r>
          </a:p>
          <a:p>
            <a:pPr algn="just">
              <a:lnSpc>
                <a:spcPct val="200000"/>
              </a:lnSpc>
            </a:pPr>
            <a:r>
              <a:rPr lang="en-US" sz="2200" b="1" dirty="0">
                <a:solidFill>
                  <a:srgbClr val="FF0000"/>
                </a:solidFill>
              </a:rPr>
              <a:t>git branch &lt;</a:t>
            </a:r>
            <a:r>
              <a:rPr lang="en-US" sz="2200" b="1" dirty="0" err="1">
                <a:solidFill>
                  <a:srgbClr val="FF0000"/>
                </a:solidFill>
              </a:rPr>
              <a:t>branch_name</a:t>
            </a:r>
            <a:r>
              <a:rPr lang="en-US" sz="2200" b="1" dirty="0">
                <a:solidFill>
                  <a:srgbClr val="FF0000"/>
                </a:solidFill>
              </a:rPr>
              <a:t>&gt;: </a:t>
            </a:r>
            <a:r>
              <a:rPr lang="en-US" sz="2200" dirty="0"/>
              <a:t>Creates a new branch.</a:t>
            </a:r>
          </a:p>
          <a:p>
            <a:pPr algn="just">
              <a:lnSpc>
                <a:spcPct val="200000"/>
              </a:lnSpc>
            </a:pPr>
            <a:r>
              <a:rPr lang="en-US" sz="2200" b="1" dirty="0">
                <a:solidFill>
                  <a:srgbClr val="FF0000"/>
                </a:solidFill>
              </a:rPr>
              <a:t>git branch -a: </a:t>
            </a:r>
            <a:r>
              <a:rPr lang="en-US" sz="2200" dirty="0"/>
              <a:t>Lists all branches.</a:t>
            </a:r>
          </a:p>
          <a:p>
            <a:pPr algn="just">
              <a:lnSpc>
                <a:spcPct val="200000"/>
              </a:lnSpc>
            </a:pPr>
            <a:r>
              <a:rPr lang="en-US" sz="2200" b="1" dirty="0">
                <a:solidFill>
                  <a:srgbClr val="FF0000"/>
                </a:solidFill>
              </a:rPr>
              <a:t>git branch -d &lt;</a:t>
            </a:r>
            <a:r>
              <a:rPr lang="en-US" sz="2200" b="1" dirty="0" err="1">
                <a:solidFill>
                  <a:srgbClr val="FF0000"/>
                </a:solidFill>
              </a:rPr>
              <a:t>branch_name</a:t>
            </a:r>
            <a:r>
              <a:rPr lang="en-US" sz="2200" b="1" dirty="0">
                <a:solidFill>
                  <a:srgbClr val="FF0000"/>
                </a:solidFill>
              </a:rPr>
              <a:t>&gt;: </a:t>
            </a:r>
            <a:r>
              <a:rPr lang="en-US" sz="2200" dirty="0"/>
              <a:t>Deletes a branch.</a:t>
            </a:r>
            <a:endParaRPr lang="en-IN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6803EC-77CF-44CE-61D4-7502AA0726B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170" b="20996"/>
          <a:stretch/>
        </p:blipFill>
        <p:spPr>
          <a:xfrm>
            <a:off x="1110343" y="3480689"/>
            <a:ext cx="9881118" cy="337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92EA2-34E7-5BFF-60D9-B2053EF7D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E7BB3-1F51-5C64-3837-4247082AE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19" y="78694"/>
            <a:ext cx="10972800" cy="111562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</a:rPr>
              <a:t>Switching Between Branches: Checkout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B8745-A215-0660-94F6-026250476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/>
              <a:t>     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DCC2EB-116D-5251-252E-2D6FFEF07141}"/>
              </a:ext>
            </a:extLst>
          </p:cNvPr>
          <p:cNvSpPr txBox="1"/>
          <p:nvPr/>
        </p:nvSpPr>
        <p:spPr>
          <a:xfrm>
            <a:off x="589383" y="980336"/>
            <a:ext cx="11220060" cy="5148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“The </a:t>
            </a:r>
            <a:r>
              <a:rPr lang="en-US" sz="2400" b="1" dirty="0">
                <a:solidFill>
                  <a:srgbClr val="FF0000"/>
                </a:solidFill>
              </a:rPr>
              <a:t>git checkout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command allows you to switch between branches, making it easy to work on different tasks.”</a:t>
            </a:r>
          </a:p>
          <a:p>
            <a:pPr algn="just">
              <a:lnSpc>
                <a:spcPct val="200000"/>
              </a:lnSpc>
            </a:pPr>
            <a:endParaRPr lang="en-US" sz="2400" u="sng" dirty="0"/>
          </a:p>
          <a:p>
            <a:pPr algn="just">
              <a:lnSpc>
                <a:spcPct val="200000"/>
              </a:lnSpc>
            </a:pPr>
            <a:r>
              <a:rPr lang="en-US" sz="2400" u="sng" dirty="0"/>
              <a:t>When to Use Checkout?</a:t>
            </a:r>
          </a:p>
          <a:p>
            <a:pPr algn="just">
              <a:lnSpc>
                <a:spcPct val="200000"/>
              </a:lnSpc>
            </a:pPr>
            <a:r>
              <a:rPr lang="en-US" sz="2400" dirty="0"/>
              <a:t>Use checkout when you need to switch from one task or branch to another. </a:t>
            </a:r>
          </a:p>
          <a:p>
            <a:pPr algn="just">
              <a:lnSpc>
                <a:spcPct val="200000"/>
              </a:lnSpc>
            </a:pPr>
            <a:r>
              <a:rPr lang="en-US" sz="2400" i="1" dirty="0"/>
              <a:t>For example, </a:t>
            </a:r>
            <a:r>
              <a:rPr lang="en-US" sz="2400" dirty="0"/>
              <a:t>you may need to move from developing a new feature to fixing a bug.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52327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2ECBD-3348-5C85-729B-0075DE5AD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B1105-7154-959D-938D-61B139CC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19" y="78694"/>
            <a:ext cx="10972800" cy="111562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</a:rPr>
              <a:t>Switching Between Branches: Checkout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5E198-844E-2A9F-2D59-6F08B5514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/>
              <a:t>     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93CD6B-1433-BC57-B0FD-4136B2C4902C}"/>
              </a:ext>
            </a:extLst>
          </p:cNvPr>
          <p:cNvSpPr txBox="1"/>
          <p:nvPr/>
        </p:nvSpPr>
        <p:spPr>
          <a:xfrm>
            <a:off x="279921" y="747072"/>
            <a:ext cx="11220060" cy="219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Important Checkout Commands:</a:t>
            </a:r>
            <a:endParaRPr lang="en-US" sz="2400" u="sng" dirty="0"/>
          </a:p>
          <a:p>
            <a:pPr algn="just">
              <a:lnSpc>
                <a:spcPct val="20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git checkout &lt;</a:t>
            </a:r>
            <a:r>
              <a:rPr lang="en-US" sz="2400" b="1" dirty="0" err="1">
                <a:solidFill>
                  <a:srgbClr val="FF0000"/>
                </a:solidFill>
              </a:rPr>
              <a:t>branch_name</a:t>
            </a:r>
            <a:r>
              <a:rPr lang="en-US" sz="2400" b="1" dirty="0">
                <a:solidFill>
                  <a:srgbClr val="FF0000"/>
                </a:solidFill>
              </a:rPr>
              <a:t>&gt;: </a:t>
            </a:r>
            <a:r>
              <a:rPr lang="en-US" sz="2400" dirty="0"/>
              <a:t>Switch to an existing branch.</a:t>
            </a:r>
          </a:p>
          <a:p>
            <a:pPr algn="just">
              <a:lnSpc>
                <a:spcPct val="20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git checkout -b &lt;</a:t>
            </a:r>
            <a:r>
              <a:rPr lang="en-US" sz="2400" b="1" dirty="0" err="1">
                <a:solidFill>
                  <a:srgbClr val="FF0000"/>
                </a:solidFill>
              </a:rPr>
              <a:t>new_branch</a:t>
            </a:r>
            <a:r>
              <a:rPr lang="en-US" sz="2400" b="1" dirty="0">
                <a:solidFill>
                  <a:srgbClr val="FF0000"/>
                </a:solidFill>
              </a:rPr>
              <a:t>&gt;: </a:t>
            </a:r>
            <a:r>
              <a:rPr lang="en-US" sz="2400" dirty="0"/>
              <a:t>Create and switch to a new branch in one step.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4D163F-AC51-1A65-2B86-BB25FF8045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993" b="20816"/>
          <a:stretch/>
        </p:blipFill>
        <p:spPr>
          <a:xfrm>
            <a:off x="1073020" y="3098696"/>
            <a:ext cx="10002417" cy="362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48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BAE1D-8EAF-B2BF-0359-541C6C4A1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65AAC-8366-00FD-191E-5B377083E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19" y="78694"/>
            <a:ext cx="10972800" cy="111562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</a:rPr>
              <a:t>Combining Work: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9CBE9-53F3-59B4-8DB3-32139A83C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/>
              <a:t>     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3E9E20-321F-B28C-83D5-866CF1D7DBB8}"/>
              </a:ext>
            </a:extLst>
          </p:cNvPr>
          <p:cNvSpPr txBox="1"/>
          <p:nvPr/>
        </p:nvSpPr>
        <p:spPr>
          <a:xfrm>
            <a:off x="279920" y="933684"/>
            <a:ext cx="11663263" cy="4937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300" b="1" dirty="0">
                <a:solidFill>
                  <a:schemeClr val="accent5">
                    <a:lumMod val="50000"/>
                  </a:schemeClr>
                </a:solidFill>
              </a:rPr>
              <a:t>“The git merge command is used to combine the changes from one branch into another.”</a:t>
            </a:r>
          </a:p>
          <a:p>
            <a:pPr algn="just">
              <a:lnSpc>
                <a:spcPct val="200000"/>
              </a:lnSpc>
            </a:pPr>
            <a:r>
              <a:rPr lang="en-US" sz="2300" b="1" dirty="0">
                <a:solidFill>
                  <a:schemeClr val="accent5">
                    <a:lumMod val="50000"/>
                  </a:schemeClr>
                </a:solidFill>
              </a:rPr>
              <a:t> This is usually done when a feature or bug fix is complete.</a:t>
            </a:r>
          </a:p>
          <a:p>
            <a:pPr algn="just">
              <a:lnSpc>
                <a:spcPct val="200000"/>
              </a:lnSpc>
            </a:pPr>
            <a:endParaRPr lang="en-US" sz="2300" dirty="0"/>
          </a:p>
          <a:p>
            <a:pPr algn="just">
              <a:lnSpc>
                <a:spcPct val="200000"/>
              </a:lnSpc>
            </a:pPr>
            <a:r>
              <a:rPr lang="en-US" sz="2300" b="1" u="sng" dirty="0"/>
              <a:t>When to Use Merge?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dirty="0"/>
              <a:t>Once you’ve finished working on a branch, merge it into the main branch so the changes can become part of the main project.</a:t>
            </a:r>
          </a:p>
        </p:txBody>
      </p:sp>
    </p:spTree>
    <p:extLst>
      <p:ext uri="{BB962C8B-B14F-4D97-AF65-F5344CB8AC3E}">
        <p14:creationId xmlns:p14="http://schemas.microsoft.com/office/powerpoint/2010/main" val="3306174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17B9A-2B89-2777-6647-257213FAE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4913-A9DE-8431-EEFB-C4F8801EE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19" y="78694"/>
            <a:ext cx="10972800" cy="518465"/>
          </a:xfrm>
        </p:spPr>
        <p:txBody>
          <a:bodyPr>
            <a:normAutofit fontScale="90000"/>
          </a:bodyPr>
          <a:lstStyle/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</a:rPr>
              <a:t>Combining Work: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18E9A-B18E-5060-6C87-66657F38B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/>
              <a:t>     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CEFDE5-783D-6D08-0A77-14B89DD4FCD4}"/>
              </a:ext>
            </a:extLst>
          </p:cNvPr>
          <p:cNvSpPr txBox="1"/>
          <p:nvPr/>
        </p:nvSpPr>
        <p:spPr>
          <a:xfrm>
            <a:off x="83978" y="337926"/>
            <a:ext cx="11663263" cy="1905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200" b="1" u="sng" dirty="0"/>
              <a:t>Important Merge Commands:</a:t>
            </a:r>
          </a:p>
          <a:p>
            <a:pPr algn="just">
              <a:lnSpc>
                <a:spcPct val="20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git merge &lt;</a:t>
            </a:r>
            <a:r>
              <a:rPr lang="en-US" sz="2000" b="1" dirty="0" err="1">
                <a:solidFill>
                  <a:srgbClr val="FF0000"/>
                </a:solidFill>
              </a:rPr>
              <a:t>branch_name</a:t>
            </a:r>
            <a:r>
              <a:rPr lang="en-US" sz="2000" b="1" dirty="0">
                <a:solidFill>
                  <a:srgbClr val="FF0000"/>
                </a:solidFill>
              </a:rPr>
              <a:t>&gt;: </a:t>
            </a:r>
            <a:r>
              <a:rPr lang="en-US" sz="2000" dirty="0"/>
              <a:t>Combines the changes from the specified branch into the current branch.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DFFC9B-6B23-BEB9-5854-EF0DCDB3489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266" r="47117" b="12381"/>
          <a:stretch/>
        </p:blipFill>
        <p:spPr>
          <a:xfrm>
            <a:off x="1166328" y="1614196"/>
            <a:ext cx="10161036" cy="524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296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6F3B8-DF7A-6A7C-12CD-0FE9E8FE8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7C0C-C6C2-243B-1303-D244B520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19" y="78694"/>
            <a:ext cx="10972800" cy="518465"/>
          </a:xfrm>
        </p:spPr>
        <p:txBody>
          <a:bodyPr>
            <a:normAutofit fontScale="90000"/>
          </a:bodyPr>
          <a:lstStyle/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</a:rPr>
              <a:t>Combining Work: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A3704-7475-ABB2-4B8D-D4043C415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/>
              <a:t>     </a:t>
            </a: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22DE27-C393-20BC-8FB3-7424724886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1020" r="16199" b="11701"/>
          <a:stretch/>
        </p:blipFill>
        <p:spPr>
          <a:xfrm>
            <a:off x="541176" y="1026366"/>
            <a:ext cx="10926146" cy="480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9514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2838</TotalTime>
  <Words>676</Words>
  <Application>Microsoft Office PowerPoint</Application>
  <PresentationFormat>Widescreen</PresentationFormat>
  <Paragraphs>132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Times New Roman</vt:lpstr>
      <vt:lpstr>1_Office Theme</vt:lpstr>
      <vt:lpstr>2_Office Theme</vt:lpstr>
      <vt:lpstr>(21CC505PC)  SOFTWARE ENGINEERING</vt:lpstr>
      <vt:lpstr>PowerPoint Presentation</vt:lpstr>
      <vt:lpstr>Branches in Git</vt:lpstr>
      <vt:lpstr>Branches in Git</vt:lpstr>
      <vt:lpstr>Switching Between Branches: Checkout</vt:lpstr>
      <vt:lpstr>Switching Between Branches: Checkout</vt:lpstr>
      <vt:lpstr>Combining Work: Merge</vt:lpstr>
      <vt:lpstr>Combining Work: Merge</vt:lpstr>
      <vt:lpstr>Combining Work: Merge</vt:lpstr>
      <vt:lpstr>Viewing History: Log</vt:lpstr>
      <vt:lpstr>Viewing History: Log</vt:lpstr>
      <vt:lpstr>Viewing History: Log</vt:lpstr>
      <vt:lpstr>Undoing Changes: Revert</vt:lpstr>
      <vt:lpstr>Undoing Changes: Revert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(21DM601PC)    COMPUTER NETWORKS</dc:title>
  <dc:creator>Arshiya Begum</dc:creator>
  <cp:lastModifiedBy>Madhu Budaraju</cp:lastModifiedBy>
  <cp:revision>56</cp:revision>
  <dcterms:created xsi:type="dcterms:W3CDTF">2024-05-06T05:52:36Z</dcterms:created>
  <dcterms:modified xsi:type="dcterms:W3CDTF">2024-10-17T08:55:03Z</dcterms:modified>
</cp:coreProperties>
</file>