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09" r:id="rId19"/>
    <p:sldId id="505" r:id="rId20"/>
    <p:sldId id="506" r:id="rId21"/>
    <p:sldId id="485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10" r:id="rId31"/>
    <p:sldId id="443" r:id="rId32"/>
    <p:sldId id="444" r:id="rId33"/>
    <p:sldId id="445" r:id="rId34"/>
    <p:sldId id="446" r:id="rId35"/>
    <p:sldId id="447" r:id="rId36"/>
    <p:sldId id="472" r:id="rId37"/>
    <p:sldId id="473" r:id="rId38"/>
    <p:sldId id="448" r:id="rId39"/>
    <p:sldId id="449" r:id="rId40"/>
    <p:sldId id="450" r:id="rId41"/>
    <p:sldId id="474" r:id="rId42"/>
    <p:sldId id="471" r:id="rId43"/>
    <p:sldId id="451" r:id="rId44"/>
    <p:sldId id="452" r:id="rId45"/>
    <p:sldId id="453" r:id="rId46"/>
    <p:sldId id="475" r:id="rId47"/>
    <p:sldId id="454" r:id="rId48"/>
    <p:sldId id="47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476" r:id="rId61"/>
    <p:sldId id="457" r:id="rId62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9933"/>
    <a:srgbClr val="FFCCFF"/>
    <a:srgbClr val="006666"/>
    <a:srgbClr val="FDFED2"/>
    <a:srgbClr val="EFFFF8"/>
    <a:srgbClr val="EBEBFF"/>
    <a:srgbClr val="E2FEEF"/>
    <a:srgbClr val="F3F3FF"/>
    <a:srgbClr val="EA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 varScale="1">
        <p:scale>
          <a:sx n="81" d="100"/>
          <a:sy n="81" d="100"/>
        </p:scale>
        <p:origin x="149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6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1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3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0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6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8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3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52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8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32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7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8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9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2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66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8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4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5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6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5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5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45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49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3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4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66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54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76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83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5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6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60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3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2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/>
              <a:t>The Modulus Operator</a:t>
            </a:r>
          </a:p>
          <a:p>
            <a:pPr eaLnBrk="1" hangingPunct="1"/>
            <a:r>
              <a:rPr lang="en-US" dirty="0"/>
              <a:t>Hash Tables</a:t>
            </a:r>
          </a:p>
          <a:p>
            <a:pPr lvl="1" eaLnBrk="1" hangingPunct="1"/>
            <a:r>
              <a:rPr lang="en-US" dirty="0"/>
              <a:t>Closed hash tables </a:t>
            </a:r>
          </a:p>
          <a:p>
            <a:pPr lvl="2" eaLnBrk="1" hangingPunct="1"/>
            <a:r>
              <a:rPr lang="en-US" dirty="0"/>
              <a:t>Inserting, Searching, Deleting </a:t>
            </a:r>
          </a:p>
          <a:p>
            <a:pPr lvl="1" eaLnBrk="1" hangingPunct="1"/>
            <a:r>
              <a:rPr lang="en-US" dirty="0"/>
              <a:t>Open hash tables</a:t>
            </a:r>
          </a:p>
          <a:p>
            <a:pPr lvl="1" eaLnBrk="1" hangingPunct="1"/>
            <a:r>
              <a:rPr lang="en-US" dirty="0"/>
              <a:t>Hash table efficiency and “load factor”</a:t>
            </a:r>
          </a:p>
          <a:p>
            <a:pPr lvl="1" eaLnBrk="1" hangingPunct="1"/>
            <a:r>
              <a:rPr lang="en-US" dirty="0"/>
              <a:t>Hashing non-numeric values</a:t>
            </a:r>
          </a:p>
          <a:p>
            <a:pPr lvl="1" eaLnBrk="1" hangingPunct="1"/>
            <a:r>
              <a:rPr lang="en-US" dirty="0"/>
              <a:t>Binary search trees vs. hash tables</a:t>
            </a:r>
          </a:p>
          <a:p>
            <a:pPr eaLnBrk="1" hangingPunct="1"/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6600CC"/>
                </a:solidFill>
              </a:rPr>
              <a:t>your value isn’t in the array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it’s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Big-OH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DVC.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751681" y="139020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473413" y="2670799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fixed (closed) number of buckets 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45541" y="4443527"/>
            <a:ext cx="60890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we run out of empty buckets, we can’t add new values…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don’t have this problem!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22149" y="6173649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7623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Well, our original hash function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2687541" y="52388"/>
            <a:ext cx="6396135" cy="3136085"/>
          </a:xfrm>
          <a:prstGeom prst="rect">
            <a:avLst/>
          </a:prstGeom>
          <a:solidFill>
            <a:srgbClr val="FFEF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Hint: </a:t>
            </a:r>
            <a:r>
              <a:rPr lang="en-US" sz="2000" dirty="0"/>
              <a:t>Good functions for hashing strings </a:t>
            </a:r>
            <a:br>
              <a:rPr lang="en-US" sz="2000" dirty="0"/>
            </a:br>
            <a:r>
              <a:rPr lang="en-US" sz="2000" dirty="0"/>
              <a:t>are </a:t>
            </a:r>
            <a:r>
              <a:rPr lang="en-US" sz="2000" dirty="0">
                <a:solidFill>
                  <a:schemeClr val="accent2"/>
                </a:solidFill>
              </a:rPr>
              <a:t>CRC32,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CRC64, MD5 and SHA2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sz="2000" dirty="0">
                <a:solidFill>
                  <a:srgbClr val="FF9933"/>
                </a:solidFill>
              </a:rPr>
              <a:t>e</a:t>
            </a:r>
            <a:r>
              <a:rPr lang="en-US" sz="2000" dirty="0"/>
              <a:t> for ‘</a:t>
            </a:r>
            <a:r>
              <a:rPr lang="en-US" sz="2000" dirty="0" err="1"/>
              <a:t>em</a:t>
            </a:r>
            <a:r>
              <a:rPr lang="en-US" sz="2000" dirty="0"/>
              <a:t> – they’re all open source! </a:t>
            </a:r>
          </a:p>
          <a:p>
            <a:br>
              <a:rPr lang="en-US" sz="1050" dirty="0"/>
            </a:br>
            <a:r>
              <a:rPr lang="en-US" sz="2000" dirty="0"/>
              <a:t>Here’s an example of how CRC32 might be used:</a:t>
            </a:r>
            <a:br>
              <a:rPr lang="en-US" sz="2000" dirty="0"/>
            </a:br>
            <a:endParaRPr lang="en-US" sz="1050" dirty="0"/>
          </a:p>
          <a:p>
            <a:pPr algn="l"/>
            <a:r>
              <a:rPr lang="en-US" sz="1800" dirty="0"/>
              <a:t>     </a:t>
            </a:r>
            <a:r>
              <a:rPr lang="en-US" sz="1800" dirty="0" err="1"/>
              <a:t>std</a:t>
            </a:r>
            <a:r>
              <a:rPr lang="en-US" sz="1800" dirty="0"/>
              <a:t>::string </a:t>
            </a:r>
            <a:r>
              <a:rPr lang="en-US" sz="1800" dirty="0" err="1"/>
              <a:t>strToHash</a:t>
            </a:r>
            <a:r>
              <a:rPr lang="en-US" sz="1800" dirty="0"/>
              <a:t> = …; // the string to hash </a:t>
            </a:r>
          </a:p>
          <a:p>
            <a:pPr algn="l"/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bucket =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crc32</a:t>
            </a:r>
            <a:r>
              <a:rPr lang="en-US" sz="1800" dirty="0"/>
              <a:t>(</a:t>
            </a:r>
            <a:r>
              <a:rPr lang="en-US" sz="1800" dirty="0" err="1"/>
              <a:t>strToHash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%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NUM_BUCKETS</a:t>
            </a:r>
            <a:r>
              <a:rPr lang="en-US" sz="1800" dirty="0"/>
              <a:t>;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  <a:p>
            <a:r>
              <a:rPr lang="en-US" sz="1800" dirty="0">
                <a:solidFill>
                  <a:srgbClr val="6600CC"/>
                </a:solidFill>
              </a:rPr>
              <a:t>Notice that you have to add your own </a:t>
            </a:r>
            <a:r>
              <a:rPr lang="en-US" sz="1800" dirty="0">
                <a:solidFill>
                  <a:srgbClr val="FF0000"/>
                </a:solidFill>
              </a:rPr>
              <a:t>modulo </a:t>
            </a:r>
            <a:r>
              <a:rPr lang="en-US" sz="1800" dirty="0">
                <a:solidFill>
                  <a:srgbClr val="6600CC"/>
                </a:solidFill>
              </a:rPr>
              <a:t>based on your table size. These hash function won’t do this for you!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  <p:bldP spid="811014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7220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3: Update our second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             index… etc, etc…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381000" y="62484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13" y="5576888"/>
            <a:ext cx="444500" cy="428625"/>
            <a:chOff x="1470" y="3559"/>
            <a:chExt cx="198" cy="206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3" y="5986463"/>
            <a:ext cx="1250950" cy="776287"/>
            <a:chOff x="3589" y="3477"/>
            <a:chExt cx="788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88" cy="454"/>
              <a:chOff x="737" y="1765"/>
              <a:chExt cx="1163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1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Name:Wendy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128588"/>
            <a:ext cx="2179638" cy="6307138"/>
            <a:chOff x="4279" y="178"/>
            <a:chExt cx="1373" cy="4166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78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m_students</a:t>
              </a:r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738813"/>
            <a:ext cx="5008563" cy="1151930"/>
            <a:chOff x="6934200" y="5867400"/>
            <a:chExt cx="5008562" cy="11519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5867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22935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1: Add our new record to the end of our vector.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2913" y="5943600"/>
            <a:ext cx="852487" cy="381000"/>
            <a:chOff x="9586716" y="6414448"/>
            <a:chExt cx="852684" cy="484821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86716" y="6414448"/>
              <a:ext cx="787395" cy="4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Alice</a:t>
              </a: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17550" y="561657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5" y="5991225"/>
            <a:ext cx="1173163" cy="776288"/>
            <a:chOff x="3589" y="3477"/>
            <a:chExt cx="739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739" cy="454"/>
              <a:chOff x="737" y="1765"/>
              <a:chExt cx="109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9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 Alice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50,000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>
              <a:cs typeface="Courier New" pitchFamily="49" charset="0"/>
            </a:endParaRPr>
          </a:p>
          <a:p>
            <a:pPr algn="l" eaLnBrk="1" hangingPunct="1"/>
            <a:r>
              <a:rPr lang="en-US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100</a:t>
            </a:r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How can you print out the items in a hash-table in alphabetical/numerical order.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only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50,000 student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48275</TotalTime>
  <Words>9281</Words>
  <Application>Microsoft Office PowerPoint</Application>
  <PresentationFormat>On-screen Show (4:3)</PresentationFormat>
  <Paragraphs>2580</Paragraphs>
  <Slides>61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Comic Sans MS</vt:lpstr>
      <vt:lpstr>Courier New</vt:lpstr>
      <vt:lpstr>Times New Roman</vt:lpstr>
      <vt:lpstr>Wingdings</vt:lpstr>
      <vt:lpstr>Default Design</vt:lpstr>
      <vt:lpstr>Hashing</vt:lpstr>
      <vt:lpstr>Big-OH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</vt:lpstr>
      <vt:lpstr>Closed Hash Table with Linear Probing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Caterina</cp:lastModifiedBy>
  <cp:revision>6048</cp:revision>
  <dcterms:created xsi:type="dcterms:W3CDTF">2002-10-09T05:27:34Z</dcterms:created>
  <dcterms:modified xsi:type="dcterms:W3CDTF">2018-05-03T17:16:31Z</dcterms:modified>
</cp:coreProperties>
</file>