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9"/>
  </p:notesMasterIdLst>
  <p:sldIdLst>
    <p:sldId id="256" r:id="rId2"/>
    <p:sldId id="257" r:id="rId3"/>
    <p:sldId id="258" r:id="rId4"/>
    <p:sldId id="260" r:id="rId5"/>
    <p:sldId id="259" r:id="rId6"/>
    <p:sldId id="269" r:id="rId7"/>
    <p:sldId id="273" r:id="rId8"/>
    <p:sldId id="275" r:id="rId9"/>
    <p:sldId id="272" r:id="rId10"/>
    <p:sldId id="264" r:id="rId11"/>
    <p:sldId id="281" r:id="rId12"/>
    <p:sldId id="282" r:id="rId13"/>
    <p:sldId id="283" r:id="rId14"/>
    <p:sldId id="284" r:id="rId15"/>
    <p:sldId id="288" r:id="rId16"/>
    <p:sldId id="285" r:id="rId17"/>
    <p:sldId id="286" r:id="rId18"/>
    <p:sldId id="287" r:id="rId19"/>
    <p:sldId id="299" r:id="rId20"/>
    <p:sldId id="309" r:id="rId21"/>
    <p:sldId id="311" r:id="rId22"/>
    <p:sldId id="310" r:id="rId23"/>
    <p:sldId id="312" r:id="rId24"/>
    <p:sldId id="308" r:id="rId25"/>
    <p:sldId id="266" r:id="rId26"/>
    <p:sldId id="267" r:id="rId27"/>
    <p:sldId id="307"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9039fc37e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79039fc37e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79039fc37e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9039fc37e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79039fc37e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79039fc37e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lang="en-IN"/>
          </a:p>
        </p:txBody>
      </p:sp>
    </p:spTree>
    <p:extLst>
      <p:ext uri="{BB962C8B-B14F-4D97-AF65-F5344CB8AC3E}">
        <p14:creationId xmlns:p14="http://schemas.microsoft.com/office/powerpoint/2010/main" val="1310844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lang="en-IN"/>
          </a:p>
        </p:txBody>
      </p:sp>
    </p:spTree>
    <p:extLst>
      <p:ext uri="{BB962C8B-B14F-4D97-AF65-F5344CB8AC3E}">
        <p14:creationId xmlns:p14="http://schemas.microsoft.com/office/powerpoint/2010/main" val="231161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lang="en-IN"/>
          </a:p>
        </p:txBody>
      </p:sp>
    </p:spTree>
    <p:extLst>
      <p:ext uri="{BB962C8B-B14F-4D97-AF65-F5344CB8AC3E}">
        <p14:creationId xmlns:p14="http://schemas.microsoft.com/office/powerpoint/2010/main" val="4157078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lang="en-IN"/>
          </a:p>
        </p:txBody>
      </p:sp>
    </p:spTree>
    <p:extLst>
      <p:ext uri="{BB962C8B-B14F-4D97-AF65-F5344CB8AC3E}">
        <p14:creationId xmlns:p14="http://schemas.microsoft.com/office/powerpoint/2010/main" val="3094768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9039fc37e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79039fc37e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79039fc37e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lang="en-IN"/>
          </a:p>
        </p:txBody>
      </p:sp>
    </p:spTree>
    <p:extLst>
      <p:ext uri="{BB962C8B-B14F-4D97-AF65-F5344CB8AC3E}">
        <p14:creationId xmlns:p14="http://schemas.microsoft.com/office/powerpoint/2010/main" val="1275008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9039fc37e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g79039fc37e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9039fc37e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g79039fc37e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b7de406ca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6b7de406c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6b7de406ca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785019"/>
            <a:ext cx="9143999" cy="5618578"/>
          </a:xfrm>
          <a:prstGeom prst="rect">
            <a:avLst/>
          </a:prstGeom>
        </p:spPr>
      </p:pic>
      <p:sp>
        <p:nvSpPr>
          <p:cNvPr id="90" name="Google Shape;90;p13"/>
          <p:cNvSpPr txBox="1">
            <a:spLocks noGrp="1"/>
          </p:cNvSpPr>
          <p:nvPr>
            <p:ph type="ctrTitle"/>
          </p:nvPr>
        </p:nvSpPr>
        <p:spPr>
          <a:xfrm>
            <a:off x="457200" y="3269672"/>
            <a:ext cx="7772400" cy="210589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3200" b="1" dirty="0">
                <a:solidFill>
                  <a:schemeClr val="lt1"/>
                </a:solidFill>
                <a:latin typeface="Stencil" panose="040409050D0802020404" pitchFamily="82" charset="0"/>
                <a:ea typeface="Times New Roman" panose="02020603050405020304"/>
                <a:cs typeface="Times New Roman" panose="02020603050405020304"/>
                <a:sym typeface="Times New Roman" panose="02020603050405020304"/>
              </a:rPr>
              <a:t>Analysis of IPL (2008-1</a:t>
            </a:r>
            <a:r>
              <a:rPr lang="en-US" altLang="en-IN" sz="3200" b="1" dirty="0">
                <a:solidFill>
                  <a:schemeClr val="lt1"/>
                </a:solidFill>
                <a:latin typeface="Stencil" panose="040409050D0802020404" pitchFamily="82" charset="0"/>
                <a:ea typeface="Times New Roman" panose="02020603050405020304"/>
                <a:cs typeface="Times New Roman" panose="02020603050405020304"/>
                <a:sym typeface="Times New Roman" panose="02020603050405020304"/>
              </a:rPr>
              <a:t>7</a:t>
            </a:r>
            <a:r>
              <a:rPr lang="en-IN" sz="3200" b="1" dirty="0">
                <a:solidFill>
                  <a:schemeClr val="lt1"/>
                </a:solidFill>
                <a:latin typeface="Stencil" panose="040409050D0802020404" pitchFamily="82" charset="0"/>
                <a:ea typeface="Times New Roman" panose="02020603050405020304"/>
                <a:cs typeface="Times New Roman" panose="02020603050405020304"/>
                <a:sym typeface="Times New Roman" panose="02020603050405020304"/>
              </a:rPr>
              <a:t>)</a:t>
            </a:r>
            <a:r>
              <a:rPr lang="en-IN" sz="32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a:r>
            <a:br>
              <a:rPr lang="en-IN" sz="32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br>
            <a:endParaRPr sz="2800"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lvl="0" algn="ctr">
              <a:spcBef>
                <a:spcPts val="0"/>
              </a:spcBef>
            </a:pPr>
            <a:r>
              <a:rPr lang="en-IN" sz="2400" b="1" dirty="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By:- </a:t>
            </a:r>
            <a:br>
              <a:rPr lang="en-IN" sz="2400" b="1" dirty="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br>
            <a:r>
              <a:rPr 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Shubhad</a:t>
            </a:r>
            <a:r>
              <a:rPr lang="en-US" alt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I</a:t>
            </a:r>
            <a:r>
              <a:rPr 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p B</a:t>
            </a:r>
            <a:r>
              <a:rPr lang="en-US" alt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HOWMICK</a:t>
            </a:r>
            <a:r>
              <a:rPr 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
            </a:r>
            <a:br>
              <a:rPr 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br>
            <a:r>
              <a:rPr 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Malathi Ramakrishnan</a:t>
            </a:r>
            <a:br>
              <a:rPr 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br>
            <a:r>
              <a:rPr 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Urmila C</a:t>
            </a:r>
            <a:r>
              <a:rPr lang="en-US" altLang="en-IN" sz="2400" b="1" dirty="0" smtClean="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rPr>
              <a:t>HAVAN</a:t>
            </a:r>
            <a:endParaRPr sz="2400" b="1" dirty="0">
              <a:solidFill>
                <a:schemeClr val="lt1"/>
              </a:solidFill>
              <a:latin typeface="Algerian" panose="04020705040A02060702" pitchFamily="82" charset="0"/>
              <a:ea typeface="Times New Roman" panose="02020603050405020304"/>
              <a:cs typeface="Times New Roman" panose="02020603050405020304"/>
              <a:sym typeface="Times New Roman" panose="02020603050405020304"/>
            </a:endParaRPr>
          </a:p>
        </p:txBody>
      </p:sp>
      <p:sp>
        <p:nvSpPr>
          <p:cNvPr id="91" name="Google Shape;91;p13"/>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2" name="Google Shape;92;p13"/>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7" name="Google Shape;197;p21"/>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8" name="Google Shape;198;p21"/>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99" name="Google Shape;199;p21"/>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1"/>
          <p:cNvSpPr txBox="1"/>
          <p:nvPr/>
        </p:nvSpPr>
        <p:spPr>
          <a:xfrm>
            <a:off x="302895" y="6459220"/>
            <a:ext cx="1650365" cy="3657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p>
        </p:txBody>
      </p:sp>
      <p:sp>
        <p:nvSpPr>
          <p:cNvPr id="201" name="Google Shape;201;p21"/>
          <p:cNvSpPr txBox="1">
            <a:spLocks noGrp="1"/>
          </p:cNvSpPr>
          <p:nvPr>
            <p:ph type="sldNum" sz="quarter" idx="12"/>
          </p:nvPr>
        </p:nvSpPr>
        <p:spPr>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10</a:t>
            </a:fld>
            <a:endParaRPr lang="en-IN" sz="1600"/>
          </a:p>
        </p:txBody>
      </p:sp>
      <p:sp>
        <p:nvSpPr>
          <p:cNvPr id="3" name="TextBox 2"/>
          <p:cNvSpPr txBox="1"/>
          <p:nvPr/>
        </p:nvSpPr>
        <p:spPr>
          <a:xfrm>
            <a:off x="535709" y="1874982"/>
            <a:ext cx="5861057" cy="400110"/>
          </a:xfrm>
          <a:prstGeom prst="rect">
            <a:avLst/>
          </a:prstGeom>
          <a:noFill/>
        </p:spPr>
        <p:txBody>
          <a:bodyPr wrap="square" rtlCol="0">
            <a:spAutoFit/>
          </a:bodyPr>
          <a:lstStyle/>
          <a:p>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Match Statistics key findings :</a:t>
            </a:r>
            <a:endParaRPr lang="en-IN"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p:cNvSpPr txBox="1"/>
          <p:nvPr/>
        </p:nvSpPr>
        <p:spPr>
          <a:xfrm>
            <a:off x="692728" y="2426285"/>
            <a:ext cx="7716635" cy="3830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Royal Challengers Bangalore is performing very well having the highest totals, being on top three biggest wins by runs and also being on top three of biggest wins by wickets.</a:t>
            </a:r>
          </a:p>
          <a:p>
            <a:pPr marL="285750" indent="-285750">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Where as Gujrat Lions is performing the least in the biggest win by wickets and runs.</a:t>
            </a:r>
          </a:p>
          <a:p>
            <a:pPr marL="285750" indent="-285750">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times of toss winner winning the game depending on the opted choice from batting or fielding follows the same pattern when losing the match. But the difference between choosing batting and fielding is significantly high when as most of the teams who won the toss and the game both have chosen fielding.</a:t>
            </a:r>
            <a:endParaRPr lang="en-IN" sz="18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3864610" y="6459220"/>
            <a:ext cx="1713865" cy="337185"/>
          </a:xfrm>
          <a:prstGeom prst="rect">
            <a:avLst/>
          </a:prstGeom>
          <a:noFill/>
        </p:spPr>
        <p:txBody>
          <a:bodyPr wrap="square" rtlCol="0">
            <a:spAutoFit/>
          </a:bodyPr>
          <a:lstStyle/>
          <a:p>
            <a:r>
              <a:rPr lang="en-US" sz="1600">
                <a:solidFill>
                  <a:schemeClr val="bg1"/>
                </a:solidFill>
              </a:rPr>
              <a:t>IPL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460490"/>
            <a:ext cx="1953895" cy="4311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smtClean="0">
                <a:latin typeface="Times New Roman" panose="02020603050405020304" pitchFamily="18" charset="0"/>
                <a:cs typeface="Times New Roman" panose="02020603050405020304" pitchFamily="18" charset="0"/>
              </a:rPr>
              <a:t>V </a:t>
            </a:r>
            <a:r>
              <a:rPr lang="en-US" altLang="en-IN" sz="1600" b="1" dirty="0">
                <a:latin typeface="Times New Roman" panose="02020603050405020304" pitchFamily="18" charset="0"/>
                <a:cs typeface="Times New Roman" panose="02020603050405020304" pitchFamily="18" charset="0"/>
              </a:rPr>
              <a:t>kohli ,RV uthappa,MEK Hussey has been in leading when </a:t>
            </a:r>
            <a:r>
              <a:rPr lang="en-US" altLang="en-IN" sz="1600" b="1" dirty="0" smtClean="0">
                <a:latin typeface="Times New Roman" panose="02020603050405020304" pitchFamily="18" charset="0"/>
                <a:cs typeface="Times New Roman" panose="02020603050405020304" pitchFamily="18" charset="0"/>
              </a:rPr>
              <a:t>compared </a:t>
            </a:r>
            <a:r>
              <a:rPr lang="en-US" altLang="en-IN" sz="1600" b="1" dirty="0">
                <a:latin typeface="Times New Roman" panose="02020603050405020304" pitchFamily="18" charset="0"/>
                <a:cs typeface="Times New Roman" panose="02020603050405020304" pitchFamily="18" charset="0"/>
              </a:rPr>
              <a:t>to other </a:t>
            </a:r>
            <a:r>
              <a:rPr lang="en-US" altLang="en-IN" sz="1600" b="1" dirty="0" smtClean="0">
                <a:latin typeface="Times New Roman" panose="02020603050405020304" pitchFamily="18" charset="0"/>
                <a:cs typeface="Times New Roman" panose="02020603050405020304" pitchFamily="18" charset="0"/>
              </a:rPr>
              <a:t>batsman</a:t>
            </a:r>
            <a:r>
              <a:rPr lang="en-US" altLang="en-IN" sz="1600" b="1" dirty="0">
                <a:latin typeface="Times New Roman" panose="02020603050405020304" pitchFamily="18" charset="0"/>
                <a:cs typeface="Times New Roman" panose="02020603050405020304" pitchFamily="18" charset="0"/>
              </a:rPr>
              <a:t>.</a:t>
            </a: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11</a:t>
            </a:fld>
            <a:endParaRPr lang="en-IN" sz="1600" smtClean="0"/>
          </a:p>
        </p:txBody>
      </p:sp>
      <p:pic>
        <p:nvPicPr>
          <p:cNvPr id="5" name="Content Placeholder 4"/>
          <p:cNvPicPr>
            <a:picLocks noGrp="1" noChangeAspect="1"/>
          </p:cNvPicPr>
          <p:nvPr>
            <p:ph idx="1"/>
          </p:nvPr>
        </p:nvPicPr>
        <p:blipFill>
          <a:blip r:embed="rId3"/>
          <a:stretch>
            <a:fillRect/>
          </a:stretch>
        </p:blipFill>
        <p:spPr>
          <a:xfrm>
            <a:off x="3350895" y="1849120"/>
            <a:ext cx="5589905" cy="4410075"/>
          </a:xfrm>
          <a:prstGeom prst="rect">
            <a:avLst/>
          </a:prstGeom>
        </p:spPr>
      </p:pic>
      <p:sp>
        <p:nvSpPr>
          <p:cNvPr id="7" name="Text Box 6"/>
          <p:cNvSpPr txBox="1"/>
          <p:nvPr/>
        </p:nvSpPr>
        <p:spPr>
          <a:xfrm>
            <a:off x="4646930" y="6459220"/>
            <a:ext cx="1779270"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14605" y="6553200"/>
            <a:ext cx="162115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smtClean="0">
                <a:latin typeface="Times New Roman" panose="02020603050405020304" pitchFamily="18" charset="0"/>
                <a:cs typeface="Times New Roman" panose="02020603050405020304" pitchFamily="18" charset="0"/>
              </a:rPr>
              <a:t>DJ </a:t>
            </a:r>
            <a:r>
              <a:rPr lang="en-US" altLang="en-IN" sz="1600" b="1" dirty="0">
                <a:latin typeface="Times New Roman" panose="02020603050405020304" pitchFamily="18" charset="0"/>
                <a:cs typeface="Times New Roman" panose="02020603050405020304" pitchFamily="18" charset="0"/>
              </a:rPr>
              <a:t>Bravo ,B </a:t>
            </a:r>
            <a:r>
              <a:rPr lang="en-US" altLang="en-IN" sz="1600" b="1" dirty="0" err="1">
                <a:latin typeface="Times New Roman" panose="02020603050405020304" pitchFamily="18" charset="0"/>
                <a:cs typeface="Times New Roman" panose="02020603050405020304" pitchFamily="18" charset="0"/>
              </a:rPr>
              <a:t>kumar</a:t>
            </a:r>
            <a:r>
              <a:rPr lang="en-US" altLang="en-IN" sz="1600" b="1" dirty="0">
                <a:latin typeface="Times New Roman" panose="02020603050405020304" pitchFamily="18" charset="0"/>
                <a:cs typeface="Times New Roman" panose="02020603050405020304" pitchFamily="18" charset="0"/>
              </a:rPr>
              <a:t> </a:t>
            </a:r>
            <a:r>
              <a:rPr lang="en-US" altLang="en-IN" sz="1600" b="1" dirty="0" smtClean="0">
                <a:latin typeface="Times New Roman" panose="02020603050405020304" pitchFamily="18" charset="0"/>
                <a:cs typeface="Times New Roman" panose="02020603050405020304" pitchFamily="18" charset="0"/>
              </a:rPr>
              <a:t>were Top Purple Contenders in two seasons</a:t>
            </a:r>
            <a:endParaRPr lang="en-US" altLang="en-I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DJ Bravo,SL Malinga had </a:t>
            </a:r>
            <a:r>
              <a:rPr lang="en-US" altLang="en-IN" sz="1600" b="1" dirty="0" smtClean="0">
                <a:latin typeface="Times New Roman" panose="02020603050405020304" pitchFamily="18" charset="0"/>
                <a:cs typeface="Times New Roman" panose="02020603050405020304" pitchFamily="18" charset="0"/>
              </a:rPr>
              <a:t>been always in Top Contenders</a:t>
            </a:r>
            <a:endParaRPr lang="en-US" altLang="en-IN" b="1" dirty="0"/>
          </a:p>
          <a:p>
            <a:pPr>
              <a:buFont typeface="Arial" panose="020B0604020202020204" pitchFamily="34" charset="0"/>
            </a:pPr>
            <a:endParaRPr lang="en-US" altLang="en-IN" b="1" dirty="0"/>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12</a:t>
            </a:fld>
            <a:endParaRPr lang="en-IN" sz="1600" smtClean="0"/>
          </a:p>
        </p:txBody>
      </p:sp>
      <p:pic>
        <p:nvPicPr>
          <p:cNvPr id="6" name="Content Placeholder 5"/>
          <p:cNvPicPr>
            <a:picLocks noGrp="1" noChangeAspect="1"/>
          </p:cNvPicPr>
          <p:nvPr>
            <p:ph idx="1"/>
          </p:nvPr>
        </p:nvPicPr>
        <p:blipFill>
          <a:blip r:embed="rId3"/>
          <a:stretch>
            <a:fillRect/>
          </a:stretch>
        </p:blipFill>
        <p:spPr>
          <a:xfrm>
            <a:off x="3204210" y="1848485"/>
            <a:ext cx="5624830" cy="4611370"/>
          </a:xfrm>
          <a:prstGeom prst="rect">
            <a:avLst/>
          </a:prstGeom>
        </p:spPr>
      </p:pic>
      <p:sp>
        <p:nvSpPr>
          <p:cNvPr id="10" name="Text Box 9"/>
          <p:cNvSpPr txBox="1"/>
          <p:nvPr/>
        </p:nvSpPr>
        <p:spPr>
          <a:xfrm>
            <a:off x="4799965" y="6553200"/>
            <a:ext cx="1904365"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14605" y="6553200"/>
            <a:ext cx="1602740"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The batsman scored most six’s and four’s high in across all the seasons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But CH Gayle in top range ,because he have highest score in three seasons.</a:t>
            </a:r>
          </a:p>
        </p:txBody>
      </p:sp>
      <p:sp>
        <p:nvSpPr>
          <p:cNvPr id="186" name="Google Shape;186;p20"/>
          <p:cNvSpPr txBox="1">
            <a:spLocks noGrp="1"/>
          </p:cNvSpPr>
          <p:nvPr>
            <p:ph type="sldNum" sz="quarter" idx="12"/>
          </p:nvPr>
        </p:nvSpPr>
        <p:spPr>
          <a:xfrm>
            <a:off x="7425055" y="6459855"/>
            <a:ext cx="10763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13</a:t>
            </a:fld>
            <a:endParaRPr lang="en-IN" sz="1600" smtClean="0"/>
          </a:p>
        </p:txBody>
      </p:sp>
      <p:pic>
        <p:nvPicPr>
          <p:cNvPr id="5" name="Content Placeholder 4"/>
          <p:cNvPicPr>
            <a:picLocks noGrp="1" noChangeAspect="1"/>
          </p:cNvPicPr>
          <p:nvPr>
            <p:ph idx="1"/>
          </p:nvPr>
        </p:nvPicPr>
        <p:blipFill>
          <a:blip r:embed="rId3"/>
          <a:stretch>
            <a:fillRect/>
          </a:stretch>
        </p:blipFill>
        <p:spPr>
          <a:xfrm>
            <a:off x="3296285" y="1570355"/>
            <a:ext cx="5736590" cy="4800600"/>
          </a:xfrm>
          <a:prstGeom prst="rect">
            <a:avLst/>
          </a:prstGeom>
        </p:spPr>
      </p:pic>
      <p:sp>
        <p:nvSpPr>
          <p:cNvPr id="7" name="Text Box 6"/>
          <p:cNvSpPr txBox="1"/>
          <p:nvPr/>
        </p:nvSpPr>
        <p:spPr>
          <a:xfrm>
            <a:off x="4450080" y="6518275"/>
            <a:ext cx="1752600"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14605" y="6553200"/>
            <a:ext cx="185483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a:t>
            </a:r>
            <a:r>
              <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7</a:t>
            </a: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/23</a:t>
            </a: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We can see here the bats man who scored most six’s (per season) </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The CH Gayle scored three times six’s in 2009,2010,2017.</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Also ,V Kohli have scored highest six’s than others.</a:t>
            </a:r>
          </a:p>
        </p:txBody>
      </p:sp>
      <p:sp>
        <p:nvSpPr>
          <p:cNvPr id="186" name="Google Shape;186;p20"/>
          <p:cNvSpPr txBox="1">
            <a:spLocks noGrp="1"/>
          </p:cNvSpPr>
          <p:nvPr>
            <p:ph type="sldNum" sz="quarter" idx="12"/>
          </p:nvPr>
        </p:nvSpPr>
        <p:spPr>
          <a:xfrm>
            <a:off x="7648864" y="637596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14</a:t>
            </a:fld>
            <a:endParaRPr lang="en-IN" sz="1600" smtClean="0"/>
          </a:p>
        </p:txBody>
      </p:sp>
      <p:pic>
        <p:nvPicPr>
          <p:cNvPr id="6" name="Content Placeholder 5"/>
          <p:cNvPicPr>
            <a:picLocks noGrp="1" noChangeAspect="1"/>
          </p:cNvPicPr>
          <p:nvPr>
            <p:ph idx="1"/>
          </p:nvPr>
        </p:nvPicPr>
        <p:blipFill>
          <a:blip r:embed="rId3"/>
          <a:stretch>
            <a:fillRect/>
          </a:stretch>
        </p:blipFill>
        <p:spPr>
          <a:xfrm>
            <a:off x="3278505" y="2042160"/>
            <a:ext cx="5578475" cy="4231640"/>
          </a:xfrm>
          <a:prstGeom prst="rect">
            <a:avLst/>
          </a:prstGeom>
        </p:spPr>
      </p:pic>
      <p:sp>
        <p:nvSpPr>
          <p:cNvPr id="8" name="Text Box 7"/>
          <p:cNvSpPr txBox="1"/>
          <p:nvPr/>
        </p:nvSpPr>
        <p:spPr>
          <a:xfrm>
            <a:off x="4507230" y="6478270"/>
            <a:ext cx="1880870"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553200"/>
            <a:ext cx="1545590"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sym typeface="+mn-ea"/>
              </a:rPr>
              <a:t>We can see here the bats man who scored most four’s (per season) </a:t>
            </a:r>
            <a:endParaRPr lang="en-US" altLang="en-I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sym typeface="+mn-ea"/>
              </a:rPr>
              <a:t>The DA warner had scored in three seasons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sym typeface="+mn-ea"/>
              </a:rPr>
              <a:t>Also ,he only scored highest four’s’s than others.</a:t>
            </a:r>
            <a:endParaRPr lang="en-US" altLang="en-IN" sz="1600" b="1" u="sng"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15</a:t>
            </a:fld>
            <a:endParaRPr lang="en-IN" sz="1600" smtClean="0"/>
          </a:p>
        </p:txBody>
      </p:sp>
      <p:pic>
        <p:nvPicPr>
          <p:cNvPr id="5" name="Content Placeholder 4"/>
          <p:cNvPicPr>
            <a:picLocks noGrp="1" noChangeAspect="1"/>
          </p:cNvPicPr>
          <p:nvPr>
            <p:ph idx="1"/>
          </p:nvPr>
        </p:nvPicPr>
        <p:blipFill>
          <a:blip r:embed="rId3"/>
          <a:stretch>
            <a:fillRect/>
          </a:stretch>
        </p:blipFill>
        <p:spPr>
          <a:xfrm>
            <a:off x="3636010" y="2146300"/>
            <a:ext cx="5282565" cy="4252595"/>
          </a:xfrm>
          <a:prstGeom prst="rect">
            <a:avLst/>
          </a:prstGeom>
        </p:spPr>
      </p:pic>
      <p:sp>
        <p:nvSpPr>
          <p:cNvPr id="7" name="Text Box 6"/>
          <p:cNvSpPr txBox="1"/>
          <p:nvPr/>
        </p:nvSpPr>
        <p:spPr>
          <a:xfrm>
            <a:off x="5066665" y="6459855"/>
            <a:ext cx="1816100" cy="306705"/>
          </a:xfrm>
          <a:prstGeom prst="rect">
            <a:avLst/>
          </a:prstGeom>
          <a:noFill/>
        </p:spPr>
        <p:txBody>
          <a:bodyPr wrap="square" rtlCol="0">
            <a:spAutoFit/>
          </a:bodyPr>
          <a:lstStyle/>
          <a:p>
            <a:r>
              <a:rPr lang="en-US"/>
              <a:t>IPL ANALYSIS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3535" y="6553200"/>
            <a:ext cx="1385570"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Overall six’s had scored by CH Gayle</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He is the in the leading when compare to others.</a:t>
            </a: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16</a:t>
            </a:fld>
            <a:endParaRPr lang="en-IN" sz="1600" smtClean="0"/>
          </a:p>
        </p:txBody>
      </p:sp>
      <p:pic>
        <p:nvPicPr>
          <p:cNvPr id="5" name="Content Placeholder 4"/>
          <p:cNvPicPr>
            <a:picLocks noGrp="1" noChangeAspect="1"/>
          </p:cNvPicPr>
          <p:nvPr>
            <p:ph idx="1"/>
          </p:nvPr>
        </p:nvPicPr>
        <p:blipFill>
          <a:blip r:embed="rId3"/>
          <a:stretch>
            <a:fillRect/>
          </a:stretch>
        </p:blipFill>
        <p:spPr>
          <a:xfrm>
            <a:off x="3589655" y="1600200"/>
            <a:ext cx="4958080" cy="4671695"/>
          </a:xfrm>
          <a:prstGeom prst="rect">
            <a:avLst/>
          </a:prstGeom>
        </p:spPr>
      </p:pic>
      <p:sp>
        <p:nvSpPr>
          <p:cNvPr id="7" name="Text Box 6"/>
          <p:cNvSpPr txBox="1"/>
          <p:nvPr/>
        </p:nvSpPr>
        <p:spPr>
          <a:xfrm>
            <a:off x="4310380" y="6459855"/>
            <a:ext cx="1685925"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553200"/>
            <a:ext cx="1498600"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Overall four’s had scored by G Gambhir</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He is in the leading</a:t>
            </a:r>
          </a:p>
          <a:p>
            <a:pPr marL="285750" indent="-285750">
              <a:buFont typeface="Arial" panose="020B0604020202020204" pitchFamily="34" charset="0"/>
              <a:buChar char="•"/>
            </a:pPr>
            <a:endParaRPr lang="en-US" altLang="en-IN" b="1" dirty="0"/>
          </a:p>
          <a:p>
            <a:pPr marL="285750" indent="-285750">
              <a:buFont typeface="Arial" panose="020B0604020202020204" pitchFamily="34" charset="0"/>
              <a:buChar char="•"/>
            </a:pPr>
            <a:endParaRPr lang="en-US" altLang="en-IN" b="1" dirty="0"/>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17</a:t>
            </a:fld>
            <a:endParaRPr lang="en-IN" sz="1600" smtClean="0"/>
          </a:p>
        </p:txBody>
      </p:sp>
      <p:pic>
        <p:nvPicPr>
          <p:cNvPr id="6" name="Content Placeholder 5"/>
          <p:cNvPicPr>
            <a:picLocks noGrp="1" noChangeAspect="1"/>
          </p:cNvPicPr>
          <p:nvPr>
            <p:ph idx="1"/>
          </p:nvPr>
        </p:nvPicPr>
        <p:blipFill>
          <a:blip r:embed="rId3"/>
          <a:stretch>
            <a:fillRect/>
          </a:stretch>
        </p:blipFill>
        <p:spPr>
          <a:xfrm>
            <a:off x="3659505" y="1653540"/>
            <a:ext cx="4749800" cy="4485640"/>
          </a:xfrm>
          <a:prstGeom prst="rect">
            <a:avLst/>
          </a:prstGeom>
        </p:spPr>
      </p:pic>
      <p:sp>
        <p:nvSpPr>
          <p:cNvPr id="8" name="Text Box 7"/>
          <p:cNvSpPr txBox="1"/>
          <p:nvPr/>
        </p:nvSpPr>
        <p:spPr>
          <a:xfrm>
            <a:off x="4799965" y="6459220"/>
            <a:ext cx="1606550"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553200"/>
            <a:ext cx="105981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PLAYER</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a:latin typeface="Times New Roman" panose="02020603050405020304" pitchFamily="18" charset="0"/>
                <a:cs typeface="Times New Roman" panose="02020603050405020304" pitchFamily="18" charset="0"/>
              </a:rPr>
              <a:t>Overall 6’s &amp; 4’s (All seasons)scored by SK Raina.He is in the topmost batsman</a:t>
            </a: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18</a:t>
            </a:fld>
            <a:endParaRPr lang="en-IN" sz="1600" smtClean="0"/>
          </a:p>
        </p:txBody>
      </p:sp>
      <p:pic>
        <p:nvPicPr>
          <p:cNvPr id="5" name="Content Placeholder 4"/>
          <p:cNvPicPr>
            <a:picLocks noGrp="1" noChangeAspect="1"/>
          </p:cNvPicPr>
          <p:nvPr>
            <p:ph idx="1"/>
          </p:nvPr>
        </p:nvPicPr>
        <p:blipFill>
          <a:blip r:embed="rId3"/>
          <a:stretch>
            <a:fillRect/>
          </a:stretch>
        </p:blipFill>
        <p:spPr>
          <a:xfrm>
            <a:off x="3575685" y="2750185"/>
            <a:ext cx="5177790" cy="1303020"/>
          </a:xfrm>
          <a:prstGeom prst="rect">
            <a:avLst/>
          </a:prstGeom>
        </p:spPr>
      </p:pic>
      <p:sp>
        <p:nvSpPr>
          <p:cNvPr id="7" name="Text Box 6"/>
          <p:cNvSpPr txBox="1"/>
          <p:nvPr/>
        </p:nvSpPr>
        <p:spPr>
          <a:xfrm>
            <a:off x="4693285" y="6459220"/>
            <a:ext cx="1666875"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7" name="Google Shape;197;p21"/>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8" name="Google Shape;198;p21"/>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99" name="Google Shape;199;p21"/>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1"/>
          <p:cNvSpPr txBox="1"/>
          <p:nvPr/>
        </p:nvSpPr>
        <p:spPr>
          <a:xfrm>
            <a:off x="302895" y="6459220"/>
            <a:ext cx="1650365" cy="3657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p>
        </p:txBody>
      </p:sp>
      <p:sp>
        <p:nvSpPr>
          <p:cNvPr id="201" name="Google Shape;201;p21"/>
          <p:cNvSpPr txBox="1">
            <a:spLocks noGrp="1"/>
          </p:cNvSpPr>
          <p:nvPr>
            <p:ph type="sldNum" sz="quarter" idx="12"/>
          </p:nvPr>
        </p:nvSpPr>
        <p:spPr>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19</a:t>
            </a:fld>
            <a:endParaRPr lang="en-IN" sz="1600"/>
          </a:p>
        </p:txBody>
      </p:sp>
      <p:sp>
        <p:nvSpPr>
          <p:cNvPr id="3" name="TextBox 2"/>
          <p:cNvSpPr txBox="1"/>
          <p:nvPr/>
        </p:nvSpPr>
        <p:spPr>
          <a:xfrm>
            <a:off x="535709" y="1874982"/>
            <a:ext cx="5861057" cy="398780"/>
          </a:xfrm>
          <a:prstGeom prst="rect">
            <a:avLst/>
          </a:prstGeom>
          <a:noFill/>
        </p:spPr>
        <p:txBody>
          <a:bodyPr wrap="square" rtlCol="0">
            <a:spAutoFit/>
          </a:bodyPr>
          <a:lstStyle/>
          <a:p>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Player Statistics key findings :</a:t>
            </a:r>
            <a:endParaRPr lang="en-IN"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p:cNvSpPr txBox="1"/>
          <p:nvPr/>
        </p:nvSpPr>
        <p:spPr>
          <a:xfrm>
            <a:off x="692728" y="2426285"/>
            <a:ext cx="7716635" cy="4754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Orange contenders took max runs in all the seasons(V Kohli, RV Uthappa, MEK Hussey has been in leading), as well as purple contenders too got max wickets in all the seasons(V Kohli,RV Uthappa, MEK Hussey has been in leading )</a:t>
            </a:r>
            <a:r>
              <a:rPr lang="en-US" alt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CH Gayle got the most 6's &amp; 4's in three seasons, other batsman scored one or two times a season</a:t>
            </a:r>
            <a:r>
              <a:rPr lang="en-US" alt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6's(Per season) CH Gayle is leading again and V Kohli. In the most 4's(per season) DA Warnier is leading, because he had scored </a:t>
            </a:r>
            <a:r>
              <a:rPr lang="en-US" altLang="en-IN" sz="1600" dirty="0">
                <a:latin typeface="Times New Roman" panose="02020603050405020304" pitchFamily="18" charset="0"/>
                <a:cs typeface="Times New Roman" panose="02020603050405020304" pitchFamily="18" charset="0"/>
              </a:rPr>
              <a:t>in </a:t>
            </a:r>
            <a:r>
              <a:rPr lang="en-IN" sz="1600" dirty="0">
                <a:latin typeface="Times New Roman" panose="02020603050405020304" pitchFamily="18" charset="0"/>
                <a:cs typeface="Times New Roman" panose="02020603050405020304" pitchFamily="18" charset="0"/>
              </a:rPr>
              <a:t>three seasons</a:t>
            </a:r>
            <a:r>
              <a:rPr lang="en-US" alt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Overall 6's by CH Gayle(266), overall 4's by G Gambhir (484).overall 6's and 4's (All seasons) by SK Raina at the top.</a:t>
            </a:r>
          </a:p>
          <a:p>
            <a:pPr marL="2857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
        <p:nvSpPr>
          <p:cNvPr id="7" name="Text Box 6"/>
          <p:cNvSpPr txBox="1"/>
          <p:nvPr/>
        </p:nvSpPr>
        <p:spPr>
          <a:xfrm>
            <a:off x="3864610" y="6459220"/>
            <a:ext cx="1713865" cy="337185"/>
          </a:xfrm>
          <a:prstGeom prst="rect">
            <a:avLst/>
          </a:prstGeom>
          <a:noFill/>
        </p:spPr>
        <p:txBody>
          <a:bodyPr wrap="square" rtlCol="0">
            <a:spAutoFit/>
          </a:bodyPr>
          <a:lstStyle/>
          <a:p>
            <a:r>
              <a:rPr lang="en-US" sz="1600">
                <a:solidFill>
                  <a:schemeClr val="bg1"/>
                </a:solidFill>
              </a:rPr>
              <a:t>IPL ANALYSIS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4"/>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4"/>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b="0" i="0" u="none" strike="noStrike" cap="none"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b="0" i="0" u="none" strike="noStrike" cap="none"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b="0" i="0" u="none" strike="noStrike" cap="none"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b="0" i="0" u="none" strike="noStrike" cap="none"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0" i="0" u="none" strike="noStrike" cap="none"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00" name="Google Shape;100;p14"/>
          <p:cNvSpPr txBox="1"/>
          <p:nvPr/>
        </p:nvSpPr>
        <p:spPr>
          <a:xfrm>
            <a:off x="0" y="838200"/>
            <a:ext cx="479583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i="0" u="none" strike="noStrike" cap="none">
                <a:solidFill>
                  <a:srgbClr val="9C1D22"/>
                </a:solidFill>
                <a:latin typeface="Times New Roman" panose="02020603050405020304"/>
                <a:ea typeface="Times New Roman" panose="02020603050405020304"/>
                <a:cs typeface="Times New Roman" panose="02020603050405020304"/>
                <a:sym typeface="Times New Roman" panose="02020603050405020304"/>
              </a:rPr>
              <a:t>Agenda</a:t>
            </a:r>
            <a:endParaRPr sz="3200" b="0" i="0" u="none" strike="noStrike" cap="none">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14"/>
          <p:cNvSpPr txBox="1"/>
          <p:nvPr/>
        </p:nvSpPr>
        <p:spPr>
          <a:xfrm>
            <a:off x="14605" y="6553200"/>
            <a:ext cx="72072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altLang="en-IN" sz="1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4"/>
          <p:cNvSpPr txBox="1">
            <a:spLocks noGrp="1"/>
          </p:cNvSpPr>
          <p:nvPr>
            <p:ph type="dt" sz="half"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tLang="en-IN" sz="1600"/>
              <a:t>06/07/23</a:t>
            </a:r>
          </a:p>
        </p:txBody>
      </p:sp>
      <p:sp>
        <p:nvSpPr>
          <p:cNvPr id="102" name="Google Shape;102;p1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1600"/>
              <a:t>IPL Analysis</a:t>
            </a:r>
          </a:p>
        </p:txBody>
      </p:sp>
      <p:sp>
        <p:nvSpPr>
          <p:cNvPr id="104" name="Google Shape;10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a:t>
            </a:fld>
            <a:endParaRPr lang="en-IN" sz="1600"/>
          </a:p>
        </p:txBody>
      </p:sp>
      <p:sp>
        <p:nvSpPr>
          <p:cNvPr id="105" name="Google Shape;105;p14"/>
          <p:cNvSpPr/>
          <p:nvPr/>
        </p:nvSpPr>
        <p:spPr>
          <a:xfrm>
            <a:off x="457200" y="2172335"/>
            <a:ext cx="8534400" cy="415417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Clr>
                <a:schemeClr val="dk1"/>
              </a:buClr>
              <a:buSzPts val="20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Cricket, especially the IPL has the maximum uncertainty where a single over can completely change the whole momentum and circumstances of the game.</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0"/>
              </a:spcBef>
              <a:spcAft>
                <a:spcPts val="0"/>
              </a:spcAft>
              <a:buClr>
                <a:schemeClr val="dk1"/>
              </a:buClr>
              <a:buSzPts val="20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Doing Sports analysis is the process of collecting past matches data and analysing them to extract the essential and meaningful insights.</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Clr>
                <a:srgbClr val="000000"/>
              </a:buClr>
              <a:buSzPts val="2000"/>
              <a:buFont typeface="Times New Roman" panose="02020603050405020304"/>
              <a:buChar char="●"/>
            </a:pPr>
            <a:r>
              <a:rPr lang="en-IN" sz="2000"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Visualisation </a:t>
            </a:r>
            <a:r>
              <a:rPr lang="en-IN"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of this dataset is the key part of our project as it c</a:t>
            </a:r>
            <a:r>
              <a:rPr lang="en-IN" sz="2000" dirty="0">
                <a:latin typeface="Times New Roman" panose="02020603050405020304"/>
                <a:ea typeface="Times New Roman" panose="02020603050405020304"/>
                <a:cs typeface="Times New Roman" panose="02020603050405020304"/>
                <a:sym typeface="Times New Roman" panose="02020603050405020304"/>
              </a:rPr>
              <a:t>over lot of factors determining the winner of match</a:t>
            </a:r>
            <a:r>
              <a:rPr lang="en-IN"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l" rtl="0">
              <a:spcBef>
                <a:spcPts val="0"/>
              </a:spcBef>
              <a:spcAft>
                <a:spcPts val="0"/>
              </a:spcAft>
              <a:buSzPts val="2000"/>
              <a:buFont typeface="Times New Roman" panose="02020603050405020304"/>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As the IPL happens every year and is very popular in India therefore analysis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rtl="0">
              <a:spcBef>
                <a:spcPts val="0"/>
              </a:spcBef>
              <a:spcAft>
                <a:spcPts val="0"/>
              </a:spcAft>
              <a:buNone/>
            </a:pPr>
            <a:r>
              <a:rPr lang="en-IN" sz="2000" dirty="0">
                <a:latin typeface="Times New Roman" panose="02020603050405020304"/>
                <a:ea typeface="Times New Roman" panose="02020603050405020304"/>
                <a:cs typeface="Times New Roman" panose="02020603050405020304"/>
                <a:sym typeface="Times New Roman" panose="02020603050405020304"/>
              </a:rPr>
              <a:t>and finding insights can be very useful for </a:t>
            </a:r>
            <a:r>
              <a:rPr lang="en-IN" sz="2000" dirty="0" smtClean="0">
                <a:latin typeface="Times New Roman" panose="02020603050405020304"/>
                <a:ea typeface="Times New Roman" panose="02020603050405020304"/>
                <a:cs typeface="Times New Roman" panose="02020603050405020304"/>
                <a:sym typeface="Times New Roman" panose="02020603050405020304"/>
              </a:rPr>
              <a:t>publishing articles in newspapers 	and </a:t>
            </a:r>
            <a:r>
              <a:rPr lang="en-IN" sz="2000" dirty="0" smtClean="0">
                <a:latin typeface="Times New Roman" panose="02020603050405020304"/>
                <a:ea typeface="Times New Roman" panose="02020603050405020304"/>
                <a:cs typeface="Times New Roman" panose="02020603050405020304"/>
                <a:sym typeface="Times New Roman" panose="02020603050405020304"/>
              </a:rPr>
              <a:t>providing meaningful </a:t>
            </a:r>
            <a:r>
              <a:rPr lang="en-IN" sz="2000" dirty="0" smtClean="0">
                <a:latin typeface="Times New Roman" panose="02020603050405020304"/>
                <a:ea typeface="Times New Roman" panose="02020603050405020304"/>
                <a:cs typeface="Times New Roman" panose="02020603050405020304"/>
                <a:sym typeface="Times New Roman" panose="02020603050405020304"/>
              </a:rPr>
              <a:t>insights to </a:t>
            </a:r>
            <a:r>
              <a:rPr lang="en-IN" sz="2000" dirty="0" smtClean="0">
                <a:latin typeface="Times New Roman" panose="02020603050405020304"/>
                <a:ea typeface="Times New Roman" panose="02020603050405020304"/>
                <a:cs typeface="Times New Roman" panose="02020603050405020304"/>
                <a:sym typeface="Times New Roman" panose="02020603050405020304"/>
              </a:rPr>
              <a:t>news channel </a:t>
            </a:r>
            <a:r>
              <a:rPr lang="en-IN" sz="2000" dirty="0" smtClean="0">
                <a:latin typeface="Times New Roman" panose="02020603050405020304"/>
                <a:ea typeface="Times New Roman" panose="02020603050405020304"/>
                <a:cs typeface="Times New Roman" panose="02020603050405020304"/>
                <a:sym typeface="Times New Roman" panose="02020603050405020304"/>
              </a:rPr>
              <a:t>and other consumes.  </a:t>
            </a:r>
            <a:endParaRPr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1600"/>
              </a:spcBef>
              <a:spcAft>
                <a:spcPts val="0"/>
              </a:spcAft>
              <a:buNone/>
            </a:pPr>
            <a:endParaRPr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228600" algn="l" rtl="0">
              <a:spcBef>
                <a:spcPts val="0"/>
              </a:spcBef>
              <a:spcAft>
                <a:spcPts val="0"/>
              </a:spcAft>
              <a:buClr>
                <a:schemeClr val="dk1"/>
              </a:buClr>
              <a:buSzPts val="1800"/>
              <a:buFont typeface="Times New Roman" panose="02020603050405020304"/>
              <a:buNone/>
            </a:pP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553200"/>
            <a:ext cx="105981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Team</a:t>
            </a:r>
            <a:r>
              <a:rPr lang="en-US" dirty="0" smtClean="0"/>
              <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normAutofit/>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It </a:t>
            </a:r>
            <a:r>
              <a:rPr lang="en-US" sz="1600" b="1" dirty="0">
                <a:latin typeface="Times New Roman" panose="02020603050405020304" pitchFamily="18" charset="0"/>
                <a:cs typeface="Times New Roman" panose="02020603050405020304" pitchFamily="18" charset="0"/>
              </a:rPr>
              <a:t>is varied result over the season but overall Home wins are always greater than Away wins.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 We can see in </a:t>
            </a:r>
            <a:r>
              <a:rPr lang="en-US" sz="1600" b="1" dirty="0" smtClean="0">
                <a:latin typeface="Times New Roman" panose="02020603050405020304" pitchFamily="18" charset="0"/>
                <a:cs typeface="Times New Roman" panose="02020603050405020304" pitchFamily="18" charset="0"/>
              </a:rPr>
              <a:t>Season </a:t>
            </a:r>
            <a:r>
              <a:rPr lang="en-US" sz="1600" b="1" dirty="0">
                <a:latin typeface="Times New Roman" panose="02020603050405020304" pitchFamily="18" charset="0"/>
                <a:cs typeface="Times New Roman" panose="02020603050405020304" pitchFamily="18" charset="0"/>
              </a:rPr>
              <a:t>2011 , 2013 and 2015 most of the wins are from Home.</a:t>
            </a:r>
          </a:p>
          <a:p>
            <a:pPr marL="285750" indent="-285750">
              <a:buFont typeface="Arial" panose="020B0604020202020204" pitchFamily="34" charset="0"/>
              <a:buChar char="•"/>
            </a:pPr>
            <a:endParaRPr lang="en-US" altLang="en-IN" sz="1600" b="1"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20</a:t>
            </a:fld>
            <a:endParaRPr lang="en-IN" sz="1600" smtClean="0"/>
          </a:p>
        </p:txBody>
      </p:sp>
      <p:sp>
        <p:nvSpPr>
          <p:cNvPr id="7" name="Text Box 6"/>
          <p:cNvSpPr txBox="1"/>
          <p:nvPr/>
        </p:nvSpPr>
        <p:spPr>
          <a:xfrm>
            <a:off x="4693285" y="6459220"/>
            <a:ext cx="1666875" cy="337185"/>
          </a:xfrm>
          <a:prstGeom prst="rect">
            <a:avLst/>
          </a:prstGeom>
          <a:noFill/>
        </p:spPr>
        <p:txBody>
          <a:bodyPr wrap="square" rtlCol="0">
            <a:spAutoFit/>
          </a:bodyPr>
          <a:lstStyle/>
          <a:p>
            <a:r>
              <a:rPr lang="en-US" sz="1600"/>
              <a:t>IPL ANALYSIS</a:t>
            </a:r>
          </a:p>
        </p:txBody>
      </p:sp>
      <p:sp>
        <p:nvSpPr>
          <p:cNvPr id="3" name="Content Placeholder 2"/>
          <p:cNvSpPr>
            <a:spLocks noGrp="1"/>
          </p:cNvSpPr>
          <p:nvPr>
            <p:ph idx="1"/>
          </p:nvPr>
        </p:nvSpPr>
        <p:spPr/>
        <p:txBody>
          <a:bodyPr/>
          <a:lstStyle/>
          <a:p>
            <a:endParaRPr lang="en-US"/>
          </a:p>
        </p:txBody>
      </p:sp>
      <p:pic>
        <p:nvPicPr>
          <p:cNvPr id="13" name="Picture 12"/>
          <p:cNvPicPr>
            <a:picLocks noChangeAspect="1"/>
          </p:cNvPicPr>
          <p:nvPr/>
        </p:nvPicPr>
        <p:blipFill>
          <a:blip r:embed="rId3"/>
          <a:stretch>
            <a:fillRect/>
          </a:stretch>
        </p:blipFill>
        <p:spPr>
          <a:xfrm>
            <a:off x="3460236" y="1788141"/>
            <a:ext cx="5323545" cy="4231694"/>
          </a:xfrm>
          <a:prstGeom prst="rect">
            <a:avLst/>
          </a:prstGeom>
        </p:spPr>
      </p:pic>
    </p:spTree>
    <p:extLst>
      <p:ext uri="{BB962C8B-B14F-4D97-AF65-F5344CB8AC3E}">
        <p14:creationId xmlns:p14="http://schemas.microsoft.com/office/powerpoint/2010/main" val="847195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553200"/>
            <a:ext cx="105981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Team</a:t>
            </a:r>
            <a:r>
              <a:rPr lang="en-US" dirty="0" smtClean="0"/>
              <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normAutofit/>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Mumbai </a:t>
            </a:r>
            <a:r>
              <a:rPr lang="en-US" sz="1600" b="1" dirty="0">
                <a:latin typeface="Times New Roman" panose="02020603050405020304" pitchFamily="18" charset="0"/>
                <a:cs typeface="Times New Roman" panose="02020603050405020304" pitchFamily="18" charset="0"/>
              </a:rPr>
              <a:t>has been a constantly winning team over all the </a:t>
            </a:r>
            <a:r>
              <a:rPr lang="en-US" sz="1600" b="1" dirty="0" err="1">
                <a:latin typeface="Times New Roman" panose="02020603050405020304" pitchFamily="18" charset="0"/>
                <a:cs typeface="Times New Roman" panose="02020603050405020304" pitchFamily="18" charset="0"/>
              </a:rPr>
              <a:t>sesons</a:t>
            </a:r>
            <a:r>
              <a:rPr lang="en-US" sz="1600" b="1" dirty="0">
                <a:latin typeface="Times New Roman" panose="02020603050405020304" pitchFamily="18" charset="0"/>
                <a:cs typeface="Times New Roman" panose="02020603050405020304" pitchFamily="18" charset="0"/>
              </a:rPr>
              <a:t> where as Delhi Daredevils has been a losing one</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Some of the teams such as RCB,KKR,RR has been giving performances 50-50.</a:t>
            </a:r>
          </a:p>
          <a:p>
            <a:pPr marL="285750" indent="-285750">
              <a:buFont typeface="Arial" panose="020B0604020202020204" pitchFamily="34" charset="0"/>
              <a:buChar char="•"/>
            </a:pPr>
            <a:endParaRPr lang="en-US" altLang="en-IN" sz="1600" b="1"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21</a:t>
            </a:fld>
            <a:endParaRPr lang="en-IN" sz="1600" smtClean="0"/>
          </a:p>
        </p:txBody>
      </p:sp>
      <p:sp>
        <p:nvSpPr>
          <p:cNvPr id="7" name="Text Box 6"/>
          <p:cNvSpPr txBox="1"/>
          <p:nvPr/>
        </p:nvSpPr>
        <p:spPr>
          <a:xfrm>
            <a:off x="4693285" y="6459220"/>
            <a:ext cx="1666875" cy="337185"/>
          </a:xfrm>
          <a:prstGeom prst="rect">
            <a:avLst/>
          </a:prstGeom>
          <a:noFill/>
        </p:spPr>
        <p:txBody>
          <a:bodyPr wrap="square" rtlCol="0">
            <a:spAutoFit/>
          </a:bodyPr>
          <a:lstStyle/>
          <a:p>
            <a:r>
              <a:rPr lang="en-US" sz="1600"/>
              <a:t>IPL ANALYSIS</a:t>
            </a:r>
          </a:p>
        </p:txBody>
      </p:sp>
      <p:pic>
        <p:nvPicPr>
          <p:cNvPr id="13" name="Content Placeholder 12"/>
          <p:cNvPicPr>
            <a:picLocks noGrp="1" noChangeAspect="1"/>
          </p:cNvPicPr>
          <p:nvPr>
            <p:ph idx="1"/>
          </p:nvPr>
        </p:nvPicPr>
        <p:blipFill>
          <a:blip r:embed="rId3"/>
          <a:stretch>
            <a:fillRect/>
          </a:stretch>
        </p:blipFill>
        <p:spPr>
          <a:xfrm>
            <a:off x="3189663" y="1612295"/>
            <a:ext cx="5732663" cy="2322396"/>
          </a:xfrm>
          <a:prstGeom prst="rect">
            <a:avLst/>
          </a:prstGeom>
        </p:spPr>
      </p:pic>
      <p:pic>
        <p:nvPicPr>
          <p:cNvPr id="14" name="Picture 13"/>
          <p:cNvPicPr>
            <a:picLocks noChangeAspect="1"/>
          </p:cNvPicPr>
          <p:nvPr/>
        </p:nvPicPr>
        <p:blipFill>
          <a:blip r:embed="rId4"/>
          <a:stretch>
            <a:fillRect/>
          </a:stretch>
        </p:blipFill>
        <p:spPr>
          <a:xfrm>
            <a:off x="3189663" y="4094190"/>
            <a:ext cx="5732664" cy="2337492"/>
          </a:xfrm>
          <a:prstGeom prst="rect">
            <a:avLst/>
          </a:prstGeom>
        </p:spPr>
      </p:pic>
    </p:spTree>
    <p:extLst>
      <p:ext uri="{BB962C8B-B14F-4D97-AF65-F5344CB8AC3E}">
        <p14:creationId xmlns:p14="http://schemas.microsoft.com/office/powerpoint/2010/main" val="2131611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553200"/>
            <a:ext cx="105981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Team</a:t>
            </a:r>
            <a:r>
              <a:rPr lang="en-US" dirty="0" smtClean="0"/>
              <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smtClean="0">
                <a:latin typeface="Times New Roman" panose="02020603050405020304" pitchFamily="18" charset="0"/>
                <a:cs typeface="Times New Roman" panose="02020603050405020304" pitchFamily="18" charset="0"/>
              </a:rPr>
              <a:t>Chennai Superkings</a:t>
            </a:r>
            <a:r>
              <a:rPr lang="en-US" altLang="en-IN" sz="1600" b="1" dirty="0" smtClean="0">
                <a:latin typeface="Times New Roman" panose="02020603050405020304" pitchFamily="18" charset="0"/>
                <a:cs typeface="Times New Roman" panose="02020603050405020304" pitchFamily="18" charset="0"/>
              </a:rPr>
              <a:t>, Mumbai Indians and Royal Challengers </a:t>
            </a:r>
            <a:r>
              <a:rPr lang="en-US" altLang="en-IN" sz="1600" b="1" dirty="0" err="1" smtClean="0">
                <a:latin typeface="Times New Roman" panose="02020603050405020304" pitchFamily="18" charset="0"/>
                <a:cs typeface="Times New Roman" panose="02020603050405020304" pitchFamily="18" charset="0"/>
              </a:rPr>
              <a:t>Banglore</a:t>
            </a:r>
            <a:r>
              <a:rPr lang="en-US" altLang="en-IN" sz="1600" b="1" dirty="0" smtClean="0">
                <a:latin typeface="Times New Roman" panose="02020603050405020304" pitchFamily="18" charset="0"/>
                <a:cs typeface="Times New Roman" panose="02020603050405020304" pitchFamily="18" charset="0"/>
              </a:rPr>
              <a:t> have been Top 3 Teams winning Matches by Runs</a:t>
            </a:r>
            <a:endParaRPr lang="en-US" altLang="en-IN" sz="1600" b="1"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22</a:t>
            </a:fld>
            <a:endParaRPr lang="en-IN" sz="1600" smtClean="0"/>
          </a:p>
        </p:txBody>
      </p:sp>
      <p:sp>
        <p:nvSpPr>
          <p:cNvPr id="7" name="Text Box 6"/>
          <p:cNvSpPr txBox="1"/>
          <p:nvPr/>
        </p:nvSpPr>
        <p:spPr>
          <a:xfrm>
            <a:off x="4693285" y="6459220"/>
            <a:ext cx="1666875" cy="337185"/>
          </a:xfrm>
          <a:prstGeom prst="rect">
            <a:avLst/>
          </a:prstGeom>
          <a:noFill/>
        </p:spPr>
        <p:txBody>
          <a:bodyPr wrap="square" rtlCol="0">
            <a:spAutoFit/>
          </a:bodyPr>
          <a:lstStyle/>
          <a:p>
            <a:r>
              <a:rPr lang="en-US" sz="1600"/>
              <a:t>IPL ANALYSIS</a:t>
            </a:r>
          </a:p>
        </p:txBody>
      </p:sp>
      <p:sp>
        <p:nvSpPr>
          <p:cNvPr id="6" name="Content Placeholder 5"/>
          <p:cNvSpPr>
            <a:spLocks noGrp="1"/>
          </p:cNvSpPr>
          <p:nvPr>
            <p:ph idx="1"/>
          </p:nvPr>
        </p:nvSpPr>
        <p:spPr/>
        <p:txBody>
          <a:bodyPr/>
          <a:lstStyle/>
          <a:p>
            <a:endParaRPr lang="en-US" dirty="0"/>
          </a:p>
        </p:txBody>
      </p:sp>
      <p:pic>
        <p:nvPicPr>
          <p:cNvPr id="8" name="Picture 7"/>
          <p:cNvPicPr>
            <a:picLocks noChangeAspect="1"/>
          </p:cNvPicPr>
          <p:nvPr/>
        </p:nvPicPr>
        <p:blipFill>
          <a:blip r:embed="rId3"/>
          <a:stretch>
            <a:fillRect/>
          </a:stretch>
        </p:blipFill>
        <p:spPr>
          <a:xfrm>
            <a:off x="3086100" y="1676400"/>
            <a:ext cx="6057900" cy="4810125"/>
          </a:xfrm>
          <a:prstGeom prst="rect">
            <a:avLst/>
          </a:prstGeom>
        </p:spPr>
      </p:pic>
    </p:spTree>
    <p:extLst>
      <p:ext uri="{BB962C8B-B14F-4D97-AF65-F5344CB8AC3E}">
        <p14:creationId xmlns:p14="http://schemas.microsoft.com/office/powerpoint/2010/main" val="3993574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342900" y="6553200"/>
            <a:ext cx="1059815" cy="338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Team</a:t>
            </a:r>
            <a:r>
              <a:rPr lang="en-US" dirty="0" smtClean="0"/>
              <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altLang="en-IN" sz="1600" b="1" dirty="0" smtClean="0">
                <a:latin typeface="Times New Roman" panose="02020603050405020304" pitchFamily="18" charset="0"/>
                <a:cs typeface="Times New Roman" panose="02020603050405020304" pitchFamily="18" charset="0"/>
              </a:rPr>
              <a:t>KKR, Royal Challengers </a:t>
            </a:r>
            <a:r>
              <a:rPr lang="en-US" altLang="en-IN" sz="1600" b="1" dirty="0" err="1" smtClean="0">
                <a:latin typeface="Times New Roman" panose="02020603050405020304" pitchFamily="18" charset="0"/>
                <a:cs typeface="Times New Roman" panose="02020603050405020304" pitchFamily="18" charset="0"/>
              </a:rPr>
              <a:t>Banglore</a:t>
            </a:r>
            <a:r>
              <a:rPr lang="en-US" altLang="en-IN" sz="1600" b="1" dirty="0" smtClean="0">
                <a:latin typeface="Times New Roman" panose="02020603050405020304" pitchFamily="18" charset="0"/>
                <a:cs typeface="Times New Roman" panose="02020603050405020304" pitchFamily="18" charset="0"/>
              </a:rPr>
              <a:t>, Mumbai Indians have been Top 3 Teams winning Matches by Wickets</a:t>
            </a:r>
            <a:endParaRPr lang="en-US" altLang="en-IN" sz="1600" b="1"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23</a:t>
            </a:fld>
            <a:endParaRPr lang="en-IN" sz="1600" smtClean="0"/>
          </a:p>
        </p:txBody>
      </p:sp>
      <p:sp>
        <p:nvSpPr>
          <p:cNvPr id="7" name="Text Box 6"/>
          <p:cNvSpPr txBox="1"/>
          <p:nvPr/>
        </p:nvSpPr>
        <p:spPr>
          <a:xfrm>
            <a:off x="4693285" y="6459220"/>
            <a:ext cx="1666875" cy="337185"/>
          </a:xfrm>
          <a:prstGeom prst="rect">
            <a:avLst/>
          </a:prstGeom>
          <a:noFill/>
        </p:spPr>
        <p:txBody>
          <a:bodyPr wrap="square" rtlCol="0">
            <a:spAutoFit/>
          </a:bodyPr>
          <a:lstStyle/>
          <a:p>
            <a:r>
              <a:rPr lang="en-US" sz="1600"/>
              <a:t>IPL ANALYSIS</a:t>
            </a:r>
          </a:p>
        </p:txBody>
      </p:sp>
      <p:pic>
        <p:nvPicPr>
          <p:cNvPr id="5" name="Picture 4"/>
          <p:cNvPicPr>
            <a:picLocks noChangeAspect="1"/>
          </p:cNvPicPr>
          <p:nvPr/>
        </p:nvPicPr>
        <p:blipFill>
          <a:blip r:embed="rId3"/>
          <a:stretch>
            <a:fillRect/>
          </a:stretch>
        </p:blipFill>
        <p:spPr>
          <a:xfrm>
            <a:off x="3086100" y="1788140"/>
            <a:ext cx="5891644" cy="4470982"/>
          </a:xfrm>
          <a:prstGeom prst="rect">
            <a:avLst/>
          </a:prstGeom>
        </p:spPr>
      </p:pic>
    </p:spTree>
    <p:extLst>
      <p:ext uri="{BB962C8B-B14F-4D97-AF65-F5344CB8AC3E}">
        <p14:creationId xmlns:p14="http://schemas.microsoft.com/office/powerpoint/2010/main" val="441547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7" name="Google Shape;197;p21"/>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8" name="Google Shape;198;p21"/>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99" name="Google Shape;199;p21"/>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0" name="Google Shape;200;p21"/>
          <p:cNvSpPr txBox="1"/>
          <p:nvPr/>
        </p:nvSpPr>
        <p:spPr>
          <a:xfrm>
            <a:off x="302895" y="6459220"/>
            <a:ext cx="1650365" cy="3657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p>
        </p:txBody>
      </p:sp>
      <p:sp>
        <p:nvSpPr>
          <p:cNvPr id="201" name="Google Shape;201;p21"/>
          <p:cNvSpPr txBox="1">
            <a:spLocks noGrp="1"/>
          </p:cNvSpPr>
          <p:nvPr>
            <p:ph type="sldNum" sz="quarter" idx="12"/>
          </p:nvPr>
        </p:nvSpPr>
        <p:spPr>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24</a:t>
            </a:fld>
            <a:endParaRPr lang="en-IN" sz="1600"/>
          </a:p>
        </p:txBody>
      </p:sp>
      <p:sp>
        <p:nvSpPr>
          <p:cNvPr id="3" name="TextBox 2"/>
          <p:cNvSpPr txBox="1"/>
          <p:nvPr/>
        </p:nvSpPr>
        <p:spPr>
          <a:xfrm>
            <a:off x="535709" y="1874982"/>
            <a:ext cx="5861057" cy="398780"/>
          </a:xfrm>
          <a:prstGeom prst="rect">
            <a:avLst/>
          </a:prstGeom>
          <a:noFill/>
        </p:spPr>
        <p:txBody>
          <a:bodyPr wrap="square" rtlCol="0">
            <a:spAutoFit/>
          </a:bodyPr>
          <a:lstStyle/>
          <a:p>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Team </a:t>
            </a:r>
            <a:r>
              <a:rPr lang="en-US" sz="2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Statistics key findings :</a:t>
            </a:r>
            <a:endParaRPr lang="en-IN"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p:cNvSpPr txBox="1"/>
          <p:nvPr/>
        </p:nvSpPr>
        <p:spPr>
          <a:xfrm>
            <a:off x="692728" y="2426285"/>
            <a:ext cx="7716635" cy="5493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varied result over the season but overall Home wins are always greater than Away wins.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 We can see in Season 2011 , 2013 and 2015 most of the wins are from Home.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Mumbai has been a constantly winning team over all the </a:t>
            </a:r>
            <a:r>
              <a:rPr lang="en-US" sz="1600" dirty="0" smtClean="0">
                <a:latin typeface="Times New Roman" panose="02020603050405020304" pitchFamily="18" charset="0"/>
                <a:cs typeface="Times New Roman" panose="02020603050405020304" pitchFamily="18" charset="0"/>
              </a:rPr>
              <a:t>seasons </a:t>
            </a:r>
            <a:r>
              <a:rPr lang="en-US" sz="1600" dirty="0">
                <a:latin typeface="Times New Roman" panose="02020603050405020304" pitchFamily="18" charset="0"/>
                <a:cs typeface="Times New Roman" panose="02020603050405020304" pitchFamily="18" charset="0"/>
              </a:rPr>
              <a:t>where as Delhi Daredevils has been a losing one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 of the teams such as RCB,KKR,RR has been giving performances 50-50.</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Chennai Superkings, Mumbai Indians and Royal Challengers </a:t>
            </a:r>
            <a:r>
              <a:rPr lang="en-US" sz="1600" dirty="0" smtClean="0">
                <a:latin typeface="Times New Roman" panose="02020603050405020304" pitchFamily="18" charset="0"/>
                <a:cs typeface="Times New Roman" panose="02020603050405020304" pitchFamily="18" charset="0"/>
              </a:rPr>
              <a:t>Bangalore </a:t>
            </a:r>
            <a:r>
              <a:rPr lang="en-US" sz="1600" dirty="0">
                <a:latin typeface="Times New Roman" panose="02020603050405020304" pitchFamily="18" charset="0"/>
                <a:cs typeface="Times New Roman" panose="02020603050405020304" pitchFamily="18" charset="0"/>
              </a:rPr>
              <a:t>have been Top 3 Teams winning Matches by Runs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KKR, Royal Challengers </a:t>
            </a:r>
            <a:r>
              <a:rPr lang="en-US" sz="1600" dirty="0" smtClean="0">
                <a:latin typeface="Times New Roman" panose="02020603050405020304" pitchFamily="18" charset="0"/>
                <a:cs typeface="Times New Roman" panose="02020603050405020304" pitchFamily="18" charset="0"/>
              </a:rPr>
              <a:t>Bangalore, </a:t>
            </a:r>
            <a:r>
              <a:rPr lang="en-US" sz="1600" dirty="0">
                <a:latin typeface="Times New Roman" panose="02020603050405020304" pitchFamily="18" charset="0"/>
                <a:cs typeface="Times New Roman" panose="02020603050405020304" pitchFamily="18" charset="0"/>
              </a:rPr>
              <a:t>Mumbai Indians have been Top 3 Teams winning Matches by Wickets</a:t>
            </a:r>
          </a:p>
          <a:p>
            <a:pPr marL="2857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
        <p:nvSpPr>
          <p:cNvPr id="7" name="Text Box 6"/>
          <p:cNvSpPr txBox="1"/>
          <p:nvPr/>
        </p:nvSpPr>
        <p:spPr>
          <a:xfrm>
            <a:off x="3864610" y="6459220"/>
            <a:ext cx="1713865" cy="337185"/>
          </a:xfrm>
          <a:prstGeom prst="rect">
            <a:avLst/>
          </a:prstGeom>
          <a:noFill/>
        </p:spPr>
        <p:txBody>
          <a:bodyPr wrap="square" rtlCol="0">
            <a:spAutoFit/>
          </a:bodyPr>
          <a:lstStyle/>
          <a:p>
            <a:r>
              <a:rPr lang="en-US" sz="1600">
                <a:solidFill>
                  <a:schemeClr val="bg1"/>
                </a:solidFill>
              </a:rPr>
              <a:t>IPL ANALYSIS</a:t>
            </a:r>
          </a:p>
        </p:txBody>
      </p:sp>
    </p:spTree>
    <p:extLst>
      <p:ext uri="{BB962C8B-B14F-4D97-AF65-F5344CB8AC3E}">
        <p14:creationId xmlns:p14="http://schemas.microsoft.com/office/powerpoint/2010/main" val="3830764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2" name="Google Shape;222;p23"/>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800">
                <a:solidFill>
                  <a:srgbClr val="9C1D22"/>
                </a:solidFill>
                <a:latin typeface="Times New Roman" panose="02020603050405020304"/>
                <a:ea typeface="Times New Roman" panose="02020603050405020304"/>
                <a:cs typeface="Times New Roman" panose="02020603050405020304"/>
                <a:sym typeface="Times New Roman" panose="02020603050405020304"/>
              </a:rPr>
              <a:t>CONCLUSIONS</a:t>
            </a:r>
            <a:endParaRPr sz="4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p2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tLang="en-IN" sz="1600"/>
              <a:t>06/07/23</a:t>
            </a:r>
          </a:p>
        </p:txBody>
      </p:sp>
      <p:sp>
        <p:nvSpPr>
          <p:cNvPr id="223" name="Google Shape;223;p2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1600"/>
              <a:t>IPL ANALYSIS</a:t>
            </a:r>
          </a:p>
        </p:txBody>
      </p:sp>
      <p:sp>
        <p:nvSpPr>
          <p:cNvPr id="225" name="Google Shape;225;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25</a:t>
            </a:fld>
            <a:endParaRPr lang="en-IN" sz="1600"/>
          </a:p>
        </p:txBody>
      </p:sp>
      <p:sp>
        <p:nvSpPr>
          <p:cNvPr id="226" name="Google Shape;226;p23"/>
          <p:cNvSpPr txBox="1"/>
          <p:nvPr/>
        </p:nvSpPr>
        <p:spPr>
          <a:xfrm>
            <a:off x="228600" y="1600200"/>
            <a:ext cx="8686800" cy="4715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Totally 13 teams has participated in IPL History and few teams like: Pune Warriors, Kochi Tuskers Kerala, Rising Pune </a:t>
            </a:r>
            <a:r>
              <a:rPr lang="en-IN" sz="2000" dirty="0" err="1">
                <a:latin typeface="Times New Roman" panose="02020603050405020304"/>
                <a:ea typeface="Times New Roman" panose="02020603050405020304"/>
                <a:cs typeface="Times New Roman" panose="02020603050405020304"/>
                <a:sym typeface="Times New Roman" panose="02020603050405020304"/>
              </a:rPr>
              <a:t>Supergiants</a:t>
            </a:r>
            <a:r>
              <a:rPr lang="en-IN" sz="2000" dirty="0">
                <a:latin typeface="Times New Roman" panose="02020603050405020304"/>
                <a:ea typeface="Times New Roman" panose="02020603050405020304"/>
                <a:cs typeface="Times New Roman" panose="02020603050405020304"/>
                <a:sym typeface="Times New Roman" panose="02020603050405020304"/>
              </a:rPr>
              <a:t>, Gujarat Lions  and Delhi Capitals has been only in 2 seasons and their success rate of is good when compared to other teams.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Mumbai Indians, Royal Challengers Bangalore and Chennai Super kings are best Defending teams.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Royal Challengers Bangalore, Mumbai Indians and Kolkata Knight Riders are the best Chasing teams.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From the year 2014 most of the teams are opting to field after winning toss and are also successful in winning the match.</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spcBef>
                <a:spcPts val="0"/>
              </a:spcBef>
              <a:spcAft>
                <a:spcPts val="0"/>
              </a:spcAft>
              <a:buSzPts val="2000"/>
              <a:buFont typeface="Times New Roman" panose="02020603050405020304"/>
              <a:buChar char="●"/>
            </a:pPr>
            <a:r>
              <a:rPr lang="en-IN" sz="2000" dirty="0">
                <a:latin typeface="Times New Roman" panose="02020603050405020304"/>
                <a:ea typeface="Times New Roman" panose="02020603050405020304"/>
                <a:cs typeface="Times New Roman" panose="02020603050405020304"/>
                <a:sym typeface="Times New Roman" panose="02020603050405020304"/>
              </a:rPr>
              <a:t>Overall Chennai Super Kings and Mumbai Indians have high success rate and these two teams are the most successful teams as CSK has won 4 seasons and MI has won 3 seasons.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Google Shape;232;p24"/>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800">
                <a:solidFill>
                  <a:srgbClr val="9C1D22"/>
                </a:solidFill>
                <a:latin typeface="Times New Roman" panose="02020603050405020304"/>
                <a:ea typeface="Times New Roman" panose="02020603050405020304"/>
                <a:cs typeface="Times New Roman" panose="02020603050405020304"/>
                <a:sym typeface="Times New Roman" panose="02020603050405020304"/>
              </a:rPr>
              <a:t>CONCLUSIONS</a:t>
            </a:r>
            <a:endParaRPr sz="4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p24"/>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tLang="en-IN" sz="1600"/>
              <a:t>06/07/23</a:t>
            </a:r>
          </a:p>
        </p:txBody>
      </p:sp>
      <p:sp>
        <p:nvSpPr>
          <p:cNvPr id="233" name="Google Shape;233;p2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1600"/>
              <a:t>IPL ANALYSIS</a:t>
            </a:r>
          </a:p>
        </p:txBody>
      </p:sp>
      <p:sp>
        <p:nvSpPr>
          <p:cNvPr id="235" name="Google Shape;235;p24"/>
          <p:cNvSpPr txBox="1">
            <a:spLocks noGrp="1"/>
          </p:cNvSpPr>
          <p:nvPr>
            <p:ph type="sldNum" sz="quarter" idx="12"/>
          </p:nvPr>
        </p:nvSpPr>
        <p:spPr>
          <a:xfrm>
            <a:off x="7372639"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26</a:t>
            </a:fld>
            <a:endParaRPr lang="en-IN" sz="1600"/>
          </a:p>
        </p:txBody>
      </p:sp>
      <p:sp>
        <p:nvSpPr>
          <p:cNvPr id="236" name="Google Shape;236;p24"/>
          <p:cNvSpPr txBox="1"/>
          <p:nvPr/>
        </p:nvSpPr>
        <p:spPr>
          <a:xfrm>
            <a:off x="228600" y="1952625"/>
            <a:ext cx="8686800" cy="4350000"/>
          </a:xfrm>
          <a:prstGeom prst="rect">
            <a:avLst/>
          </a:prstGeom>
          <a:noFill/>
          <a:ln>
            <a:noFill/>
          </a:ln>
        </p:spPr>
        <p:txBody>
          <a:bodyPr spcFirstLastPara="1" wrap="square" lIns="91425" tIns="45700" rIns="91425" bIns="45700" anchor="t" anchorCtr="0">
            <a:noAutofit/>
          </a:bodyPr>
          <a:lstStyle/>
          <a:p>
            <a:pPr marL="457200" lvl="0" indent="-355600" algn="just" rtl="0">
              <a:spcBef>
                <a:spcPts val="0"/>
              </a:spcBef>
              <a:spcAft>
                <a:spcPts val="0"/>
              </a:spcAft>
              <a:buClr>
                <a:schemeClr val="dk1"/>
              </a:buClr>
              <a:buSzPts val="20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From the analysis, it was concluded that Chennai Super Kings and Mumbai Indians are more likely to win upcoming IPL seasons.</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indent="-355600" algn="just">
              <a:buClr>
                <a:schemeClr val="dk1"/>
              </a:buClr>
              <a:buSzPts val="2000"/>
              <a:buFont typeface="Times New Roman" panose="02020603050405020304"/>
              <a:buChar char="●"/>
            </a:pPr>
            <a:r>
              <a:rPr lang="en-US" sz="2000" dirty="0">
                <a:solidFill>
                  <a:schemeClr val="dk1"/>
                </a:solidFill>
                <a:latin typeface="Times New Roman" panose="02020603050405020304"/>
                <a:ea typeface="Times New Roman" panose="02020603050405020304"/>
                <a:cs typeface="Times New Roman" panose="02020603050405020304"/>
              </a:rPr>
              <a:t>It is varied result over the season but overall Home wins are always greater than Away wins.</a:t>
            </a:r>
          </a:p>
          <a:p>
            <a:pPr marL="457200" indent="-355600" algn="just">
              <a:buClr>
                <a:schemeClr val="dk1"/>
              </a:buClr>
              <a:buSzPts val="2000"/>
              <a:buFont typeface="Times New Roman" panose="02020603050405020304"/>
              <a:buChar char="●"/>
            </a:pPr>
            <a:r>
              <a:rPr lang="en-US" sz="2000" dirty="0">
                <a:solidFill>
                  <a:schemeClr val="dk1"/>
                </a:solidFill>
                <a:latin typeface="Times New Roman" panose="02020603050405020304"/>
                <a:ea typeface="Times New Roman" panose="02020603050405020304"/>
                <a:cs typeface="Times New Roman" panose="02020603050405020304"/>
              </a:rPr>
              <a:t>So We can see in Season 2011 , 2013 and 2015 most of the wins are from Home.</a:t>
            </a:r>
          </a:p>
          <a:p>
            <a:pPr marL="457200" indent="-355600" algn="just">
              <a:buClr>
                <a:schemeClr val="dk1"/>
              </a:buClr>
              <a:buSzPts val="2000"/>
              <a:buFont typeface="Times New Roman" panose="02020603050405020304"/>
              <a:buChar char="●"/>
            </a:pPr>
            <a:r>
              <a:rPr lang="en-US" sz="2000" dirty="0">
                <a:solidFill>
                  <a:schemeClr val="dk1"/>
                </a:solidFill>
                <a:latin typeface="Times New Roman" panose="02020603050405020304"/>
                <a:ea typeface="Times New Roman" panose="02020603050405020304"/>
                <a:cs typeface="Times New Roman" panose="02020603050405020304"/>
              </a:rPr>
              <a:t>Mumbai has been a constantly winning team over all the seasons where as Delhi Daredevils has been a losing one</a:t>
            </a:r>
          </a:p>
          <a:p>
            <a:pPr marL="457200" indent="-355600" algn="just">
              <a:buClr>
                <a:schemeClr val="dk1"/>
              </a:buClr>
              <a:buSzPts val="2000"/>
              <a:buFont typeface="Times New Roman" panose="02020603050405020304"/>
              <a:buChar char="●"/>
            </a:pPr>
            <a:r>
              <a:rPr lang="en-US" sz="2000" dirty="0">
                <a:solidFill>
                  <a:schemeClr val="dk1"/>
                </a:solidFill>
                <a:latin typeface="Times New Roman" panose="02020603050405020304"/>
                <a:ea typeface="Times New Roman" panose="02020603050405020304"/>
                <a:cs typeface="Times New Roman" panose="02020603050405020304"/>
              </a:rPr>
              <a:t>Some of the teams such as RCB,KKR,RR has been giving performances 50-50.</a:t>
            </a:r>
          </a:p>
          <a:p>
            <a:pPr marL="457200" indent="-355600" algn="just">
              <a:buClr>
                <a:schemeClr val="dk1"/>
              </a:buClr>
              <a:buSzPts val="2000"/>
              <a:buFont typeface="Times New Roman" panose="02020603050405020304"/>
              <a:buChar char="●"/>
            </a:pPr>
            <a:r>
              <a:rPr lang="en-US" sz="2000" dirty="0">
                <a:solidFill>
                  <a:schemeClr val="dk1"/>
                </a:solidFill>
                <a:latin typeface="Times New Roman" panose="02020603050405020304"/>
                <a:ea typeface="Times New Roman" panose="02020603050405020304"/>
                <a:cs typeface="Times New Roman" panose="02020603050405020304"/>
              </a:rPr>
              <a:t>Chennai Superkings, Mumbai Indians and Royal Challengers Bangalore have been Top 3 Teams winning Matches by Runs</a:t>
            </a:r>
          </a:p>
          <a:p>
            <a:pPr marL="457200" indent="-355600" algn="just">
              <a:buClr>
                <a:schemeClr val="dk1"/>
              </a:buClr>
              <a:buSzPts val="2000"/>
              <a:buFont typeface="Times New Roman" panose="02020603050405020304"/>
              <a:buChar char="●"/>
            </a:pPr>
            <a:r>
              <a:rPr lang="en-US" sz="2000" dirty="0">
                <a:solidFill>
                  <a:schemeClr val="dk1"/>
                </a:solidFill>
                <a:latin typeface="Times New Roman" panose="02020603050405020304"/>
                <a:ea typeface="Times New Roman" panose="02020603050405020304"/>
                <a:cs typeface="Times New Roman" panose="02020603050405020304"/>
              </a:rPr>
              <a:t>KKR, Royal Challengers Bangalore, Mumbai Indians have been Top 3 Teams winning Matches by Wickets</a:t>
            </a:r>
          </a:p>
          <a:p>
            <a:pPr marL="0" marR="0" lvl="0" indent="0" algn="just" rtl="0">
              <a:spcBef>
                <a:spcPts val="0"/>
              </a:spcBef>
              <a:spcAft>
                <a:spcPts val="0"/>
              </a:spcAft>
              <a:buNone/>
            </a:pP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2" name="Google Shape;232;p24"/>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800">
                <a:solidFill>
                  <a:srgbClr val="9C1D22"/>
                </a:solidFill>
                <a:latin typeface="Times New Roman" panose="02020603050405020304"/>
                <a:ea typeface="Times New Roman" panose="02020603050405020304"/>
                <a:cs typeface="Times New Roman" panose="02020603050405020304"/>
                <a:sym typeface="Times New Roman" panose="02020603050405020304"/>
              </a:rPr>
              <a:t>CONCLUSIONS</a:t>
            </a:r>
            <a:endParaRPr sz="4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p24"/>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tLang="en-IN" sz="1600"/>
              <a:t>06/07/23</a:t>
            </a:r>
          </a:p>
        </p:txBody>
      </p:sp>
      <p:sp>
        <p:nvSpPr>
          <p:cNvPr id="233" name="Google Shape;233;p2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1600"/>
              <a:t>IPL ANALYSIS</a:t>
            </a:r>
          </a:p>
        </p:txBody>
      </p:sp>
      <p:sp>
        <p:nvSpPr>
          <p:cNvPr id="235" name="Google Shape;235;p24"/>
          <p:cNvSpPr txBox="1">
            <a:spLocks noGrp="1"/>
          </p:cNvSpPr>
          <p:nvPr>
            <p:ph type="sldNum" sz="quarter" idx="12"/>
          </p:nvPr>
        </p:nvSpPr>
        <p:spPr>
          <a:xfrm>
            <a:off x="7372639"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27</a:t>
            </a:fld>
            <a:endParaRPr lang="en-IN" sz="1600"/>
          </a:p>
        </p:txBody>
      </p:sp>
      <p:sp>
        <p:nvSpPr>
          <p:cNvPr id="236" name="Google Shape;236;p24"/>
          <p:cNvSpPr txBox="1"/>
          <p:nvPr/>
        </p:nvSpPr>
        <p:spPr>
          <a:xfrm>
            <a:off x="228600" y="1952625"/>
            <a:ext cx="8686800" cy="4350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6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IN" sz="9600">
                <a:solidFill>
                  <a:schemeClr val="dk1"/>
                </a:solidFill>
                <a:latin typeface="Arial" panose="020B0604020202020204" pitchFamily="34" charset="0"/>
                <a:ea typeface="Times New Roman" panose="02020603050405020304"/>
                <a:cs typeface="Arial" panose="020B0604020202020204" pitchFamily="34" charset="0"/>
                <a:sym typeface="Times New Roman" panose="02020603050405020304"/>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2" name="Google Shape;112;p15"/>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3" name="Google Shape;113;p15"/>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14" name="Google Shape;114;p15"/>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Introduction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5"/>
          <p:cNvSpPr txBox="1"/>
          <p:nvPr/>
        </p:nvSpPr>
        <p:spPr>
          <a:xfrm>
            <a:off x="228600" y="2393300"/>
            <a:ext cx="8686800" cy="3117900"/>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chemeClr val="dk1"/>
              </a:buClr>
              <a:buSzPts val="20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idea is to </a:t>
            </a:r>
            <a:r>
              <a:rPr lang="en-IN"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analyse </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IPL </a:t>
            </a:r>
            <a:r>
              <a:rPr lang="en-IN"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to </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come up with something interesting and useful.</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buClr>
                <a:schemeClr val="dk1"/>
              </a:buClr>
              <a:buSzPts val="20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insights from the dataset can really be helpful for the </a:t>
            </a:r>
            <a:r>
              <a:rPr lang="en-IN"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IFP </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management </a:t>
            </a:r>
            <a:r>
              <a:rPr lang="en-US" sz="2000" dirty="0">
                <a:solidFill>
                  <a:schemeClr val="dk1"/>
                </a:solidFill>
                <a:latin typeface="Times New Roman" panose="02020603050405020304"/>
                <a:ea typeface="Times New Roman" panose="02020603050405020304"/>
                <a:cs typeface="Times New Roman" panose="02020603050405020304"/>
              </a:rPr>
              <a:t>provides news reports and feeds to magazines, newspapers and TV broadcasters all over the country.</a:t>
            </a:r>
          </a:p>
          <a:p>
            <a:pPr marL="457200" lvl="0" indent="-355600">
              <a:buClr>
                <a:schemeClr val="dk1"/>
              </a:buClr>
              <a:buSzPts val="2000"/>
              <a:buFont typeface="Times New Roman" panose="02020603050405020304"/>
              <a:buChar char="●"/>
            </a:pPr>
            <a:r>
              <a:rPr lang="en-IN"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Handling </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all the factors like effect of </a:t>
            </a:r>
            <a:r>
              <a:rPr lang="en-IN"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homeground</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and toss winner is the real world problem.</a:t>
            </a:r>
            <a:endParaRPr sz="2000" dirty="0"/>
          </a:p>
          <a:p>
            <a:pPr marL="457200" marR="0" lvl="0" indent="-355600" algn="l" rtl="0">
              <a:spcBef>
                <a:spcPts val="0"/>
              </a:spcBef>
              <a:spcAft>
                <a:spcPts val="0"/>
              </a:spcAft>
              <a:buClr>
                <a:schemeClr val="dk1"/>
              </a:buClr>
              <a:buSzPts val="2000"/>
              <a:buFont typeface="Times New Roman" panose="02020603050405020304"/>
              <a:buChar char="●"/>
            </a:pPr>
            <a:r>
              <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Interactive Visualization will be used over various modes thus constitutes important factor in this analysis</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8" name="Google Shape;118;p15"/>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tLang="en-IN" sz="1600"/>
              <a:t>06/07/23</a:t>
            </a:r>
          </a:p>
        </p:txBody>
      </p:sp>
      <p:sp>
        <p:nvSpPr>
          <p:cNvPr id="117" name="Google Shape;117;p1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1600">
                <a:sym typeface="+mn-ea"/>
              </a:rPr>
              <a:t>IPL Analysis</a:t>
            </a:r>
            <a:endParaRPr lang="en-IN" sz="1600"/>
          </a:p>
        </p:txBody>
      </p:sp>
      <p:sp>
        <p:nvSpPr>
          <p:cNvPr id="119" name="Google Shape;119;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3</a:t>
            </a:fld>
            <a:endParaRPr lang="en-IN" sz="16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17"/>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1" name="Google Shape;141;p17"/>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42" name="Google Shape;142;p17"/>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Details of Dataset</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7"/>
          <p:cNvSpPr txBox="1"/>
          <p:nvPr/>
        </p:nvSpPr>
        <p:spPr>
          <a:xfrm>
            <a:off x="228600" y="1873075"/>
            <a:ext cx="8686800" cy="4182300"/>
          </a:xfrm>
          <a:prstGeom prst="rect">
            <a:avLst/>
          </a:prstGeom>
          <a:noFill/>
          <a:ln>
            <a:noFill/>
          </a:ln>
        </p:spPr>
        <p:txBody>
          <a:bodyPr spcFirstLastPara="1" wrap="square" lIns="91425" tIns="45700" rIns="91425" bIns="45700" anchor="t" anchorCtr="0">
            <a:noAutofit/>
          </a:bodyPr>
          <a:lstStyle/>
          <a:p>
            <a:pPr marL="457200" lvl="0" indent="-355600" algn="just" rtl="0">
              <a:spcBef>
                <a:spcPts val="0"/>
              </a:spcBef>
              <a:spcAft>
                <a:spcPts val="0"/>
              </a:spcAft>
              <a:buClr>
                <a:schemeClr val="dk1"/>
              </a:buClr>
              <a:buSzPts val="2000"/>
              <a:buFont typeface="Times New Roman" panose="02020603050405020304"/>
              <a:buChar char="●"/>
            </a:pPr>
            <a:r>
              <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As a Leading Data Analyst at IFP we have two Datasets matches and deliveries.</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dataset has detailed information about which team won the match by how much margin (wicket or runs depending on the team to opt for batting or bowling).</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chemeClr val="dk1"/>
              </a:buClr>
              <a:buSzPts val="2000"/>
              <a:buFont typeface="Times New Roman" panose="02020603050405020304"/>
              <a:buChar char="●"/>
            </a:pPr>
            <a:r>
              <a:rPr lang="en-IN"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has columns telling about the man of match, venue, and the dataset was not sorted on the basis of season so sorting of data was done at beginning.</a:t>
            </a: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600"/>
              </a:spcBef>
              <a:spcAft>
                <a:spcPts val="0"/>
              </a:spcAft>
              <a:buNone/>
            </a:pP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1600"/>
              </a:spcBef>
              <a:spcAft>
                <a:spcPts val="0"/>
              </a:spcAft>
              <a:buNone/>
            </a:pPr>
            <a:endParaRPr sz="2000"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6" name="Google Shape;146;p1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tLang="en-IN" sz="1600"/>
              <a:t>06/07/23</a:t>
            </a:r>
          </a:p>
        </p:txBody>
      </p:sp>
      <p:sp>
        <p:nvSpPr>
          <p:cNvPr id="145" name="Google Shape;145;p17"/>
          <p:cNvSpPr txBox="1">
            <a:spLocks noGrp="1"/>
          </p:cNvSpPr>
          <p:nvPr>
            <p:ph type="ftr" sz="quarter" idx="11"/>
          </p:nvPr>
        </p:nvSpPr>
        <p:spPr>
          <a:xfrm>
            <a:off x="2764790" y="6589395"/>
            <a:ext cx="3616960" cy="2355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1600">
                <a:sym typeface="+mn-ea"/>
              </a:rPr>
              <a:t>IPL Analysis</a:t>
            </a:r>
            <a:endParaRPr lang="en-IN" sz="1600"/>
          </a:p>
          <a:p>
            <a:pPr marL="0" lvl="0" indent="0" algn="ctr" rtl="0">
              <a:spcBef>
                <a:spcPts val="0"/>
              </a:spcBef>
              <a:spcAft>
                <a:spcPts val="0"/>
              </a:spcAft>
              <a:buNone/>
            </a:pPr>
            <a:endParaRPr lang="en-IN" sz="1600"/>
          </a:p>
        </p:txBody>
      </p:sp>
      <p:sp>
        <p:nvSpPr>
          <p:cNvPr id="147" name="Google Shape;147;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4</a:t>
            </a:fld>
            <a:endParaRPr lang="en-IN"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p:nvPr/>
        </p:nvSpPr>
        <p:spPr>
          <a:xfrm>
            <a:off x="4791076"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6" name="Google Shape;126;p16"/>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7" name="Google Shape;127;p16"/>
          <p:cNvSpPr/>
          <p:nvPr/>
        </p:nvSpPr>
        <p:spPr>
          <a:xfrm>
            <a:off x="4795838" y="0"/>
            <a:ext cx="4348162"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r>
              <a:rPr lang="en-US"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sz="1600" dirty="0">
              <a:solidFill>
                <a:srgbClr val="7F7F7F"/>
              </a:solidFill>
              <a:latin typeface="Times New Roman" panose="02020603050405020304"/>
              <a:ea typeface="Times New Roman" panose="02020603050405020304"/>
              <a:cs typeface="Times New Roman" panose="02020603050405020304"/>
            </a:endParaRPr>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b="1"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Key Points Covered</a:t>
            </a:r>
            <a:endParaRPr b="1" dirty="0">
              <a:solidFill>
                <a:schemeClr val="tx1"/>
              </a:solidFill>
            </a:endParaRPr>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a:p>
            <a:pPr marL="0" marR="0" lvl="0" indent="0" algn="l" rtl="0">
              <a:spcBef>
                <a:spcPts val="0"/>
              </a:spcBef>
              <a:spcAft>
                <a:spcPts val="0"/>
              </a:spcAft>
              <a:buNone/>
            </a:pPr>
            <a:endParaRPr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16"/>
          <p:cNvSpPr txBox="1"/>
          <p:nvPr/>
        </p:nvSpPr>
        <p:spPr>
          <a:xfrm>
            <a:off x="-4762" y="523409"/>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dirty="0" smtClean="0">
                <a:solidFill>
                  <a:srgbClr val="9C1D22"/>
                </a:solidFill>
                <a:latin typeface="Times New Roman" panose="02020603050405020304"/>
                <a:ea typeface="Times New Roman" panose="02020603050405020304"/>
                <a:cs typeface="Times New Roman" panose="02020603050405020304"/>
                <a:sym typeface="Times New Roman" panose="02020603050405020304"/>
              </a:rPr>
              <a:t>Key Points Covered</a:t>
            </a:r>
            <a:endParaRPr sz="2800" dirty="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16"/>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16"/>
          <p:cNvSpPr txBox="1"/>
          <p:nvPr/>
        </p:nvSpPr>
        <p:spPr>
          <a:xfrm>
            <a:off x="447676" y="1895750"/>
            <a:ext cx="8686800" cy="4484100"/>
          </a:xfrm>
          <a:prstGeom prst="rect">
            <a:avLst/>
          </a:prstGeom>
          <a:noFill/>
          <a:ln>
            <a:noFill/>
          </a:ln>
        </p:spPr>
        <p:txBody>
          <a:bodyPr spcFirstLastPara="1" wrap="square" lIns="91425" tIns="45700" rIns="91425" bIns="45700" anchor="t" anchorCtr="0">
            <a:noAutofit/>
          </a:bodyPr>
          <a:lstStyle/>
          <a:p>
            <a:r>
              <a:rPr lang="en-US" sz="1600" b="1" dirty="0">
                <a:latin typeface="Times New Roman" panose="02020603050405020304" pitchFamily="18" charset="0"/>
                <a:cs typeface="Times New Roman" panose="02020603050405020304" pitchFamily="18" charset="0"/>
              </a:rPr>
              <a:t>1. Match </a:t>
            </a:r>
            <a:r>
              <a:rPr lang="en-US" sz="1600" b="1" dirty="0" smtClean="0">
                <a:latin typeface="Times New Roman" panose="02020603050405020304" pitchFamily="18" charset="0"/>
                <a:cs typeface="Times New Roman" panose="02020603050405020304" pitchFamily="18" charset="0"/>
              </a:rPr>
              <a:t>Statistics</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Toss outcome vs Match outcome (for each Ground/Venue)</a:t>
            </a:r>
          </a:p>
          <a:p>
            <a:r>
              <a:rPr lang="en-US" sz="1600" dirty="0">
                <a:latin typeface="Times New Roman" panose="02020603050405020304" pitchFamily="18" charset="0"/>
                <a:cs typeface="Times New Roman" panose="02020603050405020304" pitchFamily="18" charset="0"/>
              </a:rPr>
              <a:t>Biggest wins (by runs and by wicket)</a:t>
            </a:r>
          </a:p>
          <a:p>
            <a:r>
              <a:rPr lang="en-US" sz="1600" dirty="0">
                <a:latin typeface="Times New Roman" panose="02020603050405020304" pitchFamily="18" charset="0"/>
                <a:cs typeface="Times New Roman" panose="02020603050405020304" pitchFamily="18" charset="0"/>
              </a:rPr>
              <a:t>Highest totals (across all the seasons)    </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2. Player Statistics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Orange Cap contenders (The batsmen who have scored the maximum number of runs in a particular season)</a:t>
            </a:r>
          </a:p>
          <a:p>
            <a:r>
              <a:rPr lang="en-US" sz="1600" dirty="0">
                <a:latin typeface="Times New Roman" panose="02020603050405020304" pitchFamily="18" charset="0"/>
                <a:cs typeface="Times New Roman" panose="02020603050405020304" pitchFamily="18" charset="0"/>
              </a:rPr>
              <a:t>Purple Cap contenders (The bowlers who have taken the maximum number of wickets in a particular season)</a:t>
            </a:r>
          </a:p>
          <a:p>
            <a:r>
              <a:rPr lang="en-US" sz="1600" dirty="0">
                <a:latin typeface="Times New Roman" panose="02020603050405020304" pitchFamily="18" charset="0"/>
                <a:cs typeface="Times New Roman" panose="02020603050405020304" pitchFamily="18" charset="0"/>
              </a:rPr>
              <a:t>Batsmen who have hit the most number of fours and sixes (per season and overall)</a:t>
            </a:r>
          </a:p>
          <a:p>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3. Team </a:t>
            </a:r>
            <a:r>
              <a:rPr lang="en-US" sz="1600" b="1" dirty="0" smtClean="0">
                <a:latin typeface="Times New Roman" panose="02020603050405020304" pitchFamily="18" charset="0"/>
                <a:cs typeface="Times New Roman" panose="02020603050405020304" pitchFamily="18" charset="0"/>
              </a:rPr>
              <a:t>Statistics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Season-wise team performance (wins vs losses)</a:t>
            </a:r>
          </a:p>
          <a:p>
            <a:r>
              <a:rPr lang="en-US" sz="1600" dirty="0">
                <a:latin typeface="Times New Roman" panose="02020603050405020304" pitchFamily="18" charset="0"/>
                <a:cs typeface="Times New Roman" panose="02020603050405020304" pitchFamily="18" charset="0"/>
              </a:rPr>
              <a:t>Win %age ( home vs away)</a:t>
            </a:r>
          </a:p>
          <a:p>
            <a:r>
              <a:rPr lang="en-US" sz="1600" dirty="0">
                <a:latin typeface="Times New Roman" panose="02020603050405020304" pitchFamily="18" charset="0"/>
                <a:cs typeface="Times New Roman" panose="02020603050405020304" pitchFamily="18" charset="0"/>
              </a:rPr>
              <a:t> </a:t>
            </a:r>
          </a:p>
          <a:p>
            <a:pPr marL="0" marR="0" lvl="0" indent="0" algn="l" rtl="0">
              <a:spcBef>
                <a:spcPts val="1600"/>
              </a:spcBef>
              <a:spcAft>
                <a:spcPts val="0"/>
              </a:spcAft>
              <a:buNone/>
            </a:pP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600"/>
              </a:spcBef>
              <a:spcAft>
                <a:spcPts val="0"/>
              </a:spcAft>
              <a:buNone/>
            </a:pPr>
            <a:endParaRPr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600"/>
              </a:spcBef>
              <a:spcAft>
                <a:spcPts val="0"/>
              </a:spcAft>
              <a:buNone/>
            </a:pPr>
            <a:endParaRPr sz="2000"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6"/>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tLang="en-IN" sz="1600"/>
              <a:t>06/07/23</a:t>
            </a:r>
          </a:p>
        </p:txBody>
      </p:sp>
      <p:sp>
        <p:nvSpPr>
          <p:cNvPr id="131" name="Google Shape;131;p1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tLang="en-IN" sz="1600">
                <a:sym typeface="+mn-ea"/>
              </a:rPr>
              <a:t>IPL Analysis</a:t>
            </a:r>
            <a:endParaRPr lang="en-IN" sz="1600"/>
          </a:p>
        </p:txBody>
      </p:sp>
      <p:sp>
        <p:nvSpPr>
          <p:cNvPr id="133" name="Google Shape;133;p16"/>
          <p:cNvSpPr txBox="1">
            <a:spLocks noGrp="1"/>
          </p:cNvSpPr>
          <p:nvPr>
            <p:ph type="sldNum" sz="quarter" idx="12"/>
          </p:nvPr>
        </p:nvSpPr>
        <p:spPr>
          <a:xfrm>
            <a:off x="7425055" y="6459855"/>
            <a:ext cx="9093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a:t>5</a:t>
            </a:fld>
            <a:endParaRPr lang="en-IN"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Match</a:t>
            </a:r>
            <a:br>
              <a:rPr lang="en-US" dirty="0" smtClean="0"/>
            </a:br>
            <a:r>
              <a:rPr lang="en-US" dirty="0" smtClean="0"/>
              <a:t>Statistics	</a:t>
            </a:r>
            <a:endParaRPr lang="en-IN"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8313" y="1840912"/>
            <a:ext cx="5730541" cy="4105456"/>
          </a:xfrm>
        </p:spPr>
      </p:pic>
      <p:sp>
        <p:nvSpPr>
          <p:cNvPr id="4" name="Text Placeholder 3"/>
          <p:cNvSpPr>
            <a:spLocks noGrp="1"/>
          </p:cNvSpPr>
          <p:nvPr>
            <p:ph type="body" sz="half" idx="2"/>
          </p:nvPr>
        </p:nvSpPr>
        <p:spPr>
          <a:xfrm>
            <a:off x="342900" y="2765046"/>
            <a:ext cx="2400300" cy="3379124"/>
          </a:xfrm>
        </p:spPr>
        <p:txBody>
          <a:bodyPr>
            <a:normAutofit fontScale="97500" lnSpcReduction="10000"/>
          </a:bodyPr>
          <a:lstStyle/>
          <a:p>
            <a:r>
              <a:rPr lang="en-US" sz="178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1780" dirty="0" smtClean="0">
                <a:latin typeface="Times New Roman" panose="02020603050405020304" pitchFamily="18" charset="0"/>
                <a:cs typeface="Times New Roman" panose="02020603050405020304" pitchFamily="18" charset="0"/>
              </a:rPr>
              <a:t>Royal Challengers </a:t>
            </a:r>
            <a:br>
              <a:rPr lang="en-US" sz="1780" dirty="0" smtClean="0">
                <a:latin typeface="Times New Roman" panose="02020603050405020304" pitchFamily="18" charset="0"/>
                <a:cs typeface="Times New Roman" panose="02020603050405020304" pitchFamily="18" charset="0"/>
              </a:rPr>
            </a:br>
            <a:r>
              <a:rPr lang="en-US" sz="1780" dirty="0" smtClean="0">
                <a:latin typeface="Times New Roman" panose="02020603050405020304" pitchFamily="18" charset="0"/>
                <a:cs typeface="Times New Roman" panose="02020603050405020304" pitchFamily="18" charset="0"/>
              </a:rPr>
              <a:t>Bangalore, </a:t>
            </a:r>
            <a:r>
              <a:rPr lang="en-US" sz="1780" dirty="0">
                <a:latin typeface="Times New Roman" panose="02020603050405020304" pitchFamily="18" charset="0"/>
                <a:cs typeface="Times New Roman" panose="02020603050405020304" pitchFamily="18" charset="0"/>
              </a:rPr>
              <a:t>Chennai Super </a:t>
            </a:r>
            <a:r>
              <a:rPr lang="en-US" sz="1780" dirty="0" smtClean="0">
                <a:latin typeface="Times New Roman" panose="02020603050405020304" pitchFamily="18" charset="0"/>
                <a:cs typeface="Times New Roman" panose="02020603050405020304" pitchFamily="18" charset="0"/>
              </a:rPr>
              <a:t>Kings and Kings XI </a:t>
            </a:r>
            <a:r>
              <a:rPr lang="en-US" sz="1780" dirty="0" err="1" smtClean="0">
                <a:latin typeface="Times New Roman" panose="02020603050405020304" pitchFamily="18" charset="0"/>
                <a:cs typeface="Times New Roman" panose="02020603050405020304" pitchFamily="18" charset="0"/>
              </a:rPr>
              <a:t>Punjub</a:t>
            </a:r>
            <a:r>
              <a:rPr lang="en-US" sz="1780" dirty="0" smtClean="0">
                <a:latin typeface="Times New Roman" panose="02020603050405020304" pitchFamily="18" charset="0"/>
                <a:cs typeface="Times New Roman" panose="02020603050405020304" pitchFamily="18" charset="0"/>
              </a:rPr>
              <a:t>  are the teams having highest total across seasons.</a:t>
            </a:r>
          </a:p>
          <a:p>
            <a:pPr marL="285750" indent="-285750">
              <a:buFont typeface="Arial" panose="020B0604020202020204" pitchFamily="34" charset="0"/>
              <a:buChar char="•"/>
            </a:pPr>
            <a:r>
              <a:rPr lang="en-US" sz="1780" dirty="0" smtClean="0">
                <a:latin typeface="Times New Roman" panose="02020603050405020304" pitchFamily="18" charset="0"/>
                <a:cs typeface="Times New Roman" panose="02020603050405020304" pitchFamily="18" charset="0"/>
              </a:rPr>
              <a:t>Royal Challengers holds the record for highest total </a:t>
            </a:r>
            <a:r>
              <a:rPr lang="en-US" sz="1780" dirty="0" err="1" smtClean="0">
                <a:latin typeface="Times New Roman" panose="02020603050405020304" pitchFamily="18" charset="0"/>
                <a:cs typeface="Times New Roman" panose="02020603050405020304" pitchFamily="18" charset="0"/>
              </a:rPr>
              <a:t>acorss</a:t>
            </a:r>
            <a:r>
              <a:rPr lang="en-US" sz="1780" dirty="0" smtClean="0">
                <a:latin typeface="Times New Roman" panose="02020603050405020304" pitchFamily="18" charset="0"/>
                <a:cs typeface="Times New Roman" panose="02020603050405020304" pitchFamily="18" charset="0"/>
              </a:rPr>
              <a:t> all seasons.</a:t>
            </a:r>
            <a:r>
              <a:rPr lang="en-US" sz="1780" b="1" u="sng" dirty="0" smtClean="0">
                <a:latin typeface="Times New Roman" panose="02020603050405020304" pitchFamily="18" charset="0"/>
                <a:cs typeface="Times New Roman" panose="02020603050405020304" pitchFamily="18" charset="0"/>
              </a:rPr>
              <a:t/>
            </a:r>
            <a:br>
              <a:rPr lang="en-US" sz="1780" b="1" u="sng" dirty="0" smtClean="0">
                <a:latin typeface="Times New Roman" panose="02020603050405020304" pitchFamily="18" charset="0"/>
                <a:cs typeface="Times New Roman" panose="02020603050405020304" pitchFamily="18" charset="0"/>
              </a:rPr>
            </a:br>
            <a:endParaRPr lang="en-US" sz="2000" b="1" u="sng" dirty="0" smtClean="0">
              <a:latin typeface="Times New Roman" panose="02020603050405020304" pitchFamily="18" charset="0"/>
              <a:cs typeface="Times New Roman" panose="02020603050405020304" pitchFamily="18" charset="0"/>
            </a:endParaRPr>
          </a:p>
          <a:p>
            <a:endParaRPr lang="en-US" b="1" u="sng" dirty="0" smtClean="0"/>
          </a:p>
          <a:p>
            <a:pPr marL="285750" indent="-285750">
              <a:buFont typeface="Arial" panose="020B0604020202020204" pitchFamily="34" charset="0"/>
              <a:buChar char="•"/>
            </a:pPr>
            <a:endParaRPr lang="en-IN" b="1" u="sng" dirty="0"/>
          </a:p>
        </p:txBody>
      </p:sp>
      <p:sp>
        <p:nvSpPr>
          <p:cNvPr id="186" name="Google Shape;186;p20"/>
          <p:cNvSpPr txBox="1">
            <a:spLocks noGrp="1"/>
          </p:cNvSpPr>
          <p:nvPr>
            <p:ph type="sldNum" sz="quarter" idx="12"/>
          </p:nvPr>
        </p:nvSpPr>
        <p:spPr>
          <a:xfrm>
            <a:off x="7425055" y="6459855"/>
            <a:ext cx="10871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tLang="en-IN" sz="1600"/>
              <a:t>6</a:t>
            </a:r>
          </a:p>
        </p:txBody>
      </p:sp>
      <p:sp>
        <p:nvSpPr>
          <p:cNvPr id="3" name="Text Box 2"/>
          <p:cNvSpPr txBox="1"/>
          <p:nvPr/>
        </p:nvSpPr>
        <p:spPr>
          <a:xfrm>
            <a:off x="4272915" y="6460490"/>
            <a:ext cx="1919605" cy="337185"/>
          </a:xfrm>
          <a:prstGeom prst="rect">
            <a:avLst/>
          </a:prstGeom>
          <a:noFill/>
        </p:spPr>
        <p:txBody>
          <a:bodyPr wrap="square" rtlCol="0">
            <a:spAutoFit/>
          </a:bodyPr>
          <a:lstStyle/>
          <a:p>
            <a:r>
              <a:rPr lang="en-US" sz="1600"/>
              <a:t>IPL ANALYSIS</a:t>
            </a:r>
          </a:p>
        </p:txBody>
      </p:sp>
      <p:sp>
        <p:nvSpPr>
          <p:cNvPr id="6" name="Text Box 5"/>
          <p:cNvSpPr txBox="1"/>
          <p:nvPr/>
        </p:nvSpPr>
        <p:spPr>
          <a:xfrm>
            <a:off x="342900" y="6460490"/>
            <a:ext cx="1602740" cy="337185"/>
          </a:xfrm>
          <a:prstGeom prst="rect">
            <a:avLst/>
          </a:prstGeom>
          <a:noFill/>
        </p:spPr>
        <p:txBody>
          <a:bodyPr wrap="square" rtlCol="0">
            <a:spAutoFit/>
          </a:bodyPr>
          <a:lstStyle/>
          <a:p>
            <a:r>
              <a:rPr lang="en-US" sz="1600"/>
              <a:t>06/07/23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p:txBody>
          <a:bodyPr/>
          <a:lstStyle/>
          <a:p>
            <a:r>
              <a:rPr lang="en-US" smtClean="0"/>
              <a:t>Match</a:t>
            </a:r>
            <a:br>
              <a:rPr lang="en-US" smtClean="0"/>
            </a:br>
            <a:r>
              <a:rPr lang="en-US" smtClean="0"/>
              <a:t>Statistics	</a:t>
            </a:r>
            <a:endParaRPr lang="en-IN" dirty="0"/>
          </a:p>
        </p:txBody>
      </p:sp>
      <p:sp>
        <p:nvSpPr>
          <p:cNvPr id="4" name="Text Placeholder 3"/>
          <p:cNvSpPr>
            <a:spLocks noGrp="1"/>
          </p:cNvSpPr>
          <p:nvPr>
            <p:ph type="body" sz="half" idx="2"/>
          </p:nvPr>
        </p:nvSpPr>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is observed that more than a few teams have the same results when it comes to biggest wins by wickets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Gujrat Lions having the smallest wins.</a:t>
            </a:r>
          </a:p>
          <a:p>
            <a:endParaRPr lang="en-US" sz="1600" b="1" u="sng"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b="1" u="sng"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7</a:t>
            </a:fld>
            <a:endParaRPr lang="en-IN" sz="1600" smtClean="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9914" y="1827828"/>
            <a:ext cx="5609052" cy="4374167"/>
          </a:xfrm>
        </p:spPr>
      </p:pic>
      <p:sp>
        <p:nvSpPr>
          <p:cNvPr id="3" name="Text Box 2"/>
          <p:cNvSpPr txBox="1"/>
          <p:nvPr/>
        </p:nvSpPr>
        <p:spPr>
          <a:xfrm>
            <a:off x="4124325" y="6460490"/>
            <a:ext cx="1900555" cy="337185"/>
          </a:xfrm>
          <a:prstGeom prst="rect">
            <a:avLst/>
          </a:prstGeom>
          <a:noFill/>
        </p:spPr>
        <p:txBody>
          <a:bodyPr wrap="square" rtlCol="0">
            <a:spAutoFit/>
          </a:bodyPr>
          <a:lstStyle/>
          <a:p>
            <a:r>
              <a:rPr lang="en-US" sz="1600"/>
              <a:t>IPL ANALYSIS</a:t>
            </a:r>
          </a:p>
        </p:txBody>
      </p:sp>
      <p:sp>
        <p:nvSpPr>
          <p:cNvPr id="6" name="Text Box 5"/>
          <p:cNvSpPr txBox="1"/>
          <p:nvPr/>
        </p:nvSpPr>
        <p:spPr>
          <a:xfrm>
            <a:off x="276225" y="6459855"/>
            <a:ext cx="1360170" cy="306705"/>
          </a:xfrm>
          <a:prstGeom prst="rect">
            <a:avLst/>
          </a:prstGeom>
          <a:noFill/>
        </p:spPr>
        <p:txBody>
          <a:bodyPr wrap="square" rtlCol="0">
            <a:spAutoFit/>
          </a:bodyPr>
          <a:lstStyle/>
          <a:p>
            <a:r>
              <a:rPr lang="en-US"/>
              <a:t>06/07/23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0"/>
          <p:cNvSpPr txBox="1"/>
          <p:nvPr/>
        </p:nvSpPr>
        <p:spPr>
          <a:xfrm>
            <a:off x="499110" y="6459855"/>
            <a:ext cx="1081405" cy="431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IN"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06/07/23</a:t>
            </a:r>
          </a:p>
        </p:txBody>
      </p:sp>
      <p:sp>
        <p:nvSpPr>
          <p:cNvPr id="2" name="Title 1"/>
          <p:cNvSpPr>
            <a:spLocks noGrp="1"/>
          </p:cNvSpPr>
          <p:nvPr>
            <p:ph type="title"/>
          </p:nvPr>
        </p:nvSpPr>
        <p:spPr>
          <a:xfrm>
            <a:off x="342900" y="752546"/>
            <a:ext cx="2400300" cy="1936405"/>
          </a:xfrm>
        </p:spPr>
        <p:txBody>
          <a:bodyPr/>
          <a:lstStyle/>
          <a:p>
            <a:r>
              <a:rPr lang="en-US" dirty="0" smtClean="0"/>
              <a:t>Match</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660658"/>
            <a:ext cx="2400300" cy="3379124"/>
          </a:xfrm>
        </p:spPr>
        <p:txBody>
          <a:bodyPr>
            <a:normAutofit fontScale="92500"/>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is observed that when opted for fielding, the number of wins is greater than the teams opted for batting.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Although same pattern is true for the teams who lost, but the times that the teams have won when choosing fielding is much higher than the times they lost when choosing fielding </a:t>
            </a:r>
          </a:p>
          <a:p>
            <a:endParaRPr lang="en-US" sz="1600" b="1" u="sng"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b="1" u="sng"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ltLang="en-IN" sz="1600" smtClean="0"/>
              <a:t>8</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8509" y="1931494"/>
            <a:ext cx="5586182" cy="4229331"/>
          </a:xfrm>
        </p:spPr>
      </p:pic>
      <p:sp>
        <p:nvSpPr>
          <p:cNvPr id="3" name="Text Box 2"/>
          <p:cNvSpPr txBox="1"/>
          <p:nvPr/>
        </p:nvSpPr>
        <p:spPr>
          <a:xfrm>
            <a:off x="4124325" y="6522720"/>
            <a:ext cx="1854835" cy="337185"/>
          </a:xfrm>
          <a:prstGeom prst="rect">
            <a:avLst/>
          </a:prstGeom>
          <a:noFill/>
        </p:spPr>
        <p:txBody>
          <a:bodyPr wrap="square" rtlCol="0">
            <a:spAutoFit/>
          </a:bodyPr>
          <a:lstStyle/>
          <a:p>
            <a:r>
              <a:rPr lang="en-US" sz="1600"/>
              <a:t>IPL ANALYSIS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Agenda</a:t>
            </a:r>
            <a:endParaRPr dirty="0"/>
          </a:p>
          <a:p>
            <a:pPr marL="0" marR="0" lvl="0" indent="0" algn="l"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Introduction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Scope and Motivation</a:t>
            </a:r>
            <a:endParaRPr dirty="0"/>
          </a:p>
          <a:p>
            <a:pPr marL="0" marR="0" lvl="0" indent="0" algn="just" rtl="0">
              <a:spcBef>
                <a:spcPts val="0"/>
              </a:spcBef>
              <a:spcAft>
                <a:spcPts val="0"/>
              </a:spcAft>
              <a:buNone/>
            </a:pPr>
            <a:r>
              <a:rPr lang="en-IN" sz="1600" dirty="0">
                <a:solidFill>
                  <a:srgbClr val="7F7F7F"/>
                </a:solidFill>
                <a:latin typeface="Times New Roman" panose="02020603050405020304"/>
                <a:ea typeface="Times New Roman" panose="02020603050405020304"/>
                <a:cs typeface="Times New Roman" panose="02020603050405020304"/>
                <a:sym typeface="Times New Roman" panose="02020603050405020304"/>
              </a:rPr>
              <a:t>Details of Dataset</a:t>
            </a:r>
            <a:endParaRPr dirty="0"/>
          </a:p>
          <a:p>
            <a:pPr marL="0" marR="0" lvl="0" indent="0" algn="l" rtl="0">
              <a:spcBef>
                <a:spcPts val="0"/>
              </a:spcBef>
              <a:spcAft>
                <a:spcPts val="0"/>
              </a:spcAft>
              <a:buNone/>
            </a:pPr>
            <a:r>
              <a:rPr lang="en-IN" sz="1600" dirty="0" smtClean="0">
                <a:solidFill>
                  <a:srgbClr val="7F7F7F"/>
                </a:solidFill>
                <a:latin typeface="Times New Roman" panose="02020603050405020304"/>
                <a:ea typeface="Times New Roman" panose="02020603050405020304"/>
                <a:cs typeface="Times New Roman" panose="02020603050405020304"/>
                <a:sym typeface="Times New Roman" panose="02020603050405020304"/>
              </a:rPr>
              <a:t>Key Points Covered</a:t>
            </a:r>
            <a:endParaRPr dirty="0"/>
          </a:p>
          <a:p>
            <a:pPr marL="0" marR="0" lvl="0" indent="0" algn="l" rtl="0">
              <a:spcBef>
                <a:spcPts val="0"/>
              </a:spcBef>
              <a:spcAft>
                <a:spcPts val="0"/>
              </a:spcAft>
              <a:buNone/>
            </a:pPr>
            <a:r>
              <a:rPr lang="en-IN"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dirty="0"/>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panose="02020603050405020304"/>
                <a:ea typeface="Times New Roman" panose="02020603050405020304"/>
                <a:cs typeface="Times New Roman" panose="02020603050405020304"/>
                <a:sym typeface="Times New Roman" panose="02020603050405020304"/>
              </a:rPr>
              <a:t>Visualization</a:t>
            </a:r>
            <a:endParaRPr sz="2800">
              <a:solidFill>
                <a:srgbClr val="9C1D2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itle 1"/>
          <p:cNvSpPr>
            <a:spLocks noGrp="1"/>
          </p:cNvSpPr>
          <p:nvPr>
            <p:ph type="title"/>
          </p:nvPr>
        </p:nvSpPr>
        <p:spPr>
          <a:xfrm>
            <a:off x="342900" y="426660"/>
            <a:ext cx="2400300" cy="2286000"/>
          </a:xfrm>
        </p:spPr>
        <p:txBody>
          <a:bodyPr/>
          <a:lstStyle/>
          <a:p>
            <a:r>
              <a:rPr lang="en-US" dirty="0" smtClean="0"/>
              <a:t>Match</a:t>
            </a:r>
            <a:br>
              <a:rPr lang="en-US" dirty="0" smtClean="0"/>
            </a:br>
            <a:r>
              <a:rPr lang="en-US" dirty="0" smtClean="0"/>
              <a:t>Statistics	</a:t>
            </a:r>
            <a:endParaRPr lang="en-IN" dirty="0"/>
          </a:p>
        </p:txBody>
      </p:sp>
      <p:sp>
        <p:nvSpPr>
          <p:cNvPr id="4" name="Text Placeholder 3"/>
          <p:cNvSpPr>
            <a:spLocks noGrp="1"/>
          </p:cNvSpPr>
          <p:nvPr>
            <p:ph type="body" sz="half" idx="2"/>
          </p:nvPr>
        </p:nvSpPr>
        <p:spPr>
          <a:xfrm>
            <a:off x="342900" y="2819400"/>
            <a:ext cx="2400300" cy="3379124"/>
          </a:xfrm>
        </p:spPr>
        <p:txBody>
          <a:bodyPr/>
          <a:lstStyle/>
          <a:p>
            <a:r>
              <a:rPr lang="en-US" sz="1600" b="1" u="sng" dirty="0" smtClean="0">
                <a:latin typeface="Times New Roman" panose="02020603050405020304" pitchFamily="18" charset="0"/>
                <a:cs typeface="Times New Roman" panose="02020603050405020304" pitchFamily="18" charset="0"/>
              </a:rPr>
              <a:t>Insights: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Mumbai Indians, Royal Challengers and KKR are the teams that have the top three biggest wins by runs</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Mumbai Indians having the biggest of the three.</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Whereas Gujrat Lions has the smallest win.</a:t>
            </a:r>
          </a:p>
          <a:p>
            <a:endParaRPr lang="en-US" sz="1600" b="1" u="sng"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b="1" u="sng" dirty="0">
              <a:latin typeface="Times New Roman" panose="02020603050405020304" pitchFamily="18" charset="0"/>
              <a:cs typeface="Times New Roman" panose="02020603050405020304" pitchFamily="18" charset="0"/>
            </a:endParaRPr>
          </a:p>
        </p:txBody>
      </p:sp>
      <p:sp>
        <p:nvSpPr>
          <p:cNvPr id="186" name="Google Shape;186;p20"/>
          <p:cNvSpPr txBox="1">
            <a:spLocks noGrp="1"/>
          </p:cNvSpPr>
          <p:nvPr>
            <p:ph type="sldNum" sz="quarter" idx="12"/>
          </p:nvPr>
        </p:nvSpPr>
        <p:spPr>
          <a:xfrm>
            <a:off x="7369464" y="6460421"/>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1600" smtClean="0"/>
              <a:t>9</a:t>
            </a:fld>
            <a:endParaRPr lang="en-IN" sz="1600" smtClean="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6095" y="1791089"/>
            <a:ext cx="5618469" cy="4541059"/>
          </a:xfrm>
        </p:spPr>
      </p:pic>
      <p:sp>
        <p:nvSpPr>
          <p:cNvPr id="3" name="Text Box 2"/>
          <p:cNvSpPr txBox="1"/>
          <p:nvPr/>
        </p:nvSpPr>
        <p:spPr>
          <a:xfrm>
            <a:off x="453390" y="6460490"/>
            <a:ext cx="950595" cy="306705"/>
          </a:xfrm>
          <a:prstGeom prst="rect">
            <a:avLst/>
          </a:prstGeom>
          <a:noFill/>
        </p:spPr>
        <p:txBody>
          <a:bodyPr wrap="square" rtlCol="0">
            <a:spAutoFit/>
          </a:bodyPr>
          <a:lstStyle/>
          <a:p>
            <a:r>
              <a:rPr lang="en-US"/>
              <a:t>06/07/23</a:t>
            </a:r>
          </a:p>
        </p:txBody>
      </p:sp>
      <p:sp>
        <p:nvSpPr>
          <p:cNvPr id="5" name="Text Box 4"/>
          <p:cNvSpPr txBox="1"/>
          <p:nvPr/>
        </p:nvSpPr>
        <p:spPr>
          <a:xfrm>
            <a:off x="4469130" y="6460490"/>
            <a:ext cx="2049780" cy="337185"/>
          </a:xfrm>
          <a:prstGeom prst="rect">
            <a:avLst/>
          </a:prstGeom>
          <a:noFill/>
        </p:spPr>
        <p:txBody>
          <a:bodyPr wrap="square" rtlCol="0">
            <a:spAutoFit/>
          </a:bodyPr>
          <a:lstStyle/>
          <a:p>
            <a:r>
              <a:rPr lang="en-US"/>
              <a:t>IPL A</a:t>
            </a:r>
            <a:r>
              <a:rPr lang="en-US" sz="1600"/>
              <a:t>NALYSIS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TotalTime>
  <Words>1796</Words>
  <Application>Microsoft Office PowerPoint</Application>
  <PresentationFormat>On-screen Show (4:3)</PresentationFormat>
  <Paragraphs>391</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Calibri</vt:lpstr>
      <vt:lpstr>Calibri Light</vt:lpstr>
      <vt:lpstr>Stencil</vt:lpstr>
      <vt:lpstr>Times New Roman</vt:lpstr>
      <vt:lpstr>Retrospect</vt:lpstr>
      <vt:lpstr>Analysis of IPL (2008-17)  By:-  ShubhadIp BHOWMICK Malathi Ramakrishnan Urmila CHAVAN</vt:lpstr>
      <vt:lpstr>PowerPoint Presentation</vt:lpstr>
      <vt:lpstr>PowerPoint Presentation</vt:lpstr>
      <vt:lpstr>PowerPoint Presentation</vt:lpstr>
      <vt:lpstr>PowerPoint Presentation</vt:lpstr>
      <vt:lpstr>Match Statistics </vt:lpstr>
      <vt:lpstr>Match Statistics </vt:lpstr>
      <vt:lpstr>Match Statistics </vt:lpstr>
      <vt:lpstr>Match Statistics </vt:lpstr>
      <vt:lpstr>PowerPoint Presentation</vt:lpstr>
      <vt:lpstr>PLAYER Statistics </vt:lpstr>
      <vt:lpstr>PLAYER Statistics </vt:lpstr>
      <vt:lpstr>PLAYER Statistics </vt:lpstr>
      <vt:lpstr>PLAYER Statistics </vt:lpstr>
      <vt:lpstr>PLAYER Statistics </vt:lpstr>
      <vt:lpstr>PLAYER Statistics </vt:lpstr>
      <vt:lpstr>PLAYER Statistics </vt:lpstr>
      <vt:lpstr>PLAYER Statistics </vt:lpstr>
      <vt:lpstr>PowerPoint Presentation</vt:lpstr>
      <vt:lpstr>Team Statistics </vt:lpstr>
      <vt:lpstr>Team Statistics </vt:lpstr>
      <vt:lpstr>Team Statistics </vt:lpstr>
      <vt:lpstr>Team Statistics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IPL (2008-19)  By:-  Raghav Aggarwal(PES1201800312) Rajdeep Sengupta(PES1201800144) Swarup Banik(PES1201801050) IDS Project Presentation under session  Aug 2019 - Dec 2019</dc:title>
  <dc:creator>DELL</dc:creator>
  <cp:lastModifiedBy>DELL</cp:lastModifiedBy>
  <cp:revision>46</cp:revision>
  <dcterms:created xsi:type="dcterms:W3CDTF">2023-06-04T14:12:00Z</dcterms:created>
  <dcterms:modified xsi:type="dcterms:W3CDTF">2023-06-06T18:02:57Z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C2961571A07449319D166C938EDF03AD</vt:lpwstr>
  </property>
  <property fmtid="{D5CDD505-2E9C-101B-9397-08002B2CF9AE}" pid="3" name="KSOProductBuildVer">
    <vt:lpwstr>1033-11.2.0.11537</vt:lpwstr>
  </property>
</Properties>
</file>