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 userDrawn="1">
          <p15:clr>
            <a:srgbClr val="A4A3A4"/>
          </p15:clr>
        </p15:guide>
        <p15:guide id="2" pos="2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1" d="100"/>
          <a:sy n="91" d="100"/>
        </p:scale>
        <p:origin x="522" y="-1392"/>
      </p:cViewPr>
      <p:guideLst>
        <p:guide orient="horz" pos="2881"/>
        <p:guide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8640" cy="3899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432" y="0"/>
            <a:ext cx="4358640" cy="3899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480" y="971550"/>
            <a:ext cx="4663440" cy="262318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5840" y="3740468"/>
            <a:ext cx="8046720" cy="306038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2431"/>
            <a:ext cx="4358640" cy="389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432" y="7382431"/>
            <a:ext cx="4358640" cy="3899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658" y="2849882"/>
            <a:ext cx="7260496" cy="2564485"/>
          </a:xfrm>
        </p:spPr>
        <p:txBody>
          <a:bodyPr anchor="b">
            <a:normAutofit/>
          </a:bodyPr>
          <a:lstStyle>
            <a:lvl1pPr>
              <a:defRPr sz="59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658" y="5414365"/>
            <a:ext cx="7260496" cy="127645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4890" y="4897313"/>
            <a:ext cx="1535020" cy="886018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667" y="5133481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690880"/>
            <a:ext cx="7251184" cy="3532645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57569" y="3972560"/>
            <a:ext cx="6219277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8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8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763522"/>
            <a:ext cx="7251184" cy="3088158"/>
          </a:xfrm>
        </p:spPr>
        <p:txBody>
          <a:bodyPr anchor="b">
            <a:normAutofit/>
          </a:bodyPr>
          <a:lstStyle>
            <a:lvl1pPr algn="l">
              <a:defRPr sz="52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357121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357121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8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8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8" y="711061"/>
            <a:ext cx="7251182" cy="3264023"/>
          </a:xfrm>
        </p:spPr>
        <p:txBody>
          <a:bodyPr anchor="ctr">
            <a:normAutofit/>
          </a:bodyPr>
          <a:lstStyle>
            <a:lvl1pPr algn="l">
              <a:defRPr sz="52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251184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6389" y="711061"/>
            <a:ext cx="1821745" cy="598832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658" y="711061"/>
            <a:ext cx="5187983" cy="59883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2" y="707325"/>
            <a:ext cx="7248119" cy="145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57" y="2418080"/>
            <a:ext cx="7251184" cy="42813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351170"/>
            <a:ext cx="7251184" cy="1664640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058920"/>
            <a:ext cx="7251184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658" y="2421601"/>
            <a:ext cx="3517284" cy="42697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1038" y="2421601"/>
            <a:ext cx="3516802" cy="42697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1887" y="2523509"/>
            <a:ext cx="316205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6657" y="3176607"/>
            <a:ext cx="3517285" cy="35197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1770" y="2519851"/>
            <a:ext cx="316056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7087" y="3172948"/>
            <a:ext cx="3515248" cy="35197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05566"/>
            <a:ext cx="2892542" cy="1106487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843" y="505568"/>
            <a:ext cx="4169997" cy="6136958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1811761"/>
            <a:ext cx="2892542" cy="4830761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440680"/>
            <a:ext cx="7251184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6657" y="719627"/>
            <a:ext cx="7251184" cy="436896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6082983"/>
            <a:ext cx="7251184" cy="559540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9080"/>
            <a:ext cx="2179320" cy="752377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463" y="849"/>
            <a:ext cx="2147499" cy="7766171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01168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2418080"/>
            <a:ext cx="7251184" cy="440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62351" y="892821"/>
            <a:ext cx="64347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8.png"/><Relationship Id="rId1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9.jpeg"/><Relationship Id="rId10" Type="http://schemas.openxmlformats.org/officeDocument/2006/relationships/image" Target="../media/image88.jpeg"/><Relationship Id="rId1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8.jpeg"/><Relationship Id="rId10" Type="http://schemas.openxmlformats.org/officeDocument/2006/relationships/image" Target="../media/image37.jpe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8.jpeg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8.jpeg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8.jpeg"/><Relationship Id="rId1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14300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2" y="388620"/>
                </a:lnTo>
                <a:lnTo>
                  <a:pt x="88087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sp>
          <p:nvSpPr>
            <p:cNvPr id="5" name="object 5"/>
            <p:cNvSpPr/>
            <p:nvPr/>
          </p:nvSpPr>
          <p:spPr>
            <a:xfrm>
              <a:off x="0" y="1447799"/>
              <a:ext cx="10058400" cy="5267960"/>
            </a:xfrm>
            <a:custGeom>
              <a:avLst/>
              <a:gdLst/>
              <a:ahLst/>
              <a:cxnLst/>
              <a:rect l="l" t="t" r="r" b="b"/>
              <a:pathLst>
                <a:path w="10058400" h="5267959">
                  <a:moveTo>
                    <a:pt x="10058400" y="4875530"/>
                  </a:moveTo>
                  <a:lnTo>
                    <a:pt x="393192" y="4875530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4875530"/>
                  </a:lnTo>
                  <a:lnTo>
                    <a:pt x="0" y="5267960"/>
                  </a:lnTo>
                  <a:lnTo>
                    <a:pt x="10058400" y="5267960"/>
                  </a:lnTo>
                  <a:lnTo>
                    <a:pt x="10058400" y="4875530"/>
                  </a:lnTo>
                  <a:close/>
                </a:path>
                <a:path w="10058400" h="5267959">
                  <a:moveTo>
                    <a:pt x="10058400" y="0"/>
                  </a:moveTo>
                  <a:lnTo>
                    <a:pt x="9660636" y="0"/>
                  </a:lnTo>
                  <a:lnTo>
                    <a:pt x="9660636" y="4875288"/>
                  </a:lnTo>
                  <a:lnTo>
                    <a:pt x="10058400" y="487528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2239" y="1057655"/>
            <a:ext cx="7635241" cy="123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Scoring</a:t>
            </a:r>
            <a:r>
              <a:rPr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Study </a:t>
            </a:r>
            <a:r>
              <a:rPr spc="-12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5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spc="-1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4097" y="3352800"/>
            <a:ext cx="3728703" cy="17252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b="1" spc="5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/>
              </a:rPr>
              <a:t>SUBMITTED</a:t>
            </a:r>
            <a:r>
              <a:rPr sz="2300" b="1" spc="-5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/>
              </a:rPr>
              <a:t> </a:t>
            </a:r>
            <a:r>
              <a:rPr sz="2300" b="1" spc="1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/>
              </a:rPr>
              <a:t>BY</a:t>
            </a:r>
            <a:r>
              <a:rPr sz="2300" b="1" spc="-120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/>
              </a:rPr>
              <a:t> </a:t>
            </a:r>
            <a:r>
              <a:rPr sz="2300" b="1" spc="5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/>
              </a:rPr>
              <a:t>:</a:t>
            </a:r>
            <a:endParaRPr sz="2300" dirty="0">
              <a:solidFill>
                <a:schemeClr val="bg2">
                  <a:lumMod val="50000"/>
                </a:schemeClr>
              </a:solidFill>
              <a:latin typeface="+mj-lt"/>
              <a:cs typeface="Times New Roman" panose="02020603050405020304"/>
            </a:endParaRPr>
          </a:p>
          <a:p>
            <a:pPr marL="461645" indent="-376555">
              <a:lnSpc>
                <a:spcPct val="100000"/>
              </a:lnSpc>
              <a:spcBef>
                <a:spcPts val="865"/>
              </a:spcBef>
              <a:buSzPct val="79000"/>
              <a:buAutoNum type="arabicPeriod"/>
              <a:tabLst>
                <a:tab pos="461645" algn="l"/>
                <a:tab pos="462280" algn="l"/>
              </a:tabLst>
            </a:pPr>
            <a:r>
              <a:rPr lang="en-US" sz="1950" b="1" spc="15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Malathi Ramakrishnan</a:t>
            </a:r>
            <a:endParaRPr sz="195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1645" indent="-376555">
              <a:lnSpc>
                <a:spcPct val="100000"/>
              </a:lnSpc>
              <a:spcBef>
                <a:spcPts val="865"/>
              </a:spcBef>
              <a:buSzPct val="79000"/>
              <a:buAutoNum type="arabicPeriod"/>
              <a:tabLst>
                <a:tab pos="461645" algn="l"/>
                <a:tab pos="462280" algn="l"/>
              </a:tabLst>
            </a:pPr>
            <a:r>
              <a:rPr lang="en-US" sz="1950" b="1" spc="15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Shubhadip Bhowmick</a:t>
            </a:r>
            <a:endParaRPr lang="en-US" sz="1950" b="1" spc="15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1645" indent="-376555">
              <a:lnSpc>
                <a:spcPct val="100000"/>
              </a:lnSpc>
              <a:spcBef>
                <a:spcPts val="865"/>
              </a:spcBef>
              <a:buSzPct val="79000"/>
              <a:buAutoNum type="arabicPeriod"/>
              <a:tabLst>
                <a:tab pos="461645" algn="l"/>
                <a:tab pos="462280" algn="l"/>
              </a:tabLst>
            </a:pPr>
            <a:r>
              <a:rPr lang="en-US" sz="1950" b="1" spc="15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Urmila Chavan</a:t>
            </a:r>
            <a:endParaRPr lang="en-US" sz="1950" b="1" spc="15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96144" y="1702795"/>
            <a:ext cx="9462256" cy="5658104"/>
            <a:chOff x="0" y="1057655"/>
            <a:chExt cx="10058400" cy="5658104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49888" y="860052"/>
            <a:ext cx="2890041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endParaRPr sz="2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144" y="1592062"/>
            <a:ext cx="6185656" cy="323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spc="1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sz="2000" b="1" spc="1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1" spc="10" dirty="0" smtClean="0">
                <a:latin typeface="Calibri" panose="020F0502020204030204" pitchFamily="34" charset="0"/>
                <a:cs typeface="Calibri" panose="020F0502020204030204" pitchFamily="34" charset="0"/>
              </a:rPr>
              <a:t>eems</a:t>
            </a:r>
            <a:r>
              <a:rPr sz="2000" b="1" spc="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spc="5" dirty="0" smtClean="0">
                <a:latin typeface="Calibri" panose="020F0502020204030204" pitchFamily="34" charset="0"/>
                <a:cs typeface="Calibri" panose="020F0502020204030204" pitchFamily="34" charset="0"/>
              </a:rPr>
              <a:t>to be </a:t>
            </a:r>
            <a:r>
              <a:rPr sz="2000" b="1" spc="15" dirty="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5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sz="2000"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10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2000" b="1" spc="5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10" dirty="0">
                <a:latin typeface="Calibri" panose="020F0502020204030204" pitchFamily="34" charset="0"/>
                <a:cs typeface="Calibri" panose="020F0502020204030204" pitchFamily="34" charset="0"/>
              </a:rPr>
              <a:t>the variables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8570" y="2313940"/>
            <a:ext cx="783844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58577" y="1659193"/>
            <a:ext cx="41563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2400" b="1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4718" y="2242831"/>
            <a:ext cx="14535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ROC</a:t>
            </a:r>
            <a:r>
              <a:rPr sz="23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curve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0436" y="3793235"/>
            <a:ext cx="8509000" cy="2796540"/>
            <a:chOff x="440436" y="3793235"/>
            <a:chExt cx="8509000" cy="279654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436" y="3793235"/>
              <a:ext cx="3947159" cy="27965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9200" y="3793236"/>
              <a:ext cx="3919727" cy="26304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40436" y="2939275"/>
            <a:ext cx="9617964" cy="75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.42</a:t>
            </a:r>
            <a:r>
              <a:rPr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b="1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tradeoff</a:t>
            </a:r>
            <a:r>
              <a:rPr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b="1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 Recall</a:t>
            </a:r>
            <a:r>
              <a:rPr b="1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ts val="1790"/>
              </a:lnSpc>
              <a:spcBef>
                <a:spcPts val="50"/>
              </a:spcBef>
            </a:pPr>
            <a:r>
              <a:rPr spc="15" dirty="0">
                <a:latin typeface="Calibri" panose="020F0502020204030204" pitchFamily="34" charset="0"/>
                <a:cs typeface="Calibri" panose="020F0502020204030204" pitchFamily="34" charset="0"/>
              </a:rPr>
              <a:t>Thus </a:t>
            </a:r>
            <a:r>
              <a:rPr spc="25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spc="15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pc="10" dirty="0">
                <a:latin typeface="Calibri" panose="020F0502020204030204" pitchFamily="34" charset="0"/>
                <a:cs typeface="Calibri" panose="020F0502020204030204" pitchFamily="34" charset="0"/>
              </a:rPr>
              <a:t>safely </a:t>
            </a:r>
            <a:r>
              <a:rPr spc="15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spc="10" dirty="0">
                <a:latin typeface="Calibri" panose="020F0502020204030204" pitchFamily="34" charset="0"/>
                <a:cs typeface="Calibri" panose="020F0502020204030204" pitchFamily="34" charset="0"/>
              </a:rPr>
              <a:t>to consider </a:t>
            </a:r>
            <a:r>
              <a:rPr spc="20" dirty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spc="10" dirty="0">
                <a:latin typeface="Calibri" panose="020F0502020204030204" pitchFamily="34" charset="0"/>
                <a:cs typeface="Calibri" panose="020F0502020204030204" pitchFamily="34" charset="0"/>
              </a:rPr>
              <a:t>Prospect </a:t>
            </a:r>
            <a:r>
              <a:rPr spc="15" dirty="0">
                <a:latin typeface="Calibri" panose="020F0502020204030204" pitchFamily="34" charset="0"/>
                <a:cs typeface="Calibri" panose="020F0502020204030204" pitchFamily="34" charset="0"/>
              </a:rPr>
              <a:t>Lead with </a:t>
            </a:r>
            <a:r>
              <a:rPr spc="10" dirty="0">
                <a:latin typeface="Calibri" panose="020F0502020204030204" pitchFamily="34" charset="0"/>
                <a:cs typeface="Calibri" panose="020F0502020204030204" pitchFamily="34" charset="0"/>
              </a:rPr>
              <a:t>Conversion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Probability </a:t>
            </a:r>
            <a:r>
              <a:rPr b="1" spc="15" dirty="0">
                <a:latin typeface="Calibri" panose="020F0502020204030204" pitchFamily="34" charset="0"/>
                <a:cs typeface="Calibri" panose="020F0502020204030204" pitchFamily="34" charset="0"/>
              </a:rPr>
              <a:t>higher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than </a:t>
            </a:r>
            <a:r>
              <a:rPr b="1" spc="-3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5" dirty="0">
                <a:latin typeface="Calibri" panose="020F0502020204030204" pitchFamily="34" charset="0"/>
                <a:cs typeface="Calibri" panose="020F0502020204030204" pitchFamily="34" charset="0"/>
              </a:rPr>
              <a:t>42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35" dirty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b="1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b="1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2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5" dirty="0"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b="1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5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29815" y="1822174"/>
            <a:ext cx="3674843" cy="444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3542" y="3285240"/>
            <a:ext cx="2780258" cy="3706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-30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sz="195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00" b="1" spc="-3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sz="1950"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50" b="1" spc="5" dirty="0">
                <a:latin typeface="Calibri" panose="020F0502020204030204" pitchFamily="34" charset="0"/>
                <a:cs typeface="Calibri" panose="020F0502020204030204" pitchFamily="34" charset="0"/>
              </a:rPr>
              <a:t>list:</a:t>
            </a:r>
            <a:endParaRPr sz="19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3566" y="3589773"/>
            <a:ext cx="3289300" cy="196913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14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Source_Olark</a:t>
            </a:r>
            <a:r>
              <a:rPr sz="1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Chat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Specialization_Others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7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400" spc="2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3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gin_L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400" spc="2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4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3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400" spc="2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2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1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Source_Welingak</a:t>
            </a:r>
            <a:r>
              <a:rPr sz="14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sz="1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Spent</a:t>
            </a:r>
            <a:r>
              <a:rPr sz="1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60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1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Origin_Landing</a:t>
            </a:r>
            <a:r>
              <a:rPr sz="1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sz="1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Submission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3566" y="5680978"/>
            <a:ext cx="454406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4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sz="14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5" dirty="0">
                <a:latin typeface="Calibri" panose="020F0502020204030204" pitchFamily="34" charset="0"/>
                <a:cs typeface="Calibri" panose="020F0502020204030204" pitchFamily="34" charset="0"/>
              </a:rPr>
              <a:t>occupation_Working</a:t>
            </a:r>
            <a:r>
              <a:rPr sz="14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Professionals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3566" y="6011665"/>
            <a:ext cx="136715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z="1400" spc="25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sz="14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1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5105" y="3283636"/>
            <a:ext cx="1705610" cy="1150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15"/>
              </a:spcBef>
            </a:pPr>
            <a:r>
              <a:rPr b="1" spc="-3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b="1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5" dirty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1" spc="5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b="1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b="1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b="1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77%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b="1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5105" y="4764564"/>
            <a:ext cx="1705610" cy="11849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35"/>
              </a:spcBef>
            </a:pPr>
            <a:r>
              <a:rPr b="1" spc="-50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b="1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5" dirty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30">
              <a:lnSpc>
                <a:spcPct val="100000"/>
              </a:lnSpc>
              <a:spcBef>
                <a:spcPts val="185"/>
              </a:spcBef>
            </a:pPr>
            <a:r>
              <a:rPr b="1" spc="5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b="1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b="1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b="1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b="1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77%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b="1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endParaRPr b="1" spc="1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53529" y="1875496"/>
            <a:ext cx="3042342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534" y="3113010"/>
            <a:ext cx="7138034" cy="2822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-8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 that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conversion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30-35% (close 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average)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API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Landing </a:t>
            </a:r>
            <a:r>
              <a:rPr spc="-4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submission.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pc="-7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import. Therefore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intervene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need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originated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pc="-9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Landing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marR="683895" indent="-283845">
              <a:lnSpc>
                <a:spcPct val="100000"/>
              </a:lnSpc>
              <a:spcBef>
                <a:spcPts val="830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-8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traffic.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</a:t>
            </a:r>
            <a:r>
              <a:rPr spc="-4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who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spent</a:t>
            </a:r>
            <a:r>
              <a:rPr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time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website,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likely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marR="296545" indent="-283845">
              <a:lnSpc>
                <a:spcPct val="100000"/>
              </a:lnSpc>
              <a:spcBef>
                <a:spcPts val="82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last activity 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opened.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Sent. Max are </a:t>
            </a:r>
            <a:r>
              <a:rPr spc="-4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unemployed.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pc="-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spc="-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49981" y="1875496"/>
            <a:ext cx="1965398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300" b="1" spc="3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300" b="1" spc="-2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300" b="1" spc="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300" b="1" spc="-1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300" b="1" spc="1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3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3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030" y="2825016"/>
            <a:ext cx="6724369" cy="37585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1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6545" algn="l"/>
              </a:tabLst>
            </a:pPr>
            <a:r>
              <a:rPr sz="2800" b="1"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sz="2800"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20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6545" algn="l"/>
              </a:tabLst>
            </a:pPr>
            <a:r>
              <a:rPr sz="2800" b="1"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sz="2800" b="1"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6545" algn="l"/>
              </a:tabLst>
            </a:pPr>
            <a:r>
              <a:rPr sz="2800"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6545" algn="l"/>
              </a:tabLst>
            </a:pPr>
            <a:r>
              <a:rPr sz="2800" b="1"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Correlations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0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6545" algn="l"/>
              </a:tabLst>
            </a:pPr>
            <a:r>
              <a:rPr sz="2800" b="1"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2800" b="1" spc="-5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6545" algn="l"/>
              </a:tabLst>
            </a:pPr>
            <a:r>
              <a:rPr sz="2800"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6545" algn="l"/>
              </a:tabLst>
            </a:pPr>
            <a:r>
              <a:rPr sz="2800"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66972" y="1832584"/>
            <a:ext cx="3935558" cy="446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-7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sz="2800" b="1" spc="-110" dirty="0">
                <a:latin typeface="Calibri" panose="020F0502020204030204" pitchFamily="34" charset="0"/>
                <a:cs typeface="Calibri" panose="020F0502020204030204" pitchFamily="34" charset="0"/>
              </a:rPr>
              <a:t> Statement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600" y="3209019"/>
            <a:ext cx="9829799" cy="3394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845">
              <a:spcBef>
                <a:spcPts val="135"/>
              </a:spcBef>
              <a:buClr>
                <a:srgbClr val="B31166"/>
              </a:buClr>
              <a:buSzPct val="83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education</a:t>
            </a:r>
            <a:r>
              <a:rPr spc="5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sells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spc="5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courses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marR="5080">
              <a:spcBef>
                <a:spcPts val="50"/>
              </a:spcBef>
            </a:pP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day,</a:t>
            </a:r>
            <a:r>
              <a:rPr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professionals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pc="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interested</a:t>
            </a:r>
            <a:r>
              <a:rPr spc="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courses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spc="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pc="-3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</a:t>
            </a:r>
            <a:r>
              <a:rPr spc="5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courses.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have</a:t>
            </a:r>
            <a:r>
              <a:rPr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filling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spc="5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spc="7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marR="54610" indent="-283845">
              <a:spcBef>
                <a:spcPts val="845"/>
              </a:spcBef>
              <a:buClr>
                <a:srgbClr val="B31166"/>
              </a:buClr>
              <a:buSzPct val="83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acquired,</a:t>
            </a:r>
            <a:r>
              <a:rPr spc="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spc="6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calls,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spc="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emails, </a:t>
            </a:r>
            <a:r>
              <a:rPr spc="-3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etc.Through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process, 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</a:t>
            </a:r>
            <a:r>
              <a:rPr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marR="421005" indent="-283845" algn="just">
              <a:spcBef>
                <a:spcPts val="835"/>
              </a:spcBef>
              <a:buClr>
                <a:srgbClr val="B31166"/>
              </a:buClr>
              <a:buSzPct val="83000"/>
              <a:buFont typeface="Georgia" panose="02040502050405020303"/>
              <a:buChar char="►"/>
              <a:tabLst>
                <a:tab pos="296545" algn="l"/>
              </a:tabLst>
            </a:pP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 conversion rate at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 is around </a:t>
            </a:r>
            <a:r>
              <a:rPr b="1"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30%. </a:t>
            </a:r>
            <a:r>
              <a:rPr spc="-4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more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efficient,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wishes</a:t>
            </a:r>
            <a:r>
              <a:rPr spc="5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identify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leads,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pc="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marR="224155" indent="-283845">
              <a:spcBef>
                <a:spcPts val="845"/>
              </a:spcBef>
              <a:buClr>
                <a:srgbClr val="B31166"/>
              </a:buClr>
              <a:buSzPct val="83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10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pc="2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leads,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up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</a:t>
            </a:r>
            <a:r>
              <a:rPr spc="-3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will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focusing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communicating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rather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making 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calls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everyone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77595" y="1907540"/>
            <a:ext cx="3378200" cy="446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-30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11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800" b="1" spc="-21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800" b="1" spc="-18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800" b="1" spc="-11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14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210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sz="2800" b="1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65" dirty="0">
                <a:latin typeface="Calibri" panose="020F0502020204030204" pitchFamily="34" charset="0"/>
                <a:cs typeface="Calibri" panose="020F0502020204030204" pitchFamily="34" charset="0"/>
              </a:rPr>
              <a:t>Objec</a:t>
            </a:r>
            <a:r>
              <a:rPr sz="2800" b="1" spc="-33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18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800" b="1" spc="-5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800" b="1" spc="15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502" y="3225827"/>
            <a:ext cx="8710189" cy="1920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>
              <a:lnSpc>
                <a:spcPct val="103000"/>
              </a:lnSpc>
              <a:spcBef>
                <a:spcPts val="90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wants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-100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pc="-3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spc="10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identified </a:t>
            </a:r>
            <a:r>
              <a:rPr spc="1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pc="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indent="-283845">
              <a:lnSpc>
                <a:spcPct val="100000"/>
              </a:lnSpc>
              <a:spcBef>
                <a:spcPts val="860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CEO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910" marR="37465" indent="-283845">
              <a:lnSpc>
                <a:spcPct val="102000"/>
              </a:lnSpc>
              <a:spcBef>
                <a:spcPts val="82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5910" algn="l"/>
                <a:tab pos="296545" algn="l"/>
              </a:tabLst>
            </a:pP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able</a:t>
            </a:r>
            <a:r>
              <a:rPr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</a:t>
            </a:r>
            <a:r>
              <a:rPr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Peak</a:t>
            </a:r>
            <a:r>
              <a:rPr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spc="-39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required, </a:t>
            </a:r>
            <a:r>
              <a:rPr spc="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full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and </a:t>
            </a:r>
            <a:r>
              <a:rPr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achieving target what </a:t>
            </a:r>
            <a:r>
              <a:rPr spc="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should</a:t>
            </a:r>
            <a:r>
              <a:rPr spc="-2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approaches.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2640" y="762000"/>
            <a:ext cx="39966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9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sz="2800" b="1" spc="-9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18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b="1" spc="9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sz="2800" b="1" spc="-38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7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b="1" spc="19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b="1" spc="36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800" b="1" spc="-13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sz="2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2209800"/>
            <a:ext cx="5410200" cy="417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240665" indent="-189230">
              <a:lnSpc>
                <a:spcPct val="102000"/>
              </a:lnSpc>
              <a:spcBef>
                <a:spcPts val="100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-2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b="1"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b="1"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b="1" spc="-1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5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6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b="1" spc="-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b="1" spc="9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b="1" spc="10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1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spc="-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6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-9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spc="7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b="1" spc="7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spc="18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6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b="1" spc="-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b="1"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</a:t>
            </a:r>
            <a:r>
              <a:rPr b="1" spc="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b="1" spc="-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b="1" spc="-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87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r>
              <a:rPr b="1" spc="-7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b="1" spc="-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860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-26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spc="-9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b="1" spc="-26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15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spc="10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-5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9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b="1" spc="-7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-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b="1" spc="-7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880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marR="5080" indent="-189230">
              <a:lnSpc>
                <a:spcPct val="102000"/>
              </a:lnSpc>
              <a:spcBef>
                <a:spcPts val="82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b="1" spc="5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b="1"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b="1" spc="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b="1" spc="-5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7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b="1"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4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6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spc="-25" dirty="0" smtClean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marR="5080" indent="-189230">
              <a:lnSpc>
                <a:spcPct val="102000"/>
              </a:lnSpc>
              <a:spcBef>
                <a:spcPts val="82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30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b="1" spc="-4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3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b="1" spc="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b="1" spc="10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b="1" spc="-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-5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6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b="1" spc="-15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b="1" spc="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spc="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18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b="1" spc="5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b="1" spc="-5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-9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3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b="1" spc="-4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="1" spc="-2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spc="-9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spc="-16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1" spc="-1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9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1" spc="8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b="1" spc="-160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b="1" spc="-160" dirty="0" smtClean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86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01930" algn="l"/>
              </a:tabLst>
            </a:pPr>
            <a:r>
              <a:rPr lang="en-US" b="1" spc="85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Analysis and </a:t>
            </a:r>
            <a:r>
              <a:rPr lang="en-US" b="1" spc="85" dirty="0" smtClean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b="1" spc="85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591" y="3000756"/>
              <a:ext cx="8583167" cy="1732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791" y="4733544"/>
              <a:ext cx="8125967" cy="196595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3970" y="2012728"/>
            <a:ext cx="827532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000"/>
              </a:lnSpc>
              <a:spcBef>
                <a:spcPts val="95"/>
              </a:spcBef>
              <a:buClr>
                <a:srgbClr val="B31166"/>
              </a:buClr>
              <a:buSzPct val="79000"/>
              <a:buFont typeface="Georgia" panose="02040502050405020303"/>
              <a:buChar char="►"/>
              <a:tabLst>
                <a:tab pos="296545" algn="l"/>
              </a:tabLst>
            </a:pP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few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columns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 which there is a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level called </a:t>
            </a:r>
            <a:r>
              <a:rPr sz="1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'Select' </a:t>
            </a:r>
            <a:r>
              <a:rPr sz="19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 taking </a:t>
            </a:r>
            <a:r>
              <a:rPr sz="1950" spc="-4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care</a:t>
            </a:r>
            <a:endParaRPr sz="19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17905" y="1467485"/>
            <a:ext cx="5687695" cy="446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2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800" b="1" spc="1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b="1" spc="-1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2800" b="1" spc="5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b="1" spc="5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b="1" spc="2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800" b="1" spc="2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42794" y="2017264"/>
            <a:ext cx="764222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0"/>
              </a:spcBef>
            </a:pP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Leads from </a:t>
            </a:r>
            <a:r>
              <a:rPr sz="195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HR,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Finance </a:t>
            </a:r>
            <a:r>
              <a:rPr sz="195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Marketing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management specializations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 high </a:t>
            </a:r>
            <a:r>
              <a:rPr sz="1950" spc="-4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probability</a:t>
            </a:r>
            <a:r>
              <a:rPr sz="19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5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convert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2083" y="2441448"/>
            <a:ext cx="8715755" cy="382828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309600" y="1412195"/>
            <a:ext cx="3705372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Specialization</a:t>
            </a:r>
            <a:endParaRPr sz="2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33898" y="1447894"/>
            <a:ext cx="5657552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28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sz="28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2800" b="1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origin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0079" y="3241548"/>
            <a:ext cx="8796527" cy="3401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88572" y="633551"/>
                  </a:moveTo>
                  <a:lnTo>
                    <a:pt x="59142" y="633205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8" y="188976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lnTo>
                    <a:pt x="88572" y="633551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81334" y="2117823"/>
            <a:ext cx="80549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Leads which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Unemployed</a:t>
            </a:r>
            <a:r>
              <a:rPr sz="195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95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95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interested</a:t>
            </a:r>
            <a:r>
              <a:rPr sz="1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join the</a:t>
            </a:r>
            <a:r>
              <a:rPr sz="1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r>
              <a:rPr sz="19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19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others.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0808" y="3089148"/>
            <a:ext cx="7251191" cy="33558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892276" y="1447188"/>
            <a:ext cx="544703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</a:t>
            </a:r>
            <a:r>
              <a:rPr lang="en-US" sz="28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sz="2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3305</Words>
  <Application>WPS Presentation</Application>
  <PresentationFormat>Custom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Calibri</vt:lpstr>
      <vt:lpstr>Times New Roman</vt:lpstr>
      <vt:lpstr>Georgia</vt:lpstr>
      <vt:lpstr>Century Gothic</vt:lpstr>
      <vt:lpstr>Microsoft YaHei</vt:lpstr>
      <vt:lpstr>Arial Unicode MS</vt:lpstr>
      <vt:lpstr>Wisp</vt:lpstr>
      <vt:lpstr>Lead Scoring Case Study  using logistic regression</vt:lpstr>
      <vt:lpstr>Contents</vt:lpstr>
      <vt:lpstr>Problem Statement</vt:lpstr>
      <vt:lpstr>Business Objective</vt:lpstr>
      <vt:lpstr>PowerPoint 演示文稿</vt:lpstr>
      <vt:lpstr>EDA – Data Cleaning</vt:lpstr>
      <vt:lpstr>PowerPoint 演示文稿</vt:lpstr>
      <vt:lpstr>Lead Source &amp; Lead origin</vt:lpstr>
      <vt:lpstr>PowerPoint 演示文稿</vt:lpstr>
      <vt:lpstr>PowerPoint 演示文稿</vt:lpstr>
      <vt:lpstr>Model Evaluation</vt:lpstr>
      <vt:lpstr>Observations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Lead Scoring_SR_Updated</dc:title>
  <dc:creator>LENOVO</dc:creator>
  <cp:lastModifiedBy>gowth</cp:lastModifiedBy>
  <cp:revision>7</cp:revision>
  <dcterms:created xsi:type="dcterms:W3CDTF">2023-10-29T10:16:00Z</dcterms:created>
  <dcterms:modified xsi:type="dcterms:W3CDTF">2023-11-01T06:56:51Z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2023-01-03T11:00:00Z</vt:filetime>
  </property>
  <property fmtid="{D5CDD505-2E9C-101B-9397-08002B2CF9AE}" pid="3" name="LastSaved">
    <vt:filetime>2023-10-29T11:00:00Z</vt:filetime>
  </property>
  <property fmtid="{D5CDD505-2E9C-101B-9397-08002B2CF9AE}" pid="4" name="ICV">
    <vt:lpwstr>70B2D51D937740658B6308FA585F9BA0_12</vt:lpwstr>
  </property>
  <property fmtid="{D5CDD505-2E9C-101B-9397-08002B2CF9AE}" pid="5" name="KSOProductBuildVer">
    <vt:lpwstr>1033-12.2.0.13266</vt:lpwstr>
  </property>
</Properties>
</file>