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nya Hari Krishnan" userId="47b4ba9a17bdc5d1" providerId="LiveId" clId="{F6EDCB4C-6673-4F5E-B629-0EE262F1237E}"/>
    <pc:docChg chg="custSel addSld modSld">
      <pc:chgData name="Karunya Hari Krishnan" userId="47b4ba9a17bdc5d1" providerId="LiveId" clId="{F6EDCB4C-6673-4F5E-B629-0EE262F1237E}" dt="2023-01-10T01:51:13.428" v="1393" actId="1076"/>
      <pc:docMkLst>
        <pc:docMk/>
      </pc:docMkLst>
      <pc:sldChg chg="modSp mod">
        <pc:chgData name="Karunya Hari Krishnan" userId="47b4ba9a17bdc5d1" providerId="LiveId" clId="{F6EDCB4C-6673-4F5E-B629-0EE262F1237E}" dt="2023-01-10T01:40:34.748" v="648" actId="20577"/>
        <pc:sldMkLst>
          <pc:docMk/>
          <pc:sldMk cId="3800105179" sldId="257"/>
        </pc:sldMkLst>
        <pc:spChg chg="mod">
          <ac:chgData name="Karunya Hari Krishnan" userId="47b4ba9a17bdc5d1" providerId="LiveId" clId="{F6EDCB4C-6673-4F5E-B629-0EE262F1237E}" dt="2023-01-10T01:33:14.848" v="7" actId="27636"/>
          <ac:spMkLst>
            <pc:docMk/>
            <pc:sldMk cId="3800105179" sldId="257"/>
            <ac:spMk id="2" creationId="{D85BC4C6-D3E9-974F-A191-5FB9922299D3}"/>
          </ac:spMkLst>
        </pc:spChg>
        <pc:spChg chg="mod">
          <ac:chgData name="Karunya Hari Krishnan" userId="47b4ba9a17bdc5d1" providerId="LiveId" clId="{F6EDCB4C-6673-4F5E-B629-0EE262F1237E}" dt="2023-01-10T01:40:34.748" v="648" actId="20577"/>
          <ac:spMkLst>
            <pc:docMk/>
            <pc:sldMk cId="3800105179" sldId="257"/>
            <ac:spMk id="3" creationId="{9C99454D-E3FA-BF6B-3DCF-BA4DBA3312E1}"/>
          </ac:spMkLst>
        </pc:spChg>
      </pc:sldChg>
      <pc:sldChg chg="modSp new mod">
        <pc:chgData name="Karunya Hari Krishnan" userId="47b4ba9a17bdc5d1" providerId="LiveId" clId="{F6EDCB4C-6673-4F5E-B629-0EE262F1237E}" dt="2023-01-10T01:51:13.428" v="1393" actId="1076"/>
        <pc:sldMkLst>
          <pc:docMk/>
          <pc:sldMk cId="162660698" sldId="261"/>
        </pc:sldMkLst>
        <pc:spChg chg="mod">
          <ac:chgData name="Karunya Hari Krishnan" userId="47b4ba9a17bdc5d1" providerId="LiveId" clId="{F6EDCB4C-6673-4F5E-B629-0EE262F1237E}" dt="2023-01-10T01:51:13.428" v="1393" actId="1076"/>
          <ac:spMkLst>
            <pc:docMk/>
            <pc:sldMk cId="162660698" sldId="261"/>
            <ac:spMk id="2" creationId="{D05E5507-1F7C-5BD7-BBAC-316E9C4AC516}"/>
          </ac:spMkLst>
        </pc:spChg>
        <pc:spChg chg="mod">
          <ac:chgData name="Karunya Hari Krishnan" userId="47b4ba9a17bdc5d1" providerId="LiveId" clId="{F6EDCB4C-6673-4F5E-B629-0EE262F1237E}" dt="2023-01-10T01:51:09.026" v="1392" actId="1076"/>
          <ac:spMkLst>
            <pc:docMk/>
            <pc:sldMk cId="162660698" sldId="261"/>
            <ac:spMk id="3" creationId="{30F4F709-0022-F4FE-0A96-AAAD9896A24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867FC-F5DB-4FC6-B518-ED00596E94C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91A68A-FC4E-4822-AF74-81E39B3A6FB9}">
      <dgm:prSet/>
      <dgm:spPr/>
      <dgm:t>
        <a:bodyPr/>
        <a:lstStyle/>
        <a:p>
          <a:r>
            <a:rPr lang="en-US"/>
            <a:t>The RUL of a lithium – ion battery is the amount of time that the battery is expected to be able to perform its intended function before it fails or needs to be replaced.</a:t>
          </a:r>
        </a:p>
      </dgm:t>
    </dgm:pt>
    <dgm:pt modelId="{7C61F0CE-303A-44CD-811D-DAC4CE3011D5}" type="parTrans" cxnId="{9722FD4D-4ED2-4745-B603-F9875CA7AAD0}">
      <dgm:prSet/>
      <dgm:spPr/>
      <dgm:t>
        <a:bodyPr/>
        <a:lstStyle/>
        <a:p>
          <a:endParaRPr lang="en-US"/>
        </a:p>
      </dgm:t>
    </dgm:pt>
    <dgm:pt modelId="{42549F38-EFAE-4DBA-A43F-C7B238A9845B}" type="sibTrans" cxnId="{9722FD4D-4ED2-4745-B603-F9875CA7AAD0}">
      <dgm:prSet/>
      <dgm:spPr/>
      <dgm:t>
        <a:bodyPr/>
        <a:lstStyle/>
        <a:p>
          <a:endParaRPr lang="en-US"/>
        </a:p>
      </dgm:t>
    </dgm:pt>
    <dgm:pt modelId="{05BB9B22-95D1-4DF4-8386-2A98FFDF615E}">
      <dgm:prSet/>
      <dgm:spPr/>
      <dgm:t>
        <a:bodyPr/>
        <a:lstStyle/>
        <a:p>
          <a:r>
            <a:rPr lang="en-US"/>
            <a:t>Factors that affect the RUL of a lithium – ion battery </a:t>
          </a:r>
        </a:p>
      </dgm:t>
    </dgm:pt>
    <dgm:pt modelId="{A62F89CE-1A9B-4E05-A6B0-DF44EFFBD97D}" type="parTrans" cxnId="{A1667BE4-C75D-4CAC-8BA5-6DFAD386D350}">
      <dgm:prSet/>
      <dgm:spPr/>
      <dgm:t>
        <a:bodyPr/>
        <a:lstStyle/>
        <a:p>
          <a:endParaRPr lang="en-US"/>
        </a:p>
      </dgm:t>
    </dgm:pt>
    <dgm:pt modelId="{7046F575-048F-4303-A45B-2E212BB2F876}" type="sibTrans" cxnId="{A1667BE4-C75D-4CAC-8BA5-6DFAD386D350}">
      <dgm:prSet/>
      <dgm:spPr/>
      <dgm:t>
        <a:bodyPr/>
        <a:lstStyle/>
        <a:p>
          <a:endParaRPr lang="en-US"/>
        </a:p>
      </dgm:t>
    </dgm:pt>
    <dgm:pt modelId="{D4F1A310-70BA-4C25-81C3-CA7E945605FB}">
      <dgm:prSet/>
      <dgm:spPr/>
      <dgm:t>
        <a:bodyPr/>
        <a:lstStyle/>
        <a:p>
          <a:r>
            <a:rPr lang="en-US"/>
            <a:t>Temperature</a:t>
          </a:r>
        </a:p>
      </dgm:t>
    </dgm:pt>
    <dgm:pt modelId="{DF06AE06-B3B6-441D-B2AC-D134FCF00DEE}" type="parTrans" cxnId="{3C15F1E1-8B69-4611-8380-6044DDC87AC0}">
      <dgm:prSet/>
      <dgm:spPr/>
      <dgm:t>
        <a:bodyPr/>
        <a:lstStyle/>
        <a:p>
          <a:endParaRPr lang="en-US"/>
        </a:p>
      </dgm:t>
    </dgm:pt>
    <dgm:pt modelId="{711F9702-399F-432A-9C96-6FE11F37CFF9}" type="sibTrans" cxnId="{3C15F1E1-8B69-4611-8380-6044DDC87AC0}">
      <dgm:prSet/>
      <dgm:spPr/>
      <dgm:t>
        <a:bodyPr/>
        <a:lstStyle/>
        <a:p>
          <a:endParaRPr lang="en-US"/>
        </a:p>
      </dgm:t>
    </dgm:pt>
    <dgm:pt modelId="{6B744613-40AE-4344-B884-F4FCA1AC2EE1}">
      <dgm:prSet/>
      <dgm:spPr/>
      <dgm:t>
        <a:bodyPr/>
        <a:lstStyle/>
        <a:p>
          <a:r>
            <a:rPr lang="en-US"/>
            <a:t>Current and voltage across the terminals</a:t>
          </a:r>
        </a:p>
      </dgm:t>
    </dgm:pt>
    <dgm:pt modelId="{5D3F9D6E-9A66-4C1F-AAAB-8EE9C9036221}" type="parTrans" cxnId="{798DF295-B67A-4112-A729-A2FCA6C26E56}">
      <dgm:prSet/>
      <dgm:spPr/>
      <dgm:t>
        <a:bodyPr/>
        <a:lstStyle/>
        <a:p>
          <a:endParaRPr lang="en-US"/>
        </a:p>
      </dgm:t>
    </dgm:pt>
    <dgm:pt modelId="{AF24767B-E9C5-445F-B96F-190B35FDB6DE}" type="sibTrans" cxnId="{798DF295-B67A-4112-A729-A2FCA6C26E56}">
      <dgm:prSet/>
      <dgm:spPr/>
      <dgm:t>
        <a:bodyPr/>
        <a:lstStyle/>
        <a:p>
          <a:endParaRPr lang="en-US"/>
        </a:p>
      </dgm:t>
    </dgm:pt>
    <dgm:pt modelId="{36C3ADAA-6D30-413B-94B9-1D8B4E480F6A}">
      <dgm:prSet/>
      <dgm:spPr/>
      <dgm:t>
        <a:bodyPr/>
        <a:lstStyle/>
        <a:p>
          <a:r>
            <a:rPr lang="en-US"/>
            <a:t>Charging and discharging rate of batteries.</a:t>
          </a:r>
        </a:p>
      </dgm:t>
    </dgm:pt>
    <dgm:pt modelId="{B70767E1-BD26-46C0-97AE-5D27C4EE2928}" type="parTrans" cxnId="{6A932786-1650-48D1-914C-68890D46B757}">
      <dgm:prSet/>
      <dgm:spPr/>
      <dgm:t>
        <a:bodyPr/>
        <a:lstStyle/>
        <a:p>
          <a:endParaRPr lang="en-US"/>
        </a:p>
      </dgm:t>
    </dgm:pt>
    <dgm:pt modelId="{264E378D-3937-4146-9ABA-4446A9C4171A}" type="sibTrans" cxnId="{6A932786-1650-48D1-914C-68890D46B757}">
      <dgm:prSet/>
      <dgm:spPr/>
      <dgm:t>
        <a:bodyPr/>
        <a:lstStyle/>
        <a:p>
          <a:endParaRPr lang="en-US"/>
        </a:p>
      </dgm:t>
    </dgm:pt>
    <dgm:pt modelId="{79E0CEE4-66BB-45E6-89B4-D46C4BB14180}" type="pres">
      <dgm:prSet presAssocID="{D9D867FC-F5DB-4FC6-B518-ED00596E94C8}" presName="hierChild1" presStyleCnt="0">
        <dgm:presLayoutVars>
          <dgm:chPref val="1"/>
          <dgm:dir/>
          <dgm:animOne val="branch"/>
          <dgm:animLvl val="lvl"/>
          <dgm:resizeHandles/>
        </dgm:presLayoutVars>
      </dgm:prSet>
      <dgm:spPr/>
    </dgm:pt>
    <dgm:pt modelId="{5A448FCD-8B3B-4431-8E94-433EEC8D4516}" type="pres">
      <dgm:prSet presAssocID="{C891A68A-FC4E-4822-AF74-81E39B3A6FB9}" presName="hierRoot1" presStyleCnt="0"/>
      <dgm:spPr/>
    </dgm:pt>
    <dgm:pt modelId="{AA99DE40-B6DA-4812-A557-4FF253F94519}" type="pres">
      <dgm:prSet presAssocID="{C891A68A-FC4E-4822-AF74-81E39B3A6FB9}" presName="composite" presStyleCnt="0"/>
      <dgm:spPr/>
    </dgm:pt>
    <dgm:pt modelId="{A2FC939C-98BB-4DE5-9924-47E5314B84F6}" type="pres">
      <dgm:prSet presAssocID="{C891A68A-FC4E-4822-AF74-81E39B3A6FB9}" presName="background" presStyleLbl="node0" presStyleIdx="0" presStyleCnt="2"/>
      <dgm:spPr/>
    </dgm:pt>
    <dgm:pt modelId="{0A99D27C-45A0-4DBB-B82D-97E1A3587CFD}" type="pres">
      <dgm:prSet presAssocID="{C891A68A-FC4E-4822-AF74-81E39B3A6FB9}" presName="text" presStyleLbl="fgAcc0" presStyleIdx="0" presStyleCnt="2" custScaleX="188300" custScaleY="194082" custLinFactNeighborX="9095" custLinFactNeighborY="-49408">
        <dgm:presLayoutVars>
          <dgm:chPref val="3"/>
        </dgm:presLayoutVars>
      </dgm:prSet>
      <dgm:spPr/>
    </dgm:pt>
    <dgm:pt modelId="{1237A407-16E2-40D4-94F2-B08D680EFC05}" type="pres">
      <dgm:prSet presAssocID="{C891A68A-FC4E-4822-AF74-81E39B3A6FB9}" presName="hierChild2" presStyleCnt="0"/>
      <dgm:spPr/>
    </dgm:pt>
    <dgm:pt modelId="{1492CCDD-B6AA-49ED-806B-1F29B314E757}" type="pres">
      <dgm:prSet presAssocID="{05BB9B22-95D1-4DF4-8386-2A98FFDF615E}" presName="hierRoot1" presStyleCnt="0"/>
      <dgm:spPr/>
    </dgm:pt>
    <dgm:pt modelId="{C645E4AF-8820-4CC6-8641-0174751B6E03}" type="pres">
      <dgm:prSet presAssocID="{05BB9B22-95D1-4DF4-8386-2A98FFDF615E}" presName="composite" presStyleCnt="0"/>
      <dgm:spPr/>
    </dgm:pt>
    <dgm:pt modelId="{F877830A-640A-4464-A4FB-C230956BAA69}" type="pres">
      <dgm:prSet presAssocID="{05BB9B22-95D1-4DF4-8386-2A98FFDF615E}" presName="background" presStyleLbl="node0" presStyleIdx="1" presStyleCnt="2"/>
      <dgm:spPr/>
    </dgm:pt>
    <dgm:pt modelId="{491C15E2-39C1-40F5-82DD-242E278CD6F7}" type="pres">
      <dgm:prSet presAssocID="{05BB9B22-95D1-4DF4-8386-2A98FFDF615E}" presName="text" presStyleLbl="fgAcc0" presStyleIdx="1" presStyleCnt="2">
        <dgm:presLayoutVars>
          <dgm:chPref val="3"/>
        </dgm:presLayoutVars>
      </dgm:prSet>
      <dgm:spPr/>
    </dgm:pt>
    <dgm:pt modelId="{2192CF67-CAA6-4744-9ABE-7FA8799502AA}" type="pres">
      <dgm:prSet presAssocID="{05BB9B22-95D1-4DF4-8386-2A98FFDF615E}" presName="hierChild2" presStyleCnt="0"/>
      <dgm:spPr/>
    </dgm:pt>
    <dgm:pt modelId="{B6302D5F-1C0B-483E-AC50-A6651723B410}" type="pres">
      <dgm:prSet presAssocID="{DF06AE06-B3B6-441D-B2AC-D134FCF00DEE}" presName="Name10" presStyleLbl="parChTrans1D2" presStyleIdx="0" presStyleCnt="3"/>
      <dgm:spPr/>
    </dgm:pt>
    <dgm:pt modelId="{CF050CF0-CC57-4BA4-A3F6-28001B1D45DE}" type="pres">
      <dgm:prSet presAssocID="{D4F1A310-70BA-4C25-81C3-CA7E945605FB}" presName="hierRoot2" presStyleCnt="0"/>
      <dgm:spPr/>
    </dgm:pt>
    <dgm:pt modelId="{13A7E45D-6691-4D36-9D6D-6BC35FA6275B}" type="pres">
      <dgm:prSet presAssocID="{D4F1A310-70BA-4C25-81C3-CA7E945605FB}" presName="composite2" presStyleCnt="0"/>
      <dgm:spPr/>
    </dgm:pt>
    <dgm:pt modelId="{67774936-6935-465A-9126-3351DED17988}" type="pres">
      <dgm:prSet presAssocID="{D4F1A310-70BA-4C25-81C3-CA7E945605FB}" presName="background2" presStyleLbl="node2" presStyleIdx="0" presStyleCnt="3"/>
      <dgm:spPr/>
    </dgm:pt>
    <dgm:pt modelId="{4F7E5E8D-5B6A-4805-8BA2-1BDBAB5489B9}" type="pres">
      <dgm:prSet presAssocID="{D4F1A310-70BA-4C25-81C3-CA7E945605FB}" presName="text2" presStyleLbl="fgAcc2" presStyleIdx="0" presStyleCnt="3">
        <dgm:presLayoutVars>
          <dgm:chPref val="3"/>
        </dgm:presLayoutVars>
      </dgm:prSet>
      <dgm:spPr/>
    </dgm:pt>
    <dgm:pt modelId="{F656F43A-D4AB-407F-8EE4-3A5759CEA85C}" type="pres">
      <dgm:prSet presAssocID="{D4F1A310-70BA-4C25-81C3-CA7E945605FB}" presName="hierChild3" presStyleCnt="0"/>
      <dgm:spPr/>
    </dgm:pt>
    <dgm:pt modelId="{8058F075-A764-40DA-BE6E-CC153AD7A02D}" type="pres">
      <dgm:prSet presAssocID="{5D3F9D6E-9A66-4C1F-AAAB-8EE9C9036221}" presName="Name10" presStyleLbl="parChTrans1D2" presStyleIdx="1" presStyleCnt="3"/>
      <dgm:spPr/>
    </dgm:pt>
    <dgm:pt modelId="{F6CADE02-B214-4EAC-A4D3-30CEB91989FF}" type="pres">
      <dgm:prSet presAssocID="{6B744613-40AE-4344-B884-F4FCA1AC2EE1}" presName="hierRoot2" presStyleCnt="0"/>
      <dgm:spPr/>
    </dgm:pt>
    <dgm:pt modelId="{D7AB3A1B-5401-4955-A72B-755952593C25}" type="pres">
      <dgm:prSet presAssocID="{6B744613-40AE-4344-B884-F4FCA1AC2EE1}" presName="composite2" presStyleCnt="0"/>
      <dgm:spPr/>
    </dgm:pt>
    <dgm:pt modelId="{4FE8DB11-2E62-46D8-95D2-7C20687479D3}" type="pres">
      <dgm:prSet presAssocID="{6B744613-40AE-4344-B884-F4FCA1AC2EE1}" presName="background2" presStyleLbl="node2" presStyleIdx="1" presStyleCnt="3"/>
      <dgm:spPr/>
    </dgm:pt>
    <dgm:pt modelId="{C1D93E57-0DC4-4955-BE7A-F6D0493D84B0}" type="pres">
      <dgm:prSet presAssocID="{6B744613-40AE-4344-B884-F4FCA1AC2EE1}" presName="text2" presStyleLbl="fgAcc2" presStyleIdx="1" presStyleCnt="3">
        <dgm:presLayoutVars>
          <dgm:chPref val="3"/>
        </dgm:presLayoutVars>
      </dgm:prSet>
      <dgm:spPr/>
    </dgm:pt>
    <dgm:pt modelId="{55E94722-3456-4D4E-BD26-89D6FC8614E0}" type="pres">
      <dgm:prSet presAssocID="{6B744613-40AE-4344-B884-F4FCA1AC2EE1}" presName="hierChild3" presStyleCnt="0"/>
      <dgm:spPr/>
    </dgm:pt>
    <dgm:pt modelId="{27834F71-337C-44D2-9286-57B2E055E6A0}" type="pres">
      <dgm:prSet presAssocID="{B70767E1-BD26-46C0-97AE-5D27C4EE2928}" presName="Name10" presStyleLbl="parChTrans1D2" presStyleIdx="2" presStyleCnt="3"/>
      <dgm:spPr/>
    </dgm:pt>
    <dgm:pt modelId="{434F38A3-F2C5-418C-925F-ADC33747CFB9}" type="pres">
      <dgm:prSet presAssocID="{36C3ADAA-6D30-413B-94B9-1D8B4E480F6A}" presName="hierRoot2" presStyleCnt="0"/>
      <dgm:spPr/>
    </dgm:pt>
    <dgm:pt modelId="{260C1B43-0E1C-40BD-A9BF-38A6EC6005E7}" type="pres">
      <dgm:prSet presAssocID="{36C3ADAA-6D30-413B-94B9-1D8B4E480F6A}" presName="composite2" presStyleCnt="0"/>
      <dgm:spPr/>
    </dgm:pt>
    <dgm:pt modelId="{6B8F3731-3B04-4A82-A110-453505D13394}" type="pres">
      <dgm:prSet presAssocID="{36C3ADAA-6D30-413B-94B9-1D8B4E480F6A}" presName="background2" presStyleLbl="node2" presStyleIdx="2" presStyleCnt="3"/>
      <dgm:spPr/>
    </dgm:pt>
    <dgm:pt modelId="{28C5625A-7CFD-4BAF-A43F-A0330FC5FDDD}" type="pres">
      <dgm:prSet presAssocID="{36C3ADAA-6D30-413B-94B9-1D8B4E480F6A}" presName="text2" presStyleLbl="fgAcc2" presStyleIdx="2" presStyleCnt="3">
        <dgm:presLayoutVars>
          <dgm:chPref val="3"/>
        </dgm:presLayoutVars>
      </dgm:prSet>
      <dgm:spPr/>
    </dgm:pt>
    <dgm:pt modelId="{D8B235D3-5FEF-4120-AA8F-76EDF7935E86}" type="pres">
      <dgm:prSet presAssocID="{36C3ADAA-6D30-413B-94B9-1D8B4E480F6A}" presName="hierChild3" presStyleCnt="0"/>
      <dgm:spPr/>
    </dgm:pt>
  </dgm:ptLst>
  <dgm:cxnLst>
    <dgm:cxn modelId="{D5003024-77D3-4FC9-AEFE-522ED0756D6B}" type="presOf" srcId="{6B744613-40AE-4344-B884-F4FCA1AC2EE1}" destId="{C1D93E57-0DC4-4955-BE7A-F6D0493D84B0}" srcOrd="0" destOrd="0" presId="urn:microsoft.com/office/officeart/2005/8/layout/hierarchy1"/>
    <dgm:cxn modelId="{3F8CE327-D24B-4E02-B950-2537EB8CD23C}" type="presOf" srcId="{C891A68A-FC4E-4822-AF74-81E39B3A6FB9}" destId="{0A99D27C-45A0-4DBB-B82D-97E1A3587CFD}" srcOrd="0" destOrd="0" presId="urn:microsoft.com/office/officeart/2005/8/layout/hierarchy1"/>
    <dgm:cxn modelId="{39C0B25B-859F-4823-A58F-2DA65824B8DE}" type="presOf" srcId="{D9D867FC-F5DB-4FC6-B518-ED00596E94C8}" destId="{79E0CEE4-66BB-45E6-89B4-D46C4BB14180}" srcOrd="0" destOrd="0" presId="urn:microsoft.com/office/officeart/2005/8/layout/hierarchy1"/>
    <dgm:cxn modelId="{16F0F963-8D9A-4C5C-804B-0EC55A9D7AAA}" type="presOf" srcId="{36C3ADAA-6D30-413B-94B9-1D8B4E480F6A}" destId="{28C5625A-7CFD-4BAF-A43F-A0330FC5FDDD}" srcOrd="0" destOrd="0" presId="urn:microsoft.com/office/officeart/2005/8/layout/hierarchy1"/>
    <dgm:cxn modelId="{9722FD4D-4ED2-4745-B603-F9875CA7AAD0}" srcId="{D9D867FC-F5DB-4FC6-B518-ED00596E94C8}" destId="{C891A68A-FC4E-4822-AF74-81E39B3A6FB9}" srcOrd="0" destOrd="0" parTransId="{7C61F0CE-303A-44CD-811D-DAC4CE3011D5}" sibTransId="{42549F38-EFAE-4DBA-A43F-C7B238A9845B}"/>
    <dgm:cxn modelId="{6A932786-1650-48D1-914C-68890D46B757}" srcId="{05BB9B22-95D1-4DF4-8386-2A98FFDF615E}" destId="{36C3ADAA-6D30-413B-94B9-1D8B4E480F6A}" srcOrd="2" destOrd="0" parTransId="{B70767E1-BD26-46C0-97AE-5D27C4EE2928}" sibTransId="{264E378D-3937-4146-9ABA-4446A9C4171A}"/>
    <dgm:cxn modelId="{AD09558E-EBB6-4297-A86B-4895F00DD5BD}" type="presOf" srcId="{D4F1A310-70BA-4C25-81C3-CA7E945605FB}" destId="{4F7E5E8D-5B6A-4805-8BA2-1BDBAB5489B9}" srcOrd="0" destOrd="0" presId="urn:microsoft.com/office/officeart/2005/8/layout/hierarchy1"/>
    <dgm:cxn modelId="{69770592-76E9-420E-9969-46754BF6E714}" type="presOf" srcId="{DF06AE06-B3B6-441D-B2AC-D134FCF00DEE}" destId="{B6302D5F-1C0B-483E-AC50-A6651723B410}" srcOrd="0" destOrd="0" presId="urn:microsoft.com/office/officeart/2005/8/layout/hierarchy1"/>
    <dgm:cxn modelId="{798DF295-B67A-4112-A729-A2FCA6C26E56}" srcId="{05BB9B22-95D1-4DF4-8386-2A98FFDF615E}" destId="{6B744613-40AE-4344-B884-F4FCA1AC2EE1}" srcOrd="1" destOrd="0" parTransId="{5D3F9D6E-9A66-4C1F-AAAB-8EE9C9036221}" sibTransId="{AF24767B-E9C5-445F-B96F-190B35FDB6DE}"/>
    <dgm:cxn modelId="{766EB2B5-F606-4222-9D60-FA1B620913D6}" type="presOf" srcId="{B70767E1-BD26-46C0-97AE-5D27C4EE2928}" destId="{27834F71-337C-44D2-9286-57B2E055E6A0}" srcOrd="0" destOrd="0" presId="urn:microsoft.com/office/officeart/2005/8/layout/hierarchy1"/>
    <dgm:cxn modelId="{76FD06BB-56B4-42CF-B402-3ED6ADD1C86E}" type="presOf" srcId="{05BB9B22-95D1-4DF4-8386-2A98FFDF615E}" destId="{491C15E2-39C1-40F5-82DD-242E278CD6F7}" srcOrd="0" destOrd="0" presId="urn:microsoft.com/office/officeart/2005/8/layout/hierarchy1"/>
    <dgm:cxn modelId="{3C15F1E1-8B69-4611-8380-6044DDC87AC0}" srcId="{05BB9B22-95D1-4DF4-8386-2A98FFDF615E}" destId="{D4F1A310-70BA-4C25-81C3-CA7E945605FB}" srcOrd="0" destOrd="0" parTransId="{DF06AE06-B3B6-441D-B2AC-D134FCF00DEE}" sibTransId="{711F9702-399F-432A-9C96-6FE11F37CFF9}"/>
    <dgm:cxn modelId="{A1667BE4-C75D-4CAC-8BA5-6DFAD386D350}" srcId="{D9D867FC-F5DB-4FC6-B518-ED00596E94C8}" destId="{05BB9B22-95D1-4DF4-8386-2A98FFDF615E}" srcOrd="1" destOrd="0" parTransId="{A62F89CE-1A9B-4E05-A6B0-DF44EFFBD97D}" sibTransId="{7046F575-048F-4303-A45B-2E212BB2F876}"/>
    <dgm:cxn modelId="{070395FA-ABA5-4238-BE2D-F55D5A8E36D0}" type="presOf" srcId="{5D3F9D6E-9A66-4C1F-AAAB-8EE9C9036221}" destId="{8058F075-A764-40DA-BE6E-CC153AD7A02D}" srcOrd="0" destOrd="0" presId="urn:microsoft.com/office/officeart/2005/8/layout/hierarchy1"/>
    <dgm:cxn modelId="{7D8B1B6E-5A58-433D-BE23-A68A6E202401}" type="presParOf" srcId="{79E0CEE4-66BB-45E6-89B4-D46C4BB14180}" destId="{5A448FCD-8B3B-4431-8E94-433EEC8D4516}" srcOrd="0" destOrd="0" presId="urn:microsoft.com/office/officeart/2005/8/layout/hierarchy1"/>
    <dgm:cxn modelId="{66F61D3B-55FE-4E64-A90A-F29A4DD33568}" type="presParOf" srcId="{5A448FCD-8B3B-4431-8E94-433EEC8D4516}" destId="{AA99DE40-B6DA-4812-A557-4FF253F94519}" srcOrd="0" destOrd="0" presId="urn:microsoft.com/office/officeart/2005/8/layout/hierarchy1"/>
    <dgm:cxn modelId="{2D2FD393-B1BD-4BEF-85E2-17CBA69681A4}" type="presParOf" srcId="{AA99DE40-B6DA-4812-A557-4FF253F94519}" destId="{A2FC939C-98BB-4DE5-9924-47E5314B84F6}" srcOrd="0" destOrd="0" presId="urn:microsoft.com/office/officeart/2005/8/layout/hierarchy1"/>
    <dgm:cxn modelId="{603B669F-6A10-41AC-8ABF-DD0610A56468}" type="presParOf" srcId="{AA99DE40-B6DA-4812-A557-4FF253F94519}" destId="{0A99D27C-45A0-4DBB-B82D-97E1A3587CFD}" srcOrd="1" destOrd="0" presId="urn:microsoft.com/office/officeart/2005/8/layout/hierarchy1"/>
    <dgm:cxn modelId="{69ED8578-9031-490C-A586-017902870113}" type="presParOf" srcId="{5A448FCD-8B3B-4431-8E94-433EEC8D4516}" destId="{1237A407-16E2-40D4-94F2-B08D680EFC05}" srcOrd="1" destOrd="0" presId="urn:microsoft.com/office/officeart/2005/8/layout/hierarchy1"/>
    <dgm:cxn modelId="{24F95273-E192-4829-B867-A7C8FD8617CF}" type="presParOf" srcId="{79E0CEE4-66BB-45E6-89B4-D46C4BB14180}" destId="{1492CCDD-B6AA-49ED-806B-1F29B314E757}" srcOrd="1" destOrd="0" presId="urn:microsoft.com/office/officeart/2005/8/layout/hierarchy1"/>
    <dgm:cxn modelId="{4ACB7784-08DA-438E-8B5C-C2598199FBD3}" type="presParOf" srcId="{1492CCDD-B6AA-49ED-806B-1F29B314E757}" destId="{C645E4AF-8820-4CC6-8641-0174751B6E03}" srcOrd="0" destOrd="0" presId="urn:microsoft.com/office/officeart/2005/8/layout/hierarchy1"/>
    <dgm:cxn modelId="{C821947A-DB1D-440A-8C48-21B2C7B95F79}" type="presParOf" srcId="{C645E4AF-8820-4CC6-8641-0174751B6E03}" destId="{F877830A-640A-4464-A4FB-C230956BAA69}" srcOrd="0" destOrd="0" presId="urn:microsoft.com/office/officeart/2005/8/layout/hierarchy1"/>
    <dgm:cxn modelId="{08328F7F-E7FD-475B-9675-DC91FBA6A85E}" type="presParOf" srcId="{C645E4AF-8820-4CC6-8641-0174751B6E03}" destId="{491C15E2-39C1-40F5-82DD-242E278CD6F7}" srcOrd="1" destOrd="0" presId="urn:microsoft.com/office/officeart/2005/8/layout/hierarchy1"/>
    <dgm:cxn modelId="{108D2D97-C707-43C5-B9D4-E3B3CE6BB867}" type="presParOf" srcId="{1492CCDD-B6AA-49ED-806B-1F29B314E757}" destId="{2192CF67-CAA6-4744-9ABE-7FA8799502AA}" srcOrd="1" destOrd="0" presId="urn:microsoft.com/office/officeart/2005/8/layout/hierarchy1"/>
    <dgm:cxn modelId="{3E5DBA1B-3116-45E2-9407-EBC03F39D936}" type="presParOf" srcId="{2192CF67-CAA6-4744-9ABE-7FA8799502AA}" destId="{B6302D5F-1C0B-483E-AC50-A6651723B410}" srcOrd="0" destOrd="0" presId="urn:microsoft.com/office/officeart/2005/8/layout/hierarchy1"/>
    <dgm:cxn modelId="{6F5591FD-DA63-4868-878B-8ACE9E61F280}" type="presParOf" srcId="{2192CF67-CAA6-4744-9ABE-7FA8799502AA}" destId="{CF050CF0-CC57-4BA4-A3F6-28001B1D45DE}" srcOrd="1" destOrd="0" presId="urn:microsoft.com/office/officeart/2005/8/layout/hierarchy1"/>
    <dgm:cxn modelId="{C70B959D-BEFB-4183-BB0D-E928B9E71D99}" type="presParOf" srcId="{CF050CF0-CC57-4BA4-A3F6-28001B1D45DE}" destId="{13A7E45D-6691-4D36-9D6D-6BC35FA6275B}" srcOrd="0" destOrd="0" presId="urn:microsoft.com/office/officeart/2005/8/layout/hierarchy1"/>
    <dgm:cxn modelId="{0B393C67-08A3-4007-87D4-63BFD8815BA5}" type="presParOf" srcId="{13A7E45D-6691-4D36-9D6D-6BC35FA6275B}" destId="{67774936-6935-465A-9126-3351DED17988}" srcOrd="0" destOrd="0" presId="urn:microsoft.com/office/officeart/2005/8/layout/hierarchy1"/>
    <dgm:cxn modelId="{01CDC65A-FB54-447B-82EC-4202EB61296C}" type="presParOf" srcId="{13A7E45D-6691-4D36-9D6D-6BC35FA6275B}" destId="{4F7E5E8D-5B6A-4805-8BA2-1BDBAB5489B9}" srcOrd="1" destOrd="0" presId="urn:microsoft.com/office/officeart/2005/8/layout/hierarchy1"/>
    <dgm:cxn modelId="{4D991483-5C4A-4103-9316-9B4B0101EAA3}" type="presParOf" srcId="{CF050CF0-CC57-4BA4-A3F6-28001B1D45DE}" destId="{F656F43A-D4AB-407F-8EE4-3A5759CEA85C}" srcOrd="1" destOrd="0" presId="urn:microsoft.com/office/officeart/2005/8/layout/hierarchy1"/>
    <dgm:cxn modelId="{8651FD21-1391-4EA4-838F-115F0D4D20B6}" type="presParOf" srcId="{2192CF67-CAA6-4744-9ABE-7FA8799502AA}" destId="{8058F075-A764-40DA-BE6E-CC153AD7A02D}" srcOrd="2" destOrd="0" presId="urn:microsoft.com/office/officeart/2005/8/layout/hierarchy1"/>
    <dgm:cxn modelId="{1A0D8F93-4F79-4693-8B2F-B47F8CDD0FE6}" type="presParOf" srcId="{2192CF67-CAA6-4744-9ABE-7FA8799502AA}" destId="{F6CADE02-B214-4EAC-A4D3-30CEB91989FF}" srcOrd="3" destOrd="0" presId="urn:microsoft.com/office/officeart/2005/8/layout/hierarchy1"/>
    <dgm:cxn modelId="{5DA22178-7030-4B95-B697-49DB3C109180}" type="presParOf" srcId="{F6CADE02-B214-4EAC-A4D3-30CEB91989FF}" destId="{D7AB3A1B-5401-4955-A72B-755952593C25}" srcOrd="0" destOrd="0" presId="urn:microsoft.com/office/officeart/2005/8/layout/hierarchy1"/>
    <dgm:cxn modelId="{8FA09F95-F172-4954-BCBD-D21C7D0869FB}" type="presParOf" srcId="{D7AB3A1B-5401-4955-A72B-755952593C25}" destId="{4FE8DB11-2E62-46D8-95D2-7C20687479D3}" srcOrd="0" destOrd="0" presId="urn:microsoft.com/office/officeart/2005/8/layout/hierarchy1"/>
    <dgm:cxn modelId="{62C2A4F0-98A8-41E9-8AB0-6F6D52E24863}" type="presParOf" srcId="{D7AB3A1B-5401-4955-A72B-755952593C25}" destId="{C1D93E57-0DC4-4955-BE7A-F6D0493D84B0}" srcOrd="1" destOrd="0" presId="urn:microsoft.com/office/officeart/2005/8/layout/hierarchy1"/>
    <dgm:cxn modelId="{04ACA976-2401-4F64-829D-DFC1D0F5C861}" type="presParOf" srcId="{F6CADE02-B214-4EAC-A4D3-30CEB91989FF}" destId="{55E94722-3456-4D4E-BD26-89D6FC8614E0}" srcOrd="1" destOrd="0" presId="urn:microsoft.com/office/officeart/2005/8/layout/hierarchy1"/>
    <dgm:cxn modelId="{C0583D4E-970F-43C5-B3A2-B780E9953F80}" type="presParOf" srcId="{2192CF67-CAA6-4744-9ABE-7FA8799502AA}" destId="{27834F71-337C-44D2-9286-57B2E055E6A0}" srcOrd="4" destOrd="0" presId="urn:microsoft.com/office/officeart/2005/8/layout/hierarchy1"/>
    <dgm:cxn modelId="{55AC100F-318D-46E2-8120-CE2A6BA5E278}" type="presParOf" srcId="{2192CF67-CAA6-4744-9ABE-7FA8799502AA}" destId="{434F38A3-F2C5-418C-925F-ADC33747CFB9}" srcOrd="5" destOrd="0" presId="urn:microsoft.com/office/officeart/2005/8/layout/hierarchy1"/>
    <dgm:cxn modelId="{7A7E3B15-3BB0-4FD7-9736-91D2E8007490}" type="presParOf" srcId="{434F38A3-F2C5-418C-925F-ADC33747CFB9}" destId="{260C1B43-0E1C-40BD-A9BF-38A6EC6005E7}" srcOrd="0" destOrd="0" presId="urn:microsoft.com/office/officeart/2005/8/layout/hierarchy1"/>
    <dgm:cxn modelId="{F5A6F5F9-13D6-40C2-80C1-C45486714859}" type="presParOf" srcId="{260C1B43-0E1C-40BD-A9BF-38A6EC6005E7}" destId="{6B8F3731-3B04-4A82-A110-453505D13394}" srcOrd="0" destOrd="0" presId="urn:microsoft.com/office/officeart/2005/8/layout/hierarchy1"/>
    <dgm:cxn modelId="{1F0BE2E6-D0E1-47B0-9AA6-57D1483BCC0B}" type="presParOf" srcId="{260C1B43-0E1C-40BD-A9BF-38A6EC6005E7}" destId="{28C5625A-7CFD-4BAF-A43F-A0330FC5FDDD}" srcOrd="1" destOrd="0" presId="urn:microsoft.com/office/officeart/2005/8/layout/hierarchy1"/>
    <dgm:cxn modelId="{0F2DB944-56A7-46AE-9B92-5289A3C7351B}" type="presParOf" srcId="{434F38A3-F2C5-418C-925F-ADC33747CFB9}" destId="{D8B235D3-5FEF-4120-AA8F-76EDF7935E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FAC222-35C2-43CD-A572-3142111FDF0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AC324F8-0952-4129-93DA-6B4F17736417}">
      <dgm:prSet/>
      <dgm:spPr/>
      <dgm:t>
        <a:bodyPr/>
        <a:lstStyle/>
        <a:p>
          <a:r>
            <a:rPr lang="en-US"/>
            <a:t>Using the EV battery data from the internet we intend to build a Black Box neural network that would estimate the remaining useful life (RUL) of an EV’s battery.</a:t>
          </a:r>
        </a:p>
      </dgm:t>
    </dgm:pt>
    <dgm:pt modelId="{B450DA6F-C994-4DFA-B7FB-5DACE140E30D}" type="parTrans" cxnId="{92A4C0B8-BE36-4482-8D67-6BB6637CF5A1}">
      <dgm:prSet/>
      <dgm:spPr/>
      <dgm:t>
        <a:bodyPr/>
        <a:lstStyle/>
        <a:p>
          <a:endParaRPr lang="en-US"/>
        </a:p>
      </dgm:t>
    </dgm:pt>
    <dgm:pt modelId="{9B4504B5-F883-4681-AF2A-7048175C08EC}" type="sibTrans" cxnId="{92A4C0B8-BE36-4482-8D67-6BB6637CF5A1}">
      <dgm:prSet/>
      <dgm:spPr/>
      <dgm:t>
        <a:bodyPr/>
        <a:lstStyle/>
        <a:p>
          <a:endParaRPr lang="en-US"/>
        </a:p>
      </dgm:t>
    </dgm:pt>
    <dgm:pt modelId="{27D7CA21-922C-44F2-8700-391FCB28E4FA}">
      <dgm:prSet/>
      <dgm:spPr/>
      <dgm:t>
        <a:bodyPr/>
        <a:lstStyle/>
        <a:p>
          <a:r>
            <a:rPr lang="en-US"/>
            <a:t>The black box battery model will be a data driven model.</a:t>
          </a:r>
        </a:p>
      </dgm:t>
    </dgm:pt>
    <dgm:pt modelId="{73F9B50F-7D57-4FFE-9653-A336901CDE9E}" type="parTrans" cxnId="{AB5B9541-0B03-4737-8109-77AD06B24FA0}">
      <dgm:prSet/>
      <dgm:spPr/>
      <dgm:t>
        <a:bodyPr/>
        <a:lstStyle/>
        <a:p>
          <a:endParaRPr lang="en-US"/>
        </a:p>
      </dgm:t>
    </dgm:pt>
    <dgm:pt modelId="{0D4D800F-9182-4360-82CF-82CE1FA5630D}" type="sibTrans" cxnId="{AB5B9541-0B03-4737-8109-77AD06B24FA0}">
      <dgm:prSet/>
      <dgm:spPr/>
      <dgm:t>
        <a:bodyPr/>
        <a:lstStyle/>
        <a:p>
          <a:endParaRPr lang="en-US"/>
        </a:p>
      </dgm:t>
    </dgm:pt>
    <dgm:pt modelId="{9B2C143F-A952-4D3D-8561-3520D4C9004B}">
      <dgm:prSet/>
      <dgm:spPr/>
      <dgm:t>
        <a:bodyPr/>
        <a:lstStyle/>
        <a:p>
          <a:r>
            <a:rPr lang="en-US"/>
            <a:t>The developed model will be cross verified using experimental data.</a:t>
          </a:r>
        </a:p>
      </dgm:t>
    </dgm:pt>
    <dgm:pt modelId="{1AA7958B-5C79-41EA-AB8D-5C2CBD286403}" type="parTrans" cxnId="{7E1E99F5-1412-47EC-AB06-532872E5BCF7}">
      <dgm:prSet/>
      <dgm:spPr/>
      <dgm:t>
        <a:bodyPr/>
        <a:lstStyle/>
        <a:p>
          <a:endParaRPr lang="en-US"/>
        </a:p>
      </dgm:t>
    </dgm:pt>
    <dgm:pt modelId="{212B95FD-75D4-485F-AD43-583B6B072272}" type="sibTrans" cxnId="{7E1E99F5-1412-47EC-AB06-532872E5BCF7}">
      <dgm:prSet/>
      <dgm:spPr/>
      <dgm:t>
        <a:bodyPr/>
        <a:lstStyle/>
        <a:p>
          <a:endParaRPr lang="en-US"/>
        </a:p>
      </dgm:t>
    </dgm:pt>
    <dgm:pt modelId="{567B57B4-29A4-4C17-9A15-DAFB1828B26E}" type="pres">
      <dgm:prSet presAssocID="{5BFAC222-35C2-43CD-A572-3142111FDF00}" presName="hierChild1" presStyleCnt="0">
        <dgm:presLayoutVars>
          <dgm:chPref val="1"/>
          <dgm:dir/>
          <dgm:animOne val="branch"/>
          <dgm:animLvl val="lvl"/>
          <dgm:resizeHandles/>
        </dgm:presLayoutVars>
      </dgm:prSet>
      <dgm:spPr/>
    </dgm:pt>
    <dgm:pt modelId="{489D28C8-E708-450E-B960-72361B38558B}" type="pres">
      <dgm:prSet presAssocID="{7AC324F8-0952-4129-93DA-6B4F17736417}" presName="hierRoot1" presStyleCnt="0"/>
      <dgm:spPr/>
    </dgm:pt>
    <dgm:pt modelId="{327CB14D-2283-4375-A5E4-8F51DE3C99A5}" type="pres">
      <dgm:prSet presAssocID="{7AC324F8-0952-4129-93DA-6B4F17736417}" presName="composite" presStyleCnt="0"/>
      <dgm:spPr/>
    </dgm:pt>
    <dgm:pt modelId="{5C0EAE47-73C9-496C-B6BC-71724E6C9BC1}" type="pres">
      <dgm:prSet presAssocID="{7AC324F8-0952-4129-93DA-6B4F17736417}" presName="background" presStyleLbl="node0" presStyleIdx="0" presStyleCnt="3"/>
      <dgm:spPr/>
    </dgm:pt>
    <dgm:pt modelId="{A486ADD4-4964-410E-A0D7-12427DE57493}" type="pres">
      <dgm:prSet presAssocID="{7AC324F8-0952-4129-93DA-6B4F17736417}" presName="text" presStyleLbl="fgAcc0" presStyleIdx="0" presStyleCnt="3">
        <dgm:presLayoutVars>
          <dgm:chPref val="3"/>
        </dgm:presLayoutVars>
      </dgm:prSet>
      <dgm:spPr/>
    </dgm:pt>
    <dgm:pt modelId="{9157BE37-E35B-4E17-B682-2BA8FBEC65F0}" type="pres">
      <dgm:prSet presAssocID="{7AC324F8-0952-4129-93DA-6B4F17736417}" presName="hierChild2" presStyleCnt="0"/>
      <dgm:spPr/>
    </dgm:pt>
    <dgm:pt modelId="{39B76264-5B4D-4E98-A95B-07F5EF929C3A}" type="pres">
      <dgm:prSet presAssocID="{27D7CA21-922C-44F2-8700-391FCB28E4FA}" presName="hierRoot1" presStyleCnt="0"/>
      <dgm:spPr/>
    </dgm:pt>
    <dgm:pt modelId="{B799065C-3F79-4E2B-A1C9-2D3FEAA8A35C}" type="pres">
      <dgm:prSet presAssocID="{27D7CA21-922C-44F2-8700-391FCB28E4FA}" presName="composite" presStyleCnt="0"/>
      <dgm:spPr/>
    </dgm:pt>
    <dgm:pt modelId="{2AF844B8-6A30-4C8F-B0D4-DDCB842AFEEF}" type="pres">
      <dgm:prSet presAssocID="{27D7CA21-922C-44F2-8700-391FCB28E4FA}" presName="background" presStyleLbl="node0" presStyleIdx="1" presStyleCnt="3"/>
      <dgm:spPr/>
    </dgm:pt>
    <dgm:pt modelId="{70F5C056-BCC8-487F-8645-B31579142248}" type="pres">
      <dgm:prSet presAssocID="{27D7CA21-922C-44F2-8700-391FCB28E4FA}" presName="text" presStyleLbl="fgAcc0" presStyleIdx="1" presStyleCnt="3">
        <dgm:presLayoutVars>
          <dgm:chPref val="3"/>
        </dgm:presLayoutVars>
      </dgm:prSet>
      <dgm:spPr/>
    </dgm:pt>
    <dgm:pt modelId="{D62BB7D3-9264-4418-B303-B27606538F11}" type="pres">
      <dgm:prSet presAssocID="{27D7CA21-922C-44F2-8700-391FCB28E4FA}" presName="hierChild2" presStyleCnt="0"/>
      <dgm:spPr/>
    </dgm:pt>
    <dgm:pt modelId="{324256F7-F988-44DD-AEB9-C82110050AC1}" type="pres">
      <dgm:prSet presAssocID="{9B2C143F-A952-4D3D-8561-3520D4C9004B}" presName="hierRoot1" presStyleCnt="0"/>
      <dgm:spPr/>
    </dgm:pt>
    <dgm:pt modelId="{1BE3585C-2A71-4465-BDB8-DE1DA6464AEE}" type="pres">
      <dgm:prSet presAssocID="{9B2C143F-A952-4D3D-8561-3520D4C9004B}" presName="composite" presStyleCnt="0"/>
      <dgm:spPr/>
    </dgm:pt>
    <dgm:pt modelId="{67E4B4C2-42E6-4D75-84B9-47D9BD00417F}" type="pres">
      <dgm:prSet presAssocID="{9B2C143F-A952-4D3D-8561-3520D4C9004B}" presName="background" presStyleLbl="node0" presStyleIdx="2" presStyleCnt="3"/>
      <dgm:spPr/>
    </dgm:pt>
    <dgm:pt modelId="{523E8122-7190-4EE4-919C-E3EBA877B06E}" type="pres">
      <dgm:prSet presAssocID="{9B2C143F-A952-4D3D-8561-3520D4C9004B}" presName="text" presStyleLbl="fgAcc0" presStyleIdx="2" presStyleCnt="3">
        <dgm:presLayoutVars>
          <dgm:chPref val="3"/>
        </dgm:presLayoutVars>
      </dgm:prSet>
      <dgm:spPr/>
    </dgm:pt>
    <dgm:pt modelId="{58CE25EE-DD47-482D-9A1D-E057C3B40ACB}" type="pres">
      <dgm:prSet presAssocID="{9B2C143F-A952-4D3D-8561-3520D4C9004B}" presName="hierChild2" presStyleCnt="0"/>
      <dgm:spPr/>
    </dgm:pt>
  </dgm:ptLst>
  <dgm:cxnLst>
    <dgm:cxn modelId="{AB5B9541-0B03-4737-8109-77AD06B24FA0}" srcId="{5BFAC222-35C2-43CD-A572-3142111FDF00}" destId="{27D7CA21-922C-44F2-8700-391FCB28E4FA}" srcOrd="1" destOrd="0" parTransId="{73F9B50F-7D57-4FFE-9653-A336901CDE9E}" sibTransId="{0D4D800F-9182-4360-82CF-82CE1FA5630D}"/>
    <dgm:cxn modelId="{92A4C0B8-BE36-4482-8D67-6BB6637CF5A1}" srcId="{5BFAC222-35C2-43CD-A572-3142111FDF00}" destId="{7AC324F8-0952-4129-93DA-6B4F17736417}" srcOrd="0" destOrd="0" parTransId="{B450DA6F-C994-4DFA-B7FB-5DACE140E30D}" sibTransId="{9B4504B5-F883-4681-AF2A-7048175C08EC}"/>
    <dgm:cxn modelId="{E33182D3-52CD-4E07-B718-36396456F46C}" type="presOf" srcId="{5BFAC222-35C2-43CD-A572-3142111FDF00}" destId="{567B57B4-29A4-4C17-9A15-DAFB1828B26E}" srcOrd="0" destOrd="0" presId="urn:microsoft.com/office/officeart/2005/8/layout/hierarchy1"/>
    <dgm:cxn modelId="{18C5AFD7-277A-4C4B-96EA-3F3817485959}" type="presOf" srcId="{27D7CA21-922C-44F2-8700-391FCB28E4FA}" destId="{70F5C056-BCC8-487F-8645-B31579142248}" srcOrd="0" destOrd="0" presId="urn:microsoft.com/office/officeart/2005/8/layout/hierarchy1"/>
    <dgm:cxn modelId="{CA8121DC-4A2C-4F84-873F-CD379D021E4A}" type="presOf" srcId="{9B2C143F-A952-4D3D-8561-3520D4C9004B}" destId="{523E8122-7190-4EE4-919C-E3EBA877B06E}" srcOrd="0" destOrd="0" presId="urn:microsoft.com/office/officeart/2005/8/layout/hierarchy1"/>
    <dgm:cxn modelId="{22BBC0E0-ECE2-453C-B60C-47E3C02CF3B1}" type="presOf" srcId="{7AC324F8-0952-4129-93DA-6B4F17736417}" destId="{A486ADD4-4964-410E-A0D7-12427DE57493}" srcOrd="0" destOrd="0" presId="urn:microsoft.com/office/officeart/2005/8/layout/hierarchy1"/>
    <dgm:cxn modelId="{7E1E99F5-1412-47EC-AB06-532872E5BCF7}" srcId="{5BFAC222-35C2-43CD-A572-3142111FDF00}" destId="{9B2C143F-A952-4D3D-8561-3520D4C9004B}" srcOrd="2" destOrd="0" parTransId="{1AA7958B-5C79-41EA-AB8D-5C2CBD286403}" sibTransId="{212B95FD-75D4-485F-AD43-583B6B072272}"/>
    <dgm:cxn modelId="{B6F8A81F-BDA6-42C3-8868-C959ABD55EE5}" type="presParOf" srcId="{567B57B4-29A4-4C17-9A15-DAFB1828B26E}" destId="{489D28C8-E708-450E-B960-72361B38558B}" srcOrd="0" destOrd="0" presId="urn:microsoft.com/office/officeart/2005/8/layout/hierarchy1"/>
    <dgm:cxn modelId="{758D7038-3E1E-46BD-95E4-E06305848622}" type="presParOf" srcId="{489D28C8-E708-450E-B960-72361B38558B}" destId="{327CB14D-2283-4375-A5E4-8F51DE3C99A5}" srcOrd="0" destOrd="0" presId="urn:microsoft.com/office/officeart/2005/8/layout/hierarchy1"/>
    <dgm:cxn modelId="{F9529D6F-3BE2-414D-AABB-1A0D07D440EF}" type="presParOf" srcId="{327CB14D-2283-4375-A5E4-8F51DE3C99A5}" destId="{5C0EAE47-73C9-496C-B6BC-71724E6C9BC1}" srcOrd="0" destOrd="0" presId="urn:microsoft.com/office/officeart/2005/8/layout/hierarchy1"/>
    <dgm:cxn modelId="{C6509D6A-CCAB-43C6-9EAA-7A73D9A245F9}" type="presParOf" srcId="{327CB14D-2283-4375-A5E4-8F51DE3C99A5}" destId="{A486ADD4-4964-410E-A0D7-12427DE57493}" srcOrd="1" destOrd="0" presId="urn:microsoft.com/office/officeart/2005/8/layout/hierarchy1"/>
    <dgm:cxn modelId="{6FB2F0C5-5E40-473A-AD14-79BDAC51BB81}" type="presParOf" srcId="{489D28C8-E708-450E-B960-72361B38558B}" destId="{9157BE37-E35B-4E17-B682-2BA8FBEC65F0}" srcOrd="1" destOrd="0" presId="urn:microsoft.com/office/officeart/2005/8/layout/hierarchy1"/>
    <dgm:cxn modelId="{24BC5837-3976-4650-8027-C2C425C5CC46}" type="presParOf" srcId="{567B57B4-29A4-4C17-9A15-DAFB1828B26E}" destId="{39B76264-5B4D-4E98-A95B-07F5EF929C3A}" srcOrd="1" destOrd="0" presId="urn:microsoft.com/office/officeart/2005/8/layout/hierarchy1"/>
    <dgm:cxn modelId="{D7C2366F-8E60-4E1E-A6E4-C888F4F8F0DC}" type="presParOf" srcId="{39B76264-5B4D-4E98-A95B-07F5EF929C3A}" destId="{B799065C-3F79-4E2B-A1C9-2D3FEAA8A35C}" srcOrd="0" destOrd="0" presId="urn:microsoft.com/office/officeart/2005/8/layout/hierarchy1"/>
    <dgm:cxn modelId="{B65B641B-7DED-4AF0-960C-D9C3E25D1B86}" type="presParOf" srcId="{B799065C-3F79-4E2B-A1C9-2D3FEAA8A35C}" destId="{2AF844B8-6A30-4C8F-B0D4-DDCB842AFEEF}" srcOrd="0" destOrd="0" presId="urn:microsoft.com/office/officeart/2005/8/layout/hierarchy1"/>
    <dgm:cxn modelId="{B4556D5F-433D-40D4-B4B6-9C6DF7581C6B}" type="presParOf" srcId="{B799065C-3F79-4E2B-A1C9-2D3FEAA8A35C}" destId="{70F5C056-BCC8-487F-8645-B31579142248}" srcOrd="1" destOrd="0" presId="urn:microsoft.com/office/officeart/2005/8/layout/hierarchy1"/>
    <dgm:cxn modelId="{BAFC8BB3-8B36-4A81-BD7B-29D31CFBDF5C}" type="presParOf" srcId="{39B76264-5B4D-4E98-A95B-07F5EF929C3A}" destId="{D62BB7D3-9264-4418-B303-B27606538F11}" srcOrd="1" destOrd="0" presId="urn:microsoft.com/office/officeart/2005/8/layout/hierarchy1"/>
    <dgm:cxn modelId="{113B75B2-7CBB-40AA-86F6-F4540689F943}" type="presParOf" srcId="{567B57B4-29A4-4C17-9A15-DAFB1828B26E}" destId="{324256F7-F988-44DD-AEB9-C82110050AC1}" srcOrd="2" destOrd="0" presId="urn:microsoft.com/office/officeart/2005/8/layout/hierarchy1"/>
    <dgm:cxn modelId="{F8A9BED4-1E30-4844-A523-5184DEA403D8}" type="presParOf" srcId="{324256F7-F988-44DD-AEB9-C82110050AC1}" destId="{1BE3585C-2A71-4465-BDB8-DE1DA6464AEE}" srcOrd="0" destOrd="0" presId="urn:microsoft.com/office/officeart/2005/8/layout/hierarchy1"/>
    <dgm:cxn modelId="{419D6B37-BA11-4D48-8F55-D14B4459C434}" type="presParOf" srcId="{1BE3585C-2A71-4465-BDB8-DE1DA6464AEE}" destId="{67E4B4C2-42E6-4D75-84B9-47D9BD00417F}" srcOrd="0" destOrd="0" presId="urn:microsoft.com/office/officeart/2005/8/layout/hierarchy1"/>
    <dgm:cxn modelId="{C9ACF384-B1B4-4BD4-A15A-26573881A164}" type="presParOf" srcId="{1BE3585C-2A71-4465-BDB8-DE1DA6464AEE}" destId="{523E8122-7190-4EE4-919C-E3EBA877B06E}" srcOrd="1" destOrd="0" presId="urn:microsoft.com/office/officeart/2005/8/layout/hierarchy1"/>
    <dgm:cxn modelId="{78503C5B-08BB-4614-B0A2-D6D7F44FBF48}" type="presParOf" srcId="{324256F7-F988-44DD-AEB9-C82110050AC1}" destId="{58CE25EE-DD47-482D-9A1D-E057C3B40A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34F71-337C-44D2-9286-57B2E055E6A0}">
      <dsp:nvSpPr>
        <dsp:cNvPr id="0" name=""/>
        <dsp:cNvSpPr/>
      </dsp:nvSpPr>
      <dsp:spPr>
        <a:xfrm>
          <a:off x="7897459" y="2476823"/>
          <a:ext cx="2519647" cy="599561"/>
        </a:xfrm>
        <a:custGeom>
          <a:avLst/>
          <a:gdLst/>
          <a:ahLst/>
          <a:cxnLst/>
          <a:rect l="0" t="0" r="0" b="0"/>
          <a:pathLst>
            <a:path>
              <a:moveTo>
                <a:pt x="0" y="0"/>
              </a:moveTo>
              <a:lnTo>
                <a:pt x="0" y="408583"/>
              </a:lnTo>
              <a:lnTo>
                <a:pt x="2519647" y="408583"/>
              </a:lnTo>
              <a:lnTo>
                <a:pt x="2519647"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8F075-A764-40DA-BE6E-CC153AD7A02D}">
      <dsp:nvSpPr>
        <dsp:cNvPr id="0" name=""/>
        <dsp:cNvSpPr/>
      </dsp:nvSpPr>
      <dsp:spPr>
        <a:xfrm>
          <a:off x="7851739" y="2476823"/>
          <a:ext cx="91440" cy="599561"/>
        </a:xfrm>
        <a:custGeom>
          <a:avLst/>
          <a:gdLst/>
          <a:ahLst/>
          <a:cxnLst/>
          <a:rect l="0" t="0" r="0" b="0"/>
          <a:pathLst>
            <a:path>
              <a:moveTo>
                <a:pt x="45720" y="0"/>
              </a:moveTo>
              <a:lnTo>
                <a:pt x="4572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02D5F-1C0B-483E-AC50-A6651723B410}">
      <dsp:nvSpPr>
        <dsp:cNvPr id="0" name=""/>
        <dsp:cNvSpPr/>
      </dsp:nvSpPr>
      <dsp:spPr>
        <a:xfrm>
          <a:off x="5377811" y="2476823"/>
          <a:ext cx="2519647" cy="599561"/>
        </a:xfrm>
        <a:custGeom>
          <a:avLst/>
          <a:gdLst/>
          <a:ahLst/>
          <a:cxnLst/>
          <a:rect l="0" t="0" r="0" b="0"/>
          <a:pathLst>
            <a:path>
              <a:moveTo>
                <a:pt x="2519647" y="0"/>
              </a:moveTo>
              <a:lnTo>
                <a:pt x="2519647" y="408583"/>
              </a:lnTo>
              <a:lnTo>
                <a:pt x="0" y="408583"/>
              </a:lnTo>
              <a:lnTo>
                <a:pt x="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C939C-98BB-4DE5-9924-47E5314B84F6}">
      <dsp:nvSpPr>
        <dsp:cNvPr id="0" name=""/>
        <dsp:cNvSpPr/>
      </dsp:nvSpPr>
      <dsp:spPr>
        <a:xfrm>
          <a:off x="194564" y="520965"/>
          <a:ext cx="3881860" cy="25406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9D27C-45A0-4DBB-B82D-97E1A3587CFD}">
      <dsp:nvSpPr>
        <dsp:cNvPr id="0" name=""/>
        <dsp:cNvSpPr/>
      </dsp:nvSpPr>
      <dsp:spPr>
        <a:xfrm>
          <a:off x="423623" y="738571"/>
          <a:ext cx="3881860" cy="25406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RUL of a lithium – ion battery is the amount of time that the battery is expected to be able to perform its intended function before it fails or needs to be replaced.</a:t>
          </a:r>
        </a:p>
      </dsp:txBody>
      <dsp:txXfrm>
        <a:off x="498037" y="812985"/>
        <a:ext cx="3733032" cy="2391844"/>
      </dsp:txXfrm>
    </dsp:sp>
    <dsp:sp modelId="{F877830A-640A-4464-A4FB-C230956BAA69}">
      <dsp:nvSpPr>
        <dsp:cNvPr id="0" name=""/>
        <dsp:cNvSpPr/>
      </dsp:nvSpPr>
      <dsp:spPr>
        <a:xfrm>
          <a:off x="6866694" y="1167751"/>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C15E2-39C1-40F5-82DD-242E278CD6F7}">
      <dsp:nvSpPr>
        <dsp:cNvPr id="0" name=""/>
        <dsp:cNvSpPr/>
      </dsp:nvSpPr>
      <dsp:spPr>
        <a:xfrm>
          <a:off x="7095753" y="1385357"/>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Factors that affect the RUL of a lithium – ion battery </a:t>
          </a:r>
        </a:p>
      </dsp:txBody>
      <dsp:txXfrm>
        <a:off x="7134094" y="1423698"/>
        <a:ext cx="1984847" cy="1232389"/>
      </dsp:txXfrm>
    </dsp:sp>
    <dsp:sp modelId="{67774936-6935-465A-9126-3351DED17988}">
      <dsp:nvSpPr>
        <dsp:cNvPr id="0" name=""/>
        <dsp:cNvSpPr/>
      </dsp:nvSpPr>
      <dsp:spPr>
        <a:xfrm>
          <a:off x="4347046"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E5E8D-5B6A-4805-8BA2-1BDBAB5489B9}">
      <dsp:nvSpPr>
        <dsp:cNvPr id="0" name=""/>
        <dsp:cNvSpPr/>
      </dsp:nvSpPr>
      <dsp:spPr>
        <a:xfrm>
          <a:off x="4576105"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Temperature</a:t>
          </a:r>
        </a:p>
      </dsp:txBody>
      <dsp:txXfrm>
        <a:off x="4614446" y="3332331"/>
        <a:ext cx="1984847" cy="1232389"/>
      </dsp:txXfrm>
    </dsp:sp>
    <dsp:sp modelId="{4FE8DB11-2E62-46D8-95D2-7C20687479D3}">
      <dsp:nvSpPr>
        <dsp:cNvPr id="0" name=""/>
        <dsp:cNvSpPr/>
      </dsp:nvSpPr>
      <dsp:spPr>
        <a:xfrm>
          <a:off x="6866694"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93E57-0DC4-4955-BE7A-F6D0493D84B0}">
      <dsp:nvSpPr>
        <dsp:cNvPr id="0" name=""/>
        <dsp:cNvSpPr/>
      </dsp:nvSpPr>
      <dsp:spPr>
        <a:xfrm>
          <a:off x="7095753"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Current and voltage across the terminals</a:t>
          </a:r>
        </a:p>
      </dsp:txBody>
      <dsp:txXfrm>
        <a:off x="7134094" y="3332331"/>
        <a:ext cx="1984847" cy="1232389"/>
      </dsp:txXfrm>
    </dsp:sp>
    <dsp:sp modelId="{6B8F3731-3B04-4A82-A110-453505D13394}">
      <dsp:nvSpPr>
        <dsp:cNvPr id="0" name=""/>
        <dsp:cNvSpPr/>
      </dsp:nvSpPr>
      <dsp:spPr>
        <a:xfrm>
          <a:off x="9386341"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5625A-7CFD-4BAF-A43F-A0330FC5FDDD}">
      <dsp:nvSpPr>
        <dsp:cNvPr id="0" name=""/>
        <dsp:cNvSpPr/>
      </dsp:nvSpPr>
      <dsp:spPr>
        <a:xfrm>
          <a:off x="9615400"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Charging and discharging rate of batteries.</a:t>
          </a:r>
        </a:p>
      </dsp:txBody>
      <dsp:txXfrm>
        <a:off x="9653741" y="3332331"/>
        <a:ext cx="1984847" cy="12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EAE47-73C9-496C-B6BC-71724E6C9BC1}">
      <dsp:nvSpPr>
        <dsp:cNvPr id="0" name=""/>
        <dsp:cNvSpPr/>
      </dsp:nvSpPr>
      <dsp:spPr>
        <a:xfrm>
          <a:off x="0"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86ADD4-4964-410E-A0D7-12427DE57493}">
      <dsp:nvSpPr>
        <dsp:cNvPr id="0" name=""/>
        <dsp:cNvSpPr/>
      </dsp:nvSpPr>
      <dsp:spPr>
        <a:xfrm>
          <a:off x="365224"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Using the EV battery data from the internet we intend to build a Black Box neural network that would estimate the remaining useful life (RUL) of an EV’s battery.</a:t>
          </a:r>
        </a:p>
      </dsp:txBody>
      <dsp:txXfrm>
        <a:off x="426358" y="1743687"/>
        <a:ext cx="3164749" cy="1964988"/>
      </dsp:txXfrm>
    </dsp:sp>
    <dsp:sp modelId="{2AF844B8-6A30-4C8F-B0D4-DDCB842AFEEF}">
      <dsp:nvSpPr>
        <dsp:cNvPr id="0" name=""/>
        <dsp:cNvSpPr/>
      </dsp:nvSpPr>
      <dsp:spPr>
        <a:xfrm>
          <a:off x="4017466"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5C056-BCC8-487F-8645-B31579142248}">
      <dsp:nvSpPr>
        <dsp:cNvPr id="0" name=""/>
        <dsp:cNvSpPr/>
      </dsp:nvSpPr>
      <dsp:spPr>
        <a:xfrm>
          <a:off x="4382690"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black box battery model will be a data driven model.</a:t>
          </a:r>
        </a:p>
      </dsp:txBody>
      <dsp:txXfrm>
        <a:off x="4443824" y="1743687"/>
        <a:ext cx="3164749" cy="1964988"/>
      </dsp:txXfrm>
    </dsp:sp>
    <dsp:sp modelId="{67E4B4C2-42E6-4D75-84B9-47D9BD00417F}">
      <dsp:nvSpPr>
        <dsp:cNvPr id="0" name=""/>
        <dsp:cNvSpPr/>
      </dsp:nvSpPr>
      <dsp:spPr>
        <a:xfrm>
          <a:off x="8034932"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E8122-7190-4EE4-919C-E3EBA877B06E}">
      <dsp:nvSpPr>
        <dsp:cNvPr id="0" name=""/>
        <dsp:cNvSpPr/>
      </dsp:nvSpPr>
      <dsp:spPr>
        <a:xfrm>
          <a:off x="8400157"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developed model will be cross verified using experimental data.</a:t>
          </a:r>
        </a:p>
      </dsp:txBody>
      <dsp:txXfrm>
        <a:off x="8461291" y="1743687"/>
        <a:ext cx="3164749" cy="19649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0619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5325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794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301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732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15099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686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6594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0362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5521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666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542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67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3508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381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45834-53BD-4C8F-B791-CD5378F4150E}" type="datetimeFigureOut">
              <a:rPr lang="en-US" smtClean="0"/>
              <a:t>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17598093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An abstract genetic concept">
            <a:extLst>
              <a:ext uri="{FF2B5EF4-FFF2-40B4-BE49-F238E27FC236}">
                <a16:creationId xmlns:a16="http://schemas.microsoft.com/office/drawing/2014/main" id="{9E1A3A11-7FA2-DFEA-D255-E7A43D8DE060}"/>
              </a:ext>
            </a:extLst>
          </p:cNvPr>
          <p:cNvPicPr>
            <a:picLocks noChangeAspect="1"/>
          </p:cNvPicPr>
          <p:nvPr/>
        </p:nvPicPr>
        <p:blipFill rotWithShape="1">
          <a:blip r:embed="rId2">
            <a:alphaModFix amt="60000"/>
          </a:blip>
          <a:srcRect t="24459" b="19291"/>
          <a:stretch/>
        </p:blipFill>
        <p:spPr>
          <a:xfrm>
            <a:off x="8985" y="8975"/>
            <a:ext cx="12191980" cy="6857990"/>
          </a:xfrm>
          <a:prstGeom prst="rect">
            <a:avLst/>
          </a:prstGeom>
        </p:spPr>
      </p:pic>
      <p:sp>
        <p:nvSpPr>
          <p:cNvPr id="2" name="Title 1">
            <a:extLst>
              <a:ext uri="{FF2B5EF4-FFF2-40B4-BE49-F238E27FC236}">
                <a16:creationId xmlns:a16="http://schemas.microsoft.com/office/drawing/2014/main" id="{E6EEB9A0-E3E7-817B-0561-62E6E1B63B26}"/>
              </a:ext>
            </a:extLst>
          </p:cNvPr>
          <p:cNvSpPr>
            <a:spLocks noGrp="1"/>
          </p:cNvSpPr>
          <p:nvPr>
            <p:ph type="ctrTitle"/>
          </p:nvPr>
        </p:nvSpPr>
        <p:spPr>
          <a:xfrm>
            <a:off x="1052146" y="1077626"/>
            <a:ext cx="9958754" cy="3317443"/>
          </a:xfrm>
        </p:spPr>
        <p:txBody>
          <a:bodyPr anchor="t">
            <a:normAutofit/>
          </a:bodyPr>
          <a:lstStyle/>
          <a:p>
            <a:r>
              <a:rPr lang="en-US" sz="8000" dirty="0" err="1">
                <a:solidFill>
                  <a:schemeClr val="tx1"/>
                </a:solidFill>
              </a:rPr>
              <a:t>RangeAnx</a:t>
            </a:r>
            <a:r>
              <a:rPr lang="en-US" sz="8000" dirty="0">
                <a:solidFill>
                  <a:schemeClr val="tx1"/>
                </a:solidFill>
              </a:rPr>
              <a:t> Reducer (RR)</a:t>
            </a:r>
            <a:endParaRPr lang="en-IN" sz="8000" dirty="0">
              <a:solidFill>
                <a:schemeClr val="tx1"/>
              </a:solidFill>
            </a:endParaRPr>
          </a:p>
        </p:txBody>
      </p:sp>
      <p:sp>
        <p:nvSpPr>
          <p:cNvPr id="3" name="Subtitle 2">
            <a:extLst>
              <a:ext uri="{FF2B5EF4-FFF2-40B4-BE49-F238E27FC236}">
                <a16:creationId xmlns:a16="http://schemas.microsoft.com/office/drawing/2014/main" id="{06CE85BB-B6E2-9E26-3977-3EE722379B4E}"/>
              </a:ext>
            </a:extLst>
          </p:cNvPr>
          <p:cNvSpPr>
            <a:spLocks noGrp="1"/>
          </p:cNvSpPr>
          <p:nvPr>
            <p:ph type="subTitle" idx="1"/>
          </p:nvPr>
        </p:nvSpPr>
        <p:spPr>
          <a:xfrm>
            <a:off x="1097280" y="4043082"/>
            <a:ext cx="9257512" cy="1791966"/>
          </a:xfrm>
        </p:spPr>
        <p:txBody>
          <a:bodyPr anchor="b">
            <a:normAutofit/>
          </a:bodyPr>
          <a:lstStyle/>
          <a:p>
            <a:pPr>
              <a:lnSpc>
                <a:spcPct val="110000"/>
              </a:lnSpc>
            </a:pPr>
            <a:r>
              <a:rPr lang="en-US" sz="2400" dirty="0">
                <a:solidFill>
                  <a:schemeClr val="accent2">
                    <a:lumMod val="50000"/>
                  </a:schemeClr>
                </a:solidFill>
              </a:rPr>
              <a:t>- </a:t>
            </a:r>
            <a:r>
              <a:rPr lang="en-US" sz="2400" b="1" dirty="0">
                <a:solidFill>
                  <a:schemeClr val="tx1"/>
                </a:solidFill>
              </a:rPr>
              <a:t>Karunya </a:t>
            </a:r>
            <a:r>
              <a:rPr lang="en-US" sz="2400" b="1" dirty="0" err="1">
                <a:solidFill>
                  <a:schemeClr val="tx1"/>
                </a:solidFill>
              </a:rPr>
              <a:t>Harikrishnan</a:t>
            </a:r>
            <a:endParaRPr lang="en-US" sz="2400" b="1" dirty="0">
              <a:solidFill>
                <a:schemeClr val="tx1"/>
              </a:solidFill>
            </a:endParaRPr>
          </a:p>
          <a:p>
            <a:pPr>
              <a:lnSpc>
                <a:spcPct val="110000"/>
              </a:lnSpc>
            </a:pPr>
            <a:r>
              <a:rPr lang="en-US" sz="2400" b="1" dirty="0">
                <a:solidFill>
                  <a:schemeClr val="tx1"/>
                </a:solidFill>
              </a:rPr>
              <a:t>- </a:t>
            </a:r>
            <a:r>
              <a:rPr lang="en-US" sz="2400" b="1" dirty="0" err="1">
                <a:solidFill>
                  <a:schemeClr val="tx1"/>
                </a:solidFill>
              </a:rPr>
              <a:t>Malathi</a:t>
            </a:r>
            <a:r>
              <a:rPr lang="en-US" sz="2400" b="1" dirty="0">
                <a:solidFill>
                  <a:schemeClr val="tx1"/>
                </a:solidFill>
              </a:rPr>
              <a:t> M</a:t>
            </a:r>
          </a:p>
          <a:p>
            <a:pPr>
              <a:lnSpc>
                <a:spcPct val="110000"/>
              </a:lnSpc>
            </a:pPr>
            <a:r>
              <a:rPr lang="en-IN" sz="2400" b="1" dirty="0">
                <a:solidFill>
                  <a:schemeClr val="tx1"/>
                </a:solidFill>
              </a:rPr>
              <a:t>Shiv Nadar University Chennai</a:t>
            </a:r>
          </a:p>
        </p:txBody>
      </p:sp>
    </p:spTree>
    <p:extLst>
      <p:ext uri="{BB962C8B-B14F-4D97-AF65-F5344CB8AC3E}">
        <p14:creationId xmlns:p14="http://schemas.microsoft.com/office/powerpoint/2010/main" val="251668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B214-9AE8-E130-DACB-162BC998233F}"/>
              </a:ext>
            </a:extLst>
          </p:cNvPr>
          <p:cNvSpPr>
            <a:spLocks noGrp="1"/>
          </p:cNvSpPr>
          <p:nvPr>
            <p:ph type="title"/>
          </p:nvPr>
        </p:nvSpPr>
        <p:spPr/>
        <p:txBody>
          <a:bodyPr/>
          <a:lstStyle/>
          <a:p>
            <a:r>
              <a:rPr lang="en-IN" dirty="0"/>
              <a:t>LSTM (Long Short Term Memory)</a:t>
            </a:r>
            <a:br>
              <a:rPr lang="en-IN" dirty="0"/>
            </a:br>
            <a:r>
              <a:rPr lang="en-IN" dirty="0"/>
              <a:t>Neural Network</a:t>
            </a:r>
          </a:p>
        </p:txBody>
      </p:sp>
      <p:sp>
        <p:nvSpPr>
          <p:cNvPr id="3" name="Content Placeholder 2">
            <a:extLst>
              <a:ext uri="{FF2B5EF4-FFF2-40B4-BE49-F238E27FC236}">
                <a16:creationId xmlns:a16="http://schemas.microsoft.com/office/drawing/2014/main" id="{9FE17760-5BE9-D2D9-3962-ACDF1C488D54}"/>
              </a:ext>
            </a:extLst>
          </p:cNvPr>
          <p:cNvSpPr>
            <a:spLocks noGrp="1"/>
          </p:cNvSpPr>
          <p:nvPr>
            <p:ph sz="half" idx="1"/>
          </p:nvPr>
        </p:nvSpPr>
        <p:spPr/>
        <p:txBody>
          <a:bodyPr>
            <a:normAutofit/>
          </a:bodyPr>
          <a:lstStyle/>
          <a:p>
            <a:pPr algn="l">
              <a:buFont typeface="Wingdings" panose="05000000000000000000" pitchFamily="2" charset="2"/>
              <a:buChar char="Ø"/>
            </a:pPr>
            <a:r>
              <a:rPr lang="en-US" b="0" i="0" dirty="0">
                <a:solidFill>
                  <a:schemeClr val="tx1"/>
                </a:solidFill>
                <a:effectLst/>
                <a:latin typeface="Söhne"/>
              </a:rPr>
              <a:t>LSTMs are composed of cells that contain a number of gates that can control the flow of information into and out of the cell. The gates can learn to open and close based on the input data, allowing the LSTM to selectively remember or forget information from the past. This allows LSTMs to capture long-term dependencies and temporal patterns in the data.</a:t>
            </a:r>
          </a:p>
        </p:txBody>
      </p:sp>
      <p:sp>
        <p:nvSpPr>
          <p:cNvPr id="4" name="Content Placeholder 3">
            <a:extLst>
              <a:ext uri="{FF2B5EF4-FFF2-40B4-BE49-F238E27FC236}">
                <a16:creationId xmlns:a16="http://schemas.microsoft.com/office/drawing/2014/main" id="{70E83F66-0BA0-8447-04E6-FDD9F6624E89}"/>
              </a:ext>
            </a:extLst>
          </p:cNvPr>
          <p:cNvSpPr>
            <a:spLocks noGrp="1"/>
          </p:cNvSpPr>
          <p:nvPr>
            <p:ph sz="half" idx="2"/>
          </p:nvPr>
        </p:nvSpPr>
        <p:spPr/>
        <p:txBody>
          <a:bodyPr>
            <a:normAutofit/>
          </a:bodyPr>
          <a:lstStyle/>
          <a:p>
            <a:pPr marL="0" indent="0">
              <a:buNone/>
            </a:pPr>
            <a:r>
              <a:rPr lang="en-IN" dirty="0">
                <a:solidFill>
                  <a:schemeClr val="accent1"/>
                </a:solidFill>
              </a:rPr>
              <a:t>Why LSTM ?</a:t>
            </a:r>
          </a:p>
          <a:p>
            <a:pPr>
              <a:buFont typeface="Wingdings" panose="05000000000000000000" pitchFamily="2" charset="2"/>
              <a:buChar char="Ø"/>
            </a:pPr>
            <a:r>
              <a:rPr lang="en-US" b="0" i="0" dirty="0">
                <a:solidFill>
                  <a:schemeClr val="tx1"/>
                </a:solidFill>
                <a:effectLst/>
                <a:latin typeface="Söhne"/>
              </a:rPr>
              <a:t>Ability to capture long-term dependencies</a:t>
            </a:r>
          </a:p>
          <a:p>
            <a:pPr>
              <a:buFont typeface="Wingdings" panose="05000000000000000000" pitchFamily="2" charset="2"/>
              <a:buChar char="Ø"/>
            </a:pPr>
            <a:r>
              <a:rPr lang="en-US" b="0" i="0" dirty="0">
                <a:solidFill>
                  <a:schemeClr val="tx1"/>
                </a:solidFill>
                <a:effectLst/>
                <a:latin typeface="Söhne"/>
              </a:rPr>
              <a:t>Ability to handle variable-length sequences</a:t>
            </a:r>
          </a:p>
          <a:p>
            <a:pPr>
              <a:buFont typeface="Wingdings" panose="05000000000000000000" pitchFamily="2" charset="2"/>
              <a:buChar char="Ø"/>
            </a:pPr>
            <a:r>
              <a:rPr lang="en-US" b="0" i="0" dirty="0">
                <a:solidFill>
                  <a:schemeClr val="tx1"/>
                </a:solidFill>
                <a:effectLst/>
                <a:latin typeface="Söhne"/>
              </a:rPr>
              <a:t>Robustness to noise and missing values</a:t>
            </a:r>
          </a:p>
          <a:p>
            <a:pPr>
              <a:buFont typeface="Wingdings" panose="05000000000000000000" pitchFamily="2" charset="2"/>
              <a:buChar char="Ø"/>
            </a:pPr>
            <a:r>
              <a:rPr lang="en-IN" b="0" i="0" dirty="0">
                <a:solidFill>
                  <a:schemeClr val="tx1"/>
                </a:solidFill>
                <a:effectLst/>
                <a:latin typeface="Söhne"/>
              </a:rPr>
              <a:t>Wide range of applications</a:t>
            </a:r>
            <a:endParaRPr lang="en-IN" dirty="0">
              <a:solidFill>
                <a:schemeClr val="tx1"/>
              </a:solidFill>
            </a:endParaRPr>
          </a:p>
        </p:txBody>
      </p:sp>
    </p:spTree>
    <p:extLst>
      <p:ext uri="{BB962C8B-B14F-4D97-AF65-F5344CB8AC3E}">
        <p14:creationId xmlns:p14="http://schemas.microsoft.com/office/powerpoint/2010/main" val="18343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3480-2E3E-C1E5-09AD-A20FA925E6AE}"/>
              </a:ext>
            </a:extLst>
          </p:cNvPr>
          <p:cNvSpPr>
            <a:spLocks noGrp="1"/>
          </p:cNvSpPr>
          <p:nvPr>
            <p:ph type="title"/>
          </p:nvPr>
        </p:nvSpPr>
        <p:spPr/>
        <p:txBody>
          <a:bodyPr/>
          <a:lstStyle/>
          <a:p>
            <a:r>
              <a:rPr lang="en-IN" dirty="0"/>
              <a:t>Original vs Prediction</a:t>
            </a:r>
          </a:p>
        </p:txBody>
      </p:sp>
      <p:pic>
        <p:nvPicPr>
          <p:cNvPr id="5" name="Content Placeholder 4">
            <a:extLst>
              <a:ext uri="{FF2B5EF4-FFF2-40B4-BE49-F238E27FC236}">
                <a16:creationId xmlns:a16="http://schemas.microsoft.com/office/drawing/2014/main" id="{E6442FA8-0833-6AFF-368B-BCAC0CC95590}"/>
              </a:ext>
            </a:extLst>
          </p:cNvPr>
          <p:cNvPicPr>
            <a:picLocks noGrp="1" noChangeAspect="1"/>
          </p:cNvPicPr>
          <p:nvPr>
            <p:ph idx="1"/>
          </p:nvPr>
        </p:nvPicPr>
        <p:blipFill>
          <a:blip r:embed="rId2"/>
          <a:stretch>
            <a:fillRect/>
          </a:stretch>
        </p:blipFill>
        <p:spPr>
          <a:xfrm>
            <a:off x="522908" y="1369716"/>
            <a:ext cx="8226645" cy="5257575"/>
          </a:xfrm>
        </p:spPr>
      </p:pic>
      <p:pic>
        <p:nvPicPr>
          <p:cNvPr id="7" name="Picture 6">
            <a:extLst>
              <a:ext uri="{FF2B5EF4-FFF2-40B4-BE49-F238E27FC236}">
                <a16:creationId xmlns:a16="http://schemas.microsoft.com/office/drawing/2014/main" id="{083915B7-62CB-596D-359B-A4AD47379BC1}"/>
              </a:ext>
            </a:extLst>
          </p:cNvPr>
          <p:cNvPicPr>
            <a:picLocks noChangeAspect="1"/>
          </p:cNvPicPr>
          <p:nvPr/>
        </p:nvPicPr>
        <p:blipFill rotWithShape="1">
          <a:blip r:embed="rId3"/>
          <a:srcRect t="6823"/>
          <a:stretch/>
        </p:blipFill>
        <p:spPr>
          <a:xfrm>
            <a:off x="4465900" y="2177667"/>
            <a:ext cx="3604169" cy="708969"/>
          </a:xfrm>
          <a:prstGeom prst="rect">
            <a:avLst/>
          </a:prstGeom>
        </p:spPr>
      </p:pic>
    </p:spTree>
    <p:extLst>
      <p:ext uri="{BB962C8B-B14F-4D97-AF65-F5344CB8AC3E}">
        <p14:creationId xmlns:p14="http://schemas.microsoft.com/office/powerpoint/2010/main" val="108694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C4C6-D3E9-974F-A191-5FB9922299D3}"/>
              </a:ext>
            </a:extLst>
          </p:cNvPr>
          <p:cNvSpPr>
            <a:spLocks noGrp="1"/>
          </p:cNvSpPr>
          <p:nvPr>
            <p:ph type="title"/>
          </p:nvPr>
        </p:nvSpPr>
        <p:spPr>
          <a:xfrm>
            <a:off x="1189130" y="571500"/>
            <a:ext cx="7119347" cy="980209"/>
          </a:xfrm>
        </p:spPr>
        <p:txBody>
          <a:bodyPr>
            <a:normAutofit fontScale="90000"/>
          </a:bodyPr>
          <a:lstStyle/>
          <a:p>
            <a:r>
              <a:rPr lang="en-US" sz="6000" dirty="0"/>
              <a:t>WHY ?</a:t>
            </a:r>
            <a:endParaRPr lang="en-IN" sz="6000" dirty="0"/>
          </a:p>
        </p:txBody>
      </p:sp>
      <p:sp>
        <p:nvSpPr>
          <p:cNvPr id="3" name="Content Placeholder 2">
            <a:extLst>
              <a:ext uri="{FF2B5EF4-FFF2-40B4-BE49-F238E27FC236}">
                <a16:creationId xmlns:a16="http://schemas.microsoft.com/office/drawing/2014/main" id="{9C99454D-E3FA-BF6B-3DCF-BA4DBA3312E1}"/>
              </a:ext>
            </a:extLst>
          </p:cNvPr>
          <p:cNvSpPr>
            <a:spLocks noGrp="1"/>
          </p:cNvSpPr>
          <p:nvPr>
            <p:ph idx="1"/>
          </p:nvPr>
        </p:nvSpPr>
        <p:spPr>
          <a:xfrm>
            <a:off x="1097280" y="1468583"/>
            <a:ext cx="6484620" cy="4817918"/>
          </a:xfrm>
        </p:spPr>
        <p:txBody>
          <a:bodyPr>
            <a:normAutofit lnSpcReduction="10000"/>
          </a:bodyPr>
          <a:lstStyle/>
          <a:p>
            <a:pPr>
              <a:lnSpc>
                <a:spcPct val="120000"/>
              </a:lnSpc>
            </a:pPr>
            <a:r>
              <a:rPr lang="en-US" dirty="0"/>
              <a:t>The entire auto industry across the globe is shifting from conventional mode to all electric i.e., all the systems are to be powered by batteries.</a:t>
            </a:r>
          </a:p>
          <a:p>
            <a:pPr>
              <a:lnSpc>
                <a:spcPct val="120000"/>
              </a:lnSpc>
            </a:pPr>
            <a:r>
              <a:rPr lang="en-US" dirty="0"/>
              <a:t>When it comes to battery, lithium – ion battery (</a:t>
            </a:r>
            <a:r>
              <a:rPr lang="en-US" dirty="0" err="1"/>
              <a:t>LiB</a:t>
            </a:r>
            <a:r>
              <a:rPr lang="en-US" dirty="0"/>
              <a:t>) is taking front seat compared to its counterparts.</a:t>
            </a:r>
          </a:p>
          <a:p>
            <a:pPr>
              <a:lnSpc>
                <a:spcPct val="120000"/>
              </a:lnSpc>
            </a:pPr>
            <a:r>
              <a:rPr lang="en-US" dirty="0"/>
              <a:t>The three major factors influencing, rather hindering the earlier adaptation of EV are</a:t>
            </a:r>
          </a:p>
          <a:p>
            <a:pPr marL="400050" indent="-400050">
              <a:lnSpc>
                <a:spcPct val="120000"/>
              </a:lnSpc>
              <a:buFont typeface="+mj-lt"/>
              <a:buAutoNum type="romanUcPeriod"/>
            </a:pPr>
            <a:r>
              <a:rPr lang="en-US" dirty="0"/>
              <a:t>Calendar ageing – self discharge of the battery</a:t>
            </a:r>
          </a:p>
          <a:p>
            <a:pPr marL="400050" indent="-400050">
              <a:lnSpc>
                <a:spcPct val="120000"/>
              </a:lnSpc>
              <a:buFont typeface="+mj-lt"/>
              <a:buAutoNum type="romanUcPeriod"/>
            </a:pPr>
            <a:r>
              <a:rPr lang="en-US" dirty="0"/>
              <a:t>Cycle ageing – repeated charge and discharge of the battery</a:t>
            </a:r>
          </a:p>
          <a:p>
            <a:pPr marL="400050" indent="-400050">
              <a:lnSpc>
                <a:spcPct val="120000"/>
              </a:lnSpc>
              <a:buFont typeface="+mj-lt"/>
              <a:buAutoNum type="romanUcPeriod"/>
            </a:pPr>
            <a:r>
              <a:rPr lang="en-US" dirty="0"/>
              <a:t>Safety – Though </a:t>
            </a:r>
            <a:r>
              <a:rPr lang="en-US" dirty="0" err="1"/>
              <a:t>LiB</a:t>
            </a:r>
            <a:r>
              <a:rPr lang="en-US" dirty="0"/>
              <a:t> has a great energy density, the heat generated during charging and discharging deteriorates the performance and leads to safety issues.</a:t>
            </a:r>
          </a:p>
          <a:p>
            <a:pPr marL="400050" indent="-400050">
              <a:lnSpc>
                <a:spcPct val="120000"/>
              </a:lnSpc>
              <a:buFont typeface="+mj-lt"/>
              <a:buAutoNum type="romanUcPeriod"/>
            </a:pPr>
            <a:endParaRPr lang="en-US" dirty="0"/>
          </a:p>
          <a:p>
            <a:pPr>
              <a:lnSpc>
                <a:spcPct val="120000"/>
              </a:lnSpc>
            </a:pPr>
            <a:endParaRPr lang="en-IN" sz="1500" dirty="0"/>
          </a:p>
        </p:txBody>
      </p:sp>
      <p:pic>
        <p:nvPicPr>
          <p:cNvPr id="5" name="Picture 4" descr="Multiple interweaving highways with cars driving in different directions">
            <a:extLst>
              <a:ext uri="{FF2B5EF4-FFF2-40B4-BE49-F238E27FC236}">
                <a16:creationId xmlns:a16="http://schemas.microsoft.com/office/drawing/2014/main" id="{46F333E8-D133-1CD1-EDAB-5FC40BE3F052}"/>
              </a:ext>
            </a:extLst>
          </p:cNvPr>
          <p:cNvPicPr>
            <a:picLocks noChangeAspect="1"/>
          </p:cNvPicPr>
          <p:nvPr/>
        </p:nvPicPr>
        <p:blipFill rotWithShape="1">
          <a:blip r:embed="rId2"/>
          <a:srcRect l="34486" r="32047" b="1"/>
          <a:stretch/>
        </p:blipFill>
        <p:spPr>
          <a:xfrm>
            <a:off x="8534400" y="10"/>
            <a:ext cx="3657601" cy="6857990"/>
          </a:xfrm>
          <a:prstGeom prst="rect">
            <a:avLst/>
          </a:prstGeom>
        </p:spPr>
      </p:pic>
    </p:spTree>
    <p:extLst>
      <p:ext uri="{BB962C8B-B14F-4D97-AF65-F5344CB8AC3E}">
        <p14:creationId xmlns:p14="http://schemas.microsoft.com/office/powerpoint/2010/main" val="380010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5507-1F7C-5BD7-BBAC-316E9C4AC516}"/>
              </a:ext>
            </a:extLst>
          </p:cNvPr>
          <p:cNvSpPr>
            <a:spLocks noGrp="1"/>
          </p:cNvSpPr>
          <p:nvPr>
            <p:ph type="title"/>
          </p:nvPr>
        </p:nvSpPr>
        <p:spPr>
          <a:xfrm>
            <a:off x="406401" y="591127"/>
            <a:ext cx="8596668" cy="840509"/>
          </a:xfrm>
        </p:spPr>
        <p:txBody>
          <a:bodyPr>
            <a:normAutofit/>
          </a:bodyPr>
          <a:lstStyle/>
          <a:p>
            <a:r>
              <a:rPr lang="en-US" sz="4400" dirty="0"/>
              <a:t>Why </a:t>
            </a:r>
            <a:r>
              <a:rPr lang="en-US" sz="4400" dirty="0" err="1"/>
              <a:t>RangeAnx</a:t>
            </a:r>
            <a:r>
              <a:rPr lang="en-US" sz="4400" dirty="0"/>
              <a:t> Reducer ?</a:t>
            </a:r>
            <a:endParaRPr lang="en-IN" sz="4400" dirty="0"/>
          </a:p>
        </p:txBody>
      </p:sp>
      <p:sp>
        <p:nvSpPr>
          <p:cNvPr id="3" name="Content Placeholder 2">
            <a:extLst>
              <a:ext uri="{FF2B5EF4-FFF2-40B4-BE49-F238E27FC236}">
                <a16:creationId xmlns:a16="http://schemas.microsoft.com/office/drawing/2014/main" id="{30F4F709-0022-F4FE-0A96-AAAD9896A240}"/>
              </a:ext>
            </a:extLst>
          </p:cNvPr>
          <p:cNvSpPr>
            <a:spLocks noGrp="1"/>
          </p:cNvSpPr>
          <p:nvPr>
            <p:ph idx="1"/>
          </p:nvPr>
        </p:nvSpPr>
        <p:spPr>
          <a:xfrm>
            <a:off x="406401" y="1869584"/>
            <a:ext cx="9790544" cy="4526598"/>
          </a:xfrm>
        </p:spPr>
        <p:txBody>
          <a:bodyPr/>
          <a:lstStyle/>
          <a:p>
            <a:r>
              <a:rPr lang="en-US" dirty="0">
                <a:solidFill>
                  <a:schemeClr val="tx1"/>
                </a:solidFill>
              </a:rPr>
              <a:t>The discussed factors leave customers with range anxiety, life anxiety etc., hence preventing change.</a:t>
            </a:r>
          </a:p>
          <a:p>
            <a:pPr marL="0" indent="0" algn="ctr">
              <a:buNone/>
            </a:pPr>
            <a:r>
              <a:rPr lang="en-US" sz="3200" dirty="0">
                <a:solidFill>
                  <a:schemeClr val="accent2"/>
                </a:solidFill>
              </a:rPr>
              <a:t>“ Nobody wants to be in the middle of nowhere with a dead battery” </a:t>
            </a:r>
          </a:p>
          <a:p>
            <a:r>
              <a:rPr lang="en-IN" dirty="0">
                <a:solidFill>
                  <a:schemeClr val="tx1"/>
                </a:solidFill>
              </a:rPr>
              <a:t>So, it is important to have prior information about the Remaining Useful Life (RUL) or End Of Life (EOL)</a:t>
            </a:r>
          </a:p>
          <a:p>
            <a:r>
              <a:rPr lang="en-IN" dirty="0">
                <a:solidFill>
                  <a:schemeClr val="tx1"/>
                </a:solidFill>
              </a:rPr>
              <a:t>This project aims to estimate the RUL of a </a:t>
            </a:r>
            <a:r>
              <a:rPr lang="en-IN" dirty="0" err="1">
                <a:solidFill>
                  <a:schemeClr val="tx1"/>
                </a:solidFill>
              </a:rPr>
              <a:t>LiB</a:t>
            </a:r>
            <a:r>
              <a:rPr lang="en-IN" dirty="0">
                <a:solidFill>
                  <a:schemeClr val="tx1"/>
                </a:solidFill>
              </a:rPr>
              <a:t> with a reasonably good accuracy.</a:t>
            </a:r>
          </a:p>
          <a:p>
            <a:r>
              <a:rPr lang="en-IN" dirty="0">
                <a:solidFill>
                  <a:schemeClr val="tx1"/>
                </a:solidFill>
              </a:rPr>
              <a:t>We aim to build a Deep Learning based prediction model to predict the RUL of the </a:t>
            </a:r>
            <a:r>
              <a:rPr lang="en-IN" dirty="0" err="1">
                <a:solidFill>
                  <a:schemeClr val="tx1"/>
                </a:solidFill>
              </a:rPr>
              <a:t>LiB</a:t>
            </a:r>
            <a:r>
              <a:rPr lang="en-IN" dirty="0">
                <a:solidFill>
                  <a:schemeClr val="tx1"/>
                </a:solidFill>
              </a:rPr>
              <a:t> using the data collected from previous research papers in the same field of study keeping in mind the obstacles presented by constant data fluctuations.</a:t>
            </a:r>
          </a:p>
        </p:txBody>
      </p:sp>
    </p:spTree>
    <p:extLst>
      <p:ext uri="{BB962C8B-B14F-4D97-AF65-F5344CB8AC3E}">
        <p14:creationId xmlns:p14="http://schemas.microsoft.com/office/powerpoint/2010/main" val="16266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6F9D-E951-70A2-2594-CCB874BC59A4}"/>
              </a:ext>
            </a:extLst>
          </p:cNvPr>
          <p:cNvSpPr>
            <a:spLocks noGrp="1"/>
          </p:cNvSpPr>
          <p:nvPr>
            <p:ph type="title"/>
          </p:nvPr>
        </p:nvSpPr>
        <p:spPr>
          <a:xfrm>
            <a:off x="-369454" y="166608"/>
            <a:ext cx="9341949" cy="1563308"/>
          </a:xfrm>
        </p:spPr>
        <p:txBody>
          <a:bodyPr>
            <a:noAutofit/>
          </a:bodyPr>
          <a:lstStyle/>
          <a:p>
            <a:pPr algn="r"/>
            <a:r>
              <a:rPr lang="en-US" sz="6000" dirty="0"/>
              <a:t>Remaining Useful Life (RUL)</a:t>
            </a:r>
            <a:endParaRPr lang="en-IN" sz="6000" dirty="0"/>
          </a:p>
        </p:txBody>
      </p:sp>
      <p:graphicFrame>
        <p:nvGraphicFramePr>
          <p:cNvPr id="5" name="Content Placeholder 2">
            <a:extLst>
              <a:ext uri="{FF2B5EF4-FFF2-40B4-BE49-F238E27FC236}">
                <a16:creationId xmlns:a16="http://schemas.microsoft.com/office/drawing/2014/main" id="{3E6FDD28-27A5-FF8F-079F-CDAE6646E129}"/>
              </a:ext>
            </a:extLst>
          </p:cNvPr>
          <p:cNvGraphicFramePr>
            <a:graphicFrameLocks noGrp="1"/>
          </p:cNvGraphicFramePr>
          <p:nvPr>
            <p:ph idx="1"/>
            <p:extLst>
              <p:ext uri="{D42A27DB-BD31-4B8C-83A1-F6EECF244321}">
                <p14:modId xmlns:p14="http://schemas.microsoft.com/office/powerpoint/2010/main" val="943576471"/>
              </p:ext>
            </p:extLst>
          </p:nvPr>
        </p:nvGraphicFramePr>
        <p:xfrm>
          <a:off x="87746" y="1645986"/>
          <a:ext cx="11683999" cy="5770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77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988D-E08A-6FD0-AC25-7DDFC9E59A26}"/>
              </a:ext>
            </a:extLst>
          </p:cNvPr>
          <p:cNvSpPr>
            <a:spLocks noGrp="1"/>
          </p:cNvSpPr>
          <p:nvPr>
            <p:ph type="title"/>
          </p:nvPr>
        </p:nvSpPr>
        <p:spPr>
          <a:xfrm>
            <a:off x="954786" y="423495"/>
            <a:ext cx="9922764" cy="1294228"/>
          </a:xfrm>
        </p:spPr>
        <p:txBody>
          <a:bodyPr>
            <a:normAutofit/>
          </a:bodyPr>
          <a:lstStyle/>
          <a:p>
            <a:r>
              <a:rPr lang="en-US" sz="7200" dirty="0"/>
              <a:t>Our Approach</a:t>
            </a:r>
            <a:endParaRPr lang="en-IN" sz="7200" dirty="0"/>
          </a:p>
        </p:txBody>
      </p:sp>
      <p:graphicFrame>
        <p:nvGraphicFramePr>
          <p:cNvPr id="5" name="Content Placeholder 2">
            <a:extLst>
              <a:ext uri="{FF2B5EF4-FFF2-40B4-BE49-F238E27FC236}">
                <a16:creationId xmlns:a16="http://schemas.microsoft.com/office/drawing/2014/main" id="{2348BFDC-4902-B433-18F9-A17B9202A308}"/>
              </a:ext>
            </a:extLst>
          </p:cNvPr>
          <p:cNvGraphicFramePr>
            <a:graphicFrameLocks noGrp="1"/>
          </p:cNvGraphicFramePr>
          <p:nvPr>
            <p:ph idx="1"/>
            <p:extLst>
              <p:ext uri="{D42A27DB-BD31-4B8C-83A1-F6EECF244321}">
                <p14:modId xmlns:p14="http://schemas.microsoft.com/office/powerpoint/2010/main" val="245089389"/>
              </p:ext>
            </p:extLst>
          </p:nvPr>
        </p:nvGraphicFramePr>
        <p:xfrm>
          <a:off x="228600" y="1619250"/>
          <a:ext cx="116871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95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99E9-8E05-3D3F-B55E-8073E204E047}"/>
              </a:ext>
            </a:extLst>
          </p:cNvPr>
          <p:cNvSpPr>
            <a:spLocks noGrp="1"/>
          </p:cNvSpPr>
          <p:nvPr>
            <p:ph type="title"/>
          </p:nvPr>
        </p:nvSpPr>
        <p:spPr>
          <a:xfrm>
            <a:off x="979679" y="424873"/>
            <a:ext cx="9922764" cy="1325778"/>
          </a:xfrm>
        </p:spPr>
        <p:txBody>
          <a:bodyPr>
            <a:normAutofit/>
          </a:bodyPr>
          <a:lstStyle/>
          <a:p>
            <a:r>
              <a:rPr lang="en-US" sz="7200" dirty="0"/>
              <a:t>Our Workflow</a:t>
            </a:r>
            <a:endParaRPr lang="en-IN" sz="7200" dirty="0"/>
          </a:p>
        </p:txBody>
      </p:sp>
      <p:grpSp>
        <p:nvGrpSpPr>
          <p:cNvPr id="3" name="Group 2">
            <a:extLst>
              <a:ext uri="{FF2B5EF4-FFF2-40B4-BE49-F238E27FC236}">
                <a16:creationId xmlns:a16="http://schemas.microsoft.com/office/drawing/2014/main" id="{4F983DF9-912F-5C45-180B-E1A14161C1BF}"/>
              </a:ext>
            </a:extLst>
          </p:cNvPr>
          <p:cNvGrpSpPr>
            <a:grpSpLocks/>
          </p:cNvGrpSpPr>
          <p:nvPr/>
        </p:nvGrpSpPr>
        <p:grpSpPr bwMode="auto">
          <a:xfrm>
            <a:off x="2647280" y="1810247"/>
            <a:ext cx="6478467" cy="4696851"/>
            <a:chOff x="2610" y="4655"/>
            <a:chExt cx="8171" cy="5438"/>
          </a:xfrm>
        </p:grpSpPr>
        <p:sp>
          <p:nvSpPr>
            <p:cNvPr id="12" name="AutoShape 66">
              <a:extLst>
                <a:ext uri="{FF2B5EF4-FFF2-40B4-BE49-F238E27FC236}">
                  <a16:creationId xmlns:a16="http://schemas.microsoft.com/office/drawing/2014/main" id="{F94CC64D-51D4-A550-AD8B-2AA25236E96A}"/>
                </a:ext>
              </a:extLst>
            </p:cNvPr>
            <p:cNvSpPr>
              <a:spLocks/>
            </p:cNvSpPr>
            <p:nvPr/>
          </p:nvSpPr>
          <p:spPr bwMode="auto">
            <a:xfrm>
              <a:off x="2610" y="4655"/>
              <a:ext cx="1761" cy="10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Battery Raw Data</a:t>
              </a:r>
              <a:endParaRPr lang="en-US" altLang="en-US" sz="1600" b="1" dirty="0">
                <a:latin typeface="Arial" panose="020B0604020202020204" pitchFamily="34" charset="0"/>
              </a:endParaRPr>
            </a:p>
          </p:txBody>
        </p:sp>
        <p:sp>
          <p:nvSpPr>
            <p:cNvPr id="13" name="AutoShape 69">
              <a:extLst>
                <a:ext uri="{FF2B5EF4-FFF2-40B4-BE49-F238E27FC236}">
                  <a16:creationId xmlns:a16="http://schemas.microsoft.com/office/drawing/2014/main" id="{84C21A10-9AB6-97DB-8155-450EA5BA87F6}"/>
                </a:ext>
              </a:extLst>
            </p:cNvPr>
            <p:cNvSpPr>
              <a:spLocks/>
            </p:cNvSpPr>
            <p:nvPr/>
          </p:nvSpPr>
          <p:spPr bwMode="auto">
            <a:xfrm>
              <a:off x="2610" y="8890"/>
              <a:ext cx="1800" cy="1203"/>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V,I,T Capacity Data</a:t>
              </a:r>
              <a:endParaRPr lang="en-US" altLang="en-US" sz="1600" b="1" dirty="0">
                <a:latin typeface="Arial" panose="020B0604020202020204" pitchFamily="34" charset="0"/>
              </a:endParaRPr>
            </a:p>
          </p:txBody>
        </p:sp>
        <p:sp>
          <p:nvSpPr>
            <p:cNvPr id="14" name="AutoShape 70">
              <a:extLst>
                <a:ext uri="{FF2B5EF4-FFF2-40B4-BE49-F238E27FC236}">
                  <a16:creationId xmlns:a16="http://schemas.microsoft.com/office/drawing/2014/main" id="{F6C3F611-A4EC-D9A2-2498-6B31957C60CA}"/>
                </a:ext>
              </a:extLst>
            </p:cNvPr>
            <p:cNvSpPr>
              <a:spLocks/>
            </p:cNvSpPr>
            <p:nvPr/>
          </p:nvSpPr>
          <p:spPr bwMode="auto">
            <a:xfrm>
              <a:off x="5979" y="5117"/>
              <a:ext cx="1800" cy="9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Training Set</a:t>
              </a:r>
              <a:endParaRPr lang="en-US" altLang="en-US" sz="1600" b="1" dirty="0">
                <a:latin typeface="Arial" panose="020B0604020202020204" pitchFamily="34" charset="0"/>
              </a:endParaRPr>
            </a:p>
          </p:txBody>
        </p:sp>
        <p:sp>
          <p:nvSpPr>
            <p:cNvPr id="15" name="AutoShape 71">
              <a:extLst>
                <a:ext uri="{FF2B5EF4-FFF2-40B4-BE49-F238E27FC236}">
                  <a16:creationId xmlns:a16="http://schemas.microsoft.com/office/drawing/2014/main" id="{8474F4B1-5E2A-A865-086D-43F13CC3BD1C}"/>
                </a:ext>
              </a:extLst>
            </p:cNvPr>
            <p:cNvSpPr>
              <a:spLocks/>
            </p:cNvSpPr>
            <p:nvPr/>
          </p:nvSpPr>
          <p:spPr bwMode="auto">
            <a:xfrm>
              <a:off x="5975" y="6665"/>
              <a:ext cx="1931" cy="854"/>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Test Set</a:t>
              </a:r>
              <a:endParaRPr lang="en-US" altLang="en-US" sz="1600" b="1" dirty="0">
                <a:latin typeface="Arial" panose="020B0604020202020204" pitchFamily="34" charset="0"/>
              </a:endParaRPr>
            </a:p>
          </p:txBody>
        </p:sp>
        <p:sp>
          <p:nvSpPr>
            <p:cNvPr id="16" name="AutoShape 73">
              <a:extLst>
                <a:ext uri="{FF2B5EF4-FFF2-40B4-BE49-F238E27FC236}">
                  <a16:creationId xmlns:a16="http://schemas.microsoft.com/office/drawing/2014/main" id="{EBF62EA6-FB3B-7224-6854-25A74C1410DB}"/>
                </a:ext>
              </a:extLst>
            </p:cNvPr>
            <p:cNvSpPr>
              <a:spLocks/>
            </p:cNvSpPr>
            <p:nvPr/>
          </p:nvSpPr>
          <p:spPr bwMode="auto">
            <a:xfrm>
              <a:off x="8579" y="6785"/>
              <a:ext cx="2202" cy="660"/>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Estimation model</a:t>
              </a:r>
              <a:endParaRPr lang="en-US" altLang="en-US" sz="1600" b="1" dirty="0">
                <a:latin typeface="Arial" panose="020B0604020202020204" pitchFamily="34" charset="0"/>
              </a:endParaRPr>
            </a:p>
          </p:txBody>
        </p:sp>
        <p:cxnSp>
          <p:nvCxnSpPr>
            <p:cNvPr id="17" name="AutoShape 76">
              <a:extLst>
                <a:ext uri="{FF2B5EF4-FFF2-40B4-BE49-F238E27FC236}">
                  <a16:creationId xmlns:a16="http://schemas.microsoft.com/office/drawing/2014/main" id="{6203BB4C-43D9-15F2-2668-7721C06F46C2}"/>
                </a:ext>
              </a:extLst>
            </p:cNvPr>
            <p:cNvCxnSpPr>
              <a:cxnSpLocks/>
            </p:cNvCxnSpPr>
            <p:nvPr/>
          </p:nvCxnSpPr>
          <p:spPr bwMode="auto">
            <a:xfrm>
              <a:off x="9644" y="6311"/>
              <a:ext cx="1"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78">
              <a:extLst>
                <a:ext uri="{FF2B5EF4-FFF2-40B4-BE49-F238E27FC236}">
                  <a16:creationId xmlns:a16="http://schemas.microsoft.com/office/drawing/2014/main" id="{BED4C8CE-240B-F533-B64F-D1C84F1923F5}"/>
                </a:ext>
              </a:extLst>
            </p:cNvPr>
            <p:cNvCxnSpPr>
              <a:cxnSpLocks/>
            </p:cNvCxnSpPr>
            <p:nvPr/>
          </p:nvCxnSpPr>
          <p:spPr bwMode="auto">
            <a:xfrm>
              <a:off x="3468" y="7145"/>
              <a:ext cx="0" cy="2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80">
              <a:extLst>
                <a:ext uri="{FF2B5EF4-FFF2-40B4-BE49-F238E27FC236}">
                  <a16:creationId xmlns:a16="http://schemas.microsoft.com/office/drawing/2014/main" id="{C8C12AA0-9F6D-DB48-7C3B-3D434DBAAA1F}"/>
                </a:ext>
              </a:extLst>
            </p:cNvPr>
            <p:cNvCxnSpPr>
              <a:cxnSpLocks/>
            </p:cNvCxnSpPr>
            <p:nvPr/>
          </p:nvCxnSpPr>
          <p:spPr bwMode="auto">
            <a:xfrm flipV="1">
              <a:off x="5608" y="5690"/>
              <a:ext cx="3" cy="36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1">
              <a:extLst>
                <a:ext uri="{FF2B5EF4-FFF2-40B4-BE49-F238E27FC236}">
                  <a16:creationId xmlns:a16="http://schemas.microsoft.com/office/drawing/2014/main" id="{E83B5574-C947-B442-1CF0-F1217D79AE7A}"/>
                </a:ext>
              </a:extLst>
            </p:cNvPr>
            <p:cNvCxnSpPr>
              <a:cxnSpLocks/>
            </p:cNvCxnSpPr>
            <p:nvPr/>
          </p:nvCxnSpPr>
          <p:spPr bwMode="auto">
            <a:xfrm>
              <a:off x="5610" y="5690"/>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82">
              <a:extLst>
                <a:ext uri="{FF2B5EF4-FFF2-40B4-BE49-F238E27FC236}">
                  <a16:creationId xmlns:a16="http://schemas.microsoft.com/office/drawing/2014/main" id="{25F28A27-20C0-21E1-839B-6E05002B0522}"/>
                </a:ext>
              </a:extLst>
            </p:cNvPr>
            <p:cNvCxnSpPr>
              <a:cxnSpLocks/>
            </p:cNvCxnSpPr>
            <p:nvPr/>
          </p:nvCxnSpPr>
          <p:spPr bwMode="auto">
            <a:xfrm>
              <a:off x="5610" y="7115"/>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83">
              <a:extLst>
                <a:ext uri="{FF2B5EF4-FFF2-40B4-BE49-F238E27FC236}">
                  <a16:creationId xmlns:a16="http://schemas.microsoft.com/office/drawing/2014/main" id="{65BF7CC5-C094-CB1A-F256-BF21FF43E8A7}"/>
                </a:ext>
              </a:extLst>
            </p:cNvPr>
            <p:cNvCxnSpPr>
              <a:cxnSpLocks/>
            </p:cNvCxnSpPr>
            <p:nvPr/>
          </p:nvCxnSpPr>
          <p:spPr bwMode="auto">
            <a:xfrm>
              <a:off x="4410" y="9386"/>
              <a:ext cx="1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85">
              <a:extLst>
                <a:ext uri="{FF2B5EF4-FFF2-40B4-BE49-F238E27FC236}">
                  <a16:creationId xmlns:a16="http://schemas.microsoft.com/office/drawing/2014/main" id="{CDD82882-5B02-6FB7-FF7D-BF70EED6FCC7}"/>
                </a:ext>
              </a:extLst>
            </p:cNvPr>
            <p:cNvCxnSpPr>
              <a:cxnSpLocks/>
            </p:cNvCxnSpPr>
            <p:nvPr/>
          </p:nvCxnSpPr>
          <p:spPr bwMode="auto">
            <a:xfrm>
              <a:off x="9645" y="7490"/>
              <a:ext cx="0"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4" name="AutoShape 73">
            <a:extLst>
              <a:ext uri="{FF2B5EF4-FFF2-40B4-BE49-F238E27FC236}">
                <a16:creationId xmlns:a16="http://schemas.microsoft.com/office/drawing/2014/main" id="{A86A473B-1A30-24AD-3853-5266C9611CF0}"/>
              </a:ext>
            </a:extLst>
          </p:cNvPr>
          <p:cNvSpPr>
            <a:spLocks/>
          </p:cNvSpPr>
          <p:nvPr/>
        </p:nvSpPr>
        <p:spPr bwMode="auto">
          <a:xfrm>
            <a:off x="7363246" y="2169226"/>
            <a:ext cx="1734141"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US" altLang="en-US" sz="1600" b="1" dirty="0"/>
              <a:t>Learning AI model LSTM</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5" name="AutoShape 73">
            <a:extLst>
              <a:ext uri="{FF2B5EF4-FFF2-40B4-BE49-F238E27FC236}">
                <a16:creationId xmlns:a16="http://schemas.microsoft.com/office/drawing/2014/main" id="{704094A3-63C6-1892-73E2-1407AF69E13B}"/>
              </a:ext>
            </a:extLst>
          </p:cNvPr>
          <p:cNvSpPr>
            <a:spLocks/>
          </p:cNvSpPr>
          <p:nvPr/>
        </p:nvSpPr>
        <p:spPr bwMode="auto">
          <a:xfrm>
            <a:off x="7477865" y="4712304"/>
            <a:ext cx="1734141" cy="771882"/>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Performance Evaluation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6" name="AutoShape 73">
            <a:extLst>
              <a:ext uri="{FF2B5EF4-FFF2-40B4-BE49-F238E27FC236}">
                <a16:creationId xmlns:a16="http://schemas.microsoft.com/office/drawing/2014/main" id="{BD900009-0677-E3F4-77B3-511250509D56}"/>
              </a:ext>
            </a:extLst>
          </p:cNvPr>
          <p:cNvSpPr>
            <a:spLocks/>
          </p:cNvSpPr>
          <p:nvPr/>
        </p:nvSpPr>
        <p:spPr bwMode="auto">
          <a:xfrm>
            <a:off x="2481230" y="2978638"/>
            <a:ext cx="2048409"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Data pre-processing Normalization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7" name="AutoShape 73">
            <a:extLst>
              <a:ext uri="{FF2B5EF4-FFF2-40B4-BE49-F238E27FC236}">
                <a16:creationId xmlns:a16="http://schemas.microsoft.com/office/drawing/2014/main" id="{DE7763F9-1D80-456E-10AD-4016E07424B6}"/>
              </a:ext>
            </a:extLst>
          </p:cNvPr>
          <p:cNvSpPr>
            <a:spLocks/>
          </p:cNvSpPr>
          <p:nvPr/>
        </p:nvSpPr>
        <p:spPr bwMode="auto">
          <a:xfrm>
            <a:off x="2410713" y="4156347"/>
            <a:ext cx="2118926" cy="1057643"/>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Split Data into Training, Validation and Test Set</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cxnSp>
        <p:nvCxnSpPr>
          <p:cNvPr id="8" name="AutoShape 82">
            <a:extLst>
              <a:ext uri="{FF2B5EF4-FFF2-40B4-BE49-F238E27FC236}">
                <a16:creationId xmlns:a16="http://schemas.microsoft.com/office/drawing/2014/main" id="{D9CBBDB2-3886-FBE1-0AE0-C9F90E3BCAF6}"/>
              </a:ext>
            </a:extLst>
          </p:cNvPr>
          <p:cNvCxnSpPr>
            <a:cxnSpLocks/>
          </p:cNvCxnSpPr>
          <p:nvPr/>
        </p:nvCxnSpPr>
        <p:spPr bwMode="auto">
          <a:xfrm>
            <a:off x="6926330" y="3915106"/>
            <a:ext cx="355015" cy="96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82">
            <a:extLst>
              <a:ext uri="{FF2B5EF4-FFF2-40B4-BE49-F238E27FC236}">
                <a16:creationId xmlns:a16="http://schemas.microsoft.com/office/drawing/2014/main" id="{E32D1CD2-6587-1B46-5749-EAD39506F687}"/>
              </a:ext>
            </a:extLst>
          </p:cNvPr>
          <p:cNvCxnSpPr>
            <a:cxnSpLocks/>
          </p:cNvCxnSpPr>
          <p:nvPr/>
        </p:nvCxnSpPr>
        <p:spPr bwMode="auto">
          <a:xfrm flipV="1">
            <a:off x="6861594" y="2613065"/>
            <a:ext cx="355015" cy="77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78">
            <a:extLst>
              <a:ext uri="{FF2B5EF4-FFF2-40B4-BE49-F238E27FC236}">
                <a16:creationId xmlns:a16="http://schemas.microsoft.com/office/drawing/2014/main" id="{2E118187-CB8B-6368-1277-07A3DB858E5A}"/>
              </a:ext>
            </a:extLst>
          </p:cNvPr>
          <p:cNvCxnSpPr>
            <a:cxnSpLocks/>
          </p:cNvCxnSpPr>
          <p:nvPr/>
        </p:nvCxnSpPr>
        <p:spPr bwMode="auto">
          <a:xfrm>
            <a:off x="3366534" y="2728462"/>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78">
            <a:extLst>
              <a:ext uri="{FF2B5EF4-FFF2-40B4-BE49-F238E27FC236}">
                <a16:creationId xmlns:a16="http://schemas.microsoft.com/office/drawing/2014/main" id="{AF4682D1-33D6-E9DB-5BB8-5D1597AA2713}"/>
              </a:ext>
            </a:extLst>
          </p:cNvPr>
          <p:cNvCxnSpPr>
            <a:cxnSpLocks/>
          </p:cNvCxnSpPr>
          <p:nvPr/>
        </p:nvCxnSpPr>
        <p:spPr bwMode="auto">
          <a:xfrm>
            <a:off x="3307605" y="5213990"/>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0542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D83B-B7F1-782A-5A45-C3C205C35A99}"/>
              </a:ext>
            </a:extLst>
          </p:cNvPr>
          <p:cNvSpPr>
            <a:spLocks noGrp="1"/>
          </p:cNvSpPr>
          <p:nvPr>
            <p:ph type="title"/>
          </p:nvPr>
        </p:nvSpPr>
        <p:spPr>
          <a:xfrm>
            <a:off x="498039" y="776567"/>
            <a:ext cx="4826995" cy="1278466"/>
          </a:xfrm>
        </p:spPr>
        <p:txBody>
          <a:bodyPr>
            <a:noAutofit/>
          </a:bodyPr>
          <a:lstStyle/>
          <a:p>
            <a:r>
              <a:rPr lang="en-IN" sz="3200" b="1" dirty="0"/>
              <a:t>Behaviour of Capacity over a period of time</a:t>
            </a:r>
          </a:p>
        </p:txBody>
      </p:sp>
      <p:pic>
        <p:nvPicPr>
          <p:cNvPr id="6" name="Content Placeholder 5">
            <a:extLst>
              <a:ext uri="{FF2B5EF4-FFF2-40B4-BE49-F238E27FC236}">
                <a16:creationId xmlns:a16="http://schemas.microsoft.com/office/drawing/2014/main" id="{2ADDEC96-94DE-7784-F06F-4E9DD695B597}"/>
              </a:ext>
            </a:extLst>
          </p:cNvPr>
          <p:cNvPicPr>
            <a:picLocks noGrp="1" noChangeAspect="1"/>
          </p:cNvPicPr>
          <p:nvPr>
            <p:ph idx="1"/>
          </p:nvPr>
        </p:nvPicPr>
        <p:blipFill rotWithShape="1">
          <a:blip r:embed="rId2"/>
          <a:srcRect b="1783"/>
          <a:stretch/>
        </p:blipFill>
        <p:spPr>
          <a:xfrm>
            <a:off x="4742984" y="1527925"/>
            <a:ext cx="4939033" cy="3734358"/>
          </a:xfrm>
        </p:spPr>
      </p:pic>
      <p:sp>
        <p:nvSpPr>
          <p:cNvPr id="4" name="Text Placeholder 3">
            <a:extLst>
              <a:ext uri="{FF2B5EF4-FFF2-40B4-BE49-F238E27FC236}">
                <a16:creationId xmlns:a16="http://schemas.microsoft.com/office/drawing/2014/main" id="{9D92BCD7-BBEF-7CD9-399A-00E6DEEA5AFD}"/>
              </a:ext>
            </a:extLst>
          </p:cNvPr>
          <p:cNvSpPr>
            <a:spLocks noGrp="1"/>
          </p:cNvSpPr>
          <p:nvPr>
            <p:ph type="body" sz="half" idx="2"/>
          </p:nvPr>
        </p:nvSpPr>
        <p:spPr>
          <a:xfrm>
            <a:off x="582719" y="2490199"/>
            <a:ext cx="3854528" cy="2584449"/>
          </a:xfrm>
        </p:spPr>
        <p:txBody>
          <a:bodyPr>
            <a:normAutofit/>
          </a:bodyPr>
          <a:lstStyle/>
          <a:p>
            <a:pPr marL="285750" indent="-285750">
              <a:buFont typeface="Wingdings" panose="05000000000000000000" pitchFamily="2" charset="2"/>
              <a:buChar char="Ø"/>
            </a:pPr>
            <a:r>
              <a:rPr lang="en-IN" sz="1800" dirty="0"/>
              <a:t>From the graph it can be inferred that the capacity of the battery degrades over time.</a:t>
            </a:r>
          </a:p>
          <a:p>
            <a:pPr marL="285750" indent="-285750">
              <a:buFont typeface="Wingdings" panose="05000000000000000000" pitchFamily="2" charset="2"/>
              <a:buChar char="Ø"/>
            </a:pPr>
            <a:r>
              <a:rPr lang="en-IN" sz="1800" dirty="0"/>
              <a:t>The capacity of the battery almost degrades by 50% over 170+ cycles.</a:t>
            </a:r>
          </a:p>
        </p:txBody>
      </p:sp>
    </p:spTree>
    <p:extLst>
      <p:ext uri="{BB962C8B-B14F-4D97-AF65-F5344CB8AC3E}">
        <p14:creationId xmlns:p14="http://schemas.microsoft.com/office/powerpoint/2010/main" val="420971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0089AF3C-B9FF-C555-099D-426C007CB037}"/>
              </a:ext>
            </a:extLst>
          </p:cNvPr>
          <p:cNvPicPr>
            <a:picLocks noGrp="1" noChangeAspect="1"/>
          </p:cNvPicPr>
          <p:nvPr>
            <p:ph idx="1"/>
          </p:nvPr>
        </p:nvPicPr>
        <p:blipFill>
          <a:blip r:embed="rId2"/>
          <a:stretch>
            <a:fillRect/>
          </a:stretch>
        </p:blipFill>
        <p:spPr>
          <a:xfrm>
            <a:off x="4841594" y="1738533"/>
            <a:ext cx="5213079" cy="3837514"/>
          </a:xfrm>
        </p:spPr>
      </p:pic>
      <p:sp>
        <p:nvSpPr>
          <p:cNvPr id="2" name="Title 1">
            <a:extLst>
              <a:ext uri="{FF2B5EF4-FFF2-40B4-BE49-F238E27FC236}">
                <a16:creationId xmlns:a16="http://schemas.microsoft.com/office/drawing/2014/main" id="{20DC5198-79FB-BB19-B30E-F0C07A7AD6D2}"/>
              </a:ext>
            </a:extLst>
          </p:cNvPr>
          <p:cNvSpPr>
            <a:spLocks noGrp="1"/>
          </p:cNvSpPr>
          <p:nvPr>
            <p:ph type="title"/>
          </p:nvPr>
        </p:nvSpPr>
        <p:spPr>
          <a:xfrm>
            <a:off x="533213" y="857249"/>
            <a:ext cx="4769223" cy="1278466"/>
          </a:xfrm>
        </p:spPr>
        <p:txBody>
          <a:bodyPr>
            <a:noAutofit/>
          </a:bodyPr>
          <a:lstStyle/>
          <a:p>
            <a:r>
              <a:rPr lang="en-IN" sz="3200" b="1" dirty="0"/>
              <a:t>Behaviour of Voltage over a period of time</a:t>
            </a:r>
            <a:endParaRPr lang="en-IN" sz="3200" dirty="0"/>
          </a:p>
        </p:txBody>
      </p:sp>
      <p:sp>
        <p:nvSpPr>
          <p:cNvPr id="4" name="Text Placeholder 3">
            <a:extLst>
              <a:ext uri="{FF2B5EF4-FFF2-40B4-BE49-F238E27FC236}">
                <a16:creationId xmlns:a16="http://schemas.microsoft.com/office/drawing/2014/main" id="{4839C1D9-CECA-99AC-1FD5-FFA4A9419B69}"/>
              </a:ext>
            </a:extLst>
          </p:cNvPr>
          <p:cNvSpPr>
            <a:spLocks noGrp="1"/>
          </p:cNvSpPr>
          <p:nvPr>
            <p:ph type="body" sz="half" idx="2"/>
          </p:nvPr>
        </p:nvSpPr>
        <p:spPr>
          <a:xfrm>
            <a:off x="677334" y="2268071"/>
            <a:ext cx="3854528" cy="4159623"/>
          </a:xfrm>
        </p:spPr>
        <p:txBody>
          <a:bodyPr>
            <a:normAutofit/>
          </a:bodyPr>
          <a:lstStyle/>
          <a:p>
            <a:pPr marL="285750" indent="-285750">
              <a:buFont typeface="Wingdings" panose="05000000000000000000" pitchFamily="2" charset="2"/>
              <a:buChar char="Ø"/>
            </a:pPr>
            <a:r>
              <a:rPr lang="en-IN" sz="1800" dirty="0"/>
              <a:t>From the graph it can be inferred that the total voltage reduction in cycle 1 takes much longer than the total voltage reduction in cycle 161</a:t>
            </a:r>
          </a:p>
          <a:p>
            <a:pPr marL="285750" indent="-285750">
              <a:buFont typeface="Wingdings" panose="05000000000000000000" pitchFamily="2" charset="2"/>
              <a:buChar char="Ø"/>
            </a:pPr>
            <a:r>
              <a:rPr lang="en-IN" sz="1800" dirty="0"/>
              <a:t>i.e., voltage in cycle 1 lasts for almost 3500 seconds whereas in cycle 161 it only lasts nearly 2500 seconds</a:t>
            </a:r>
          </a:p>
          <a:p>
            <a:pPr marL="285750" indent="-285750">
              <a:buFont typeface="Wingdings" panose="05000000000000000000" pitchFamily="2" charset="2"/>
              <a:buChar char="Ø"/>
            </a:pPr>
            <a:r>
              <a:rPr lang="en-IN" sz="1800" dirty="0"/>
              <a:t>Hence the efficient time of usage is reduced by 1000 seconds in 160 cycles </a:t>
            </a:r>
          </a:p>
        </p:txBody>
      </p:sp>
    </p:spTree>
    <p:extLst>
      <p:ext uri="{BB962C8B-B14F-4D97-AF65-F5344CB8AC3E}">
        <p14:creationId xmlns:p14="http://schemas.microsoft.com/office/powerpoint/2010/main" val="162584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8CE3-3A20-34F8-7252-ABE3145E88B4}"/>
              </a:ext>
            </a:extLst>
          </p:cNvPr>
          <p:cNvSpPr>
            <a:spLocks noGrp="1"/>
          </p:cNvSpPr>
          <p:nvPr>
            <p:ph type="title"/>
          </p:nvPr>
        </p:nvSpPr>
        <p:spPr>
          <a:xfrm>
            <a:off x="533361" y="954003"/>
            <a:ext cx="3854528" cy="786905"/>
          </a:xfrm>
        </p:spPr>
        <p:txBody>
          <a:bodyPr>
            <a:normAutofit/>
          </a:bodyPr>
          <a:lstStyle/>
          <a:p>
            <a:r>
              <a:rPr lang="en-IN" sz="3200" b="1" dirty="0"/>
              <a:t>Fixing a threshold</a:t>
            </a:r>
          </a:p>
        </p:txBody>
      </p:sp>
      <p:sp>
        <p:nvSpPr>
          <p:cNvPr id="4" name="Text Placeholder 3">
            <a:extLst>
              <a:ext uri="{FF2B5EF4-FFF2-40B4-BE49-F238E27FC236}">
                <a16:creationId xmlns:a16="http://schemas.microsoft.com/office/drawing/2014/main" id="{0A5D2F16-767A-0F08-ECE1-0241E644F99E}"/>
              </a:ext>
            </a:extLst>
          </p:cNvPr>
          <p:cNvSpPr>
            <a:spLocks noGrp="1"/>
          </p:cNvSpPr>
          <p:nvPr>
            <p:ph type="body" sz="half" idx="2"/>
          </p:nvPr>
        </p:nvSpPr>
        <p:spPr>
          <a:xfrm>
            <a:off x="533361" y="1862669"/>
            <a:ext cx="3854528" cy="4287119"/>
          </a:xfrm>
        </p:spPr>
        <p:txBody>
          <a:bodyPr>
            <a:normAutofit/>
          </a:bodyPr>
          <a:lstStyle/>
          <a:p>
            <a:pPr marL="285750" indent="-285750">
              <a:buFont typeface="Wingdings" panose="05000000000000000000" pitchFamily="2" charset="2"/>
              <a:buChar char="Ø"/>
            </a:pPr>
            <a:r>
              <a:rPr lang="en-IN" sz="1800" dirty="0"/>
              <a:t>Usually the manufacturer decides the threshold until which the battery will be efficient when used.</a:t>
            </a:r>
          </a:p>
          <a:p>
            <a:pPr marL="285750" indent="-285750">
              <a:buFont typeface="Wingdings" panose="05000000000000000000" pitchFamily="2" charset="2"/>
              <a:buChar char="Ø"/>
            </a:pPr>
            <a:r>
              <a:rPr lang="en-IN" sz="1800" dirty="0"/>
              <a:t>Here, for a 2Ah capacity battery the threshold will be 70% of its total capacity i.e., 1.4Ah </a:t>
            </a:r>
          </a:p>
          <a:p>
            <a:pPr marL="285750" indent="-285750">
              <a:buFont typeface="Wingdings" panose="05000000000000000000" pitchFamily="2" charset="2"/>
              <a:buChar char="Ø"/>
            </a:pPr>
            <a:r>
              <a:rPr lang="en-IN" sz="1800" dirty="0"/>
              <a:t>After the degradation, the battery’s efficient capacity reduces drastically rendering it unusable. </a:t>
            </a:r>
          </a:p>
        </p:txBody>
      </p:sp>
      <p:pic>
        <p:nvPicPr>
          <p:cNvPr id="12" name="Content Placeholder 11">
            <a:extLst>
              <a:ext uri="{FF2B5EF4-FFF2-40B4-BE49-F238E27FC236}">
                <a16:creationId xmlns:a16="http://schemas.microsoft.com/office/drawing/2014/main" id="{8B81E177-DD20-9C21-B678-4B793325FD2A}"/>
              </a:ext>
            </a:extLst>
          </p:cNvPr>
          <p:cNvPicPr>
            <a:picLocks noGrp="1" noChangeAspect="1"/>
          </p:cNvPicPr>
          <p:nvPr>
            <p:ph idx="1"/>
          </p:nvPr>
        </p:nvPicPr>
        <p:blipFill>
          <a:blip r:embed="rId2"/>
          <a:stretch>
            <a:fillRect/>
          </a:stretch>
        </p:blipFill>
        <p:spPr>
          <a:xfrm>
            <a:off x="4760913" y="1740908"/>
            <a:ext cx="5853460" cy="3987539"/>
          </a:xfrm>
        </p:spPr>
      </p:pic>
    </p:spTree>
    <p:extLst>
      <p:ext uri="{BB962C8B-B14F-4D97-AF65-F5344CB8AC3E}">
        <p14:creationId xmlns:p14="http://schemas.microsoft.com/office/powerpoint/2010/main" val="3767552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234</TotalTime>
  <Words>671</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Söhne</vt:lpstr>
      <vt:lpstr>Trebuchet MS</vt:lpstr>
      <vt:lpstr>Wingdings</vt:lpstr>
      <vt:lpstr>Wingdings 3</vt:lpstr>
      <vt:lpstr>Facet</vt:lpstr>
      <vt:lpstr>RangeAnx Reducer (RR)</vt:lpstr>
      <vt:lpstr>WHY ?</vt:lpstr>
      <vt:lpstr>Why RangeAnx Reducer ?</vt:lpstr>
      <vt:lpstr>Remaining Useful Life (RUL)</vt:lpstr>
      <vt:lpstr>Our Approach</vt:lpstr>
      <vt:lpstr>Our Workflow</vt:lpstr>
      <vt:lpstr>Behaviour of Capacity over a period of time</vt:lpstr>
      <vt:lpstr>Behaviour of Voltage over a period of time</vt:lpstr>
      <vt:lpstr>Fixing a threshold</vt:lpstr>
      <vt:lpstr>LSTM (Long Short Term Memory) Neural Network</vt:lpstr>
      <vt:lpstr>Original vs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RangeAnx Reducer (RR)</dc:title>
  <dc:creator>Karunya Hari Krishnan</dc:creator>
  <cp:lastModifiedBy>Malathi M</cp:lastModifiedBy>
  <cp:revision>3</cp:revision>
  <dcterms:created xsi:type="dcterms:W3CDTF">2023-01-10T00:36:16Z</dcterms:created>
  <dcterms:modified xsi:type="dcterms:W3CDTF">2023-01-10T04:35:07Z</dcterms:modified>
</cp:coreProperties>
</file>