
<file path=[Content_Types].xml><?xml version="1.0" encoding="utf-8"?>
<Types xmlns="http://schemas.openxmlformats.org/package/2006/content-types">
  <Default Extension="tmp" ContentType="image/png"/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5" r:id="rId3"/>
  </p:sldMasterIdLst>
  <p:notesMasterIdLst>
    <p:notesMasterId r:id="rId30"/>
  </p:notesMasterIdLst>
  <p:sldIdLst>
    <p:sldId id="256" r:id="rId4"/>
    <p:sldId id="267" r:id="rId5"/>
    <p:sldId id="268" r:id="rId6"/>
    <p:sldId id="265" r:id="rId7"/>
    <p:sldId id="269" r:id="rId8"/>
    <p:sldId id="270" r:id="rId9"/>
    <p:sldId id="271" r:id="rId10"/>
    <p:sldId id="272" r:id="rId11"/>
    <p:sldId id="273" r:id="rId12"/>
    <p:sldId id="274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333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9" autoAdjust="0"/>
    <p:restoredTop sz="94658" autoAdjust="0"/>
  </p:normalViewPr>
  <p:slideViewPr>
    <p:cSldViewPr snapToGrid="0">
      <p:cViewPr varScale="1">
        <p:scale>
          <a:sx n="70" d="100"/>
          <a:sy n="70" d="100"/>
        </p:scale>
        <p:origin x="-192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F49F-3B2C-473C-98F5-3E3585CCFB10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F7264D-BF3D-4DBA-808B-29DD1436B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83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2AF0AB-1320-4332-9522-25BB67D9A6AC}" type="datetime1">
              <a:rPr lang="en-US" smtClean="0"/>
              <a:t>9/15/2020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Computer Networks,II Unit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F67E54-88A1-4839-A7A2-74B7E02067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26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C90378-5620-471D-82E8-AC97A7CFE95E}" type="datetime1">
              <a:rPr lang="en-US" smtClean="0"/>
              <a:t>9/15/2020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Computer Networks,II Unit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FBAD4-DA7C-47EF-948C-1527C0BE44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03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7F6F6-422D-4023-ACE3-1B6376F618A2}" type="datetime1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Computer Networks,II Unit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04CEDE-BF6C-471A-A4D9-13CFF7BB9B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95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CC0D-5924-4D18-9259-32E40D657FB2}" type="datetime1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Computer Networks,II Unit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69BEA2-C433-491A-871F-4B282F9EDE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32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40F70-2F53-4025-A3CF-6E700C974F4B}" type="datetime1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Computer Networks,II Unit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B0753-39E1-47FA-B94C-A3DD9795BF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BC939B-2780-4B6D-988F-AD6A395BD5AE}" type="datetime1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Computer Networks,II Unit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D74D8-2831-4642-AF87-DE4A61D923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35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B34FE7-EB26-4A71-A852-94DC2E50F2AB}" type="datetime1">
              <a:rPr lang="en-US" smtClean="0"/>
              <a:t>9/15/2020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Computer Networks,II Unit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67CC8-1484-4ABA-9CC4-EF3D55A23B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61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51C2F9-03FA-4CE5-AB1D-91B93576C1E4}" type="datetime1">
              <a:rPr lang="en-US" smtClean="0"/>
              <a:t>9/15/2020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Computer Networks,II Unit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D0F2F-2EC3-434D-9ACA-01C26FDCEF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94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8370E-6443-45A9-94EA-18AD94BD41C3}" type="datetime1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Computer Networks,II Unit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DC420-9C3F-4879-8F14-17A4DF4E74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67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28480-D8B3-43D1-9C87-3BFB90885603}" type="datetime1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Computer Networks,II Unit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26F6C0-2B18-432E-9B7E-AB352279B3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5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E84D0-A219-4AF7-B426-72CDB88483EE}" type="datetime1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Computer Networks,II Unit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9B98C-D706-48D0-8A9F-F758555AA3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08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01612F-521F-4006-BD30-262843EC628E}" type="datetime1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Computer Networks,II Unit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3AF6C-28FE-4FBA-9EB3-1CB7E2C141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41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F2EF6-9CB8-4587-8786-679ED826B9ED}" type="datetime1">
              <a:rPr lang="en-US" smtClean="0"/>
              <a:t>9/15/2020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Computer Networks,II Unit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3CD14A-26AB-4D07-A5CF-21753BE66B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08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3C789-6E9A-44F3-ADCE-A47D5A561F6C}" type="datetime1">
              <a:rPr lang="en-US" smtClean="0"/>
              <a:t>9/15/2020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Computer Networks,II Unit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4E940E-2A71-4A77-99EF-84E24CF489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35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0BD2AFBE-F1B5-41EF-8368-7055FCEA0999}" type="datetime1">
              <a:rPr lang="en-US" smtClean="0"/>
              <a:t>9/15/2020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Computer Networks,II Unit</a:t>
            </a: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912CF171-2D6C-4334-A80F-315167217E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AutoNum type="alphaLcParenR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000">
          <a:solidFill>
            <a:schemeClr val="tx1"/>
          </a:solidFill>
          <a:latin typeface="+mn-lt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000">
          <a:solidFill>
            <a:schemeClr val="tx1"/>
          </a:solidFill>
          <a:latin typeface="+mn-lt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5pPr>
      <a:lvl6pPr marL="26670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6pPr>
      <a:lvl7pPr marL="31242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7pPr>
      <a:lvl8pPr marL="35814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8pPr>
      <a:lvl9pPr marL="40386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4CE7572D-40AF-4115-9B52-6FAE1D4E422D}" type="datetime1">
              <a:rPr lang="en-US" smtClean="0"/>
              <a:t>9/15/2020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Computer Networks,II Unit</a:t>
            </a: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1FA75275-EB8B-4CB7-B0FD-F69BEED26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AutoNum type="alphaLcParenR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000">
          <a:solidFill>
            <a:schemeClr val="tx1"/>
          </a:solidFill>
          <a:latin typeface="+mn-lt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752600" indent="-3810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000">
          <a:solidFill>
            <a:schemeClr val="tx1"/>
          </a:solidFill>
          <a:latin typeface="+mn-lt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5pPr>
      <a:lvl6pPr marL="26670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6pPr>
      <a:lvl7pPr marL="31242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7pPr>
      <a:lvl8pPr marL="35814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8pPr>
      <a:lvl9pPr marL="40386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381000" y="3048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43000" y="1828800"/>
            <a:ext cx="7543800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0F5E4C1-A07F-46B5-BD20-D47BDB4D21C4}" type="datetime1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Computer Networks,II Unit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40990A5-57DA-4166-B55E-255601219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en-US" sz="3600" kern="1200" dirty="0">
          <a:solidFill>
            <a:srgbClr val="FF0000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imes New Roman" pitchFamily="18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imes New Roman" pitchFamily="18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imes New Roman" pitchFamily="18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imes New Roman" pitchFamily="18" charset="0"/>
          <a:cs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imes New Roman" pitchFamily="18" charset="0"/>
          <a:cs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imes New Roman" pitchFamily="18" charset="0"/>
          <a:cs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imes New Roman" pitchFamily="18" charset="0"/>
          <a:cs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Font typeface="Arial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>
                <a:latin typeface="Arial" charset="0"/>
                <a:cs typeface="Arial" charset="0"/>
              </a:rPr>
              <a:t>The Physical Layer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UNIT 2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Networks,II Unit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F67E54-88A1-4839-A7A2-74B7E020675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pic>
        <p:nvPicPr>
          <p:cNvPr id="7" name="Picture 6" descr="Faculty certificate - Google Drive - Google Chro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20063"/>
            <a:ext cx="9144000" cy="4922674"/>
          </a:xfrm>
          <a:prstGeom prst="rect">
            <a:avLst/>
          </a:prstGeom>
        </p:spPr>
      </p:pic>
      <p:pic>
        <p:nvPicPr>
          <p:cNvPr id="8" name="Picture 7" descr="Faculty certificate - Google Drive - Google Chro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72463"/>
            <a:ext cx="9144000" cy="49226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mtClean="0">
                <a:latin typeface="Arial" charset="0"/>
                <a:cs typeface="Arial" charset="0"/>
              </a:rPr>
              <a:t>Fiber Cables (1)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2400" smtClean="0">
                <a:latin typeface="Arial" charset="0"/>
                <a:cs typeface="Arial" charset="0"/>
              </a:rPr>
              <a:t>Views of a fiber cable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04800" y="6629400"/>
            <a:ext cx="8610600" cy="228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000" i="1" smtClean="0"/>
              <a:t>Computer Networks,II Unit</a:t>
            </a:r>
            <a:endParaRPr lang="en-US" sz="1000" smtClean="0"/>
          </a:p>
        </p:txBody>
      </p:sp>
      <p:pic>
        <p:nvPicPr>
          <p:cNvPr id="22535" name="Picture 7" descr="02-0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9000"/>
            <a:ext cx="9144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26F6C0-2B18-432E-9B7E-AB352279B30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mtClean="0">
                <a:latin typeface="Arial" charset="0"/>
                <a:cs typeface="Arial" charset="0"/>
              </a:rPr>
              <a:t>Fiber Cables (2)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338" y="5486400"/>
            <a:ext cx="8856662" cy="1066800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 sz="2400" smtClean="0">
                <a:latin typeface="Arial" charset="0"/>
                <a:cs typeface="Arial" charset="0"/>
              </a:rPr>
              <a:t>A comparison of semiconductor diodes </a:t>
            </a:r>
            <a:br>
              <a:rPr lang="en-US" sz="2400" smtClean="0">
                <a:latin typeface="Arial" charset="0"/>
                <a:cs typeface="Arial" charset="0"/>
              </a:rPr>
            </a:br>
            <a:r>
              <a:rPr lang="en-US" sz="2400" smtClean="0">
                <a:latin typeface="Arial" charset="0"/>
                <a:cs typeface="Arial" charset="0"/>
              </a:rPr>
              <a:t>and LEDs as light sources</a:t>
            </a:r>
          </a:p>
        </p:txBody>
      </p:sp>
      <p:sp>
        <p:nvSpPr>
          <p:cNvPr id="2458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04800" y="6629400"/>
            <a:ext cx="8610600" cy="228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000" i="1" smtClean="0"/>
              <a:t>Computer Networks,II Unit</a:t>
            </a:r>
            <a:endParaRPr lang="en-US" sz="1000" smtClean="0"/>
          </a:p>
        </p:txBody>
      </p:sp>
      <p:pic>
        <p:nvPicPr>
          <p:cNvPr id="2458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8458200" cy="303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26F6C0-2B18-432E-9B7E-AB352279B30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14325"/>
            <a:ext cx="9144000" cy="1143000"/>
          </a:xfrm>
        </p:spPr>
        <p:txBody>
          <a:bodyPr/>
          <a:lstStyle/>
          <a:p>
            <a:pPr eaLnBrk="1" hangingPunct="1"/>
            <a:r>
              <a:rPr smtClean="0">
                <a:latin typeface="Arial" charset="0"/>
                <a:cs typeface="Arial" charset="0"/>
              </a:rPr>
              <a:t>Wireless Transmission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2033588"/>
            <a:ext cx="8027987" cy="4519612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sz="2800" smtClean="0">
                <a:latin typeface="Arial" charset="0"/>
                <a:cs typeface="Arial" charset="0"/>
              </a:rPr>
              <a:t>The Electromagnetic Spectrum</a:t>
            </a:r>
          </a:p>
          <a:p>
            <a:pPr eaLnBrk="1" hangingPunct="1">
              <a:buFontTx/>
              <a:buChar char="•"/>
            </a:pPr>
            <a:r>
              <a:rPr lang="en-US" sz="2800" smtClean="0">
                <a:latin typeface="Arial" charset="0"/>
                <a:cs typeface="Arial" charset="0"/>
              </a:rPr>
              <a:t>Radio Transmission</a:t>
            </a:r>
          </a:p>
          <a:p>
            <a:pPr eaLnBrk="1" hangingPunct="1">
              <a:buFontTx/>
              <a:buChar char="•"/>
            </a:pPr>
            <a:r>
              <a:rPr lang="en-US" sz="2800" smtClean="0">
                <a:latin typeface="Arial" charset="0"/>
                <a:cs typeface="Arial" charset="0"/>
              </a:rPr>
              <a:t>Microwave Transmission</a:t>
            </a:r>
          </a:p>
          <a:p>
            <a:pPr eaLnBrk="1" hangingPunct="1">
              <a:buFontTx/>
              <a:buChar char="•"/>
            </a:pPr>
            <a:r>
              <a:rPr lang="en-US" sz="2800" smtClean="0">
                <a:latin typeface="Arial" charset="0"/>
                <a:cs typeface="Arial" charset="0"/>
              </a:rPr>
              <a:t>Infrared Transmission</a:t>
            </a:r>
          </a:p>
          <a:p>
            <a:pPr eaLnBrk="1" hangingPunct="1">
              <a:buFontTx/>
              <a:buChar char="•"/>
            </a:pPr>
            <a:r>
              <a:rPr lang="en-US" sz="2800" smtClean="0">
                <a:latin typeface="Arial" charset="0"/>
                <a:cs typeface="Arial" charset="0"/>
              </a:rPr>
              <a:t>Light Transmission</a:t>
            </a:r>
          </a:p>
          <a:p>
            <a:pPr eaLnBrk="1" hangingPunct="1">
              <a:buFontTx/>
              <a:buChar char="•"/>
            </a:pPr>
            <a:endParaRPr lang="en-US" smtClean="0"/>
          </a:p>
        </p:txBody>
      </p:sp>
      <p:sp>
        <p:nvSpPr>
          <p:cNvPr id="25604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04800" y="6629400"/>
            <a:ext cx="8610600" cy="228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000" i="1" smtClean="0"/>
              <a:t>Computer Networks,II Unit</a:t>
            </a:r>
            <a:endParaRPr lang="en-US" sz="10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26F6C0-2B18-432E-9B7E-AB352279B30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838200"/>
          </a:xfrm>
        </p:spPr>
        <p:txBody>
          <a:bodyPr/>
          <a:lstStyle/>
          <a:p>
            <a:pPr eaLnBrk="1" hangingPunct="1"/>
            <a:r>
              <a:rPr smtClean="0">
                <a:latin typeface="Arial" charset="0"/>
                <a:cs typeface="Arial" charset="0"/>
              </a:rPr>
              <a:t>The Electromagnetic Spectrum (1)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2400" smtClean="0">
                <a:latin typeface="Arial" charset="0"/>
                <a:cs typeface="Arial" charset="0"/>
              </a:rPr>
              <a:t>The electromagnetic spectrum and </a:t>
            </a:r>
            <a:br>
              <a:rPr lang="en-US" sz="2400" smtClean="0">
                <a:latin typeface="Arial" charset="0"/>
                <a:cs typeface="Arial" charset="0"/>
              </a:rPr>
            </a:br>
            <a:r>
              <a:rPr lang="en-US" sz="2400" smtClean="0">
                <a:latin typeface="Arial" charset="0"/>
                <a:cs typeface="Arial" charset="0"/>
              </a:rPr>
              <a:t>its uses for communication</a:t>
            </a: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81153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04800" y="6629400"/>
            <a:ext cx="8610600" cy="228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000" i="1" smtClean="0"/>
              <a:t>Computer Networks,II Unit</a:t>
            </a:r>
            <a:endParaRPr lang="en-US" sz="10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26F6C0-2B18-432E-9B7E-AB352279B30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mtClean="0">
                <a:latin typeface="Arial" charset="0"/>
                <a:cs typeface="Arial" charset="0"/>
              </a:rPr>
              <a:t>The Electromagnetic Spectrum (2)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338" y="5334000"/>
            <a:ext cx="8856662" cy="1219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2400" smtClean="0">
                <a:latin typeface="Arial" charset="0"/>
                <a:cs typeface="Arial" charset="0"/>
              </a:rPr>
              <a:t>Spread spectrum and ultra-wideband </a:t>
            </a:r>
            <a:br>
              <a:rPr lang="en-US" sz="2400" smtClean="0">
                <a:latin typeface="Arial" charset="0"/>
                <a:cs typeface="Arial" charset="0"/>
              </a:rPr>
            </a:br>
            <a:r>
              <a:rPr lang="en-US" sz="2400" smtClean="0">
                <a:latin typeface="Arial" charset="0"/>
                <a:cs typeface="Arial" charset="0"/>
              </a:rPr>
              <a:t>(UWB) communication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04800" y="6629400"/>
            <a:ext cx="8610600" cy="228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000" i="1" smtClean="0"/>
              <a:t>Computer Networks,II Unit</a:t>
            </a:r>
            <a:endParaRPr lang="en-US" sz="1000" smtClean="0"/>
          </a:p>
        </p:txBody>
      </p:sp>
      <p:pic>
        <p:nvPicPr>
          <p:cNvPr id="27655" name="Picture 7" descr="02-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2157413"/>
            <a:ext cx="8632825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26F6C0-2B18-432E-9B7E-AB352279B30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mtClean="0">
                <a:latin typeface="Arial" charset="0"/>
                <a:cs typeface="Arial" charset="0"/>
              </a:rPr>
              <a:t>Radio Transmission (1)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338" y="5486400"/>
            <a:ext cx="8856662" cy="10668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2400" smtClean="0">
                <a:latin typeface="Arial" charset="0"/>
                <a:cs typeface="Arial" charset="0"/>
              </a:rPr>
              <a:t>In the VLF, LF, and MF bands, radio waves follow the curvature of the earth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04800" y="6629400"/>
            <a:ext cx="8610600" cy="228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000" i="1" smtClean="0"/>
              <a:t>Computer Networks,II Unit</a:t>
            </a:r>
            <a:endParaRPr lang="en-US" sz="1000" smtClean="0"/>
          </a:p>
        </p:txBody>
      </p:sp>
      <p:graphicFrame>
        <p:nvGraphicFramePr>
          <p:cNvPr id="28682" name="Object 10"/>
          <p:cNvGraphicFramePr>
            <a:graphicFrameLocks noChangeAspect="1"/>
          </p:cNvGraphicFramePr>
          <p:nvPr/>
        </p:nvGraphicFramePr>
        <p:xfrm>
          <a:off x="1671638" y="1292225"/>
          <a:ext cx="5800725" cy="427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7" name="Image" r:id="rId3" imgW="15796825" imgH="11644444" progId="Photoshop.Image.10">
                  <p:embed/>
                </p:oleObj>
              </mc:Choice>
              <mc:Fallback>
                <p:oleObj name="Image" r:id="rId3" imgW="15796825" imgH="11644444" progId="Photoshop.Image.10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1638" y="1292225"/>
                        <a:ext cx="5800725" cy="427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26F6C0-2B18-432E-9B7E-AB352279B30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mtClean="0">
                <a:latin typeface="Arial" charset="0"/>
                <a:cs typeface="Arial" charset="0"/>
              </a:rPr>
              <a:t>Radio Transmission (2)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338" y="5486400"/>
            <a:ext cx="8856662" cy="10668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2400" smtClean="0">
                <a:latin typeface="Arial" charset="0"/>
                <a:cs typeface="Arial" charset="0"/>
              </a:rPr>
              <a:t>In the HF band, they bounce off the ionosphere</a:t>
            </a:r>
            <a:r>
              <a:rPr lang="en-US" smtClean="0"/>
              <a:t>.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04800" y="6629400"/>
            <a:ext cx="8610600" cy="228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000" i="1" smtClean="0"/>
              <a:t>Computer Networks,II Unit</a:t>
            </a:r>
            <a:endParaRPr lang="en-US" sz="1000" smtClean="0"/>
          </a:p>
        </p:txBody>
      </p:sp>
      <p:graphicFrame>
        <p:nvGraphicFramePr>
          <p:cNvPr id="29703" name="Object 7"/>
          <p:cNvGraphicFramePr>
            <a:graphicFrameLocks noChangeAspect="1"/>
          </p:cNvGraphicFramePr>
          <p:nvPr/>
        </p:nvGraphicFramePr>
        <p:xfrm>
          <a:off x="1036638" y="1630363"/>
          <a:ext cx="7070725" cy="359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8" name="Image" r:id="rId3" imgW="22882540" imgH="11644444" progId="Photoshop.Image.10">
                  <p:embed/>
                </p:oleObj>
              </mc:Choice>
              <mc:Fallback>
                <p:oleObj name="Image" r:id="rId3" imgW="22882540" imgH="11644444" progId="Photoshop.Image.10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638" y="1630363"/>
                        <a:ext cx="7070725" cy="359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26F6C0-2B18-432E-9B7E-AB352279B30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mtClean="0">
                <a:latin typeface="Arial" charset="0"/>
                <a:cs typeface="Arial" charset="0"/>
              </a:rPr>
              <a:t>The Politics of the Electromagnetic Spectrum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338" y="5410200"/>
            <a:ext cx="8856662" cy="1143000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 sz="2400" smtClean="0">
                <a:latin typeface="Arial" charset="0"/>
                <a:cs typeface="Arial" charset="0"/>
              </a:rPr>
              <a:t>ISM and U-NII bands used in the </a:t>
            </a:r>
            <a:br>
              <a:rPr lang="en-US" sz="2400" smtClean="0">
                <a:latin typeface="Arial" charset="0"/>
                <a:cs typeface="Arial" charset="0"/>
              </a:rPr>
            </a:br>
            <a:r>
              <a:rPr lang="en-US" sz="2400" smtClean="0">
                <a:latin typeface="Arial" charset="0"/>
                <a:cs typeface="Arial" charset="0"/>
              </a:rPr>
              <a:t>United States by wireless devices</a:t>
            </a:r>
          </a:p>
        </p:txBody>
      </p:sp>
      <p:sp>
        <p:nvSpPr>
          <p:cNvPr id="30724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04800" y="6629400"/>
            <a:ext cx="8610600" cy="228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000" i="1" smtClean="0"/>
              <a:t>Computer Networks,II Unit</a:t>
            </a:r>
            <a:endParaRPr lang="en-US" sz="1000" smtClean="0"/>
          </a:p>
        </p:txBody>
      </p:sp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604963"/>
            <a:ext cx="7894637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26F6C0-2B18-432E-9B7E-AB352279B30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04800"/>
            <a:ext cx="1704975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066800"/>
          </a:xfrm>
        </p:spPr>
        <p:txBody>
          <a:bodyPr/>
          <a:lstStyle/>
          <a:p>
            <a:pPr eaLnBrk="1" hangingPunct="1"/>
            <a:r>
              <a:rPr smtClean="0">
                <a:latin typeface="Arial" charset="0"/>
                <a:cs typeface="Arial" charset="0"/>
              </a:rPr>
              <a:t>Light Transmission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334000"/>
            <a:ext cx="9144000" cy="1219200"/>
          </a:xfrm>
        </p:spPr>
        <p:txBody>
          <a:bodyPr/>
          <a:lstStyle/>
          <a:p>
            <a:pPr marL="0" indent="0" algn="ctr">
              <a:buFont typeface="Arial" charset="0"/>
              <a:buNone/>
            </a:pPr>
            <a:r>
              <a:rPr lang="en-US" sz="2400" smtClean="0">
                <a:latin typeface="Arial" charset="0"/>
                <a:cs typeface="Arial" charset="0"/>
              </a:rPr>
              <a:t>Convection currents can interfere with laser communication systems.  A bidirectional system with two lasers is pictured here</a:t>
            </a:r>
            <a:r>
              <a:rPr lang="en-US" smtClean="0"/>
              <a:t>.</a:t>
            </a:r>
          </a:p>
        </p:txBody>
      </p:sp>
      <p:pic>
        <p:nvPicPr>
          <p:cNvPr id="3174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66800"/>
            <a:ext cx="6553200" cy="391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04800" y="6629400"/>
            <a:ext cx="8610600" cy="228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000" i="1" smtClean="0"/>
              <a:t>Computer Networks,II Unit</a:t>
            </a:r>
            <a:endParaRPr lang="en-US" sz="10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26F6C0-2B18-432E-9B7E-AB352279B30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14325"/>
            <a:ext cx="9144000" cy="1143000"/>
          </a:xfrm>
        </p:spPr>
        <p:txBody>
          <a:bodyPr/>
          <a:lstStyle/>
          <a:p>
            <a:pPr eaLnBrk="1" hangingPunct="1"/>
            <a:r>
              <a:rPr smtClean="0">
                <a:latin typeface="Arial" charset="0"/>
                <a:cs typeface="Arial" charset="0"/>
              </a:rPr>
              <a:t>Communication Satellites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2033588"/>
            <a:ext cx="7315200" cy="4519612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sz="2800" smtClean="0">
                <a:latin typeface="Arial" charset="0"/>
                <a:cs typeface="Arial" charset="0"/>
              </a:rPr>
              <a:t>Geostationary Satellites</a:t>
            </a:r>
          </a:p>
          <a:p>
            <a:pPr eaLnBrk="1" hangingPunct="1">
              <a:buFontTx/>
              <a:buChar char="•"/>
            </a:pPr>
            <a:r>
              <a:rPr lang="en-US" sz="2800" smtClean="0">
                <a:latin typeface="Arial" charset="0"/>
                <a:cs typeface="Arial" charset="0"/>
              </a:rPr>
              <a:t>Medium-Earth Orbit Satellites</a:t>
            </a:r>
          </a:p>
          <a:p>
            <a:pPr eaLnBrk="1" hangingPunct="1">
              <a:buFontTx/>
              <a:buChar char="•"/>
            </a:pPr>
            <a:r>
              <a:rPr lang="en-US" sz="2800" smtClean="0">
                <a:latin typeface="Arial" charset="0"/>
                <a:cs typeface="Arial" charset="0"/>
              </a:rPr>
              <a:t>Low-Earth Orbit Satellites</a:t>
            </a:r>
          </a:p>
          <a:p>
            <a:pPr eaLnBrk="1" hangingPunct="1">
              <a:buFontTx/>
              <a:buChar char="•"/>
            </a:pPr>
            <a:r>
              <a:rPr lang="en-US" sz="2800" smtClean="0">
                <a:latin typeface="Arial" charset="0"/>
                <a:cs typeface="Arial" charset="0"/>
              </a:rPr>
              <a:t>Satellites Versus Fiber</a:t>
            </a:r>
          </a:p>
          <a:p>
            <a:pPr eaLnBrk="1" hangingPunct="1">
              <a:buFontTx/>
              <a:buChar char="•"/>
            </a:pPr>
            <a:endParaRPr lang="en-US" smtClean="0"/>
          </a:p>
        </p:txBody>
      </p:sp>
      <p:sp>
        <p:nvSpPr>
          <p:cNvPr id="32772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04800" y="6629400"/>
            <a:ext cx="8610600" cy="228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000" i="1" smtClean="0"/>
              <a:t>Computer Networks,II Unit</a:t>
            </a:r>
            <a:endParaRPr lang="en-US" sz="10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26F6C0-2B18-432E-9B7E-AB352279B30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14325"/>
            <a:ext cx="9144000" cy="1143000"/>
          </a:xfrm>
        </p:spPr>
        <p:txBody>
          <a:bodyPr/>
          <a:lstStyle/>
          <a:p>
            <a:pPr eaLnBrk="1" hangingPunct="1"/>
            <a:r>
              <a:rPr smtClean="0">
                <a:latin typeface="Arial" charset="0"/>
                <a:cs typeface="Arial" charset="0"/>
              </a:rPr>
              <a:t>Guided Transmission Media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0" y="2033588"/>
            <a:ext cx="6781800" cy="4519612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sz="2800" smtClean="0">
                <a:latin typeface="Arial" charset="0"/>
                <a:cs typeface="Arial" charset="0"/>
              </a:rPr>
              <a:t>Magnetic media</a:t>
            </a:r>
          </a:p>
          <a:p>
            <a:pPr eaLnBrk="1" hangingPunct="1">
              <a:buFontTx/>
              <a:buChar char="•"/>
            </a:pPr>
            <a:r>
              <a:rPr lang="en-US" sz="2800" smtClean="0">
                <a:latin typeface="Arial" charset="0"/>
                <a:cs typeface="Arial" charset="0"/>
              </a:rPr>
              <a:t>Twisted pairs</a:t>
            </a:r>
          </a:p>
          <a:p>
            <a:pPr eaLnBrk="1" hangingPunct="1">
              <a:buFontTx/>
              <a:buChar char="•"/>
            </a:pPr>
            <a:r>
              <a:rPr lang="en-US" sz="2800" smtClean="0">
                <a:latin typeface="Arial" charset="0"/>
                <a:cs typeface="Arial" charset="0"/>
              </a:rPr>
              <a:t>Coaxial cable</a:t>
            </a:r>
          </a:p>
          <a:p>
            <a:pPr eaLnBrk="1" hangingPunct="1">
              <a:buFontTx/>
              <a:buChar char="•"/>
            </a:pPr>
            <a:r>
              <a:rPr lang="en-US" sz="2800" smtClean="0">
                <a:latin typeface="Arial" charset="0"/>
                <a:cs typeface="Arial" charset="0"/>
              </a:rPr>
              <a:t>Power lines</a:t>
            </a:r>
          </a:p>
          <a:p>
            <a:pPr eaLnBrk="1" hangingPunct="1">
              <a:buFontTx/>
              <a:buChar char="•"/>
            </a:pPr>
            <a:r>
              <a:rPr lang="en-US" sz="2800" smtClean="0">
                <a:latin typeface="Arial" charset="0"/>
                <a:cs typeface="Arial" charset="0"/>
              </a:rPr>
              <a:t>Fiber optics</a:t>
            </a:r>
          </a:p>
          <a:p>
            <a:pPr eaLnBrk="1" hangingPunct="1">
              <a:buFontTx/>
              <a:buChar char="•"/>
            </a:pPr>
            <a:endParaRPr lang="en-US" smtClean="0"/>
          </a:p>
        </p:txBody>
      </p:sp>
      <p:sp>
        <p:nvSpPr>
          <p:cNvPr id="1434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04800" y="6629400"/>
            <a:ext cx="8610600" cy="228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000" i="1" smtClean="0"/>
              <a:t>Computer Networks,II Unit</a:t>
            </a:r>
            <a:endParaRPr lang="en-US" sz="10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26F6C0-2B18-432E-9B7E-AB352279B30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mtClean="0">
                <a:latin typeface="Arial" charset="0"/>
                <a:cs typeface="Arial" charset="0"/>
              </a:rPr>
              <a:t>Communication Satellites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338" y="5029200"/>
            <a:ext cx="8856662" cy="1524000"/>
          </a:xfrm>
        </p:spPr>
        <p:txBody>
          <a:bodyPr/>
          <a:lstStyle/>
          <a:p>
            <a:pPr marL="0" indent="0" algn="ctr">
              <a:buFont typeface="Arial" charset="0"/>
              <a:buNone/>
            </a:pPr>
            <a:r>
              <a:rPr lang="en-US" sz="2400" smtClean="0">
                <a:latin typeface="Arial" charset="0"/>
                <a:cs typeface="Arial" charset="0"/>
              </a:rPr>
              <a:t>Communication satellites, some properties, including: altitude above earth, round-trip delay time, number of satellites for global coverage</a:t>
            </a:r>
            <a:r>
              <a:rPr lang="en-US" smtClean="0"/>
              <a:t>.</a:t>
            </a:r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71600"/>
            <a:ext cx="5810250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04800" y="6629400"/>
            <a:ext cx="8610600" cy="228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000" i="1" smtClean="0"/>
              <a:t>Computer Networks,II Unit</a:t>
            </a:r>
            <a:endParaRPr lang="en-US" sz="1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26F6C0-2B18-432E-9B7E-AB352279B30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mtClean="0">
                <a:latin typeface="Arial" charset="0"/>
                <a:cs typeface="Arial" charset="0"/>
              </a:rPr>
              <a:t>Geostationary Satellites (1)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2400" smtClean="0">
                <a:latin typeface="Arial" charset="0"/>
                <a:cs typeface="Arial" charset="0"/>
              </a:rPr>
              <a:t>The principal satellite bands</a:t>
            </a:r>
          </a:p>
        </p:txBody>
      </p:sp>
      <p:sp>
        <p:nvSpPr>
          <p:cNvPr id="3482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04800" y="6629400"/>
            <a:ext cx="8610600" cy="228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000" i="1" smtClean="0"/>
              <a:t>Computer Networks,II Unit</a:t>
            </a:r>
            <a:endParaRPr lang="en-US" sz="1000" smtClean="0"/>
          </a:p>
        </p:txBody>
      </p:sp>
      <p:pic>
        <p:nvPicPr>
          <p:cNvPr id="3482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981200"/>
            <a:ext cx="8805863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26F6C0-2B18-432E-9B7E-AB352279B30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mtClean="0">
                <a:latin typeface="Arial" charset="0"/>
                <a:cs typeface="Arial" charset="0"/>
              </a:rPr>
              <a:t>Geostationary Satellites (2)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2400" smtClean="0">
                <a:latin typeface="Arial" charset="0"/>
                <a:cs typeface="Arial" charset="0"/>
              </a:rPr>
              <a:t>VSATs using a hub.</a:t>
            </a:r>
          </a:p>
        </p:txBody>
      </p:sp>
      <p:pic>
        <p:nvPicPr>
          <p:cNvPr id="358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371600"/>
            <a:ext cx="60579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04800" y="6629400"/>
            <a:ext cx="8610600" cy="228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000" i="1" smtClean="0"/>
              <a:t>Computer Networks,II Unit</a:t>
            </a:r>
            <a:endParaRPr lang="en-US" sz="10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26F6C0-2B18-432E-9B7E-AB352279B30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mtClean="0">
                <a:latin typeface="Arial" charset="0"/>
                <a:cs typeface="Arial" charset="0"/>
              </a:rPr>
              <a:t>Low-Earth Orbit Satellites (1)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 sz="2400" smtClean="0">
                <a:latin typeface="Arial" charset="0"/>
                <a:cs typeface="Arial" charset="0"/>
              </a:rPr>
              <a:t>The Iridium satellites form six necklaces </a:t>
            </a:r>
            <a:br>
              <a:rPr lang="en-US" sz="2400" smtClean="0">
                <a:latin typeface="Arial" charset="0"/>
                <a:cs typeface="Arial" charset="0"/>
              </a:rPr>
            </a:br>
            <a:r>
              <a:rPr lang="en-US" sz="2400" smtClean="0">
                <a:latin typeface="Arial" charset="0"/>
                <a:cs typeface="Arial" charset="0"/>
              </a:rPr>
              <a:t>around the earth.</a:t>
            </a:r>
          </a:p>
        </p:txBody>
      </p:sp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371600"/>
            <a:ext cx="6092825" cy="401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04800" y="6629400"/>
            <a:ext cx="8610600" cy="228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000" i="1" smtClean="0"/>
              <a:t>Computer Networks,II Unit</a:t>
            </a:r>
            <a:endParaRPr lang="en-US" sz="10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26F6C0-2B18-432E-9B7E-AB352279B30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mtClean="0">
                <a:latin typeface="Arial" charset="0"/>
                <a:cs typeface="Arial" charset="0"/>
              </a:rPr>
              <a:t>Low-Earth Orbit Satellites (2)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 sz="2400" smtClean="0">
                <a:latin typeface="Arial" charset="0"/>
                <a:cs typeface="Arial" charset="0"/>
              </a:rPr>
              <a:t>Relaying in space.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04800" y="6629400"/>
            <a:ext cx="8610600" cy="228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000" i="1" smtClean="0"/>
              <a:t>Computer Networks,II Unit</a:t>
            </a:r>
            <a:endParaRPr lang="en-US" sz="1000" smtClean="0"/>
          </a:p>
        </p:txBody>
      </p:sp>
      <p:graphicFrame>
        <p:nvGraphicFramePr>
          <p:cNvPr id="37895" name="Object 7"/>
          <p:cNvGraphicFramePr>
            <a:graphicFrameLocks noChangeAspect="1"/>
          </p:cNvGraphicFramePr>
          <p:nvPr/>
        </p:nvGraphicFramePr>
        <p:xfrm>
          <a:off x="2492375" y="1397000"/>
          <a:ext cx="4789488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0" name="Image" r:id="rId3" imgW="20952381" imgH="17777778" progId="Photoshop.Image.10">
                  <p:embed/>
                </p:oleObj>
              </mc:Choice>
              <mc:Fallback>
                <p:oleObj name="Image" r:id="rId3" imgW="20952381" imgH="17777778" progId="Photoshop.Image.10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75" y="1397000"/>
                        <a:ext cx="4789488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26F6C0-2B18-432E-9B7E-AB352279B30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mtClean="0">
                <a:latin typeface="Arial" charset="0"/>
                <a:cs typeface="Arial" charset="0"/>
              </a:rPr>
              <a:t>Low-Earth Orbit Satellites (3)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 sz="2400" smtClean="0">
                <a:latin typeface="Arial" charset="0"/>
                <a:cs typeface="Arial" charset="0"/>
              </a:rPr>
              <a:t>Relaying on the ground</a:t>
            </a:r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04800" y="6629400"/>
            <a:ext cx="8610600" cy="228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000" i="1" smtClean="0"/>
              <a:t>Computer Networks,II Unit</a:t>
            </a:r>
            <a:endParaRPr lang="en-US" sz="1000" smtClean="0"/>
          </a:p>
        </p:txBody>
      </p:sp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2535238" y="1397000"/>
          <a:ext cx="4075112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4" name="Image" r:id="rId3" imgW="17828571" imgH="17777778" progId="Photoshop.Image.10">
                  <p:embed/>
                </p:oleObj>
              </mc:Choice>
              <mc:Fallback>
                <p:oleObj name="Image" r:id="rId3" imgW="17828571" imgH="17777778" progId="Photoshop.Image.10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5238" y="1397000"/>
                        <a:ext cx="4075112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26F6C0-2B18-432E-9B7E-AB352279B30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smtClean="0">
                <a:latin typeface="Arial" charset="0"/>
                <a:cs typeface="Arial" charset="0"/>
              </a:rPr>
              <a:t>End</a:t>
            </a:r>
          </a:p>
        </p:txBody>
      </p:sp>
      <p:sp>
        <p:nvSpPr>
          <p:cNvPr id="82947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2400" smtClean="0">
                <a:solidFill>
                  <a:schemeClr val="tx1"/>
                </a:solidFill>
                <a:latin typeface="Arial" charset="0"/>
                <a:cs typeface="Arial" charset="0"/>
              </a:rPr>
              <a:t>Chapter 2</a:t>
            </a:r>
          </a:p>
        </p:txBody>
      </p:sp>
      <p:sp>
        <p:nvSpPr>
          <p:cNvPr id="82948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04800" y="6629400"/>
            <a:ext cx="8610600" cy="228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000" i="1" smtClean="0"/>
              <a:t>Computer Networks,II Unit</a:t>
            </a:r>
            <a:endParaRPr lang="en-US" sz="10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1DC420-9C3F-4879-8F14-17A4DF4E74F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14325"/>
            <a:ext cx="9144000" cy="1143000"/>
          </a:xfrm>
        </p:spPr>
        <p:txBody>
          <a:bodyPr/>
          <a:lstStyle/>
          <a:p>
            <a:pPr eaLnBrk="1" hangingPunct="1"/>
            <a:r>
              <a:rPr smtClean="0">
                <a:latin typeface="Arial" charset="0"/>
                <a:cs typeface="Arial" charset="0"/>
              </a:rPr>
              <a:t>Magnetic Media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676400"/>
            <a:ext cx="7086600" cy="4876800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sz="2800" smtClean="0">
                <a:latin typeface="Arial" charset="0"/>
                <a:cs typeface="Arial" charset="0"/>
              </a:rPr>
              <a:t>Write data onto magnetic media</a:t>
            </a:r>
          </a:p>
          <a:p>
            <a:pPr lvl="1" eaLnBrk="1" hangingPunct="1">
              <a:buFontTx/>
              <a:buChar char="•"/>
            </a:pPr>
            <a:r>
              <a:rPr lang="en-US" smtClean="0">
                <a:latin typeface="Arial" charset="0"/>
                <a:cs typeface="Arial" charset="0"/>
              </a:rPr>
              <a:t>Disks</a:t>
            </a:r>
          </a:p>
          <a:p>
            <a:pPr lvl="1" eaLnBrk="1" hangingPunct="1">
              <a:buFontTx/>
              <a:buChar char="•"/>
            </a:pPr>
            <a:r>
              <a:rPr lang="en-US" smtClean="0">
                <a:latin typeface="Arial" charset="0"/>
                <a:cs typeface="Arial" charset="0"/>
              </a:rPr>
              <a:t>Tapes</a:t>
            </a:r>
          </a:p>
          <a:p>
            <a:pPr eaLnBrk="1" hangingPunct="1">
              <a:buFontTx/>
              <a:buChar char="•"/>
            </a:pPr>
            <a:r>
              <a:rPr lang="en-US" sz="2800" smtClean="0">
                <a:latin typeface="Arial" charset="0"/>
                <a:cs typeface="Arial" charset="0"/>
              </a:rPr>
              <a:t>Data transmission speed</a:t>
            </a:r>
          </a:p>
          <a:p>
            <a:pPr lvl="1" eaLnBrk="1" hangingPunct="1">
              <a:buFontTx/>
              <a:buChar char="•"/>
            </a:pPr>
            <a:r>
              <a:rPr lang="en-US" smtClean="0">
                <a:latin typeface="Arial" charset="0"/>
                <a:cs typeface="Arial" charset="0"/>
              </a:rPr>
              <a:t>Never underestimate the bandwidth of a station wagon full of tapes hurtling down the highway.</a:t>
            </a:r>
          </a:p>
        </p:txBody>
      </p:sp>
      <p:sp>
        <p:nvSpPr>
          <p:cNvPr id="15364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04800" y="6629400"/>
            <a:ext cx="8610600" cy="228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000" i="1" smtClean="0"/>
              <a:t>Computer Networks,II Unit</a:t>
            </a:r>
            <a:endParaRPr lang="en-US" sz="1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26F6C0-2B18-432E-9B7E-AB352279B30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mtClean="0">
                <a:latin typeface="Arial" charset="0"/>
                <a:cs typeface="Arial" charset="0"/>
              </a:rPr>
              <a:t>Twisted Pairs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2400" smtClean="0">
                <a:latin typeface="Arial" charset="0"/>
                <a:cs typeface="Arial" charset="0"/>
              </a:rPr>
              <a:t>Category 5 UTP cable with four twisted pairs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04800" y="6629400"/>
            <a:ext cx="8610600" cy="228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000" i="1" smtClean="0"/>
              <a:t>Computer Networks,II Unit</a:t>
            </a:r>
            <a:endParaRPr lang="en-US" sz="1000" smtClean="0"/>
          </a:p>
        </p:txBody>
      </p:sp>
      <p:pic>
        <p:nvPicPr>
          <p:cNvPr id="16391" name="Picture 7" descr="02-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" y="1651000"/>
            <a:ext cx="8693150" cy="3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26F6C0-2B18-432E-9B7E-AB352279B30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mtClean="0">
                <a:latin typeface="Arial" charset="0"/>
                <a:cs typeface="Arial" charset="0"/>
              </a:rPr>
              <a:t>Coaxial Cable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2400" smtClean="0">
                <a:latin typeface="Arial" charset="0"/>
                <a:cs typeface="Arial" charset="0"/>
              </a:rPr>
              <a:t>A coaxial cable</a:t>
            </a: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362200"/>
            <a:ext cx="888047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04800" y="6629400"/>
            <a:ext cx="8610600" cy="228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000" i="1" smtClean="0"/>
              <a:t>Computer Networks,II Unit</a:t>
            </a:r>
            <a:endParaRPr lang="en-US" sz="10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26F6C0-2B18-432E-9B7E-AB352279B30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mtClean="0">
                <a:latin typeface="Arial" charset="0"/>
                <a:cs typeface="Arial" charset="0"/>
              </a:rPr>
              <a:t>Power Lines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2400" smtClean="0">
                <a:latin typeface="Arial" charset="0"/>
                <a:cs typeface="Arial" charset="0"/>
              </a:rPr>
              <a:t>A network that uses household electrical wiring</a:t>
            </a:r>
            <a:r>
              <a:rPr lang="en-US" smtClean="0"/>
              <a:t>.</a:t>
            </a:r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2209800"/>
            <a:ext cx="854392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04800" y="6629400"/>
            <a:ext cx="8610600" cy="228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000" i="1" smtClean="0"/>
              <a:t>Computer Networks,II Unit</a:t>
            </a:r>
            <a:endParaRPr lang="en-US" sz="10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26F6C0-2B18-432E-9B7E-AB352279B30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mtClean="0">
                <a:latin typeface="Arial" charset="0"/>
                <a:cs typeface="Arial" charset="0"/>
              </a:rPr>
              <a:t>Fiber Optics (1)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338" y="5029200"/>
            <a:ext cx="8856662" cy="1371600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 sz="2400" smtClean="0">
                <a:latin typeface="Arial" charset="0"/>
                <a:cs typeface="Arial" charset="0"/>
              </a:rPr>
              <a:t>Three examples of a light ray from inside a </a:t>
            </a:r>
            <a:br>
              <a:rPr lang="en-US" sz="2400" smtClean="0">
                <a:latin typeface="Arial" charset="0"/>
                <a:cs typeface="Arial" charset="0"/>
              </a:rPr>
            </a:br>
            <a:r>
              <a:rPr lang="en-US" sz="2400" smtClean="0">
                <a:latin typeface="Arial" charset="0"/>
                <a:cs typeface="Arial" charset="0"/>
              </a:rPr>
              <a:t>silica fiber impinging on the air/silica boundary</a:t>
            </a:r>
            <a:br>
              <a:rPr lang="en-US" sz="2400" smtClean="0">
                <a:latin typeface="Arial" charset="0"/>
                <a:cs typeface="Arial" charset="0"/>
              </a:rPr>
            </a:br>
            <a:r>
              <a:rPr lang="en-US" sz="2400" smtClean="0">
                <a:latin typeface="Arial" charset="0"/>
                <a:cs typeface="Arial" charset="0"/>
              </a:rPr>
              <a:t> at different angles.</a:t>
            </a:r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47800"/>
            <a:ext cx="5902325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04800" y="6629400"/>
            <a:ext cx="8610600" cy="228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000" i="1" dirty="0" smtClean="0"/>
              <a:t>Computer </a:t>
            </a:r>
            <a:r>
              <a:rPr lang="en-US" sz="1000" i="1" dirty="0" err="1" smtClean="0"/>
              <a:t>Networks,II</a:t>
            </a:r>
            <a:r>
              <a:rPr lang="en-US" sz="1000" i="1" dirty="0" smtClean="0"/>
              <a:t> Unit</a:t>
            </a:r>
            <a:endParaRPr lang="en-US" sz="1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26F6C0-2B18-432E-9B7E-AB352279B30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mtClean="0">
                <a:latin typeface="Arial" charset="0"/>
                <a:cs typeface="Arial" charset="0"/>
              </a:rPr>
              <a:t>Fiber Optics (2)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338" y="5181600"/>
            <a:ext cx="8856662" cy="1219200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en-US" sz="2400" smtClean="0">
                <a:latin typeface="Arial" charset="0"/>
                <a:cs typeface="Arial" charset="0"/>
              </a:rPr>
              <a:t>Light trapped by total internal reflection.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04800" y="6629400"/>
            <a:ext cx="8610600" cy="228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000" i="1" smtClean="0"/>
              <a:t>Computer Networks,II Unit</a:t>
            </a:r>
            <a:endParaRPr lang="en-US" sz="1000" smtClean="0"/>
          </a:p>
        </p:txBody>
      </p:sp>
      <p:pic>
        <p:nvPicPr>
          <p:cNvPr id="20487" name="Picture 7" descr="02-0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2155825"/>
            <a:ext cx="7810500" cy="254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26F6C0-2B18-432E-9B7E-AB352279B30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mtClean="0">
                <a:latin typeface="Arial" charset="0"/>
                <a:cs typeface="Arial" charset="0"/>
              </a:rPr>
              <a:t>Transmission of Light Through Fiber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338" y="5715000"/>
            <a:ext cx="8856662" cy="838200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 sz="2400" smtClean="0">
                <a:latin typeface="Arial" charset="0"/>
                <a:cs typeface="Arial" charset="0"/>
              </a:rPr>
              <a:t>Attenuation of light through fiber </a:t>
            </a:r>
            <a:br>
              <a:rPr lang="en-US" sz="2400" smtClean="0">
                <a:latin typeface="Arial" charset="0"/>
                <a:cs typeface="Arial" charset="0"/>
              </a:rPr>
            </a:br>
            <a:r>
              <a:rPr lang="en-US" sz="2400" smtClean="0">
                <a:latin typeface="Arial" charset="0"/>
                <a:cs typeface="Arial" charset="0"/>
              </a:rPr>
              <a:t>in the infrared region</a:t>
            </a:r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1233488"/>
            <a:ext cx="8239125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04800" y="6629400"/>
            <a:ext cx="8610600" cy="228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000" i="1" smtClean="0"/>
              <a:t>Computer Networks,II Unit</a:t>
            </a:r>
            <a:endParaRPr lang="en-US" sz="10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26F6C0-2B18-432E-9B7E-AB352279B30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annenbaum">
  <a:themeElements>
    <a:clrScheme name="Tannenbau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annenbaum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annenbaum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annenbaum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annenbaum">
  <a:themeElements>
    <a:clrScheme name="Tannenbau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annenbaum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annenbaum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annenbaum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TanenbaumTemplate2</Template>
  <TotalTime>1478</TotalTime>
  <Words>429</Words>
  <Application>Microsoft Office PowerPoint</Application>
  <PresentationFormat>On-screen Show (4:3)</PresentationFormat>
  <Paragraphs>119</Paragraphs>
  <Slides>26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Tannenbaum</vt:lpstr>
      <vt:lpstr>1_Tannenbaum</vt:lpstr>
      <vt:lpstr>Custom Design</vt:lpstr>
      <vt:lpstr>Image</vt:lpstr>
      <vt:lpstr>The Physical Layer</vt:lpstr>
      <vt:lpstr>Guided Transmission Media</vt:lpstr>
      <vt:lpstr>Magnetic Media</vt:lpstr>
      <vt:lpstr>Twisted Pairs</vt:lpstr>
      <vt:lpstr>Coaxial Cable</vt:lpstr>
      <vt:lpstr>Power Lines</vt:lpstr>
      <vt:lpstr>Fiber Optics (1)</vt:lpstr>
      <vt:lpstr>Fiber Optics (2)</vt:lpstr>
      <vt:lpstr>Transmission of Light Through Fiber</vt:lpstr>
      <vt:lpstr>Fiber Cables (1)</vt:lpstr>
      <vt:lpstr>Fiber Cables (2)</vt:lpstr>
      <vt:lpstr>Wireless Transmission</vt:lpstr>
      <vt:lpstr>The Electromagnetic Spectrum (1)</vt:lpstr>
      <vt:lpstr>The Electromagnetic Spectrum (2)</vt:lpstr>
      <vt:lpstr>Radio Transmission (1)</vt:lpstr>
      <vt:lpstr>Radio Transmission (2)</vt:lpstr>
      <vt:lpstr>The Politics of the Electromagnetic Spectrum</vt:lpstr>
      <vt:lpstr>Light Transmission</vt:lpstr>
      <vt:lpstr>Communication Satellites</vt:lpstr>
      <vt:lpstr>Communication Satellites</vt:lpstr>
      <vt:lpstr>Geostationary Satellites (1)</vt:lpstr>
      <vt:lpstr>Geostationary Satellites (2)</vt:lpstr>
      <vt:lpstr>Low-Earth Orbit Satellites (1)</vt:lpstr>
      <vt:lpstr>Low-Earth Orbit Satellites (2)</vt:lpstr>
      <vt:lpstr>Low-Earth Orbit Satellites (3)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Physical Layer</dc:title>
  <dc:creator>Steve_2</dc:creator>
  <cp:lastModifiedBy>Rainbow Systems</cp:lastModifiedBy>
  <cp:revision>55</cp:revision>
  <dcterms:created xsi:type="dcterms:W3CDTF">2010-05-05T13:59:50Z</dcterms:created>
  <dcterms:modified xsi:type="dcterms:W3CDTF">2020-09-16T06:49:33Z</dcterms:modified>
</cp:coreProperties>
</file>