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2" r:id="rId35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620"/>
    <p:restoredTop sz="94660"/>
  </p:normalViewPr>
  <p:slideViewPr>
    <p:cSldViewPr>
      <p:cViewPr>
        <p:scale>
          <a:sx n="72" d="100"/>
          <a:sy n="72" d="100"/>
        </p:scale>
        <p:origin x="816" y="22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2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044189" y="1487170"/>
            <a:ext cx="3055620" cy="93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10/13/2020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FF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10/13/2020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FF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10/13/2020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FF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10/13/2020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10/13/2020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70559" y="-50800"/>
            <a:ext cx="7802880" cy="124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FF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76909" y="1604010"/>
            <a:ext cx="7790180" cy="25996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10/13/2020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71700" y="3208020"/>
            <a:ext cx="483616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397885" algn="l"/>
              </a:tabLst>
            </a:pPr>
            <a:r>
              <a:rPr sz="4800" spc="15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4800" dirty="0">
                <a:solidFill>
                  <a:srgbClr val="FF0000"/>
                </a:solidFill>
                <a:latin typeface="Times New Roman"/>
                <a:cs typeface="Times New Roman"/>
              </a:rPr>
              <a:t>he</a:t>
            </a:r>
            <a:r>
              <a:rPr sz="4800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4800" spc="-5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4800" spc="5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4800" spc="-5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4800" spc="-10" dirty="0">
                <a:solidFill>
                  <a:srgbClr val="FF0000"/>
                </a:solidFill>
                <a:latin typeface="Times New Roman"/>
                <a:cs typeface="Times New Roman"/>
              </a:rPr>
              <a:t>w</a:t>
            </a:r>
            <a:r>
              <a:rPr sz="4800" dirty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z="4800" spc="-10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4800" dirty="0">
                <a:solidFill>
                  <a:srgbClr val="FF0000"/>
                </a:solidFill>
                <a:latin typeface="Times New Roman"/>
                <a:cs typeface="Times New Roman"/>
              </a:rPr>
              <a:t>k	</a:t>
            </a:r>
            <a:r>
              <a:rPr sz="4800" spc="-5" dirty="0">
                <a:solidFill>
                  <a:srgbClr val="FF0000"/>
                </a:solidFill>
                <a:latin typeface="Times New Roman"/>
                <a:cs typeface="Times New Roman"/>
              </a:rPr>
              <a:t>La</a:t>
            </a:r>
            <a:r>
              <a:rPr sz="4800" spc="25" dirty="0">
                <a:solidFill>
                  <a:srgbClr val="FF0000"/>
                </a:solidFill>
                <a:latin typeface="Times New Roman"/>
                <a:cs typeface="Times New Roman"/>
              </a:rPr>
              <a:t>y</a:t>
            </a:r>
            <a:r>
              <a:rPr sz="4800" spc="5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4800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endParaRPr sz="4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44189" y="1487170"/>
            <a:ext cx="300990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15565" algn="l"/>
              </a:tabLst>
            </a:pPr>
            <a:r>
              <a:rPr lang="en-US" sz="6000" dirty="0" smtClean="0">
                <a:solidFill>
                  <a:srgbClr val="FF3300"/>
                </a:solidFill>
                <a:latin typeface="Times New Roman"/>
                <a:cs typeface="Times New Roman"/>
              </a:rPr>
              <a:t>Unit 4</a:t>
            </a:r>
            <a:endParaRPr sz="6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1850" y="223520"/>
            <a:ext cx="493331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Shortest Path</a:t>
            </a:r>
            <a:r>
              <a:rPr sz="4400" spc="-60" dirty="0"/>
              <a:t> </a:t>
            </a:r>
            <a:r>
              <a:rPr sz="4400" dirty="0"/>
              <a:t>Routing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476250" y="5749290"/>
            <a:ext cx="80340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43430" marR="5080" indent="-203073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first </a:t>
            </a:r>
            <a:r>
              <a:rPr sz="2400" dirty="0">
                <a:latin typeface="Times New Roman"/>
                <a:cs typeface="Times New Roman"/>
              </a:rPr>
              <a:t>5 </a:t>
            </a:r>
            <a:r>
              <a:rPr sz="2400" spc="-5" dirty="0">
                <a:latin typeface="Times New Roman"/>
                <a:cs typeface="Times New Roman"/>
              </a:rPr>
              <a:t>steps used </a:t>
            </a:r>
            <a:r>
              <a:rPr sz="2400" dirty="0">
                <a:latin typeface="Times New Roman"/>
                <a:cs typeface="Times New Roman"/>
              </a:rPr>
              <a:t>in </a:t>
            </a:r>
            <a:r>
              <a:rPr sz="2400" spc="-5" dirty="0">
                <a:latin typeface="Times New Roman"/>
                <a:cs typeface="Times New Roman"/>
              </a:rPr>
              <a:t>computing </a:t>
            </a:r>
            <a:r>
              <a:rPr sz="2400" dirty="0">
                <a:latin typeface="Times New Roman"/>
                <a:cs typeface="Times New Roman"/>
              </a:rPr>
              <a:t>the shortest path </a:t>
            </a:r>
            <a:r>
              <a:rPr sz="2400" spc="-5" dirty="0">
                <a:latin typeface="Times New Roman"/>
                <a:cs typeface="Times New Roman"/>
              </a:rPr>
              <a:t>from </a:t>
            </a:r>
            <a:r>
              <a:rPr sz="2400" dirty="0">
                <a:latin typeface="Times New Roman"/>
                <a:cs typeface="Times New Roman"/>
              </a:rPr>
              <a:t>A to </a:t>
            </a:r>
            <a:r>
              <a:rPr sz="2400" spc="-10" dirty="0">
                <a:latin typeface="Times New Roman"/>
                <a:cs typeface="Times New Roman"/>
              </a:rPr>
              <a:t>D. 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arrows </a:t>
            </a:r>
            <a:r>
              <a:rPr sz="2400" dirty="0">
                <a:latin typeface="Times New Roman"/>
                <a:cs typeface="Times New Roman"/>
              </a:rPr>
              <a:t>indicate the </a:t>
            </a:r>
            <a:r>
              <a:rPr sz="2400" spc="-5" dirty="0">
                <a:latin typeface="Times New Roman"/>
                <a:cs typeface="Times New Roman"/>
              </a:rPr>
              <a:t>working </a:t>
            </a:r>
            <a:r>
              <a:rPr sz="2400" dirty="0">
                <a:latin typeface="Times New Roman"/>
                <a:cs typeface="Times New Roman"/>
              </a:rPr>
              <a:t>node.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64029" y="1323038"/>
            <a:ext cx="5534757" cy="42128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75460" y="223520"/>
            <a:ext cx="558355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68090" algn="l"/>
              </a:tabLst>
            </a:pPr>
            <a:r>
              <a:rPr sz="4400" spc="-5" dirty="0"/>
              <a:t>D</a:t>
            </a:r>
            <a:r>
              <a:rPr sz="4400" spc="5" dirty="0"/>
              <a:t>i</a:t>
            </a:r>
            <a:r>
              <a:rPr sz="4400" spc="-5" dirty="0"/>
              <a:t>s</a:t>
            </a:r>
            <a:r>
              <a:rPr sz="4400" spc="5" dirty="0"/>
              <a:t>t</a:t>
            </a:r>
            <a:r>
              <a:rPr sz="4400" spc="-5" dirty="0"/>
              <a:t>a</a:t>
            </a:r>
            <a:r>
              <a:rPr sz="4400" dirty="0"/>
              <a:t>nce</a:t>
            </a:r>
            <a:r>
              <a:rPr sz="4400" spc="-5" dirty="0"/>
              <a:t> Ve</a:t>
            </a:r>
            <a:r>
              <a:rPr sz="4400" dirty="0"/>
              <a:t>c</a:t>
            </a:r>
            <a:r>
              <a:rPr sz="4400" spc="-5" dirty="0"/>
              <a:t>t</a:t>
            </a:r>
            <a:r>
              <a:rPr sz="4400" dirty="0"/>
              <a:t>or	Rou</a:t>
            </a:r>
            <a:r>
              <a:rPr sz="4400" spc="5" dirty="0"/>
              <a:t>t</a:t>
            </a:r>
            <a:r>
              <a:rPr sz="4400" spc="-5" dirty="0"/>
              <a:t>i</a:t>
            </a:r>
            <a:r>
              <a:rPr sz="4400" dirty="0"/>
              <a:t>ng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788669" y="5673090"/>
            <a:ext cx="6350000" cy="8356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0800"/>
              </a:lnSpc>
              <a:spcBef>
                <a:spcPts val="95"/>
              </a:spcBef>
            </a:pP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(a) </a:t>
            </a:r>
            <a:r>
              <a:rPr sz="2400" dirty="0">
                <a:latin typeface="Times New Roman"/>
                <a:cs typeface="Times New Roman"/>
              </a:rPr>
              <a:t>A subnet. 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(b) </a:t>
            </a:r>
            <a:r>
              <a:rPr sz="2400" dirty="0">
                <a:latin typeface="Times New Roman"/>
                <a:cs typeface="Times New Roman"/>
              </a:rPr>
              <a:t>Input </a:t>
            </a:r>
            <a:r>
              <a:rPr sz="2400" spc="-5" dirty="0">
                <a:latin typeface="Times New Roman"/>
                <a:cs typeface="Times New Roman"/>
              </a:rPr>
              <a:t>from A, </a:t>
            </a:r>
            <a:r>
              <a:rPr sz="2400" dirty="0">
                <a:latin typeface="Times New Roman"/>
                <a:cs typeface="Times New Roman"/>
              </a:rPr>
              <a:t>I, </a:t>
            </a:r>
            <a:r>
              <a:rPr sz="2400" spc="-5" dirty="0">
                <a:latin typeface="Times New Roman"/>
                <a:cs typeface="Times New Roman"/>
              </a:rPr>
              <a:t>H, </a:t>
            </a:r>
            <a:r>
              <a:rPr sz="2400" spc="-10" dirty="0">
                <a:latin typeface="Times New Roman"/>
                <a:cs typeface="Times New Roman"/>
              </a:rPr>
              <a:t>K, </a:t>
            </a:r>
            <a:r>
              <a:rPr sz="2400" spc="-5" dirty="0">
                <a:latin typeface="Times New Roman"/>
                <a:cs typeface="Times New Roman"/>
              </a:rPr>
              <a:t>and </a:t>
            </a:r>
            <a:r>
              <a:rPr sz="2400" dirty="0">
                <a:latin typeface="Times New Roman"/>
                <a:cs typeface="Times New Roman"/>
              </a:rPr>
              <a:t>the new  routing table </a:t>
            </a:r>
            <a:r>
              <a:rPr sz="2400" spc="-5" dirty="0">
                <a:latin typeface="Times New Roman"/>
                <a:cs typeface="Times New Roman"/>
              </a:rPr>
              <a:t>for </a:t>
            </a:r>
            <a:r>
              <a:rPr sz="2400" dirty="0">
                <a:latin typeface="Times New Roman"/>
                <a:cs typeface="Times New Roman"/>
              </a:rPr>
              <a:t>J.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90328" y="1400810"/>
            <a:ext cx="5545562" cy="40648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9219" y="223520"/>
            <a:ext cx="63754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68090" algn="l"/>
              </a:tabLst>
            </a:pPr>
            <a:r>
              <a:rPr sz="4400" spc="-5" dirty="0"/>
              <a:t>Distance</a:t>
            </a:r>
            <a:r>
              <a:rPr sz="4400" spc="15" dirty="0"/>
              <a:t> </a:t>
            </a:r>
            <a:r>
              <a:rPr sz="4400" spc="-5" dirty="0"/>
              <a:t>Vector	</a:t>
            </a:r>
            <a:r>
              <a:rPr sz="4400" dirty="0"/>
              <a:t>Routing</a:t>
            </a:r>
            <a:r>
              <a:rPr sz="4400" spc="-80" dirty="0"/>
              <a:t> </a:t>
            </a:r>
            <a:r>
              <a:rPr sz="4400" spc="-5" dirty="0"/>
              <a:t>(2)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2674620" y="6116320"/>
            <a:ext cx="376427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The count-to-infinity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problem.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8630" y="1849120"/>
            <a:ext cx="8056880" cy="31381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28239" y="223520"/>
            <a:ext cx="42799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Link State</a:t>
            </a:r>
            <a:r>
              <a:rPr sz="4400" spc="-75" dirty="0"/>
              <a:t> </a:t>
            </a:r>
            <a:r>
              <a:rPr sz="4400" dirty="0"/>
              <a:t>Routing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42290" y="1262379"/>
            <a:ext cx="7957820" cy="311658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2800" spc="-10" dirty="0">
                <a:latin typeface="Times New Roman"/>
                <a:cs typeface="Times New Roman"/>
              </a:rPr>
              <a:t>Each </a:t>
            </a:r>
            <a:r>
              <a:rPr sz="2800" spc="-5" dirty="0">
                <a:latin typeface="Times New Roman"/>
                <a:cs typeface="Times New Roman"/>
              </a:rPr>
              <a:t>router must </a:t>
            </a:r>
            <a:r>
              <a:rPr sz="2800" dirty="0">
                <a:latin typeface="Times New Roman"/>
                <a:cs typeface="Times New Roman"/>
              </a:rPr>
              <a:t>do the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following:</a:t>
            </a:r>
            <a:endParaRPr sz="2800">
              <a:latin typeface="Times New Roman"/>
              <a:cs typeface="Times New Roman"/>
            </a:endParaRPr>
          </a:p>
          <a:p>
            <a:pPr marL="622300" indent="-609600">
              <a:lnSpc>
                <a:spcPct val="100000"/>
              </a:lnSpc>
              <a:spcBef>
                <a:spcPts val="700"/>
              </a:spcBef>
              <a:buClr>
                <a:srgbClr val="3333CC"/>
              </a:buClr>
              <a:buAutoNum type="arabicPeriod"/>
              <a:tabLst>
                <a:tab pos="621665" algn="l"/>
                <a:tab pos="622300" algn="l"/>
              </a:tabLst>
            </a:pPr>
            <a:r>
              <a:rPr sz="2800" spc="-5" dirty="0">
                <a:latin typeface="Times New Roman"/>
                <a:cs typeface="Times New Roman"/>
              </a:rPr>
              <a:t>Discover </a:t>
            </a:r>
            <a:r>
              <a:rPr sz="2800" dirty="0">
                <a:latin typeface="Times New Roman"/>
                <a:cs typeface="Times New Roman"/>
              </a:rPr>
              <a:t>its neighbors, </a:t>
            </a:r>
            <a:r>
              <a:rPr sz="2800" spc="-5" dirty="0">
                <a:latin typeface="Times New Roman"/>
                <a:cs typeface="Times New Roman"/>
              </a:rPr>
              <a:t>learn their network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address.</a:t>
            </a:r>
            <a:endParaRPr sz="2800">
              <a:latin typeface="Times New Roman"/>
              <a:cs typeface="Times New Roman"/>
            </a:endParaRPr>
          </a:p>
          <a:p>
            <a:pPr marL="622300" indent="-609600">
              <a:lnSpc>
                <a:spcPct val="100000"/>
              </a:lnSpc>
              <a:spcBef>
                <a:spcPts val="690"/>
              </a:spcBef>
              <a:buClr>
                <a:srgbClr val="3333CC"/>
              </a:buClr>
              <a:buAutoNum type="arabicPeriod"/>
              <a:tabLst>
                <a:tab pos="621665" algn="l"/>
                <a:tab pos="622300" algn="l"/>
              </a:tabLst>
            </a:pPr>
            <a:r>
              <a:rPr sz="2800" spc="-5" dirty="0">
                <a:latin typeface="Times New Roman"/>
                <a:cs typeface="Times New Roman"/>
              </a:rPr>
              <a:t>Measure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delay </a:t>
            </a:r>
            <a:r>
              <a:rPr sz="2800" dirty="0">
                <a:latin typeface="Times New Roman"/>
                <a:cs typeface="Times New Roman"/>
              </a:rPr>
              <a:t>or </a:t>
            </a:r>
            <a:r>
              <a:rPr sz="2800" spc="-5" dirty="0">
                <a:latin typeface="Times New Roman"/>
                <a:cs typeface="Times New Roman"/>
              </a:rPr>
              <a:t>cost </a:t>
            </a:r>
            <a:r>
              <a:rPr sz="2800" dirty="0">
                <a:latin typeface="Times New Roman"/>
                <a:cs typeface="Times New Roman"/>
              </a:rPr>
              <a:t>to </a:t>
            </a:r>
            <a:r>
              <a:rPr sz="2800" spc="-10" dirty="0">
                <a:latin typeface="Times New Roman"/>
                <a:cs typeface="Times New Roman"/>
              </a:rPr>
              <a:t>each </a:t>
            </a:r>
            <a:r>
              <a:rPr sz="2800" dirty="0">
                <a:latin typeface="Times New Roman"/>
                <a:cs typeface="Times New Roman"/>
              </a:rPr>
              <a:t>of its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neighbors.</a:t>
            </a:r>
            <a:endParaRPr sz="2800">
              <a:latin typeface="Times New Roman"/>
              <a:cs typeface="Times New Roman"/>
            </a:endParaRPr>
          </a:p>
          <a:p>
            <a:pPr marL="622300" indent="-609600">
              <a:lnSpc>
                <a:spcPct val="100000"/>
              </a:lnSpc>
              <a:spcBef>
                <a:spcPts val="700"/>
              </a:spcBef>
              <a:buClr>
                <a:srgbClr val="3333CC"/>
              </a:buClr>
              <a:buAutoNum type="arabicPeriod"/>
              <a:tabLst>
                <a:tab pos="621665" algn="l"/>
                <a:tab pos="622300" algn="l"/>
              </a:tabLst>
            </a:pPr>
            <a:r>
              <a:rPr sz="2800" spc="-5" dirty="0">
                <a:latin typeface="Times New Roman"/>
                <a:cs typeface="Times New Roman"/>
              </a:rPr>
              <a:t>Construct </a:t>
            </a:r>
            <a:r>
              <a:rPr sz="2800" dirty="0">
                <a:latin typeface="Times New Roman"/>
                <a:cs typeface="Times New Roman"/>
              </a:rPr>
              <a:t>a </a:t>
            </a:r>
            <a:r>
              <a:rPr sz="2800" spc="-5" dirty="0">
                <a:latin typeface="Times New Roman"/>
                <a:cs typeface="Times New Roman"/>
              </a:rPr>
              <a:t>packet telling all </a:t>
            </a:r>
            <a:r>
              <a:rPr sz="2800" dirty="0">
                <a:latin typeface="Times New Roman"/>
                <a:cs typeface="Times New Roman"/>
              </a:rPr>
              <a:t>it </a:t>
            </a:r>
            <a:r>
              <a:rPr sz="2800" spc="-5" dirty="0">
                <a:latin typeface="Times New Roman"/>
                <a:cs typeface="Times New Roman"/>
              </a:rPr>
              <a:t>has </a:t>
            </a:r>
            <a:r>
              <a:rPr sz="2800" dirty="0">
                <a:latin typeface="Times New Roman"/>
                <a:cs typeface="Times New Roman"/>
              </a:rPr>
              <a:t>just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learned.</a:t>
            </a:r>
            <a:endParaRPr sz="2800">
              <a:latin typeface="Times New Roman"/>
              <a:cs typeface="Times New Roman"/>
            </a:endParaRPr>
          </a:p>
          <a:p>
            <a:pPr marL="622300" indent="-609600">
              <a:lnSpc>
                <a:spcPct val="100000"/>
              </a:lnSpc>
              <a:spcBef>
                <a:spcPts val="700"/>
              </a:spcBef>
              <a:buClr>
                <a:srgbClr val="3333CC"/>
              </a:buClr>
              <a:buAutoNum type="arabicPeriod"/>
              <a:tabLst>
                <a:tab pos="621665" algn="l"/>
                <a:tab pos="622300" algn="l"/>
              </a:tabLst>
            </a:pPr>
            <a:r>
              <a:rPr sz="2800" spc="-5" dirty="0">
                <a:latin typeface="Times New Roman"/>
                <a:cs typeface="Times New Roman"/>
              </a:rPr>
              <a:t>Send </a:t>
            </a:r>
            <a:r>
              <a:rPr sz="2800" dirty="0">
                <a:latin typeface="Times New Roman"/>
                <a:cs typeface="Times New Roman"/>
              </a:rPr>
              <a:t>this </a:t>
            </a:r>
            <a:r>
              <a:rPr sz="2800" spc="-5" dirty="0">
                <a:latin typeface="Times New Roman"/>
                <a:cs typeface="Times New Roman"/>
              </a:rPr>
              <a:t>packet </a:t>
            </a:r>
            <a:r>
              <a:rPr sz="2800" dirty="0">
                <a:latin typeface="Times New Roman"/>
                <a:cs typeface="Times New Roman"/>
              </a:rPr>
              <a:t>to </a:t>
            </a:r>
            <a:r>
              <a:rPr sz="2800" spc="-5" dirty="0">
                <a:latin typeface="Times New Roman"/>
                <a:cs typeface="Times New Roman"/>
              </a:rPr>
              <a:t>all </a:t>
            </a:r>
            <a:r>
              <a:rPr sz="2800" dirty="0">
                <a:latin typeface="Times New Roman"/>
                <a:cs typeface="Times New Roman"/>
              </a:rPr>
              <a:t>other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routers.</a:t>
            </a:r>
            <a:endParaRPr sz="2800">
              <a:latin typeface="Times New Roman"/>
              <a:cs typeface="Times New Roman"/>
            </a:endParaRPr>
          </a:p>
          <a:p>
            <a:pPr marL="622300" indent="-609600">
              <a:lnSpc>
                <a:spcPct val="100000"/>
              </a:lnSpc>
              <a:spcBef>
                <a:spcPts val="690"/>
              </a:spcBef>
              <a:buClr>
                <a:srgbClr val="3333CC"/>
              </a:buClr>
              <a:buAutoNum type="arabicPeriod"/>
              <a:tabLst>
                <a:tab pos="621665" algn="l"/>
                <a:tab pos="622300" algn="l"/>
              </a:tabLst>
            </a:pPr>
            <a:r>
              <a:rPr sz="2800" spc="-5" dirty="0">
                <a:latin typeface="Times New Roman"/>
                <a:cs typeface="Times New Roman"/>
              </a:rPr>
              <a:t>Compute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shortest </a:t>
            </a:r>
            <a:r>
              <a:rPr sz="2800" dirty="0">
                <a:latin typeface="Times New Roman"/>
                <a:cs typeface="Times New Roman"/>
              </a:rPr>
              <a:t>path to </a:t>
            </a:r>
            <a:r>
              <a:rPr sz="2800" spc="-5" dirty="0">
                <a:latin typeface="Times New Roman"/>
                <a:cs typeface="Times New Roman"/>
              </a:rPr>
              <a:t>every </a:t>
            </a:r>
            <a:r>
              <a:rPr sz="2800" dirty="0">
                <a:latin typeface="Times New Roman"/>
                <a:cs typeface="Times New Roman"/>
              </a:rPr>
              <a:t>other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router.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7769" y="223520"/>
            <a:ext cx="671766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Learning </a:t>
            </a:r>
            <a:r>
              <a:rPr sz="4400" dirty="0"/>
              <a:t>about the</a:t>
            </a:r>
            <a:r>
              <a:rPr sz="4400" spc="-35" dirty="0"/>
              <a:t> </a:t>
            </a:r>
            <a:r>
              <a:rPr sz="4400" spc="-5" dirty="0"/>
              <a:t>Neighbors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30910" y="5739129"/>
            <a:ext cx="66230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(a) </a:t>
            </a:r>
            <a:r>
              <a:rPr sz="2400" spc="-5" dirty="0">
                <a:latin typeface="Times New Roman"/>
                <a:cs typeface="Times New Roman"/>
              </a:rPr>
              <a:t>Nine </a:t>
            </a:r>
            <a:r>
              <a:rPr sz="2400" dirty="0">
                <a:latin typeface="Times New Roman"/>
                <a:cs typeface="Times New Roman"/>
              </a:rPr>
              <a:t>routers and a </a:t>
            </a:r>
            <a:r>
              <a:rPr sz="2400" spc="-5" dirty="0">
                <a:latin typeface="Times New Roman"/>
                <a:cs typeface="Times New Roman"/>
              </a:rPr>
              <a:t>LAN. 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(b) </a:t>
            </a:r>
            <a:r>
              <a:rPr sz="2400" dirty="0">
                <a:latin typeface="Times New Roman"/>
                <a:cs typeface="Times New Roman"/>
              </a:rPr>
              <a:t>A graph </a:t>
            </a:r>
            <a:r>
              <a:rPr sz="2400" spc="-5" dirty="0">
                <a:latin typeface="Times New Roman"/>
                <a:cs typeface="Times New Roman"/>
              </a:rPr>
              <a:t>model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(a).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78230" y="1971039"/>
            <a:ext cx="7126234" cy="28562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95829" y="223520"/>
            <a:ext cx="474599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Measuring </a:t>
            </a:r>
            <a:r>
              <a:rPr sz="4400" dirty="0"/>
              <a:t>Line</a:t>
            </a:r>
            <a:r>
              <a:rPr sz="4400" spc="-40" dirty="0"/>
              <a:t> </a:t>
            </a:r>
            <a:r>
              <a:rPr sz="4400" spc="-5" dirty="0"/>
              <a:t>Cost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270509" y="5749290"/>
            <a:ext cx="85991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subnet </a:t>
            </a:r>
            <a:r>
              <a:rPr sz="2400" dirty="0">
                <a:latin typeface="Times New Roman"/>
                <a:cs typeface="Times New Roman"/>
              </a:rPr>
              <a:t>in </a:t>
            </a:r>
            <a:r>
              <a:rPr sz="2400" spc="-5" dirty="0">
                <a:latin typeface="Times New Roman"/>
                <a:cs typeface="Times New Roman"/>
              </a:rPr>
              <a:t>which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East </a:t>
            </a:r>
            <a:r>
              <a:rPr sz="2400" dirty="0">
                <a:latin typeface="Times New Roman"/>
                <a:cs typeface="Times New Roman"/>
              </a:rPr>
              <a:t>and </a:t>
            </a:r>
            <a:r>
              <a:rPr sz="2400" spc="-5" dirty="0">
                <a:latin typeface="Times New Roman"/>
                <a:cs typeface="Times New Roman"/>
              </a:rPr>
              <a:t>West </a:t>
            </a:r>
            <a:r>
              <a:rPr sz="2400" dirty="0">
                <a:latin typeface="Times New Roman"/>
                <a:cs typeface="Times New Roman"/>
              </a:rPr>
              <a:t>parts are connected by </a:t>
            </a:r>
            <a:r>
              <a:rPr sz="2400" spc="-5" dirty="0">
                <a:latin typeface="Times New Roman"/>
                <a:cs typeface="Times New Roman"/>
              </a:rPr>
              <a:t>two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lines.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41119" y="1598930"/>
            <a:ext cx="6405880" cy="34810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4939" y="223520"/>
            <a:ext cx="628078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Building Link State</a:t>
            </a:r>
            <a:r>
              <a:rPr sz="4400" spc="-20" dirty="0"/>
              <a:t> </a:t>
            </a:r>
            <a:r>
              <a:rPr sz="4400" spc="-5" dirty="0"/>
              <a:t>Packets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320800" y="5831840"/>
            <a:ext cx="67449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49425" algn="l"/>
              </a:tabLst>
            </a:pPr>
            <a:r>
              <a:rPr sz="2400" dirty="0">
                <a:latin typeface="Times New Roman"/>
                <a:cs typeface="Times New Roman"/>
              </a:rPr>
              <a:t>(a) A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subnet.	(b) The link state packets </a:t>
            </a:r>
            <a:r>
              <a:rPr sz="2400" spc="-5" dirty="0">
                <a:latin typeface="Times New Roman"/>
                <a:cs typeface="Times New Roman"/>
              </a:rPr>
              <a:t>for </a:t>
            </a:r>
            <a:r>
              <a:rPr sz="2400" dirty="0">
                <a:latin typeface="Times New Roman"/>
                <a:cs typeface="Times New Roman"/>
              </a:rPr>
              <a:t>this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subnet.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26719" y="2212339"/>
            <a:ext cx="8230870" cy="23939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0080" y="223520"/>
            <a:ext cx="7849234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Distributing the Link State</a:t>
            </a:r>
            <a:r>
              <a:rPr sz="4400" spc="15" dirty="0"/>
              <a:t> </a:t>
            </a:r>
            <a:r>
              <a:rPr sz="4400" spc="-5" dirty="0"/>
              <a:t>Packets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669290" y="5749290"/>
            <a:ext cx="78022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051675" algn="l"/>
              </a:tabLst>
            </a:pPr>
            <a:r>
              <a:rPr sz="2400" dirty="0">
                <a:latin typeface="Times New Roman"/>
                <a:cs typeface="Times New Roman"/>
              </a:rPr>
              <a:t>The pack</a:t>
            </a:r>
            <a:r>
              <a:rPr sz="2400" spc="-5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t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bu</a:t>
            </a:r>
            <a:r>
              <a:rPr sz="2400" spc="-10" dirty="0">
                <a:latin typeface="Times New Roman"/>
                <a:cs typeface="Times New Roman"/>
              </a:rPr>
              <a:t>ff</a:t>
            </a:r>
            <a:r>
              <a:rPr sz="2400" dirty="0">
                <a:latin typeface="Times New Roman"/>
                <a:cs typeface="Times New Roman"/>
              </a:rPr>
              <a:t>er </a:t>
            </a:r>
            <a:r>
              <a:rPr sz="2400" spc="-10" dirty="0">
                <a:latin typeface="Times New Roman"/>
                <a:cs typeface="Times New Roman"/>
              </a:rPr>
              <a:t>f</a:t>
            </a:r>
            <a:r>
              <a:rPr sz="2400" dirty="0">
                <a:latin typeface="Times New Roman"/>
                <a:cs typeface="Times New Roman"/>
              </a:rPr>
              <a:t>or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router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 </a:t>
            </a:r>
            <a:r>
              <a:rPr sz="2400" spc="10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</a:t>
            </a:r>
            <a:r>
              <a:rPr sz="2400" spc="5" dirty="0">
                <a:latin typeface="Times New Roman"/>
                <a:cs typeface="Times New Roman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evious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slide </a:t>
            </a:r>
            <a:r>
              <a:rPr sz="2400" spc="5" dirty="0">
                <a:latin typeface="Times New Roman"/>
                <a:cs typeface="Times New Roman"/>
              </a:rPr>
              <a:t>(</a:t>
            </a:r>
            <a:r>
              <a:rPr sz="2400" spc="-10" dirty="0">
                <a:latin typeface="Times New Roman"/>
                <a:cs typeface="Times New Roman"/>
              </a:rPr>
              <a:t>F</a:t>
            </a:r>
            <a:r>
              <a:rPr sz="2400" dirty="0">
                <a:latin typeface="Times New Roman"/>
                <a:cs typeface="Times New Roman"/>
              </a:rPr>
              <a:t>ig.	5-13</a:t>
            </a:r>
            <a:r>
              <a:rPr sz="2400" spc="5" dirty="0">
                <a:latin typeface="Times New Roman"/>
                <a:cs typeface="Times New Roman"/>
              </a:rPr>
              <a:t>)</a:t>
            </a:r>
            <a:r>
              <a:rPr sz="240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90880" y="1916429"/>
            <a:ext cx="7837170" cy="26809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04720" y="223520"/>
            <a:ext cx="472821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Hierarchical</a:t>
            </a:r>
            <a:r>
              <a:rPr sz="4400" spc="-60" dirty="0"/>
              <a:t> </a:t>
            </a:r>
            <a:r>
              <a:rPr sz="4400" dirty="0"/>
              <a:t>Routing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3286759" y="5749290"/>
            <a:ext cx="25679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Hierarchical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routing.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26870" y="1281430"/>
            <a:ext cx="6092189" cy="41516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67610" y="223520"/>
            <a:ext cx="419925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Broadcast</a:t>
            </a:r>
            <a:r>
              <a:rPr sz="4400" spc="-75" dirty="0"/>
              <a:t> </a:t>
            </a:r>
            <a:r>
              <a:rPr sz="4400" dirty="0"/>
              <a:t>Routing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593101" y="1630679"/>
            <a:ext cx="7964153" cy="27571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57200" y="5547359"/>
            <a:ext cx="78670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3256915" algn="l"/>
                <a:tab pos="4994275" algn="l"/>
                <a:tab pos="6962775" algn="l"/>
              </a:tabLst>
            </a:pPr>
            <a:r>
              <a:rPr sz="2400" spc="-5" dirty="0">
                <a:latin typeface="Times New Roman"/>
                <a:cs typeface="Times New Roman"/>
              </a:rPr>
              <a:t>Reverse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path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forwarding.	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(a)</a:t>
            </a:r>
            <a:r>
              <a:rPr sz="2400" spc="2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subnet.	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(b)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Sink</a:t>
            </a:r>
            <a:r>
              <a:rPr sz="2400" dirty="0">
                <a:latin typeface="Times New Roman"/>
                <a:cs typeface="Times New Roman"/>
              </a:rPr>
              <a:t> tree.	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(c)</a:t>
            </a:r>
            <a:r>
              <a:rPr sz="2400" spc="-8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  tree built by reverse path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forwarding.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8739" y="223520"/>
            <a:ext cx="643382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Network Layer Design</a:t>
            </a:r>
            <a:r>
              <a:rPr sz="4400" spc="-35" dirty="0"/>
              <a:t> </a:t>
            </a:r>
            <a:r>
              <a:rPr sz="4400" spc="-5" dirty="0"/>
              <a:t>Isues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353059" y="1729740"/>
            <a:ext cx="150495" cy="260223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2800" dirty="0">
                <a:solidFill>
                  <a:srgbClr val="3333CC"/>
                </a:solidFill>
                <a:latin typeface="Times New Roman"/>
                <a:cs typeface="Times New Roman"/>
              </a:rPr>
              <a:t>•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800" dirty="0">
                <a:solidFill>
                  <a:srgbClr val="3333CC"/>
                </a:solidFill>
                <a:latin typeface="Times New Roman"/>
                <a:cs typeface="Times New Roman"/>
              </a:rPr>
              <a:t>•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800" dirty="0">
                <a:solidFill>
                  <a:srgbClr val="3333CC"/>
                </a:solidFill>
                <a:latin typeface="Times New Roman"/>
                <a:cs typeface="Times New Roman"/>
              </a:rPr>
              <a:t>•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90"/>
              </a:spcBef>
            </a:pPr>
            <a:r>
              <a:rPr sz="2800" dirty="0">
                <a:solidFill>
                  <a:srgbClr val="3333CC"/>
                </a:solidFill>
                <a:latin typeface="Times New Roman"/>
                <a:cs typeface="Times New Roman"/>
              </a:rPr>
              <a:t>•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800" dirty="0">
                <a:solidFill>
                  <a:srgbClr val="3333CC"/>
                </a:solidFill>
                <a:latin typeface="Times New Roman"/>
                <a:cs typeface="Times New Roman"/>
              </a:rPr>
              <a:t>•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62660" y="1755140"/>
            <a:ext cx="7647940" cy="25996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582420">
              <a:lnSpc>
                <a:spcPct val="120700"/>
              </a:lnSpc>
              <a:spcBef>
                <a:spcPts val="95"/>
              </a:spcBef>
            </a:pPr>
            <a:r>
              <a:rPr sz="2800" spc="-5" dirty="0">
                <a:latin typeface="Times New Roman"/>
                <a:cs typeface="Times New Roman"/>
              </a:rPr>
              <a:t>Store-and-Forward </a:t>
            </a:r>
            <a:r>
              <a:rPr sz="2800" spc="-10" dirty="0">
                <a:latin typeface="Times New Roman"/>
                <a:cs typeface="Times New Roman"/>
              </a:rPr>
              <a:t>Packet </a:t>
            </a:r>
            <a:r>
              <a:rPr sz="2800" spc="-5" dirty="0">
                <a:latin typeface="Times New Roman"/>
                <a:cs typeface="Times New Roman"/>
              </a:rPr>
              <a:t>Switching  Services </a:t>
            </a:r>
            <a:r>
              <a:rPr sz="2800" dirty="0">
                <a:latin typeface="Times New Roman"/>
                <a:cs typeface="Times New Roman"/>
              </a:rPr>
              <a:t>Provided to the </a:t>
            </a:r>
            <a:r>
              <a:rPr sz="2800" spc="-5" dirty="0">
                <a:latin typeface="Times New Roman"/>
                <a:cs typeface="Times New Roman"/>
              </a:rPr>
              <a:t>Transport Layer  Implementation </a:t>
            </a:r>
            <a:r>
              <a:rPr sz="2800" dirty="0">
                <a:latin typeface="Times New Roman"/>
                <a:cs typeface="Times New Roman"/>
              </a:rPr>
              <a:t>of </a:t>
            </a:r>
            <a:r>
              <a:rPr sz="2800" spc="-5" dirty="0">
                <a:latin typeface="Times New Roman"/>
                <a:cs typeface="Times New Roman"/>
              </a:rPr>
              <a:t>Connectionless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Service</a:t>
            </a:r>
            <a:endParaRPr sz="2800">
              <a:latin typeface="Times New Roman"/>
              <a:cs typeface="Times New Roman"/>
            </a:endParaRPr>
          </a:p>
          <a:p>
            <a:pPr marL="12700" marR="5080">
              <a:lnSpc>
                <a:spcPct val="120500"/>
              </a:lnSpc>
              <a:spcBef>
                <a:spcPts val="10"/>
              </a:spcBef>
            </a:pPr>
            <a:r>
              <a:rPr sz="2800" spc="-5" dirty="0">
                <a:latin typeface="Times New Roman"/>
                <a:cs typeface="Times New Roman"/>
              </a:rPr>
              <a:t>Implementation </a:t>
            </a:r>
            <a:r>
              <a:rPr sz="2800" dirty="0">
                <a:latin typeface="Times New Roman"/>
                <a:cs typeface="Times New Roman"/>
              </a:rPr>
              <a:t>of </a:t>
            </a:r>
            <a:r>
              <a:rPr sz="2800" spc="-5" dirty="0">
                <a:latin typeface="Times New Roman"/>
                <a:cs typeface="Times New Roman"/>
              </a:rPr>
              <a:t>Connection-Oriented Service  Comparison </a:t>
            </a:r>
            <a:r>
              <a:rPr sz="2800" dirty="0">
                <a:latin typeface="Times New Roman"/>
                <a:cs typeface="Times New Roman"/>
              </a:rPr>
              <a:t>of </a:t>
            </a:r>
            <a:r>
              <a:rPr sz="2800" spc="-5" dirty="0">
                <a:latin typeface="Times New Roman"/>
                <a:cs typeface="Times New Roman"/>
              </a:rPr>
              <a:t>Virtual-Circuit and </a:t>
            </a:r>
            <a:r>
              <a:rPr sz="2800" spc="-10" dirty="0">
                <a:latin typeface="Times New Roman"/>
                <a:cs typeface="Times New Roman"/>
              </a:rPr>
              <a:t>Datagram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Subnets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29839" y="223520"/>
            <a:ext cx="40779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Multicast</a:t>
            </a:r>
            <a:r>
              <a:rPr sz="4400" spc="-75" dirty="0"/>
              <a:t> </a:t>
            </a:r>
            <a:r>
              <a:rPr sz="4400" dirty="0"/>
              <a:t>Routing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1479550" y="1305560"/>
            <a:ext cx="6032500" cy="41389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9919" y="5768340"/>
            <a:ext cx="80086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28825" algn="l"/>
              </a:tabLst>
            </a:pP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(a)</a:t>
            </a:r>
            <a:r>
              <a:rPr sz="2400" spc="1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network.	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(b) </a:t>
            </a:r>
            <a:r>
              <a:rPr sz="2400" dirty="0">
                <a:latin typeface="Times New Roman"/>
                <a:cs typeface="Times New Roman"/>
              </a:rPr>
              <a:t>A spanning tree </a:t>
            </a:r>
            <a:r>
              <a:rPr sz="2400" spc="-5" dirty="0">
                <a:latin typeface="Times New Roman"/>
                <a:cs typeface="Times New Roman"/>
              </a:rPr>
              <a:t>for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leftmost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router.</a:t>
            </a:r>
            <a:endParaRPr sz="24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tabLst>
                <a:tab pos="4091304" algn="l"/>
              </a:tabLst>
            </a:pP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(c)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multicast </a:t>
            </a:r>
            <a:r>
              <a:rPr sz="2400" dirty="0">
                <a:latin typeface="Times New Roman"/>
                <a:cs typeface="Times New Roman"/>
              </a:rPr>
              <a:t>tree </a:t>
            </a:r>
            <a:r>
              <a:rPr sz="2400" spc="-5" dirty="0">
                <a:latin typeface="Times New Roman"/>
                <a:cs typeface="Times New Roman"/>
              </a:rPr>
              <a:t>for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group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1.	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(d)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multicast </a:t>
            </a:r>
            <a:r>
              <a:rPr sz="2400" dirty="0">
                <a:latin typeface="Times New Roman"/>
                <a:cs typeface="Times New Roman"/>
              </a:rPr>
              <a:t>tree </a:t>
            </a:r>
            <a:r>
              <a:rPr sz="2400" spc="-5" dirty="0">
                <a:latin typeface="Times New Roman"/>
                <a:cs typeface="Times New Roman"/>
              </a:rPr>
              <a:t>for group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3860" y="223520"/>
            <a:ext cx="578739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45740" algn="l"/>
              </a:tabLst>
            </a:pPr>
            <a:r>
              <a:rPr sz="4400" dirty="0"/>
              <a:t>Routing</a:t>
            </a:r>
            <a:r>
              <a:rPr sz="4400" spc="5" dirty="0"/>
              <a:t> </a:t>
            </a:r>
            <a:r>
              <a:rPr sz="4400" spc="-5" dirty="0"/>
              <a:t>for	Mobile</a:t>
            </a:r>
            <a:r>
              <a:rPr sz="4400" spc="-70" dirty="0"/>
              <a:t> </a:t>
            </a:r>
            <a:r>
              <a:rPr sz="4400" spc="-5" dirty="0"/>
              <a:t>Hosts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617219" y="5749290"/>
            <a:ext cx="79051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10" dirty="0">
                <a:latin typeface="Times New Roman"/>
                <a:cs typeface="Times New Roman"/>
              </a:rPr>
              <a:t>WAN </a:t>
            </a:r>
            <a:r>
              <a:rPr sz="2400" dirty="0">
                <a:latin typeface="Times New Roman"/>
                <a:cs typeface="Times New Roman"/>
              </a:rPr>
              <a:t>to </a:t>
            </a:r>
            <a:r>
              <a:rPr sz="2400" spc="-5" dirty="0">
                <a:latin typeface="Times New Roman"/>
                <a:cs typeface="Times New Roman"/>
              </a:rPr>
              <a:t>which LANs, MANs, and wireless </a:t>
            </a:r>
            <a:r>
              <a:rPr sz="2400" dirty="0">
                <a:latin typeface="Times New Roman"/>
                <a:cs typeface="Times New Roman"/>
              </a:rPr>
              <a:t>cells are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attached.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46125" y="1962150"/>
            <a:ext cx="7102194" cy="29480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77619" y="223520"/>
            <a:ext cx="6579234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45105" algn="l"/>
              </a:tabLst>
            </a:pPr>
            <a:r>
              <a:rPr sz="4400" spc="-5" dirty="0"/>
              <a:t>Routing</a:t>
            </a:r>
            <a:r>
              <a:rPr sz="4400" spc="10" dirty="0"/>
              <a:t> </a:t>
            </a:r>
            <a:r>
              <a:rPr sz="4400" spc="-5" dirty="0"/>
              <a:t>for	Mobile Hosts</a:t>
            </a:r>
            <a:r>
              <a:rPr sz="4400" spc="-35" dirty="0"/>
              <a:t> </a:t>
            </a:r>
            <a:r>
              <a:rPr sz="4400" spc="-5" dirty="0"/>
              <a:t>(2)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2606039" y="5749290"/>
            <a:ext cx="39281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Packet </a:t>
            </a:r>
            <a:r>
              <a:rPr sz="2400" dirty="0">
                <a:latin typeface="Times New Roman"/>
                <a:cs typeface="Times New Roman"/>
              </a:rPr>
              <a:t>routing </a:t>
            </a:r>
            <a:r>
              <a:rPr sz="2400" spc="-5" dirty="0">
                <a:latin typeface="Times New Roman"/>
                <a:cs typeface="Times New Roman"/>
              </a:rPr>
              <a:t>for mobile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users.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04339" y="1339850"/>
            <a:ext cx="6074410" cy="37617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1110" y="223520"/>
            <a:ext cx="660908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Routing </a:t>
            </a:r>
            <a:r>
              <a:rPr sz="4400" spc="-5" dirty="0"/>
              <a:t>in Ad Hoc</a:t>
            </a:r>
            <a:r>
              <a:rPr sz="4400" spc="-45" dirty="0"/>
              <a:t> </a:t>
            </a:r>
            <a:r>
              <a:rPr sz="4400" spc="-5" dirty="0"/>
              <a:t>Networks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759459" y="1451609"/>
            <a:ext cx="6747509" cy="120396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3200" spc="-5" dirty="0">
                <a:latin typeface="Times New Roman"/>
                <a:cs typeface="Times New Roman"/>
              </a:rPr>
              <a:t>Possibilities </a:t>
            </a:r>
            <a:r>
              <a:rPr sz="3200" dirty="0">
                <a:latin typeface="Times New Roman"/>
                <a:cs typeface="Times New Roman"/>
              </a:rPr>
              <a:t>when </a:t>
            </a:r>
            <a:r>
              <a:rPr sz="3200" spc="-5" dirty="0">
                <a:latin typeface="Times New Roman"/>
                <a:cs typeface="Times New Roman"/>
              </a:rPr>
              <a:t>the routers </a:t>
            </a:r>
            <a:r>
              <a:rPr sz="3200" dirty="0">
                <a:latin typeface="Times New Roman"/>
                <a:cs typeface="Times New Roman"/>
              </a:rPr>
              <a:t>are</a:t>
            </a:r>
            <a:r>
              <a:rPr sz="3200" spc="4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mobile: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  <a:tabLst>
                <a:tab pos="621665" algn="l"/>
              </a:tabLst>
            </a:pPr>
            <a:r>
              <a:rPr sz="3200" dirty="0">
                <a:solidFill>
                  <a:srgbClr val="3333CC"/>
                </a:solidFill>
                <a:latin typeface="Times New Roman"/>
                <a:cs typeface="Times New Roman"/>
              </a:rPr>
              <a:t>1.	</a:t>
            </a:r>
            <a:r>
              <a:rPr sz="3200" spc="-5" dirty="0">
                <a:latin typeface="Times New Roman"/>
                <a:cs typeface="Times New Roman"/>
              </a:rPr>
              <a:t>Military vehicles </a:t>
            </a:r>
            <a:r>
              <a:rPr sz="3200" dirty="0">
                <a:latin typeface="Times New Roman"/>
                <a:cs typeface="Times New Roman"/>
              </a:rPr>
              <a:t>on</a:t>
            </a:r>
            <a:r>
              <a:rPr sz="3200" spc="3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battlefield.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16660" y="2772409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–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50060" y="2730500"/>
            <a:ext cx="222123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No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infrastructure</a:t>
            </a:r>
            <a:r>
              <a:rPr sz="3200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59459" y="3319779"/>
            <a:ext cx="424815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21665" algn="l"/>
              </a:tabLst>
            </a:pPr>
            <a:r>
              <a:rPr sz="3200" dirty="0">
                <a:solidFill>
                  <a:srgbClr val="3333CC"/>
                </a:solidFill>
                <a:latin typeface="Times New Roman"/>
                <a:cs typeface="Times New Roman"/>
              </a:rPr>
              <a:t>1.	</a:t>
            </a:r>
            <a:r>
              <a:rPr sz="3200" dirty="0">
                <a:latin typeface="Times New Roman"/>
                <a:cs typeface="Times New Roman"/>
              </a:rPr>
              <a:t>A </a:t>
            </a:r>
            <a:r>
              <a:rPr sz="3200" spc="-5" dirty="0">
                <a:latin typeface="Times New Roman"/>
                <a:cs typeface="Times New Roman"/>
              </a:rPr>
              <a:t>fleet </a:t>
            </a:r>
            <a:r>
              <a:rPr sz="3200" dirty="0">
                <a:latin typeface="Times New Roman"/>
                <a:cs typeface="Times New Roman"/>
              </a:rPr>
              <a:t>of </a:t>
            </a:r>
            <a:r>
              <a:rPr sz="3200" spc="-5" dirty="0">
                <a:latin typeface="Times New Roman"/>
                <a:cs typeface="Times New Roman"/>
              </a:rPr>
              <a:t>ships at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sea.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16660" y="386334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–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50060" y="3883659"/>
            <a:ext cx="28682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All moving </a:t>
            </a:r>
            <a:r>
              <a:rPr sz="2400" dirty="0">
                <a:latin typeface="Times New Roman"/>
                <a:cs typeface="Times New Roman"/>
              </a:rPr>
              <a:t>all the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time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59459" y="4351020"/>
            <a:ext cx="607441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21665" algn="l"/>
              </a:tabLst>
            </a:pPr>
            <a:r>
              <a:rPr sz="3200" dirty="0">
                <a:solidFill>
                  <a:srgbClr val="3333CC"/>
                </a:solidFill>
                <a:latin typeface="Times New Roman"/>
                <a:cs typeface="Times New Roman"/>
              </a:rPr>
              <a:t>1.	</a:t>
            </a:r>
            <a:r>
              <a:rPr sz="3200" dirty="0">
                <a:latin typeface="Times New Roman"/>
                <a:cs typeface="Times New Roman"/>
              </a:rPr>
              <a:t>Emergency works at earthquake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16660" y="4894579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–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50060" y="4913629"/>
            <a:ext cx="3563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The infrastructure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destroyed.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59459" y="5368290"/>
            <a:ext cx="753173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21665" algn="l"/>
              </a:tabLst>
            </a:pPr>
            <a:r>
              <a:rPr sz="2800" dirty="0">
                <a:solidFill>
                  <a:srgbClr val="3333CC"/>
                </a:solidFill>
                <a:latin typeface="Times New Roman"/>
                <a:cs typeface="Times New Roman"/>
              </a:rPr>
              <a:t>1.	</a:t>
            </a:r>
            <a:r>
              <a:rPr sz="2800" dirty="0">
                <a:latin typeface="Times New Roman"/>
                <a:cs typeface="Times New Roman"/>
              </a:rPr>
              <a:t>A </a:t>
            </a:r>
            <a:r>
              <a:rPr sz="2800" spc="-5" dirty="0">
                <a:latin typeface="Times New Roman"/>
                <a:cs typeface="Times New Roman"/>
              </a:rPr>
              <a:t>gathering </a:t>
            </a:r>
            <a:r>
              <a:rPr sz="2800" dirty="0">
                <a:latin typeface="Times New Roman"/>
                <a:cs typeface="Times New Roman"/>
              </a:rPr>
              <a:t>of people </a:t>
            </a:r>
            <a:r>
              <a:rPr sz="2800" spc="-5" dirty="0">
                <a:latin typeface="Times New Roman"/>
                <a:cs typeface="Times New Roman"/>
              </a:rPr>
              <a:t>with </a:t>
            </a:r>
            <a:r>
              <a:rPr sz="2800" dirty="0">
                <a:latin typeface="Times New Roman"/>
                <a:cs typeface="Times New Roman"/>
              </a:rPr>
              <a:t>notebook</a:t>
            </a:r>
            <a:r>
              <a:rPr sz="2800" spc="-10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computers.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16660" y="585089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–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750060" y="5871209"/>
            <a:ext cx="31940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In </a:t>
            </a:r>
            <a:r>
              <a:rPr sz="2400" spc="-5" dirty="0">
                <a:latin typeface="Times New Roman"/>
                <a:cs typeface="Times New Roman"/>
              </a:rPr>
              <a:t>an </a:t>
            </a:r>
            <a:r>
              <a:rPr sz="2400" dirty="0">
                <a:latin typeface="Times New Roman"/>
                <a:cs typeface="Times New Roman"/>
              </a:rPr>
              <a:t>area lacking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802.11.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9539" y="223520"/>
            <a:ext cx="3799204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Route</a:t>
            </a:r>
            <a:r>
              <a:rPr sz="4400" spc="-40" dirty="0"/>
              <a:t> </a:t>
            </a:r>
            <a:r>
              <a:rPr sz="4400" spc="-5" dirty="0"/>
              <a:t>Discovery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72720" y="4353559"/>
            <a:ext cx="8802370" cy="2232660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622300" indent="-609600">
              <a:lnSpc>
                <a:spcPct val="100000"/>
              </a:lnSpc>
              <a:spcBef>
                <a:spcPts val="690"/>
              </a:spcBef>
              <a:buAutoNum type="alphaLcParenR"/>
              <a:tabLst>
                <a:tab pos="621665" algn="l"/>
                <a:tab pos="622300" algn="l"/>
              </a:tabLst>
            </a:pP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(a) </a:t>
            </a:r>
            <a:r>
              <a:rPr sz="2400" spc="-5" dirty="0">
                <a:latin typeface="Times New Roman"/>
                <a:cs typeface="Times New Roman"/>
              </a:rPr>
              <a:t>Range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10" dirty="0">
                <a:latin typeface="Times New Roman"/>
                <a:cs typeface="Times New Roman"/>
              </a:rPr>
              <a:t>A's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broadcast.</a:t>
            </a:r>
            <a:endParaRPr sz="2400">
              <a:latin typeface="Times New Roman"/>
              <a:cs typeface="Times New Roman"/>
            </a:endParaRPr>
          </a:p>
          <a:p>
            <a:pPr marL="622300" indent="-609600">
              <a:lnSpc>
                <a:spcPct val="100000"/>
              </a:lnSpc>
              <a:spcBef>
                <a:spcPts val="590"/>
              </a:spcBef>
              <a:buAutoNum type="alphaLcParenR"/>
              <a:tabLst>
                <a:tab pos="621665" algn="l"/>
                <a:tab pos="622300" algn="l"/>
              </a:tabLst>
            </a:pP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(b) </a:t>
            </a:r>
            <a:r>
              <a:rPr sz="2400" spc="-5" dirty="0">
                <a:latin typeface="Times New Roman"/>
                <a:cs typeface="Times New Roman"/>
              </a:rPr>
              <a:t>After </a:t>
            </a:r>
            <a:r>
              <a:rPr sz="2400" dirty="0">
                <a:latin typeface="Times New Roman"/>
                <a:cs typeface="Times New Roman"/>
              </a:rPr>
              <a:t>B and D have received </a:t>
            </a:r>
            <a:r>
              <a:rPr sz="2400" spc="-10" dirty="0">
                <a:latin typeface="Times New Roman"/>
                <a:cs typeface="Times New Roman"/>
              </a:rPr>
              <a:t>A's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broadcast.</a:t>
            </a:r>
            <a:endParaRPr sz="2400">
              <a:latin typeface="Times New Roman"/>
              <a:cs typeface="Times New Roman"/>
            </a:endParaRPr>
          </a:p>
          <a:p>
            <a:pPr marL="622300" indent="-609600">
              <a:lnSpc>
                <a:spcPct val="100000"/>
              </a:lnSpc>
              <a:spcBef>
                <a:spcPts val="600"/>
              </a:spcBef>
              <a:buAutoNum type="alphaLcParenR"/>
              <a:tabLst>
                <a:tab pos="621665" algn="l"/>
                <a:tab pos="622300" algn="l"/>
              </a:tabLst>
            </a:pP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(c) </a:t>
            </a:r>
            <a:r>
              <a:rPr sz="2400" spc="-5" dirty="0">
                <a:latin typeface="Times New Roman"/>
                <a:cs typeface="Times New Roman"/>
              </a:rPr>
              <a:t>After C, </a:t>
            </a:r>
            <a:r>
              <a:rPr sz="2400" dirty="0">
                <a:latin typeface="Times New Roman"/>
                <a:cs typeface="Times New Roman"/>
              </a:rPr>
              <a:t>F, and G have received </a:t>
            </a:r>
            <a:r>
              <a:rPr sz="2400" spc="-10" dirty="0">
                <a:latin typeface="Times New Roman"/>
                <a:cs typeface="Times New Roman"/>
              </a:rPr>
              <a:t>A's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broadcast.</a:t>
            </a:r>
            <a:endParaRPr sz="2400">
              <a:latin typeface="Times New Roman"/>
              <a:cs typeface="Times New Roman"/>
            </a:endParaRPr>
          </a:p>
          <a:p>
            <a:pPr marL="622300" indent="-609600">
              <a:lnSpc>
                <a:spcPct val="100000"/>
              </a:lnSpc>
              <a:spcBef>
                <a:spcPts val="600"/>
              </a:spcBef>
              <a:buAutoNum type="alphaLcParenR"/>
              <a:tabLst>
                <a:tab pos="621665" algn="l"/>
                <a:tab pos="622300" algn="l"/>
              </a:tabLst>
            </a:pP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(d) </a:t>
            </a:r>
            <a:r>
              <a:rPr sz="2400" spc="-5" dirty="0">
                <a:latin typeface="Times New Roman"/>
                <a:cs typeface="Times New Roman"/>
              </a:rPr>
              <a:t>After </a:t>
            </a:r>
            <a:r>
              <a:rPr sz="2400" dirty="0">
                <a:latin typeface="Times New Roman"/>
                <a:cs typeface="Times New Roman"/>
              </a:rPr>
              <a:t>E, </a:t>
            </a:r>
            <a:r>
              <a:rPr sz="2400" spc="-10" dirty="0">
                <a:latin typeface="Times New Roman"/>
                <a:cs typeface="Times New Roman"/>
              </a:rPr>
              <a:t>H, </a:t>
            </a:r>
            <a:r>
              <a:rPr sz="2400" spc="-5" dirty="0">
                <a:latin typeface="Times New Roman"/>
                <a:cs typeface="Times New Roman"/>
              </a:rPr>
              <a:t>and </a:t>
            </a:r>
            <a:r>
              <a:rPr sz="2400" dirty="0">
                <a:latin typeface="Times New Roman"/>
                <a:cs typeface="Times New Roman"/>
              </a:rPr>
              <a:t>I </a:t>
            </a:r>
            <a:r>
              <a:rPr sz="2400" spc="-5" dirty="0">
                <a:latin typeface="Times New Roman"/>
                <a:cs typeface="Times New Roman"/>
              </a:rPr>
              <a:t>have </a:t>
            </a:r>
            <a:r>
              <a:rPr sz="2400" dirty="0">
                <a:latin typeface="Times New Roman"/>
                <a:cs typeface="Times New Roman"/>
              </a:rPr>
              <a:t>received </a:t>
            </a:r>
            <a:r>
              <a:rPr sz="2400" spc="-10" dirty="0">
                <a:latin typeface="Times New Roman"/>
                <a:cs typeface="Times New Roman"/>
              </a:rPr>
              <a:t>A's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broadcast.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  <a:tabLst>
                <a:tab pos="4222750" algn="l"/>
              </a:tabLst>
            </a:pPr>
            <a:r>
              <a:rPr sz="2400" spc="-5" dirty="0">
                <a:latin typeface="Times New Roman"/>
                <a:cs typeface="Times New Roman"/>
              </a:rPr>
              <a:t>Shaded </a:t>
            </a:r>
            <a:r>
              <a:rPr sz="2400" dirty="0">
                <a:latin typeface="Times New Roman"/>
                <a:cs typeface="Times New Roman"/>
              </a:rPr>
              <a:t>nodes are new recipients.	</a:t>
            </a:r>
            <a:r>
              <a:rPr sz="2400" spc="-5" dirty="0">
                <a:latin typeface="Times New Roman"/>
                <a:cs typeface="Times New Roman"/>
              </a:rPr>
              <a:t>Arrows show </a:t>
            </a:r>
            <a:r>
              <a:rPr sz="2400" dirty="0">
                <a:latin typeface="Times New Roman"/>
                <a:cs typeface="Times New Roman"/>
              </a:rPr>
              <a:t>possible reverse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routes.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36269" y="1465580"/>
            <a:ext cx="6863130" cy="26390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3300" y="223520"/>
            <a:ext cx="458978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Route Discovery</a:t>
            </a:r>
            <a:r>
              <a:rPr sz="4400" spc="-50" dirty="0"/>
              <a:t> </a:t>
            </a:r>
            <a:r>
              <a:rPr sz="4400" dirty="0"/>
              <a:t>(2)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2105660" y="4358640"/>
            <a:ext cx="49307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Format </a:t>
            </a:r>
            <a:r>
              <a:rPr sz="2400" dirty="0">
                <a:latin typeface="Times New Roman"/>
                <a:cs typeface="Times New Roman"/>
              </a:rPr>
              <a:t>of a </a:t>
            </a:r>
            <a:r>
              <a:rPr sz="2400" spc="-5" dirty="0">
                <a:latin typeface="Times New Roman"/>
                <a:cs typeface="Times New Roman"/>
              </a:rPr>
              <a:t>ROUTE </a:t>
            </a:r>
            <a:r>
              <a:rPr sz="2400" spc="-10" dirty="0">
                <a:latin typeface="Times New Roman"/>
                <a:cs typeface="Times New Roman"/>
              </a:rPr>
              <a:t>REQUEST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packet.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07669" y="2340610"/>
            <a:ext cx="8487410" cy="8039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3300" y="223520"/>
            <a:ext cx="458978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Route Discovery</a:t>
            </a:r>
            <a:r>
              <a:rPr sz="4400" spc="-50" dirty="0"/>
              <a:t> </a:t>
            </a:r>
            <a:r>
              <a:rPr sz="4400" dirty="0"/>
              <a:t>(3)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2308860" y="4739640"/>
            <a:ext cx="45237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Format </a:t>
            </a:r>
            <a:r>
              <a:rPr sz="2400" dirty="0">
                <a:latin typeface="Times New Roman"/>
                <a:cs typeface="Times New Roman"/>
              </a:rPr>
              <a:t>of a </a:t>
            </a:r>
            <a:r>
              <a:rPr sz="2400" spc="-5" dirty="0">
                <a:latin typeface="Times New Roman"/>
                <a:cs typeface="Times New Roman"/>
              </a:rPr>
              <a:t>ROUTE REPLY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packet.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19150" y="2702560"/>
            <a:ext cx="7932420" cy="8801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74900" y="223520"/>
            <a:ext cx="438658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Route</a:t>
            </a:r>
            <a:r>
              <a:rPr sz="4400" spc="-45" dirty="0"/>
              <a:t> </a:t>
            </a:r>
            <a:r>
              <a:rPr sz="4400" spc="-5" dirty="0"/>
              <a:t>Maintenance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456689" y="5673090"/>
            <a:ext cx="5075555" cy="835660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429259" indent="-416559">
              <a:lnSpc>
                <a:spcPct val="100000"/>
              </a:lnSpc>
              <a:spcBef>
                <a:spcPts val="409"/>
              </a:spcBef>
              <a:buClr>
                <a:srgbClr val="3333CC"/>
              </a:buClr>
              <a:buAutoNum type="alphaLcParenBoth"/>
              <a:tabLst>
                <a:tab pos="429259" algn="l"/>
              </a:tabLst>
            </a:pPr>
            <a:r>
              <a:rPr sz="2400" spc="-10" dirty="0">
                <a:latin typeface="Times New Roman"/>
                <a:cs typeface="Times New Roman"/>
              </a:rPr>
              <a:t>D's </a:t>
            </a:r>
            <a:r>
              <a:rPr sz="2400" dirty="0">
                <a:latin typeface="Times New Roman"/>
                <a:cs typeface="Times New Roman"/>
              </a:rPr>
              <a:t>routing table </a:t>
            </a:r>
            <a:r>
              <a:rPr sz="2400" spc="-5" dirty="0">
                <a:latin typeface="Times New Roman"/>
                <a:cs typeface="Times New Roman"/>
              </a:rPr>
              <a:t>before </a:t>
            </a:r>
            <a:r>
              <a:rPr sz="2400" dirty="0">
                <a:latin typeface="Times New Roman"/>
                <a:cs typeface="Times New Roman"/>
              </a:rPr>
              <a:t>G goes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down.</a:t>
            </a:r>
            <a:endParaRPr sz="2400">
              <a:latin typeface="Times New Roman"/>
              <a:cs typeface="Times New Roman"/>
            </a:endParaRPr>
          </a:p>
          <a:p>
            <a:pPr marL="445770" indent="-433070">
              <a:lnSpc>
                <a:spcPct val="100000"/>
              </a:lnSpc>
              <a:spcBef>
                <a:spcPts val="309"/>
              </a:spcBef>
              <a:buClr>
                <a:srgbClr val="3333CC"/>
              </a:buClr>
              <a:buAutoNum type="alphaLcParenBoth"/>
              <a:tabLst>
                <a:tab pos="445770" algn="l"/>
              </a:tabLst>
            </a:pPr>
            <a:r>
              <a:rPr sz="2400" dirty="0">
                <a:latin typeface="Times New Roman"/>
                <a:cs typeface="Times New Roman"/>
              </a:rPr>
              <a:t>The graph </a:t>
            </a:r>
            <a:r>
              <a:rPr sz="2400" spc="-5" dirty="0">
                <a:latin typeface="Times New Roman"/>
                <a:cs typeface="Times New Roman"/>
              </a:rPr>
              <a:t>after </a:t>
            </a:r>
            <a:r>
              <a:rPr sz="2400" dirty="0">
                <a:latin typeface="Times New Roman"/>
                <a:cs typeface="Times New Roman"/>
              </a:rPr>
              <a:t>G has gone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down.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91508" y="1827529"/>
            <a:ext cx="7156201" cy="30505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26385" y="773677"/>
            <a:ext cx="4550664" cy="40383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6519" y="223520"/>
            <a:ext cx="893508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Node </a:t>
            </a:r>
            <a:r>
              <a:rPr sz="4400" spc="-5" dirty="0"/>
              <a:t>Lookup </a:t>
            </a:r>
            <a:r>
              <a:rPr sz="4400" dirty="0"/>
              <a:t>in </a:t>
            </a:r>
            <a:r>
              <a:rPr sz="4400" spc="-5" dirty="0"/>
              <a:t>Peer-to-Peer</a:t>
            </a:r>
            <a:r>
              <a:rPr sz="4400" spc="-25" dirty="0"/>
              <a:t> </a:t>
            </a:r>
            <a:r>
              <a:rPr sz="4400" spc="-5" dirty="0"/>
              <a:t>Networks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77469" y="5001259"/>
            <a:ext cx="8454390" cy="145415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429259" marR="5080" indent="-429259" algn="just">
              <a:lnSpc>
                <a:spcPts val="2590"/>
              </a:lnSpc>
              <a:spcBef>
                <a:spcPts val="425"/>
              </a:spcBef>
              <a:buClr>
                <a:srgbClr val="3333CC"/>
              </a:buClr>
              <a:buAutoNum type="alphaLcParenBoth"/>
              <a:tabLst>
                <a:tab pos="429259" algn="l"/>
              </a:tabLst>
            </a:pPr>
            <a:r>
              <a:rPr sz="2400" dirty="0">
                <a:latin typeface="Times New Roman"/>
                <a:cs typeface="Times New Roman"/>
              </a:rPr>
              <a:t>A set of 32 node identifiers arranged in a circle. The shaded</a:t>
            </a:r>
            <a:r>
              <a:rPr sz="2400" spc="-1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ones  </a:t>
            </a:r>
            <a:r>
              <a:rPr sz="2400" dirty="0">
                <a:latin typeface="Times New Roman"/>
                <a:cs typeface="Times New Roman"/>
              </a:rPr>
              <a:t>correspond to actual </a:t>
            </a:r>
            <a:r>
              <a:rPr sz="2400" spc="-5" dirty="0">
                <a:latin typeface="Times New Roman"/>
                <a:cs typeface="Times New Roman"/>
              </a:rPr>
              <a:t>machines. </a:t>
            </a:r>
            <a:r>
              <a:rPr sz="2400" dirty="0">
                <a:latin typeface="Times New Roman"/>
                <a:cs typeface="Times New Roman"/>
              </a:rPr>
              <a:t>The arcs </a:t>
            </a:r>
            <a:r>
              <a:rPr sz="2400" spc="-5" dirty="0">
                <a:latin typeface="Times New Roman"/>
                <a:cs typeface="Times New Roman"/>
              </a:rPr>
              <a:t>show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fingers from  </a:t>
            </a:r>
            <a:r>
              <a:rPr sz="2400" dirty="0">
                <a:latin typeface="Times New Roman"/>
                <a:cs typeface="Times New Roman"/>
              </a:rPr>
              <a:t>nodes 1, 4, and 12. The labels on the arcs are the table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indices.</a:t>
            </a:r>
            <a:endParaRPr sz="2400">
              <a:latin typeface="Times New Roman"/>
              <a:cs typeface="Times New Roman"/>
            </a:endParaRPr>
          </a:p>
          <a:p>
            <a:pPr marL="445770" indent="-433070" algn="just">
              <a:lnSpc>
                <a:spcPct val="100000"/>
              </a:lnSpc>
              <a:spcBef>
                <a:spcPts val="275"/>
              </a:spcBef>
              <a:buClr>
                <a:srgbClr val="3333CC"/>
              </a:buClr>
              <a:buAutoNum type="alphaLcParenBoth"/>
              <a:tabLst>
                <a:tab pos="445770" algn="l"/>
              </a:tabLst>
            </a:pPr>
            <a:r>
              <a:rPr sz="2400" spc="-5" dirty="0">
                <a:latin typeface="Times New Roman"/>
                <a:cs typeface="Times New Roman"/>
              </a:rPr>
              <a:t>Examples </a:t>
            </a:r>
            <a:r>
              <a:rPr sz="2400" dirty="0">
                <a:latin typeface="Times New Roman"/>
                <a:cs typeface="Times New Roman"/>
              </a:rPr>
              <a:t>of the finger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tables.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0919" y="223520"/>
            <a:ext cx="71088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Congestion </a:t>
            </a:r>
            <a:r>
              <a:rPr sz="4400" dirty="0"/>
              <a:t>Control</a:t>
            </a:r>
            <a:r>
              <a:rPr sz="4400" spc="-15" dirty="0"/>
              <a:t> </a:t>
            </a:r>
            <a:r>
              <a:rPr sz="4400" spc="-5" dirty="0"/>
              <a:t>Algorithms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457200" y="1355090"/>
            <a:ext cx="168275" cy="355981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3200" dirty="0">
                <a:solidFill>
                  <a:srgbClr val="3333CC"/>
                </a:solidFill>
                <a:latin typeface="Times New Roman"/>
                <a:cs typeface="Times New Roman"/>
              </a:rPr>
              <a:t>•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3200" dirty="0">
                <a:solidFill>
                  <a:srgbClr val="3333CC"/>
                </a:solidFill>
                <a:latin typeface="Times New Roman"/>
                <a:cs typeface="Times New Roman"/>
              </a:rPr>
              <a:t>•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sz="3200" dirty="0">
                <a:solidFill>
                  <a:srgbClr val="3333CC"/>
                </a:solidFill>
                <a:latin typeface="Times New Roman"/>
                <a:cs typeface="Times New Roman"/>
              </a:rPr>
              <a:t>•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3200" dirty="0">
                <a:solidFill>
                  <a:srgbClr val="3333CC"/>
                </a:solidFill>
                <a:latin typeface="Times New Roman"/>
                <a:cs typeface="Times New Roman"/>
              </a:rPr>
              <a:t>•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3200" dirty="0">
                <a:solidFill>
                  <a:srgbClr val="3333CC"/>
                </a:solidFill>
                <a:latin typeface="Times New Roman"/>
                <a:cs typeface="Times New Roman"/>
              </a:rPr>
              <a:t>•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3200" dirty="0">
                <a:solidFill>
                  <a:srgbClr val="3333CC"/>
                </a:solidFill>
                <a:latin typeface="Times New Roman"/>
                <a:cs typeface="Times New Roman"/>
              </a:rPr>
              <a:t>•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66800" y="1381760"/>
            <a:ext cx="7548880" cy="35572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770890">
              <a:lnSpc>
                <a:spcPct val="120600"/>
              </a:lnSpc>
              <a:spcBef>
                <a:spcPts val="95"/>
              </a:spcBef>
            </a:pPr>
            <a:r>
              <a:rPr sz="3200" dirty="0">
                <a:latin typeface="Times New Roman"/>
                <a:cs typeface="Times New Roman"/>
              </a:rPr>
              <a:t>General Principles of </a:t>
            </a:r>
            <a:r>
              <a:rPr sz="3200" spc="-5" dirty="0">
                <a:latin typeface="Times New Roman"/>
                <a:cs typeface="Times New Roman"/>
              </a:rPr>
              <a:t>Congestion Control  Congestion </a:t>
            </a:r>
            <a:r>
              <a:rPr sz="3200" dirty="0">
                <a:latin typeface="Times New Roman"/>
                <a:cs typeface="Times New Roman"/>
              </a:rPr>
              <a:t>Prevention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Policies</a:t>
            </a:r>
            <a:endParaRPr sz="3200">
              <a:latin typeface="Times New Roman"/>
              <a:cs typeface="Times New Roman"/>
            </a:endParaRPr>
          </a:p>
          <a:p>
            <a:pPr marL="12700" marR="5080">
              <a:lnSpc>
                <a:spcPct val="120800"/>
              </a:lnSpc>
              <a:spcBef>
                <a:spcPts val="5"/>
              </a:spcBef>
            </a:pPr>
            <a:r>
              <a:rPr sz="3200" spc="-5" dirty="0">
                <a:latin typeface="Times New Roman"/>
                <a:cs typeface="Times New Roman"/>
              </a:rPr>
              <a:t>Congestion Control in Virtual-Circuit </a:t>
            </a:r>
            <a:r>
              <a:rPr sz="3200" dirty="0">
                <a:latin typeface="Times New Roman"/>
                <a:cs typeface="Times New Roman"/>
              </a:rPr>
              <a:t>Subnets  </a:t>
            </a:r>
            <a:r>
              <a:rPr sz="3200" spc="-5" dirty="0">
                <a:latin typeface="Times New Roman"/>
                <a:cs typeface="Times New Roman"/>
              </a:rPr>
              <a:t>Congestion Control in Datagram Subnets  </a:t>
            </a:r>
            <a:r>
              <a:rPr sz="3200" dirty="0">
                <a:latin typeface="Times New Roman"/>
                <a:cs typeface="Times New Roman"/>
              </a:rPr>
              <a:t>Load Shedding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sz="3200" spc="-5" dirty="0">
                <a:latin typeface="Times New Roman"/>
                <a:cs typeface="Times New Roman"/>
              </a:rPr>
              <a:t>Jitter Control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8940" y="223520"/>
            <a:ext cx="831342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Store-and-Forward Packet</a:t>
            </a:r>
            <a:r>
              <a:rPr sz="4400" spc="5" dirty="0"/>
              <a:t> </a:t>
            </a:r>
            <a:r>
              <a:rPr sz="4400" spc="-5" dirty="0"/>
              <a:t>Switching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596389" y="5749290"/>
            <a:ext cx="59499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environment </a:t>
            </a:r>
            <a:r>
              <a:rPr sz="2400" dirty="0">
                <a:latin typeface="Times New Roman"/>
                <a:cs typeface="Times New Roman"/>
              </a:rPr>
              <a:t>of the </a:t>
            </a:r>
            <a:r>
              <a:rPr sz="2400" spc="-5" dirty="0">
                <a:latin typeface="Times New Roman"/>
                <a:cs typeface="Times New Roman"/>
              </a:rPr>
              <a:t>network </a:t>
            </a:r>
            <a:r>
              <a:rPr sz="2400" dirty="0">
                <a:latin typeface="Times New Roman"/>
                <a:cs typeface="Times New Roman"/>
              </a:rPr>
              <a:t>layer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protocols.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72840" y="2764790"/>
            <a:ext cx="84581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fig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5-1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79780" y="2038350"/>
            <a:ext cx="7846059" cy="28765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13100" y="223520"/>
            <a:ext cx="257302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Congestion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239519" y="5749290"/>
            <a:ext cx="6861809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60550" marR="5080" indent="-184785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When </a:t>
            </a:r>
            <a:r>
              <a:rPr sz="2400" dirty="0">
                <a:latin typeface="Times New Roman"/>
                <a:cs typeface="Times New Roman"/>
              </a:rPr>
              <a:t>too </a:t>
            </a:r>
            <a:r>
              <a:rPr sz="2400" spc="-10" dirty="0">
                <a:latin typeface="Times New Roman"/>
                <a:cs typeface="Times New Roman"/>
              </a:rPr>
              <a:t>much </a:t>
            </a:r>
            <a:r>
              <a:rPr sz="2400" spc="-5" dirty="0">
                <a:latin typeface="Times New Roman"/>
                <a:cs typeface="Times New Roman"/>
              </a:rPr>
              <a:t>traffic </a:t>
            </a:r>
            <a:r>
              <a:rPr sz="2400" dirty="0">
                <a:latin typeface="Times New Roman"/>
                <a:cs typeface="Times New Roman"/>
              </a:rPr>
              <a:t>is </a:t>
            </a:r>
            <a:r>
              <a:rPr sz="2400" spc="-5" dirty="0">
                <a:latin typeface="Times New Roman"/>
                <a:cs typeface="Times New Roman"/>
              </a:rPr>
              <a:t>offered, </a:t>
            </a:r>
            <a:r>
              <a:rPr sz="2400" dirty="0">
                <a:latin typeface="Times New Roman"/>
                <a:cs typeface="Times New Roman"/>
              </a:rPr>
              <a:t>congestion </a:t>
            </a:r>
            <a:r>
              <a:rPr sz="2400" spc="-5" dirty="0">
                <a:latin typeface="Times New Roman"/>
                <a:cs typeface="Times New Roman"/>
              </a:rPr>
              <a:t>sets </a:t>
            </a:r>
            <a:r>
              <a:rPr sz="2400" dirty="0">
                <a:latin typeface="Times New Roman"/>
                <a:cs typeface="Times New Roman"/>
              </a:rPr>
              <a:t>in and  </a:t>
            </a:r>
            <a:r>
              <a:rPr sz="2400" spc="-5" dirty="0">
                <a:latin typeface="Times New Roman"/>
                <a:cs typeface="Times New Roman"/>
              </a:rPr>
              <a:t>performance </a:t>
            </a:r>
            <a:r>
              <a:rPr sz="2400" dirty="0">
                <a:latin typeface="Times New Roman"/>
                <a:cs typeface="Times New Roman"/>
              </a:rPr>
              <a:t>degrades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sharply.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06847" y="1518919"/>
            <a:ext cx="5427402" cy="34588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7820" y="254000"/>
            <a:ext cx="846201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General Principles </a:t>
            </a:r>
            <a:r>
              <a:rPr dirty="0"/>
              <a:t>of </a:t>
            </a:r>
            <a:r>
              <a:rPr spc="-5" dirty="0"/>
              <a:t>Congestion</a:t>
            </a:r>
            <a:r>
              <a:rPr dirty="0"/>
              <a:t> </a:t>
            </a:r>
            <a:r>
              <a:rPr spc="-5" dirty="0"/>
              <a:t>Control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8319" y="1640840"/>
            <a:ext cx="8397240" cy="238125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0"/>
              </a:spcBef>
              <a:tabLst>
                <a:tab pos="621665" algn="l"/>
              </a:tabLst>
            </a:pPr>
            <a:r>
              <a:rPr sz="3200" dirty="0">
                <a:solidFill>
                  <a:srgbClr val="3333CC"/>
                </a:solidFill>
                <a:latin typeface="Times New Roman"/>
                <a:cs typeface="Times New Roman"/>
              </a:rPr>
              <a:t>1.	</a:t>
            </a:r>
            <a:r>
              <a:rPr sz="3200" spc="-5" dirty="0">
                <a:latin typeface="Times New Roman"/>
                <a:cs typeface="Times New Roman"/>
              </a:rPr>
              <a:t>Monitor the </a:t>
            </a:r>
            <a:r>
              <a:rPr sz="3200" dirty="0">
                <a:latin typeface="Times New Roman"/>
                <a:cs typeface="Times New Roman"/>
              </a:rPr>
              <a:t>system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  <a:spcBef>
                <a:spcPts val="800"/>
              </a:spcBef>
              <a:tabLst>
                <a:tab pos="1002665" algn="l"/>
              </a:tabLst>
            </a:pPr>
            <a:r>
              <a:rPr sz="4800" baseline="3472" dirty="0">
                <a:solidFill>
                  <a:srgbClr val="3333CC"/>
                </a:solidFill>
                <a:latin typeface="Times New Roman"/>
                <a:cs typeface="Times New Roman"/>
              </a:rPr>
              <a:t>–	</a:t>
            </a:r>
            <a:r>
              <a:rPr sz="3200" dirty="0">
                <a:latin typeface="Times New Roman"/>
                <a:cs typeface="Times New Roman"/>
              </a:rPr>
              <a:t>detect when and where congestion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occurs.</a:t>
            </a:r>
            <a:endParaRPr sz="3200">
              <a:latin typeface="Times New Roman"/>
              <a:cs typeface="Times New Roman"/>
            </a:endParaRPr>
          </a:p>
          <a:p>
            <a:pPr marL="622300" indent="-609600">
              <a:lnSpc>
                <a:spcPct val="100000"/>
              </a:lnSpc>
              <a:spcBef>
                <a:spcPts val="790"/>
              </a:spcBef>
              <a:buClr>
                <a:srgbClr val="3333CC"/>
              </a:buClr>
              <a:buAutoNum type="arabicPeriod"/>
              <a:tabLst>
                <a:tab pos="621665" algn="l"/>
                <a:tab pos="622300" algn="l"/>
              </a:tabLst>
            </a:pPr>
            <a:r>
              <a:rPr sz="3200" dirty="0">
                <a:latin typeface="Times New Roman"/>
                <a:cs typeface="Times New Roman"/>
              </a:rPr>
              <a:t>Pass </a:t>
            </a:r>
            <a:r>
              <a:rPr sz="3200" spc="-5" dirty="0">
                <a:latin typeface="Times New Roman"/>
                <a:cs typeface="Times New Roman"/>
              </a:rPr>
              <a:t>information to </a:t>
            </a:r>
            <a:r>
              <a:rPr sz="3200" dirty="0">
                <a:latin typeface="Times New Roman"/>
                <a:cs typeface="Times New Roman"/>
              </a:rPr>
              <a:t>where </a:t>
            </a:r>
            <a:r>
              <a:rPr sz="3200" spc="-5" dirty="0">
                <a:latin typeface="Times New Roman"/>
                <a:cs typeface="Times New Roman"/>
              </a:rPr>
              <a:t>action </a:t>
            </a:r>
            <a:r>
              <a:rPr sz="3200" dirty="0">
                <a:latin typeface="Times New Roman"/>
                <a:cs typeface="Times New Roman"/>
              </a:rPr>
              <a:t>can be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taken.</a:t>
            </a:r>
            <a:endParaRPr sz="3200">
              <a:latin typeface="Times New Roman"/>
              <a:cs typeface="Times New Roman"/>
            </a:endParaRPr>
          </a:p>
          <a:p>
            <a:pPr marL="622300" indent="-609600">
              <a:lnSpc>
                <a:spcPct val="100000"/>
              </a:lnSpc>
              <a:spcBef>
                <a:spcPts val="800"/>
              </a:spcBef>
              <a:buClr>
                <a:srgbClr val="3333CC"/>
              </a:buClr>
              <a:buAutoNum type="arabicPeriod"/>
              <a:tabLst>
                <a:tab pos="621665" algn="l"/>
                <a:tab pos="622300" algn="l"/>
              </a:tabLst>
            </a:pPr>
            <a:r>
              <a:rPr sz="3200" dirty="0">
                <a:latin typeface="Times New Roman"/>
                <a:cs typeface="Times New Roman"/>
              </a:rPr>
              <a:t>Adjust system operation </a:t>
            </a:r>
            <a:r>
              <a:rPr sz="3200" spc="-5" dirty="0">
                <a:latin typeface="Times New Roman"/>
                <a:cs typeface="Times New Roman"/>
              </a:rPr>
              <a:t>to </a:t>
            </a:r>
            <a:r>
              <a:rPr sz="3200" dirty="0">
                <a:latin typeface="Times New Roman"/>
                <a:cs typeface="Times New Roman"/>
              </a:rPr>
              <a:t>correct </a:t>
            </a:r>
            <a:r>
              <a:rPr sz="3200" spc="-5" dirty="0">
                <a:latin typeface="Times New Roman"/>
                <a:cs typeface="Times New Roman"/>
              </a:rPr>
              <a:t>the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problem.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3939" y="223520"/>
            <a:ext cx="704342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Congestion Prevention</a:t>
            </a:r>
            <a:r>
              <a:rPr sz="4400" dirty="0"/>
              <a:t> </a:t>
            </a:r>
            <a:r>
              <a:rPr sz="4400" spc="-5" dirty="0"/>
              <a:t>Policies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2686050" y="5749290"/>
            <a:ext cx="376745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Policies </a:t>
            </a:r>
            <a:r>
              <a:rPr sz="2400" dirty="0">
                <a:latin typeface="Times New Roman"/>
                <a:cs typeface="Times New Roman"/>
              </a:rPr>
              <a:t>that </a:t>
            </a:r>
            <a:r>
              <a:rPr sz="2400" spc="-5" dirty="0">
                <a:latin typeface="Times New Roman"/>
                <a:cs typeface="Times New Roman"/>
              </a:rPr>
              <a:t>affect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congestion.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42740" y="2489200"/>
            <a:ext cx="584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5-26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98550" y="1093469"/>
            <a:ext cx="6838950" cy="45275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3900" y="187959"/>
            <a:ext cx="7686675" cy="12433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42920" marR="5080" indent="-3030220">
              <a:lnSpc>
                <a:spcPct val="100000"/>
              </a:lnSpc>
              <a:spcBef>
                <a:spcPts val="100"/>
              </a:spcBef>
            </a:pPr>
            <a:r>
              <a:rPr dirty="0"/>
              <a:t>Congestion Control </a:t>
            </a:r>
            <a:r>
              <a:rPr spc="-5" dirty="0"/>
              <a:t>in</a:t>
            </a:r>
            <a:r>
              <a:rPr spc="-85" dirty="0"/>
              <a:t> </a:t>
            </a:r>
            <a:r>
              <a:rPr spc="-5" dirty="0"/>
              <a:t>Virtual-Circuit  Subnets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10919" y="5424170"/>
            <a:ext cx="69881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2300" marR="5080" indent="-6096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(a)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congested </a:t>
            </a:r>
            <a:r>
              <a:rPr sz="2400" dirty="0">
                <a:latin typeface="Times New Roman"/>
                <a:cs typeface="Times New Roman"/>
              </a:rPr>
              <a:t>subnet. 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(b)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redrawn subnet, eliminates  congestion </a:t>
            </a:r>
            <a:r>
              <a:rPr sz="2400" dirty="0">
                <a:latin typeface="Times New Roman"/>
                <a:cs typeface="Times New Roman"/>
              </a:rPr>
              <a:t>and a virtual circuit </a:t>
            </a:r>
            <a:r>
              <a:rPr sz="2400" spc="-5" dirty="0">
                <a:latin typeface="Times New Roman"/>
                <a:cs typeface="Times New Roman"/>
              </a:rPr>
              <a:t>from </a:t>
            </a:r>
            <a:r>
              <a:rPr sz="2400" dirty="0">
                <a:latin typeface="Times New Roman"/>
                <a:cs typeface="Times New Roman"/>
              </a:rPr>
              <a:t>A to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90880" y="1830070"/>
            <a:ext cx="7763509" cy="29692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4670" y="223520"/>
            <a:ext cx="299085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Jitter</a:t>
            </a:r>
            <a:r>
              <a:rPr sz="4400" spc="-55" dirty="0"/>
              <a:t> </a:t>
            </a:r>
            <a:r>
              <a:rPr sz="4400" spc="-5" dirty="0"/>
              <a:t>Control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2067560" y="6054090"/>
            <a:ext cx="17818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(a) </a:t>
            </a:r>
            <a:r>
              <a:rPr sz="2400" spc="-5" dirty="0">
                <a:latin typeface="Times New Roman"/>
                <a:cs typeface="Times New Roman"/>
              </a:rPr>
              <a:t>High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jitter.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11040" y="6054090"/>
            <a:ext cx="17462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(b) </a:t>
            </a:r>
            <a:r>
              <a:rPr sz="2400" spc="-5" dirty="0">
                <a:latin typeface="Times New Roman"/>
                <a:cs typeface="Times New Roman"/>
              </a:rPr>
              <a:t>Low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jitter.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05856" y="1694179"/>
            <a:ext cx="7793285" cy="35826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140" y="254000"/>
            <a:ext cx="867219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Implementation </a:t>
            </a:r>
            <a:r>
              <a:rPr dirty="0"/>
              <a:t>of </a:t>
            </a:r>
            <a:r>
              <a:rPr spc="-5" dirty="0"/>
              <a:t>Connectionless</a:t>
            </a:r>
            <a:r>
              <a:rPr dirty="0"/>
              <a:t> </a:t>
            </a:r>
            <a:r>
              <a:rPr spc="-5" dirty="0"/>
              <a:t>Service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22220" y="5749290"/>
            <a:ext cx="40970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Routing within </a:t>
            </a:r>
            <a:r>
              <a:rPr sz="2400" dirty="0">
                <a:latin typeface="Times New Roman"/>
                <a:cs typeface="Times New Roman"/>
              </a:rPr>
              <a:t>a diagram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subnet.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81682" y="1324610"/>
            <a:ext cx="5509768" cy="39166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0970" y="284479"/>
            <a:ext cx="88569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/>
              <a:t>Implementation </a:t>
            </a:r>
            <a:r>
              <a:rPr sz="3600" dirty="0"/>
              <a:t>of </a:t>
            </a:r>
            <a:r>
              <a:rPr sz="3600" spc="-5" dirty="0"/>
              <a:t>Connection-Oriented</a:t>
            </a:r>
            <a:r>
              <a:rPr sz="3600" spc="-15" dirty="0"/>
              <a:t> </a:t>
            </a:r>
            <a:r>
              <a:rPr sz="3600" spc="-10" dirty="0"/>
              <a:t>Service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2179320" y="5749290"/>
            <a:ext cx="47802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Routing </a:t>
            </a:r>
            <a:r>
              <a:rPr sz="2400" dirty="0">
                <a:latin typeface="Times New Roman"/>
                <a:cs typeface="Times New Roman"/>
              </a:rPr>
              <a:t>within a virtual-circuit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subnet.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11926" y="1454150"/>
            <a:ext cx="6884043" cy="38649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31364" marR="5080" indent="-1653539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Comparison </a:t>
            </a:r>
            <a:r>
              <a:rPr dirty="0"/>
              <a:t>of </a:t>
            </a:r>
            <a:r>
              <a:rPr spc="-5" dirty="0"/>
              <a:t>Virtual-Circuit </a:t>
            </a:r>
            <a:r>
              <a:rPr dirty="0"/>
              <a:t>and  </a:t>
            </a:r>
            <a:r>
              <a:rPr spc="-5" dirty="0"/>
              <a:t>Datagram</a:t>
            </a:r>
            <a:r>
              <a:rPr spc="-25" dirty="0"/>
              <a:t> </a:t>
            </a:r>
            <a:r>
              <a:rPr spc="-5" dirty="0"/>
              <a:t>Subnets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37279" y="3129279"/>
            <a:ext cx="431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5-4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60069" y="1282700"/>
            <a:ext cx="8192770" cy="52463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0129" y="223520"/>
            <a:ext cx="451485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Routing</a:t>
            </a:r>
            <a:r>
              <a:rPr sz="4400" spc="-55" dirty="0"/>
              <a:t> </a:t>
            </a:r>
            <a:r>
              <a:rPr sz="4400" spc="-5" dirty="0"/>
              <a:t>Algorithms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847089" y="1240790"/>
            <a:ext cx="150495" cy="5175250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sz="2800" dirty="0">
                <a:solidFill>
                  <a:srgbClr val="3333CC"/>
                </a:solidFill>
                <a:latin typeface="Times New Roman"/>
                <a:cs typeface="Times New Roman"/>
              </a:rPr>
              <a:t>•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90"/>
              </a:spcBef>
            </a:pPr>
            <a:r>
              <a:rPr sz="2800" dirty="0">
                <a:solidFill>
                  <a:srgbClr val="3333CC"/>
                </a:solidFill>
                <a:latin typeface="Times New Roman"/>
                <a:cs typeface="Times New Roman"/>
              </a:rPr>
              <a:t>•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800" dirty="0">
                <a:solidFill>
                  <a:srgbClr val="3333CC"/>
                </a:solidFill>
                <a:latin typeface="Times New Roman"/>
                <a:cs typeface="Times New Roman"/>
              </a:rPr>
              <a:t>•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800" dirty="0">
                <a:solidFill>
                  <a:srgbClr val="3333CC"/>
                </a:solidFill>
                <a:latin typeface="Times New Roman"/>
                <a:cs typeface="Times New Roman"/>
              </a:rPr>
              <a:t>•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90"/>
              </a:spcBef>
            </a:pPr>
            <a:r>
              <a:rPr sz="2800" dirty="0">
                <a:solidFill>
                  <a:srgbClr val="3333CC"/>
                </a:solidFill>
                <a:latin typeface="Times New Roman"/>
                <a:cs typeface="Times New Roman"/>
              </a:rPr>
              <a:t>•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800" dirty="0">
                <a:solidFill>
                  <a:srgbClr val="3333CC"/>
                </a:solidFill>
                <a:latin typeface="Times New Roman"/>
                <a:cs typeface="Times New Roman"/>
              </a:rPr>
              <a:t>•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800" dirty="0">
                <a:solidFill>
                  <a:srgbClr val="3333CC"/>
                </a:solidFill>
                <a:latin typeface="Times New Roman"/>
                <a:cs typeface="Times New Roman"/>
              </a:rPr>
              <a:t>•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90"/>
              </a:spcBef>
            </a:pPr>
            <a:r>
              <a:rPr sz="2800" dirty="0">
                <a:solidFill>
                  <a:srgbClr val="3333CC"/>
                </a:solidFill>
                <a:latin typeface="Times New Roman"/>
                <a:cs typeface="Times New Roman"/>
              </a:rPr>
              <a:t>•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800" dirty="0">
                <a:solidFill>
                  <a:srgbClr val="3333CC"/>
                </a:solidFill>
                <a:latin typeface="Times New Roman"/>
                <a:cs typeface="Times New Roman"/>
              </a:rPr>
              <a:t>•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90"/>
              </a:spcBef>
            </a:pPr>
            <a:r>
              <a:rPr sz="2800" dirty="0">
                <a:solidFill>
                  <a:srgbClr val="3333CC"/>
                </a:solidFill>
                <a:latin typeface="Times New Roman"/>
                <a:cs typeface="Times New Roman"/>
              </a:rPr>
              <a:t>•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56689" y="1262379"/>
            <a:ext cx="4208780" cy="5177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635000">
              <a:lnSpc>
                <a:spcPct val="120700"/>
              </a:lnSpc>
              <a:spcBef>
                <a:spcPts val="105"/>
              </a:spcBef>
            </a:pPr>
            <a:r>
              <a:rPr sz="2800" spc="-5" dirty="0">
                <a:latin typeface="Times New Roman"/>
                <a:cs typeface="Times New Roman"/>
              </a:rPr>
              <a:t>The Optimality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Principle  </a:t>
            </a:r>
            <a:r>
              <a:rPr sz="2800" spc="-5" dirty="0">
                <a:latin typeface="Times New Roman"/>
                <a:cs typeface="Times New Roman"/>
              </a:rPr>
              <a:t>Shortest Path Routing  </a:t>
            </a:r>
            <a:r>
              <a:rPr sz="2800" dirty="0">
                <a:latin typeface="Times New Roman"/>
                <a:cs typeface="Times New Roman"/>
              </a:rPr>
              <a:t>Flooding</a:t>
            </a:r>
            <a:endParaRPr sz="2800">
              <a:latin typeface="Times New Roman"/>
              <a:cs typeface="Times New Roman"/>
            </a:endParaRPr>
          </a:p>
          <a:p>
            <a:pPr marL="12700" marR="525145">
              <a:lnSpc>
                <a:spcPct val="120700"/>
              </a:lnSpc>
            </a:pPr>
            <a:r>
              <a:rPr sz="2800" spc="-5" dirty="0">
                <a:latin typeface="Times New Roman"/>
                <a:cs typeface="Times New Roman"/>
              </a:rPr>
              <a:t>Distance </a:t>
            </a:r>
            <a:r>
              <a:rPr sz="2800" spc="-10" dirty="0">
                <a:latin typeface="Times New Roman"/>
                <a:cs typeface="Times New Roman"/>
              </a:rPr>
              <a:t>Vector </a:t>
            </a:r>
            <a:r>
              <a:rPr sz="2800" spc="-5" dirty="0">
                <a:latin typeface="Times New Roman"/>
                <a:cs typeface="Times New Roman"/>
              </a:rPr>
              <a:t>Routing  Link State Routing  Hierarchical Routing  Broadcast Routing  Multicast Routing  Routing for Mobile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Hosts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800" spc="-5" dirty="0">
                <a:latin typeface="Times New Roman"/>
                <a:cs typeface="Times New Roman"/>
              </a:rPr>
              <a:t>Routing </a:t>
            </a:r>
            <a:r>
              <a:rPr sz="2800" dirty="0">
                <a:latin typeface="Times New Roman"/>
                <a:cs typeface="Times New Roman"/>
              </a:rPr>
              <a:t>in </a:t>
            </a:r>
            <a:r>
              <a:rPr sz="2800" spc="-10" dirty="0">
                <a:latin typeface="Times New Roman"/>
                <a:cs typeface="Times New Roman"/>
              </a:rPr>
              <a:t>Ad </a:t>
            </a:r>
            <a:r>
              <a:rPr sz="2800" spc="-5" dirty="0">
                <a:latin typeface="Times New Roman"/>
                <a:cs typeface="Times New Roman"/>
              </a:rPr>
              <a:t>Hoc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Networks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13889" y="223520"/>
            <a:ext cx="530733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Routing </a:t>
            </a:r>
            <a:r>
              <a:rPr sz="4400" spc="-5" dirty="0"/>
              <a:t>Algorithms</a:t>
            </a:r>
            <a:r>
              <a:rPr sz="4400" spc="-60" dirty="0"/>
              <a:t> </a:t>
            </a:r>
            <a:r>
              <a:rPr sz="4400" dirty="0"/>
              <a:t>(2)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2037079" y="5749290"/>
            <a:ext cx="50634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Conflict between fairness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optimality.</a:t>
            </a:r>
          </a:p>
        </p:txBody>
      </p:sp>
      <p:sp>
        <p:nvSpPr>
          <p:cNvPr id="4" name="object 4"/>
          <p:cNvSpPr/>
          <p:nvPr/>
        </p:nvSpPr>
        <p:spPr>
          <a:xfrm>
            <a:off x="1040130" y="2084070"/>
            <a:ext cx="7391400" cy="2575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60220" y="223520"/>
            <a:ext cx="561149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The Optimality</a:t>
            </a:r>
            <a:r>
              <a:rPr sz="4400" spc="-25" dirty="0"/>
              <a:t> </a:t>
            </a:r>
            <a:r>
              <a:rPr sz="4400" spc="-5" dirty="0"/>
              <a:t>Principle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2153920" y="5712459"/>
            <a:ext cx="51250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49425" algn="l"/>
              </a:tabLst>
            </a:pP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(a)</a:t>
            </a:r>
            <a:r>
              <a:rPr sz="2400" spc="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subnet.	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(b)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sink </a:t>
            </a:r>
            <a:r>
              <a:rPr sz="2400" dirty="0">
                <a:latin typeface="Times New Roman"/>
                <a:cs typeface="Times New Roman"/>
              </a:rPr>
              <a:t>tree for router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03367" y="1917700"/>
            <a:ext cx="7226562" cy="29057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</TotalTime>
  <Words>668</Words>
  <Application>Microsoft Office PowerPoint</Application>
  <PresentationFormat>On-screen Show (4:3)</PresentationFormat>
  <Paragraphs>124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PowerPoint Presentation</vt:lpstr>
      <vt:lpstr>Network Layer Design Isues</vt:lpstr>
      <vt:lpstr>Store-and-Forward Packet Switching</vt:lpstr>
      <vt:lpstr>Implementation of Connectionless Service</vt:lpstr>
      <vt:lpstr>Implementation of Connection-Oriented Service</vt:lpstr>
      <vt:lpstr>Comparison of Virtual-Circuit and  Datagram Subnets</vt:lpstr>
      <vt:lpstr>Routing Algorithms</vt:lpstr>
      <vt:lpstr>Routing Algorithms (2)</vt:lpstr>
      <vt:lpstr>The Optimality Principle</vt:lpstr>
      <vt:lpstr>Shortest Path Routing</vt:lpstr>
      <vt:lpstr>Distance Vector Routing</vt:lpstr>
      <vt:lpstr>Distance Vector Routing (2)</vt:lpstr>
      <vt:lpstr>Link State Routing</vt:lpstr>
      <vt:lpstr>Learning about the Neighbors</vt:lpstr>
      <vt:lpstr>Measuring Line Cost</vt:lpstr>
      <vt:lpstr>Building Link State Packets</vt:lpstr>
      <vt:lpstr>Distributing the Link State Packets</vt:lpstr>
      <vt:lpstr>Hierarchical Routing</vt:lpstr>
      <vt:lpstr>Broadcast Routing</vt:lpstr>
      <vt:lpstr>Multicast Routing</vt:lpstr>
      <vt:lpstr>Routing for Mobile Hosts</vt:lpstr>
      <vt:lpstr>Routing for Mobile Hosts (2)</vt:lpstr>
      <vt:lpstr>Routing in Ad Hoc Networks</vt:lpstr>
      <vt:lpstr>Route Discovery</vt:lpstr>
      <vt:lpstr>Route Discovery (2)</vt:lpstr>
      <vt:lpstr>Route Discovery (3)</vt:lpstr>
      <vt:lpstr>Route Maintenance</vt:lpstr>
      <vt:lpstr>Node Lookup in Peer-to-Peer Networks</vt:lpstr>
      <vt:lpstr>Congestion Control Algorithms</vt:lpstr>
      <vt:lpstr>Congestion</vt:lpstr>
      <vt:lpstr>General Principles of Congestion Control</vt:lpstr>
      <vt:lpstr>Congestion Prevention Policies</vt:lpstr>
      <vt:lpstr>Congestion Control in Virtual-Circuit  Subnets</vt:lpstr>
      <vt:lpstr>Jitter Control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nitin a</dc:creator>
  <cp:lastModifiedBy>Rainbow Systems</cp:lastModifiedBy>
  <cp:revision>4</cp:revision>
  <dcterms:created xsi:type="dcterms:W3CDTF">2020-10-11T14:01:36Z</dcterms:created>
  <dcterms:modified xsi:type="dcterms:W3CDTF">2020-10-13T07:27:18Z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2017-03-03T00:00:00Z</vt:filetime>
  </property>
  <property fmtid="{D5CDD505-2E9C-101B-9397-08002B2CF9AE}" pid="3" name="Creator">
    <vt:lpwstr>pdftk 1.44 - www.pdftk.com</vt:lpwstr>
  </property>
  <property fmtid="{D5CDD505-2E9C-101B-9397-08002B2CF9AE}" pid="4" name="LastSaved">
    <vt:filetime>2020-10-11T00:00:00Z</vt:filetime>
  </property>
</Properties>
</file>