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Economica"/>
      <p:regular r:id="rId32"/>
      <p:bold r:id="rId33"/>
      <p:italic r:id="rId34"/>
      <p:boldItalic r:id="rId35"/>
    </p:embeddedFont>
    <p:embeddedFont>
      <p:font typeface="Cardo"/>
      <p:regular r:id="rId36"/>
      <p:bold r:id="rId37"/>
      <p:italic r:id="rId38"/>
    </p:embeddedFont>
    <p:embeddedFont>
      <p:font typeface="Open Sans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939C1AB-E914-46B5-AB6C-293DCDA87FA6}">
  <a:tblStyle styleId="{9939C1AB-E914-46B5-AB6C-293DCDA87FA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.fntdata"/><Relationship Id="rId20" Type="http://schemas.openxmlformats.org/officeDocument/2006/relationships/slide" Target="slides/slide14.xml"/><Relationship Id="rId42" Type="http://schemas.openxmlformats.org/officeDocument/2006/relationships/font" Target="fonts/OpenSans-boldItalic.fntdata"/><Relationship Id="rId41" Type="http://schemas.openxmlformats.org/officeDocument/2006/relationships/font" Target="fonts/OpenSans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Economica-bold.fntdata"/><Relationship Id="rId10" Type="http://schemas.openxmlformats.org/officeDocument/2006/relationships/slide" Target="slides/slide4.xml"/><Relationship Id="rId32" Type="http://schemas.openxmlformats.org/officeDocument/2006/relationships/font" Target="fonts/Economica-regular.fntdata"/><Relationship Id="rId13" Type="http://schemas.openxmlformats.org/officeDocument/2006/relationships/slide" Target="slides/slide7.xml"/><Relationship Id="rId35" Type="http://schemas.openxmlformats.org/officeDocument/2006/relationships/font" Target="fonts/Economica-boldItalic.fntdata"/><Relationship Id="rId12" Type="http://schemas.openxmlformats.org/officeDocument/2006/relationships/slide" Target="slides/slide6.xml"/><Relationship Id="rId34" Type="http://schemas.openxmlformats.org/officeDocument/2006/relationships/font" Target="fonts/Economica-italic.fntdata"/><Relationship Id="rId15" Type="http://schemas.openxmlformats.org/officeDocument/2006/relationships/slide" Target="slides/slide9.xml"/><Relationship Id="rId37" Type="http://schemas.openxmlformats.org/officeDocument/2006/relationships/font" Target="fonts/Cardo-bold.fntdata"/><Relationship Id="rId14" Type="http://schemas.openxmlformats.org/officeDocument/2006/relationships/slide" Target="slides/slide8.xml"/><Relationship Id="rId36" Type="http://schemas.openxmlformats.org/officeDocument/2006/relationships/font" Target="fonts/Cardo-regular.fntdata"/><Relationship Id="rId17" Type="http://schemas.openxmlformats.org/officeDocument/2006/relationships/slide" Target="slides/slide11.xml"/><Relationship Id="rId39" Type="http://schemas.openxmlformats.org/officeDocument/2006/relationships/font" Target="fonts/OpenSans-regular.fntdata"/><Relationship Id="rId16" Type="http://schemas.openxmlformats.org/officeDocument/2006/relationships/slide" Target="slides/slide10.xml"/><Relationship Id="rId38" Type="http://schemas.openxmlformats.org/officeDocument/2006/relationships/font" Target="fonts/Cardo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22403e10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222403e1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22403e10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222403e10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22403e10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222403e10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df55caee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1df55caee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Precision is correctly predicted upon total predicted outcomes - Recall is correctly predicted upon total outcomes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Potential Question - What is C/Solver/Max_iteration and </a:t>
            </a:r>
            <a:r>
              <a:rPr lang="en"/>
              <a:t>its</a:t>
            </a:r>
            <a:r>
              <a:rPr lang="en"/>
              <a:t> consequence?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222403e10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222403e10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222403e10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222403e10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Precision is correctly predicted upon total predicted outcomes - Recall is correctly predicted upon total outcomes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Potential Question - What is C/Solver/Max_iteration and its consequence? 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222403e10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222403e10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Precision is correctly predicted upon total predicted outcomes - Recall is correctly predicted upon total outcomes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Potential Question - What is C/Solver/Max_iteration and its consequence? 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1df55caeed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1df55caeed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222403e106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222403e10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222403e106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222403e106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1df55cae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1df55cae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Quora has 300 million monthly active users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Insincere questions - Insinuate a feeling in the readers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222403e106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222403e10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222403e106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222403e106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222403e106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222403e106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222403e106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222403e106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1df55caee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1df55caee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1df55caee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1df55caee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f14a2837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1f14a2837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1df55caee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1df55caee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Quora is an online forum where users post </a:t>
            </a:r>
            <a:r>
              <a:rPr lang="en"/>
              <a:t>questions and other users answer those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df55caee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df55caee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Health, Sports, Technology and Music were typical tweets by </a:t>
            </a:r>
            <a:r>
              <a:rPr lang="en"/>
              <a:t>netizens</a:t>
            </a:r>
            <a:r>
              <a:rPr lang="en"/>
              <a:t>. Previous IEEE research where logistic regression is used.Text-</a:t>
            </a:r>
            <a:r>
              <a:rPr lang="en"/>
              <a:t>feature</a:t>
            </a:r>
            <a:r>
              <a:rPr lang="en"/>
              <a:t> extraction. Similar steps such as preprocessing, removing stop words, stemming (from where we came across </a:t>
            </a:r>
            <a:r>
              <a:rPr lang="en"/>
              <a:t>lemmatization</a:t>
            </a:r>
            <a:r>
              <a:rPr lang="en"/>
              <a:t>), </a:t>
            </a:r>
            <a:r>
              <a:rPr lang="en"/>
              <a:t>tokenization.4 models Naive-bayes, logistic regression, random forest and SVM (Support Vector machine).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df55caee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df55caee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df55caeed_3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1df55caeed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df55caee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1df55caee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Stopwords do not add much meaning - connectors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They should be removed to shift focus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Nltk library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Lemmatization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df55caee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1df55caee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Potential question - How to decide which feature to include in the model?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latin typeface="Cardo"/>
                <a:ea typeface="Cardo"/>
                <a:cs typeface="Cardo"/>
                <a:sym typeface="Cardo"/>
              </a:defRPr>
            </a:lvl1pPr>
            <a:lvl2pPr lvl="1">
              <a:buNone/>
              <a:defRPr>
                <a:latin typeface="Cardo"/>
                <a:ea typeface="Cardo"/>
                <a:cs typeface="Cardo"/>
                <a:sym typeface="Cardo"/>
              </a:defRPr>
            </a:lvl2pPr>
            <a:lvl3pPr lvl="2">
              <a:buNone/>
              <a:defRPr>
                <a:latin typeface="Cardo"/>
                <a:ea typeface="Cardo"/>
                <a:cs typeface="Cardo"/>
                <a:sym typeface="Cardo"/>
              </a:defRPr>
            </a:lvl3pPr>
            <a:lvl4pPr lvl="3">
              <a:buNone/>
              <a:defRPr>
                <a:latin typeface="Cardo"/>
                <a:ea typeface="Cardo"/>
                <a:cs typeface="Cardo"/>
                <a:sym typeface="Cardo"/>
              </a:defRPr>
            </a:lvl4pPr>
            <a:lvl5pPr lvl="4">
              <a:buNone/>
              <a:defRPr>
                <a:latin typeface="Cardo"/>
                <a:ea typeface="Cardo"/>
                <a:cs typeface="Cardo"/>
                <a:sym typeface="Cardo"/>
              </a:defRPr>
            </a:lvl5pPr>
            <a:lvl6pPr lvl="5">
              <a:buNone/>
              <a:defRPr>
                <a:latin typeface="Cardo"/>
                <a:ea typeface="Cardo"/>
                <a:cs typeface="Cardo"/>
                <a:sym typeface="Cardo"/>
              </a:defRPr>
            </a:lvl6pPr>
            <a:lvl7pPr lvl="6">
              <a:buNone/>
              <a:defRPr>
                <a:latin typeface="Cardo"/>
                <a:ea typeface="Cardo"/>
                <a:cs typeface="Cardo"/>
                <a:sym typeface="Cardo"/>
              </a:defRPr>
            </a:lvl7pPr>
            <a:lvl8pPr lvl="7">
              <a:buNone/>
              <a:defRPr>
                <a:latin typeface="Cardo"/>
                <a:ea typeface="Cardo"/>
                <a:cs typeface="Cardo"/>
                <a:sym typeface="Cardo"/>
              </a:defRPr>
            </a:lvl8pPr>
            <a:lvl9pPr lvl="8">
              <a:buNone/>
              <a:defRPr>
                <a:latin typeface="Cardo"/>
                <a:ea typeface="Cardo"/>
                <a:cs typeface="Cardo"/>
                <a:sym typeface="Card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Relationship Id="rId5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Relationship Id="rId4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Relationship Id="rId4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ieeexplore.ieee.org/document/7872727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kaggle.com/c/quora-insincere-questions-classification/data" TargetMode="External"/><Relationship Id="rId4" Type="http://schemas.openxmlformats.org/officeDocument/2006/relationships/image" Target="../media/image3.png"/><Relationship Id="rId5" Type="http://schemas.openxmlformats.org/officeDocument/2006/relationships/hyperlink" Target="https://www.kaggle.com/c/quora-insincere-questions-classification/data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png"/><Relationship Id="rId4" Type="http://schemas.openxmlformats.org/officeDocument/2006/relationships/image" Target="../media/image19.png"/><Relationship Id="rId5" Type="http://schemas.openxmlformats.org/officeDocument/2006/relationships/hyperlink" Target="https://www.researchgate.net/publication/334549103_Quora_Insincere_Questions_Classification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idx="4294967295" type="ctrTitle"/>
          </p:nvPr>
        </p:nvSpPr>
        <p:spPr>
          <a:xfrm>
            <a:off x="283850" y="57187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dk2"/>
              </a:solidFill>
              <a:latin typeface="Cardo"/>
              <a:ea typeface="Cardo"/>
              <a:cs typeface="Cardo"/>
              <a:sym typeface="Card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555555"/>
                </a:solidFill>
                <a:latin typeface="Cardo"/>
                <a:ea typeface="Cardo"/>
                <a:cs typeface="Cardo"/>
                <a:sym typeface="Cardo"/>
              </a:rPr>
              <a:t>Quora Insincere Questions Classification</a:t>
            </a:r>
            <a:endParaRPr sz="3100">
              <a:solidFill>
                <a:srgbClr val="555555"/>
              </a:solidFill>
              <a:latin typeface="Cardo"/>
              <a:ea typeface="Cardo"/>
              <a:cs typeface="Cardo"/>
              <a:sym typeface="Cardo"/>
            </a:endParaRPr>
          </a:p>
        </p:txBody>
      </p:sp>
      <p:sp>
        <p:nvSpPr>
          <p:cNvPr id="63" name="Google Shape;63;p13"/>
          <p:cNvSpPr txBox="1"/>
          <p:nvPr>
            <p:ph idx="4294967295" type="subTitle"/>
          </p:nvPr>
        </p:nvSpPr>
        <p:spPr>
          <a:xfrm>
            <a:off x="448925" y="17393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400">
                <a:latin typeface="Cardo"/>
                <a:ea typeface="Cardo"/>
                <a:cs typeface="Cardo"/>
                <a:sym typeface="Cardo"/>
              </a:rPr>
              <a:t>Group 17 - Hardly Humans</a:t>
            </a:r>
            <a:endParaRPr b="1" sz="2400">
              <a:latin typeface="Cardo"/>
              <a:ea typeface="Cardo"/>
              <a:cs typeface="Cardo"/>
              <a:sym typeface="Cardo"/>
            </a:endParaRPr>
          </a:p>
        </p:txBody>
      </p:sp>
      <p:graphicFrame>
        <p:nvGraphicFramePr>
          <p:cNvPr id="64" name="Google Shape;64;p13"/>
          <p:cNvGraphicFramePr/>
          <p:nvPr/>
        </p:nvGraphicFramePr>
        <p:xfrm>
          <a:off x="924650" y="2531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{9939C1AB-E914-46B5-AB6C-293DCDA87FA6}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rdo"/>
                          <a:ea typeface="Cardo"/>
                          <a:cs typeface="Cardo"/>
                          <a:sym typeface="Cardo"/>
                        </a:rPr>
                        <a:t>Name</a:t>
                      </a:r>
                      <a:endParaRPr b="1">
                        <a:latin typeface="Cardo"/>
                        <a:ea typeface="Cardo"/>
                        <a:cs typeface="Cardo"/>
                        <a:sym typeface="Card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rdo"/>
                          <a:ea typeface="Cardo"/>
                          <a:cs typeface="Cardo"/>
                          <a:sym typeface="Cardo"/>
                        </a:rPr>
                        <a:t>Enrollment Number</a:t>
                      </a:r>
                      <a:endParaRPr b="1">
                        <a:latin typeface="Cardo"/>
                        <a:ea typeface="Cardo"/>
                        <a:cs typeface="Cardo"/>
                        <a:sym typeface="Card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rdo"/>
                          <a:ea typeface="Cardo"/>
                          <a:cs typeface="Cardo"/>
                          <a:sym typeface="Cardo"/>
                        </a:rPr>
                        <a:t>Sanya Zaveri</a:t>
                      </a:r>
                      <a:endParaRPr>
                        <a:latin typeface="Cardo"/>
                        <a:ea typeface="Cardo"/>
                        <a:cs typeface="Cardo"/>
                        <a:sym typeface="Card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rdo"/>
                          <a:ea typeface="Cardo"/>
                          <a:cs typeface="Cardo"/>
                          <a:sym typeface="Cardo"/>
                        </a:rPr>
                        <a:t>AU1920064</a:t>
                      </a:r>
                      <a:endParaRPr>
                        <a:latin typeface="Cardo"/>
                        <a:ea typeface="Cardo"/>
                        <a:cs typeface="Cardo"/>
                        <a:sym typeface="Card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rdo"/>
                          <a:ea typeface="Cardo"/>
                          <a:cs typeface="Cardo"/>
                          <a:sym typeface="Cardo"/>
                        </a:rPr>
                        <a:t>Mihir Pathak</a:t>
                      </a:r>
                      <a:endParaRPr>
                        <a:latin typeface="Cardo"/>
                        <a:ea typeface="Cardo"/>
                        <a:cs typeface="Cardo"/>
                        <a:sym typeface="Card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rdo"/>
                          <a:ea typeface="Cardo"/>
                          <a:cs typeface="Cardo"/>
                          <a:sym typeface="Cardo"/>
                        </a:rPr>
                        <a:t>AU1920138</a:t>
                      </a:r>
                      <a:endParaRPr>
                        <a:latin typeface="Cardo"/>
                        <a:ea typeface="Cardo"/>
                        <a:cs typeface="Cardo"/>
                        <a:sym typeface="Card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rdo"/>
                          <a:ea typeface="Cardo"/>
                          <a:cs typeface="Cardo"/>
                          <a:sym typeface="Cardo"/>
                        </a:rPr>
                        <a:t>Parth Shah</a:t>
                      </a:r>
                      <a:endParaRPr>
                        <a:latin typeface="Cardo"/>
                        <a:ea typeface="Cardo"/>
                        <a:cs typeface="Cardo"/>
                        <a:sym typeface="Card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rdo"/>
                          <a:ea typeface="Cardo"/>
                          <a:cs typeface="Cardo"/>
                          <a:sym typeface="Cardo"/>
                        </a:rPr>
                        <a:t>AU1940065</a:t>
                      </a:r>
                      <a:endParaRPr>
                        <a:latin typeface="Cardo"/>
                        <a:ea typeface="Cardo"/>
                        <a:cs typeface="Cardo"/>
                        <a:sym typeface="Card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rdo"/>
                          <a:ea typeface="Cardo"/>
                          <a:cs typeface="Cardo"/>
                          <a:sym typeface="Cardo"/>
                        </a:rPr>
                        <a:t>Malav Doshi</a:t>
                      </a:r>
                      <a:endParaRPr>
                        <a:latin typeface="Cardo"/>
                        <a:ea typeface="Cardo"/>
                        <a:cs typeface="Cardo"/>
                        <a:sym typeface="Card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rdo"/>
                          <a:ea typeface="Cardo"/>
                          <a:cs typeface="Cardo"/>
                          <a:sym typeface="Cardo"/>
                        </a:rPr>
                        <a:t>AU1940017</a:t>
                      </a:r>
                      <a:endParaRPr>
                        <a:latin typeface="Cardo"/>
                        <a:ea typeface="Cardo"/>
                        <a:cs typeface="Cardo"/>
                        <a:sym typeface="Card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rdo"/>
                <a:ea typeface="Cardo"/>
                <a:cs typeface="Cardo"/>
                <a:sym typeface="Cardo"/>
              </a:rPr>
              <a:t>Correlation matrix </a:t>
            </a:r>
            <a:endParaRPr>
              <a:latin typeface="Cardo"/>
              <a:ea typeface="Cardo"/>
              <a:cs typeface="Cardo"/>
              <a:sym typeface="Cardo"/>
            </a:endParaRPr>
          </a:p>
        </p:txBody>
      </p:sp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1573250" y="4588325"/>
            <a:ext cx="6336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51709"/>
              <a:buFont typeface="Arial"/>
              <a:buNone/>
            </a:pPr>
            <a:r>
              <a:rPr lang="en" sz="2127"/>
              <a:t>We observe that  these features do not add much value from the correlation matrix.</a:t>
            </a:r>
            <a:endParaRPr sz="2127"/>
          </a:p>
        </p:txBody>
      </p:sp>
      <p:sp>
        <p:nvSpPr>
          <p:cNvPr id="139" name="Google Shape;13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rdo"/>
                <a:ea typeface="Cardo"/>
                <a:cs typeface="Cardo"/>
                <a:sym typeface="Cardo"/>
              </a:rPr>
              <a:t>‹#›</a:t>
            </a:fld>
            <a:endParaRPr>
              <a:latin typeface="Cardo"/>
              <a:ea typeface="Cardo"/>
              <a:cs typeface="Cardo"/>
              <a:sym typeface="Cardo"/>
            </a:endParaRPr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9862" y="1225225"/>
            <a:ext cx="5082775" cy="328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ardo"/>
                <a:ea typeface="Cardo"/>
                <a:cs typeface="Cardo"/>
                <a:sym typeface="Cardo"/>
              </a:rPr>
              <a:t>TF-IDF &amp; Word2Vec</a:t>
            </a:r>
            <a:endParaRPr sz="3600">
              <a:latin typeface="Cardo"/>
              <a:ea typeface="Cardo"/>
              <a:cs typeface="Cardo"/>
              <a:sym typeface="Cardo"/>
            </a:endParaRPr>
          </a:p>
        </p:txBody>
      </p:sp>
      <p:sp>
        <p:nvSpPr>
          <p:cNvPr id="146" name="Google Shape;14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7" name="Google Shape;1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050" y="1093825"/>
            <a:ext cx="5169701" cy="3569399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3"/>
          <p:cNvSpPr txBox="1"/>
          <p:nvPr>
            <p:ph idx="2" type="body"/>
          </p:nvPr>
        </p:nvSpPr>
        <p:spPr>
          <a:xfrm>
            <a:off x="5956950" y="1225225"/>
            <a:ext cx="28755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Here we are adding 5 additional features </a:t>
            </a:r>
            <a:r>
              <a:rPr lang="en"/>
              <a:t>using</a:t>
            </a:r>
            <a:r>
              <a:rPr lang="en"/>
              <a:t> term frequency, </a:t>
            </a:r>
            <a:r>
              <a:rPr lang="en"/>
              <a:t>i</a:t>
            </a:r>
            <a:r>
              <a:rPr lang="en"/>
              <a:t>nverse document frequency and word2vec.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n" sz="2662">
                <a:latin typeface="Cardo"/>
                <a:ea typeface="Cardo"/>
                <a:cs typeface="Cardo"/>
                <a:sym typeface="Cardo"/>
              </a:rPr>
              <a:t>Correlation matrix (after adding </a:t>
            </a:r>
            <a:r>
              <a:rPr lang="en" sz="2462">
                <a:latin typeface="Cardo"/>
                <a:ea typeface="Cardo"/>
                <a:cs typeface="Cardo"/>
                <a:sym typeface="Cardo"/>
              </a:rPr>
              <a:t>TF-IDF &amp; Word2Vec</a:t>
            </a:r>
            <a:r>
              <a:rPr lang="en" sz="2662">
                <a:latin typeface="Cardo"/>
                <a:ea typeface="Cardo"/>
                <a:cs typeface="Cardo"/>
                <a:sym typeface="Cardo"/>
              </a:rPr>
              <a:t>)</a:t>
            </a:r>
            <a:endParaRPr sz="2662">
              <a:latin typeface="Cardo"/>
              <a:ea typeface="Cardo"/>
              <a:cs typeface="Cardo"/>
              <a:sym typeface="Cardo"/>
            </a:endParaRPr>
          </a:p>
        </p:txBody>
      </p:sp>
      <p:sp>
        <p:nvSpPr>
          <p:cNvPr id="154" name="Google Shape;154;p24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rdo"/>
              <a:buChar char="●"/>
            </a:pPr>
            <a:r>
              <a:rPr lang="en">
                <a:latin typeface="Cardo"/>
                <a:ea typeface="Cardo"/>
                <a:cs typeface="Cardo"/>
                <a:sym typeface="Cardo"/>
              </a:rPr>
              <a:t>Relevance</a:t>
            </a:r>
            <a:r>
              <a:rPr lang="en">
                <a:latin typeface="Cardo"/>
                <a:ea typeface="Cardo"/>
                <a:cs typeface="Cardo"/>
                <a:sym typeface="Cardo"/>
              </a:rPr>
              <a:t> of Features.</a:t>
            </a:r>
            <a:endParaRPr>
              <a:latin typeface="Cardo"/>
              <a:ea typeface="Cardo"/>
              <a:cs typeface="Cardo"/>
              <a:sym typeface="Card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rdo"/>
              <a:buChar char="●"/>
            </a:pPr>
            <a:r>
              <a:rPr lang="en">
                <a:latin typeface="Cardo"/>
                <a:ea typeface="Cardo"/>
                <a:cs typeface="Cardo"/>
                <a:sym typeface="Cardo"/>
              </a:rPr>
              <a:t>Removing redundant features.</a:t>
            </a:r>
            <a:endParaRPr>
              <a:latin typeface="Cardo"/>
              <a:ea typeface="Cardo"/>
              <a:cs typeface="Cardo"/>
              <a:sym typeface="Card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rdo"/>
              <a:buChar char="●"/>
            </a:pPr>
            <a:r>
              <a:rPr lang="en">
                <a:latin typeface="Cardo"/>
                <a:ea typeface="Cardo"/>
                <a:cs typeface="Cardo"/>
                <a:sym typeface="Cardo"/>
              </a:rPr>
              <a:t>Independence and uniqueness of a feature.</a:t>
            </a:r>
            <a:endParaRPr>
              <a:latin typeface="Cardo"/>
              <a:ea typeface="Cardo"/>
              <a:cs typeface="Cardo"/>
              <a:sym typeface="Card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rdo"/>
              <a:buChar char="●"/>
            </a:pPr>
            <a:r>
              <a:rPr lang="en">
                <a:latin typeface="Cardo"/>
                <a:ea typeface="Cardo"/>
                <a:cs typeface="Cardo"/>
                <a:sym typeface="Cardo"/>
              </a:rPr>
              <a:t>Contribution for model training.</a:t>
            </a:r>
            <a:endParaRPr>
              <a:latin typeface="Cardo"/>
              <a:ea typeface="Cardo"/>
              <a:cs typeface="Cardo"/>
              <a:sym typeface="Cardo"/>
            </a:endParaRPr>
          </a:p>
        </p:txBody>
      </p:sp>
      <p:sp>
        <p:nvSpPr>
          <p:cNvPr id="155" name="Google Shape;15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6" name="Google Shape;1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875" y="1225225"/>
            <a:ext cx="4431326" cy="319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3755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rdo"/>
                <a:ea typeface="Cardo"/>
                <a:cs typeface="Cardo"/>
                <a:sym typeface="Cardo"/>
              </a:rPr>
              <a:t>Modeling &amp; Results</a:t>
            </a:r>
            <a:endParaRPr>
              <a:latin typeface="Cardo"/>
              <a:ea typeface="Cardo"/>
              <a:cs typeface="Cardo"/>
              <a:sym typeface="Cardo"/>
            </a:endParaRPr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rdo"/>
              <a:buAutoNum type="arabicPeriod"/>
            </a:pPr>
            <a:r>
              <a:rPr lang="en" sz="1800">
                <a:highlight>
                  <a:srgbClr val="FFFFFF"/>
                </a:highlight>
                <a:latin typeface="Cardo"/>
                <a:ea typeface="Cardo"/>
                <a:cs typeface="Cardo"/>
                <a:sym typeface="Cardo"/>
              </a:rPr>
              <a:t>Logistic Regression:</a:t>
            </a:r>
            <a:endParaRPr sz="1800">
              <a:highlight>
                <a:srgbClr val="FFFFFF"/>
              </a:highlight>
              <a:latin typeface="Cardo"/>
              <a:ea typeface="Cardo"/>
              <a:cs typeface="Cardo"/>
              <a:sym typeface="Card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rdo"/>
              <a:buChar char="●"/>
            </a:pPr>
            <a:r>
              <a:rPr lang="en">
                <a:latin typeface="Cardo"/>
                <a:ea typeface="Cardo"/>
                <a:cs typeface="Cardo"/>
                <a:sym typeface="Cardo"/>
              </a:rPr>
              <a:t>Imported logistic regression from sklearn.linear_model.</a:t>
            </a:r>
            <a:endParaRPr>
              <a:latin typeface="Cardo"/>
              <a:ea typeface="Cardo"/>
              <a:cs typeface="Cardo"/>
              <a:sym typeface="Card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rdo"/>
              <a:buChar char="●"/>
            </a:pPr>
            <a:r>
              <a:rPr lang="en">
                <a:latin typeface="Cardo"/>
                <a:ea typeface="Cardo"/>
                <a:cs typeface="Cardo"/>
                <a:sym typeface="Cardo"/>
              </a:rPr>
              <a:t>Parameters: C=0.1, solver='sag'</a:t>
            </a:r>
            <a:endParaRPr>
              <a:latin typeface="Cardo"/>
              <a:ea typeface="Cardo"/>
              <a:cs typeface="Cardo"/>
              <a:sym typeface="Card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rdo"/>
              <a:ea typeface="Cardo"/>
              <a:cs typeface="Cardo"/>
              <a:sym typeface="Card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rdo"/>
              <a:ea typeface="Cardo"/>
              <a:cs typeface="Cardo"/>
              <a:sym typeface="Card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ardo"/>
              <a:ea typeface="Cardo"/>
              <a:cs typeface="Cardo"/>
              <a:sym typeface="Cardo"/>
            </a:endParaRPr>
          </a:p>
        </p:txBody>
      </p:sp>
      <p:sp>
        <p:nvSpPr>
          <p:cNvPr id="163" name="Google Shape;16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rdo"/>
                <a:ea typeface="Cardo"/>
                <a:cs typeface="Cardo"/>
                <a:sym typeface="Cardo"/>
              </a:rPr>
              <a:t>‹#›</a:t>
            </a:fld>
            <a:endParaRPr>
              <a:latin typeface="Cardo"/>
              <a:ea typeface="Cardo"/>
              <a:cs typeface="Cardo"/>
              <a:sym typeface="Cardo"/>
            </a:endParaRPr>
          </a:p>
        </p:txBody>
      </p:sp>
      <p:sp>
        <p:nvSpPr>
          <p:cNvPr id="164" name="Google Shape;164;p25"/>
          <p:cNvSpPr txBox="1"/>
          <p:nvPr>
            <p:ph idx="2" type="body"/>
          </p:nvPr>
        </p:nvSpPr>
        <p:spPr>
          <a:xfrm>
            <a:off x="5430725" y="384375"/>
            <a:ext cx="1523100" cy="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900"/>
              <a:t>PR curve: </a:t>
            </a:r>
            <a:endParaRPr sz="5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5"/>
          <p:cNvPicPr preferRelativeResize="0"/>
          <p:nvPr/>
        </p:nvPicPr>
        <p:blipFill rotWithShape="1">
          <a:blip r:embed="rId3">
            <a:alphaModFix/>
          </a:blip>
          <a:srcRect b="18213" l="0" r="0" t="0"/>
          <a:stretch/>
        </p:blipFill>
        <p:spPr>
          <a:xfrm>
            <a:off x="5321425" y="507550"/>
            <a:ext cx="3719700" cy="2116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836758"/>
            <a:ext cx="3416125" cy="1257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5"/>
          <p:cNvPicPr preferRelativeResize="0"/>
          <p:nvPr/>
        </p:nvPicPr>
        <p:blipFill rotWithShape="1">
          <a:blip r:embed="rId5">
            <a:alphaModFix/>
          </a:blip>
          <a:srcRect b="0" l="0" r="4379" t="11512"/>
          <a:stretch/>
        </p:blipFill>
        <p:spPr>
          <a:xfrm>
            <a:off x="5321425" y="3115450"/>
            <a:ext cx="3719703" cy="202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5"/>
          <p:cNvSpPr txBox="1"/>
          <p:nvPr>
            <p:ph idx="2" type="body"/>
          </p:nvPr>
        </p:nvSpPr>
        <p:spPr>
          <a:xfrm>
            <a:off x="5398825" y="2623675"/>
            <a:ext cx="1523100" cy="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900"/>
              <a:t>ROC</a:t>
            </a:r>
            <a:r>
              <a:rPr lang="en" sz="5900"/>
              <a:t> curve: </a:t>
            </a:r>
            <a:endParaRPr sz="5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idx="1" type="body"/>
          </p:nvPr>
        </p:nvSpPr>
        <p:spPr>
          <a:xfrm>
            <a:off x="274175" y="599500"/>
            <a:ext cx="3999900" cy="39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 SVM (for small dataset -13000 data points)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</a:t>
            </a:r>
            <a:r>
              <a:rPr lang="en"/>
              <a:t>mported SVC from sklearn.svm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Parameters: C=0.2,kernel='linear',gamma=1</a:t>
            </a:r>
            <a:endParaRPr/>
          </a:p>
        </p:txBody>
      </p:sp>
      <p:sp>
        <p:nvSpPr>
          <p:cNvPr id="174" name="Google Shape;174;p26"/>
          <p:cNvSpPr txBox="1"/>
          <p:nvPr>
            <p:ph idx="2" type="body"/>
          </p:nvPr>
        </p:nvSpPr>
        <p:spPr>
          <a:xfrm>
            <a:off x="4572000" y="142000"/>
            <a:ext cx="41901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 Curve: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6" name="Google Shape;17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2" y="2724200"/>
            <a:ext cx="3625900" cy="21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6"/>
          <p:cNvSpPr txBox="1"/>
          <p:nvPr/>
        </p:nvSpPr>
        <p:spPr>
          <a:xfrm>
            <a:off x="4719775" y="2371650"/>
            <a:ext cx="123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ROC Curve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8" name="Google Shape;17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675" y="2505825"/>
            <a:ext cx="3063925" cy="132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9775" y="492750"/>
            <a:ext cx="3390600" cy="187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idx="1" type="body"/>
          </p:nvPr>
        </p:nvSpPr>
        <p:spPr>
          <a:xfrm>
            <a:off x="311700" y="592050"/>
            <a:ext cx="3999900" cy="39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rdo"/>
                <a:ea typeface="Cardo"/>
                <a:cs typeface="Cardo"/>
                <a:sym typeface="Cardo"/>
              </a:rPr>
              <a:t>3. LDA</a:t>
            </a:r>
            <a:endParaRPr>
              <a:latin typeface="Cardo"/>
              <a:ea typeface="Cardo"/>
              <a:cs typeface="Cardo"/>
              <a:sym typeface="Cardo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Cardo"/>
              <a:buChar char="●"/>
            </a:pPr>
            <a:r>
              <a:rPr lang="en">
                <a:latin typeface="Cardo"/>
                <a:ea typeface="Cardo"/>
                <a:cs typeface="Cardo"/>
                <a:sym typeface="Cardo"/>
              </a:rPr>
              <a:t>Imported Linear Discriminant Analysis model from sklearn.LinearDiscriminantAnalysis</a:t>
            </a:r>
            <a:endParaRPr>
              <a:latin typeface="Cardo"/>
              <a:ea typeface="Cardo"/>
              <a:cs typeface="Cardo"/>
              <a:sym typeface="Card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rdo"/>
              <a:ea typeface="Cardo"/>
              <a:cs typeface="Cardo"/>
              <a:sym typeface="Cardo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rdo"/>
              <a:ea typeface="Cardo"/>
              <a:cs typeface="Cardo"/>
              <a:sym typeface="Cardo"/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Cardo"/>
              <a:ea typeface="Cardo"/>
              <a:cs typeface="Cardo"/>
              <a:sym typeface="Cardo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latin typeface="Cardo"/>
              <a:ea typeface="Cardo"/>
              <a:cs typeface="Cardo"/>
              <a:sym typeface="Cardo"/>
            </a:endParaRPr>
          </a:p>
        </p:txBody>
      </p:sp>
      <p:sp>
        <p:nvSpPr>
          <p:cNvPr id="185" name="Google Shape;18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rdo"/>
                <a:ea typeface="Cardo"/>
                <a:cs typeface="Cardo"/>
                <a:sym typeface="Cardo"/>
              </a:rPr>
              <a:t>‹#›</a:t>
            </a:fld>
            <a:endParaRPr>
              <a:latin typeface="Cardo"/>
              <a:ea typeface="Cardo"/>
              <a:cs typeface="Cardo"/>
              <a:sym typeface="Cardo"/>
            </a:endParaRPr>
          </a:p>
        </p:txBody>
      </p:sp>
      <p:sp>
        <p:nvSpPr>
          <p:cNvPr id="186" name="Google Shape;186;p27"/>
          <p:cNvSpPr txBox="1"/>
          <p:nvPr>
            <p:ph idx="2" type="body"/>
          </p:nvPr>
        </p:nvSpPr>
        <p:spPr>
          <a:xfrm>
            <a:off x="4832400" y="392275"/>
            <a:ext cx="3999900" cy="40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 Curve: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27"/>
          <p:cNvPicPr preferRelativeResize="0"/>
          <p:nvPr/>
        </p:nvPicPr>
        <p:blipFill rotWithShape="1">
          <a:blip r:embed="rId3">
            <a:alphaModFix/>
          </a:blip>
          <a:srcRect b="0" l="0" r="7175" t="7175"/>
          <a:stretch/>
        </p:blipFill>
        <p:spPr>
          <a:xfrm>
            <a:off x="5047013" y="758275"/>
            <a:ext cx="3230301" cy="205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363" y="2571749"/>
            <a:ext cx="3310575" cy="116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51875" y="2994600"/>
            <a:ext cx="3771450" cy="214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7"/>
          <p:cNvSpPr txBox="1"/>
          <p:nvPr>
            <p:ph idx="2" type="body"/>
          </p:nvPr>
        </p:nvSpPr>
        <p:spPr>
          <a:xfrm>
            <a:off x="4832400" y="2756350"/>
            <a:ext cx="1523100" cy="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ROC curve: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>
            <p:ph idx="1" type="body"/>
          </p:nvPr>
        </p:nvSpPr>
        <p:spPr>
          <a:xfrm>
            <a:off x="311700" y="592050"/>
            <a:ext cx="3999900" cy="39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rdo"/>
                <a:ea typeface="Cardo"/>
                <a:cs typeface="Cardo"/>
                <a:sym typeface="Cardo"/>
              </a:rPr>
              <a:t>3. Random Forest</a:t>
            </a:r>
            <a:endParaRPr>
              <a:latin typeface="Cardo"/>
              <a:ea typeface="Cardo"/>
              <a:cs typeface="Cardo"/>
              <a:sym typeface="Cardo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Cardo"/>
              <a:buChar char="●"/>
            </a:pPr>
            <a:r>
              <a:rPr lang="en">
                <a:latin typeface="Cardo"/>
                <a:ea typeface="Cardo"/>
                <a:cs typeface="Cardo"/>
                <a:sym typeface="Cardo"/>
              </a:rPr>
              <a:t>Imported RandomForestClassifier from sklearn.ensemble</a:t>
            </a:r>
            <a:endParaRPr>
              <a:latin typeface="Cardo"/>
              <a:ea typeface="Cardo"/>
              <a:cs typeface="Cardo"/>
              <a:sym typeface="Card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rdo"/>
              <a:ea typeface="Cardo"/>
              <a:cs typeface="Cardo"/>
              <a:sym typeface="Cardo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rdo"/>
              <a:ea typeface="Cardo"/>
              <a:cs typeface="Cardo"/>
              <a:sym typeface="Cardo"/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Cardo"/>
              <a:ea typeface="Cardo"/>
              <a:cs typeface="Cardo"/>
              <a:sym typeface="Cardo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latin typeface="Cardo"/>
              <a:ea typeface="Cardo"/>
              <a:cs typeface="Cardo"/>
              <a:sym typeface="Cardo"/>
            </a:endParaRPr>
          </a:p>
        </p:txBody>
      </p:sp>
      <p:sp>
        <p:nvSpPr>
          <p:cNvPr id="196" name="Google Shape;19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rdo"/>
                <a:ea typeface="Cardo"/>
                <a:cs typeface="Cardo"/>
                <a:sym typeface="Cardo"/>
              </a:rPr>
              <a:t>‹#›</a:t>
            </a:fld>
            <a:endParaRPr>
              <a:latin typeface="Cardo"/>
              <a:ea typeface="Cardo"/>
              <a:cs typeface="Cardo"/>
              <a:sym typeface="Cardo"/>
            </a:endParaRPr>
          </a:p>
        </p:txBody>
      </p:sp>
      <p:sp>
        <p:nvSpPr>
          <p:cNvPr id="197" name="Google Shape;197;p28"/>
          <p:cNvSpPr txBox="1"/>
          <p:nvPr>
            <p:ph idx="2" type="body"/>
          </p:nvPr>
        </p:nvSpPr>
        <p:spPr>
          <a:xfrm>
            <a:off x="4772775" y="277650"/>
            <a:ext cx="1339800" cy="3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 Curve: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608" y="2520133"/>
            <a:ext cx="3062325" cy="122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8"/>
          <p:cNvSpPr txBox="1"/>
          <p:nvPr>
            <p:ph idx="2" type="body"/>
          </p:nvPr>
        </p:nvSpPr>
        <p:spPr>
          <a:xfrm>
            <a:off x="4845800" y="2740600"/>
            <a:ext cx="1339800" cy="3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ROC</a:t>
            </a:r>
            <a:r>
              <a:rPr lang="en"/>
              <a:t> Curve: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28"/>
          <p:cNvPicPr preferRelativeResize="0"/>
          <p:nvPr/>
        </p:nvPicPr>
        <p:blipFill rotWithShape="1">
          <a:blip r:embed="rId4">
            <a:alphaModFix/>
          </a:blip>
          <a:srcRect b="0" l="2090" r="-2090" t="0"/>
          <a:stretch/>
        </p:blipFill>
        <p:spPr>
          <a:xfrm>
            <a:off x="5148225" y="2927332"/>
            <a:ext cx="3324225" cy="2216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69800" y="592050"/>
            <a:ext cx="3062325" cy="22055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190"/>
              <a:buFont typeface="Arial"/>
              <a:buNone/>
            </a:pPr>
            <a:r>
              <a:t/>
            </a:r>
            <a:endParaRPr>
              <a:latin typeface="Cardo"/>
              <a:ea typeface="Cardo"/>
              <a:cs typeface="Cardo"/>
              <a:sym typeface="Card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190"/>
              <a:buFont typeface="Arial"/>
              <a:buNone/>
            </a:pPr>
            <a:r>
              <a:rPr lang="en">
                <a:latin typeface="Cardo"/>
                <a:ea typeface="Cardo"/>
                <a:cs typeface="Cardo"/>
                <a:sym typeface="Cardo"/>
              </a:rPr>
              <a:t>Confusion matrix</a:t>
            </a:r>
            <a:endParaRPr/>
          </a:p>
        </p:txBody>
      </p:sp>
      <p:sp>
        <p:nvSpPr>
          <p:cNvPr id="207" name="Google Shape;207;p29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rdo"/>
              <a:buAutoNum type="arabicPeriod"/>
            </a:pPr>
            <a:r>
              <a:rPr lang="en" sz="1600">
                <a:latin typeface="Cardo"/>
                <a:ea typeface="Cardo"/>
                <a:cs typeface="Cardo"/>
                <a:sym typeface="Cardo"/>
              </a:rPr>
              <a:t>Logistic Regression</a:t>
            </a:r>
            <a:endParaRPr sz="1600">
              <a:latin typeface="Cardo"/>
              <a:ea typeface="Cardo"/>
              <a:cs typeface="Cardo"/>
              <a:sym typeface="Card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ardo"/>
              <a:ea typeface="Cardo"/>
              <a:cs typeface="Cardo"/>
              <a:sym typeface="Card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rdo"/>
                <a:ea typeface="Cardo"/>
                <a:cs typeface="Cardo"/>
                <a:sym typeface="Cardo"/>
              </a:rPr>
              <a:t>‹#›</a:t>
            </a:fld>
            <a:endParaRPr>
              <a:latin typeface="Cardo"/>
              <a:ea typeface="Cardo"/>
              <a:cs typeface="Cardo"/>
              <a:sym typeface="Cardo"/>
            </a:endParaRPr>
          </a:p>
        </p:txBody>
      </p:sp>
      <p:sp>
        <p:nvSpPr>
          <p:cNvPr id="209" name="Google Shape;209;p29"/>
          <p:cNvSpPr txBox="1"/>
          <p:nvPr>
            <p:ph idx="2" type="body"/>
          </p:nvPr>
        </p:nvSpPr>
        <p:spPr>
          <a:xfrm>
            <a:off x="4832400" y="1225225"/>
            <a:ext cx="4188900" cy="35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2. SVM</a:t>
            </a:r>
            <a:endParaRPr/>
          </a:p>
        </p:txBody>
      </p:sp>
      <p:pic>
        <p:nvPicPr>
          <p:cNvPr id="210" name="Google Shape;21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300" y="1473900"/>
            <a:ext cx="3582925" cy="358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7525" y="1473900"/>
            <a:ext cx="3429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rdo"/>
                <a:ea typeface="Cardo"/>
                <a:cs typeface="Cardo"/>
                <a:sym typeface="Cardo"/>
              </a:rPr>
              <a:t>Confusion matrix</a:t>
            </a:r>
            <a:endParaRPr>
              <a:latin typeface="Cardo"/>
              <a:ea typeface="Cardo"/>
              <a:cs typeface="Cardo"/>
              <a:sym typeface="Cardo"/>
            </a:endParaRPr>
          </a:p>
        </p:txBody>
      </p:sp>
      <p:sp>
        <p:nvSpPr>
          <p:cNvPr id="217" name="Google Shape;217;p30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3. LDA</a:t>
            </a:r>
            <a:endParaRPr/>
          </a:p>
        </p:txBody>
      </p:sp>
      <p:sp>
        <p:nvSpPr>
          <p:cNvPr id="218" name="Google Shape;218;p30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4. Random forest</a:t>
            </a:r>
            <a:endParaRPr/>
          </a:p>
        </p:txBody>
      </p:sp>
      <p:sp>
        <p:nvSpPr>
          <p:cNvPr id="219" name="Google Shape;21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0" name="Google Shape;22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125" y="1608125"/>
            <a:ext cx="3429000" cy="33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7825" y="1472500"/>
            <a:ext cx="3564625" cy="356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rdo"/>
                <a:ea typeface="Cardo"/>
                <a:cs typeface="Cardo"/>
                <a:sym typeface="Cardo"/>
              </a:rPr>
              <a:t>Data Balancing</a:t>
            </a:r>
            <a:endParaRPr>
              <a:latin typeface="Cardo"/>
              <a:ea typeface="Cardo"/>
              <a:cs typeface="Cardo"/>
              <a:sym typeface="Cardo"/>
            </a:endParaRPr>
          </a:p>
        </p:txBody>
      </p:sp>
      <p:sp>
        <p:nvSpPr>
          <p:cNvPr id="227" name="Google Shape;227;p3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Methods to Balance the dataset.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Discarding the majority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Oversampling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SMOTE(Synthetic Minority Oversampling Technique)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Ensemble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rdo"/>
                <a:ea typeface="Cardo"/>
                <a:cs typeface="Cardo"/>
                <a:sym typeface="Cardo"/>
              </a:rPr>
              <a:t>Introduction</a:t>
            </a:r>
            <a:endParaRPr>
              <a:latin typeface="Cardo"/>
              <a:ea typeface="Cardo"/>
              <a:cs typeface="Cardo"/>
              <a:sym typeface="Cardo"/>
            </a:endParaRPr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rdo"/>
              <a:buChar char="●"/>
            </a:pPr>
            <a:r>
              <a:rPr lang="en" sz="1600">
                <a:solidFill>
                  <a:schemeClr val="dk1"/>
                </a:solidFill>
                <a:latin typeface="Cardo"/>
                <a:ea typeface="Cardo"/>
                <a:cs typeface="Cardo"/>
                <a:sym typeface="Cardo"/>
              </a:rPr>
              <a:t>Quora is a website where a community of users can ask and answer questions. </a:t>
            </a:r>
            <a:endParaRPr sz="1600">
              <a:solidFill>
                <a:schemeClr val="dk1"/>
              </a:solidFill>
              <a:latin typeface="Cardo"/>
              <a:ea typeface="Cardo"/>
              <a:cs typeface="Cardo"/>
              <a:sym typeface="Card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rdo"/>
              <a:buChar char="●"/>
            </a:pPr>
            <a:r>
              <a:rPr lang="en" sz="1600">
                <a:solidFill>
                  <a:schemeClr val="dk1"/>
                </a:solidFill>
                <a:latin typeface="Cardo"/>
                <a:ea typeface="Cardo"/>
                <a:cs typeface="Cardo"/>
                <a:sym typeface="Cardo"/>
              </a:rPr>
              <a:t>Some of the characteristics that can signify that question might be insincere are:</a:t>
            </a:r>
            <a:endParaRPr sz="1600">
              <a:solidFill>
                <a:schemeClr val="dk1"/>
              </a:solidFill>
              <a:latin typeface="Cardo"/>
              <a:ea typeface="Cardo"/>
              <a:cs typeface="Cardo"/>
              <a:sym typeface="Cardo"/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rdo"/>
              <a:buChar char="■"/>
            </a:pPr>
            <a:r>
              <a:rPr lang="en" sz="1600">
                <a:solidFill>
                  <a:schemeClr val="dk1"/>
                </a:solidFill>
                <a:latin typeface="Cardo"/>
                <a:ea typeface="Cardo"/>
                <a:cs typeface="Cardo"/>
                <a:sym typeface="Cardo"/>
              </a:rPr>
              <a:t>Consists of a non-neutral tone</a:t>
            </a:r>
            <a:endParaRPr sz="1600">
              <a:solidFill>
                <a:schemeClr val="dk1"/>
              </a:solidFill>
              <a:latin typeface="Cardo"/>
              <a:ea typeface="Cardo"/>
              <a:cs typeface="Cardo"/>
              <a:sym typeface="Cardo"/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rdo"/>
              <a:buChar char="■"/>
            </a:pPr>
            <a:r>
              <a:rPr lang="en" sz="1600">
                <a:solidFill>
                  <a:schemeClr val="dk1"/>
                </a:solidFill>
                <a:latin typeface="Cardo"/>
                <a:ea typeface="Cardo"/>
                <a:cs typeface="Cardo"/>
                <a:sym typeface="Cardo"/>
              </a:rPr>
              <a:t>Question is disparaging or inflammatory.</a:t>
            </a:r>
            <a:endParaRPr sz="1600">
              <a:solidFill>
                <a:schemeClr val="dk1"/>
              </a:solidFill>
              <a:latin typeface="Cardo"/>
              <a:ea typeface="Cardo"/>
              <a:cs typeface="Cardo"/>
              <a:sym typeface="Cardo"/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rdo"/>
              <a:buChar char="■"/>
            </a:pPr>
            <a:r>
              <a:rPr lang="en" sz="1600">
                <a:solidFill>
                  <a:schemeClr val="dk1"/>
                </a:solidFill>
                <a:latin typeface="Cardo"/>
                <a:ea typeface="Cardo"/>
                <a:cs typeface="Cardo"/>
                <a:sym typeface="Cardo"/>
              </a:rPr>
              <a:t> Question is not grounded in reality</a:t>
            </a:r>
            <a:endParaRPr sz="1600">
              <a:solidFill>
                <a:schemeClr val="dk1"/>
              </a:solidFill>
              <a:latin typeface="Cardo"/>
              <a:ea typeface="Cardo"/>
              <a:cs typeface="Cardo"/>
              <a:sym typeface="Cardo"/>
            </a:endParaRPr>
          </a:p>
        </p:txBody>
      </p:sp>
      <p:sp>
        <p:nvSpPr>
          <p:cNvPr id="72" name="Google Shape;7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rdo"/>
                <a:ea typeface="Cardo"/>
                <a:cs typeface="Cardo"/>
                <a:sym typeface="Cardo"/>
              </a:rPr>
              <a:t>Inference</a:t>
            </a:r>
            <a:r>
              <a:rPr lang="en">
                <a:latin typeface="Cardo"/>
                <a:ea typeface="Cardo"/>
                <a:cs typeface="Cardo"/>
                <a:sym typeface="Cardo"/>
              </a:rPr>
              <a:t> - Skewed Data</a:t>
            </a:r>
            <a:endParaRPr>
              <a:latin typeface="Cardo"/>
              <a:ea typeface="Cardo"/>
              <a:cs typeface="Cardo"/>
              <a:sym typeface="Cardo"/>
            </a:endParaRPr>
          </a:p>
        </p:txBody>
      </p:sp>
      <p:sp>
        <p:nvSpPr>
          <p:cNvPr id="234" name="Google Shape;234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35" name="Google Shape;235;p32"/>
          <p:cNvGraphicFramePr/>
          <p:nvPr/>
        </p:nvGraphicFramePr>
        <p:xfrm>
          <a:off x="764775" y="1368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{9939C1AB-E914-46B5-AB6C-293DCDA87FA6}</a:tableStyleId>
              </a:tblPr>
              <a:tblGrid>
                <a:gridCol w="1224075"/>
                <a:gridCol w="1118600"/>
                <a:gridCol w="1118600"/>
                <a:gridCol w="1329575"/>
                <a:gridCol w="1224075"/>
                <a:gridCol w="1224075"/>
              </a:tblGrid>
              <a:tr h="48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Training 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Testing 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F1 score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Precision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Recall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66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Logistic Regression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0.937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0.939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0.939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8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SVM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0.938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0.936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0.905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0.940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0.936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66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LDA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0.934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0.936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66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Random Forest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0.988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0.938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0.905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0.938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36" name="Google Shape;236;p32"/>
          <p:cNvSpPr txBox="1"/>
          <p:nvPr/>
        </p:nvSpPr>
        <p:spPr>
          <a:xfrm>
            <a:off x="764775" y="4533475"/>
            <a:ext cx="734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Random forest is the best model as it has the highest f1-score, precision and recall.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rdo"/>
                <a:ea typeface="Cardo"/>
                <a:cs typeface="Cardo"/>
                <a:sym typeface="Cardo"/>
              </a:rPr>
              <a:t>Project Timeline</a:t>
            </a:r>
            <a:endParaRPr>
              <a:latin typeface="Cardo"/>
              <a:ea typeface="Cardo"/>
              <a:cs typeface="Cardo"/>
              <a:sym typeface="Cardo"/>
            </a:endParaRPr>
          </a:p>
        </p:txBody>
      </p:sp>
      <p:sp>
        <p:nvSpPr>
          <p:cNvPr id="242" name="Google Shape;242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3" name="Google Shape;24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91600"/>
            <a:ext cx="8520600" cy="389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9" name="Google Shape;24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53300"/>
            <a:ext cx="8580450" cy="453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5" name="Google Shape;25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90300"/>
            <a:ext cx="8598951" cy="450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rdo"/>
                <a:ea typeface="Cardo"/>
                <a:cs typeface="Cardo"/>
                <a:sym typeface="Cardo"/>
              </a:rPr>
              <a:t>Role of each group member </a:t>
            </a:r>
            <a:endParaRPr sz="3000">
              <a:latin typeface="Cardo"/>
              <a:ea typeface="Cardo"/>
              <a:cs typeface="Cardo"/>
              <a:sym typeface="Cardo"/>
            </a:endParaRPr>
          </a:p>
        </p:txBody>
      </p:sp>
      <p:sp>
        <p:nvSpPr>
          <p:cNvPr id="261" name="Google Shape;261;p3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rdo"/>
              <a:buAutoNum type="arabicPeriod"/>
            </a:pPr>
            <a:r>
              <a:rPr lang="en" sz="1400">
                <a:latin typeface="Cardo"/>
                <a:ea typeface="Cardo"/>
                <a:cs typeface="Cardo"/>
                <a:sym typeface="Cardo"/>
              </a:rPr>
              <a:t>Data Analysis - Sanya, Mihir, Malav, Parth</a:t>
            </a:r>
            <a:endParaRPr sz="1400">
              <a:latin typeface="Cardo"/>
              <a:ea typeface="Cardo"/>
              <a:cs typeface="Cardo"/>
              <a:sym typeface="Card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rdo"/>
              <a:buAutoNum type="arabicPeriod"/>
            </a:pPr>
            <a:r>
              <a:rPr lang="en" sz="1400">
                <a:latin typeface="Cardo"/>
                <a:ea typeface="Cardo"/>
                <a:cs typeface="Cardo"/>
                <a:sym typeface="Cardo"/>
              </a:rPr>
              <a:t>Data Preprocessing - </a:t>
            </a:r>
            <a:r>
              <a:rPr lang="en" sz="1400">
                <a:latin typeface="Cardo"/>
                <a:ea typeface="Cardo"/>
                <a:cs typeface="Cardo"/>
                <a:sym typeface="Cardo"/>
              </a:rPr>
              <a:t> Sanya, Mihir, Malav, Parth</a:t>
            </a:r>
            <a:endParaRPr sz="1400">
              <a:latin typeface="Cardo"/>
              <a:ea typeface="Cardo"/>
              <a:cs typeface="Cardo"/>
              <a:sym typeface="Card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rdo"/>
              <a:buAutoNum type="arabicPeriod"/>
            </a:pPr>
            <a:r>
              <a:rPr lang="en" sz="1400">
                <a:latin typeface="Cardo"/>
                <a:ea typeface="Cardo"/>
                <a:cs typeface="Cardo"/>
                <a:sym typeface="Cardo"/>
              </a:rPr>
              <a:t>Feature Engineering - </a:t>
            </a:r>
            <a:r>
              <a:rPr lang="en" sz="1400">
                <a:latin typeface="Cardo"/>
                <a:ea typeface="Cardo"/>
                <a:cs typeface="Cardo"/>
                <a:sym typeface="Cardo"/>
              </a:rPr>
              <a:t> Sanya, Mihir, Malav, Parth</a:t>
            </a:r>
            <a:endParaRPr sz="1400">
              <a:latin typeface="Cardo"/>
              <a:ea typeface="Cardo"/>
              <a:cs typeface="Cardo"/>
              <a:sym typeface="Card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rdo"/>
              <a:buAutoNum type="arabicPeriod"/>
            </a:pPr>
            <a:r>
              <a:rPr lang="en" sz="1400">
                <a:latin typeface="Cardo"/>
                <a:ea typeface="Cardo"/>
                <a:cs typeface="Cardo"/>
                <a:sym typeface="Cardo"/>
              </a:rPr>
              <a:t>Modeling -</a:t>
            </a:r>
            <a:r>
              <a:rPr lang="en" sz="1400"/>
              <a:t> </a:t>
            </a:r>
            <a:r>
              <a:rPr lang="en" sz="1400">
                <a:latin typeface="Cardo"/>
                <a:ea typeface="Cardo"/>
                <a:cs typeface="Cardo"/>
                <a:sym typeface="Cardo"/>
              </a:rPr>
              <a:t> Sanya, Mihir, Malav, Parth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rdo"/>
              <a:buAutoNum type="arabicPeriod"/>
            </a:pPr>
            <a:r>
              <a:rPr lang="en" sz="1400">
                <a:latin typeface="Cardo"/>
                <a:ea typeface="Cardo"/>
                <a:cs typeface="Cardo"/>
                <a:sym typeface="Cardo"/>
              </a:rPr>
              <a:t>Inferences - </a:t>
            </a:r>
            <a:r>
              <a:rPr lang="en" sz="1400">
                <a:latin typeface="Cardo"/>
                <a:ea typeface="Cardo"/>
                <a:cs typeface="Cardo"/>
                <a:sym typeface="Cardo"/>
              </a:rPr>
              <a:t> Sanya, Mihir, Malav, Parth</a:t>
            </a:r>
            <a:endParaRPr sz="1400">
              <a:latin typeface="Cardo"/>
              <a:ea typeface="Cardo"/>
              <a:cs typeface="Cardo"/>
              <a:sym typeface="Cardo"/>
            </a:endParaRPr>
          </a:p>
        </p:txBody>
      </p:sp>
      <p:sp>
        <p:nvSpPr>
          <p:cNvPr id="262" name="Google Shape;262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rdo"/>
                <a:ea typeface="Cardo"/>
                <a:cs typeface="Cardo"/>
                <a:sym typeface="Cardo"/>
              </a:rPr>
              <a:t>References</a:t>
            </a:r>
            <a:endParaRPr>
              <a:latin typeface="Cardo"/>
              <a:ea typeface="Cardo"/>
              <a:cs typeface="Cardo"/>
              <a:sym typeface="Cardo"/>
            </a:endParaRPr>
          </a:p>
        </p:txBody>
      </p:sp>
      <p:sp>
        <p:nvSpPr>
          <p:cNvPr id="268" name="Google Shape;268;p3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rdo"/>
              <a:buAutoNum type="arabicPeriod"/>
            </a:pPr>
            <a:r>
              <a:rPr lang="en" sz="1200">
                <a:latin typeface="Cardo"/>
                <a:ea typeface="Cardo"/>
                <a:cs typeface="Cardo"/>
                <a:sym typeface="Cardo"/>
              </a:rPr>
              <a:t>S. T. Indra, L. Wikarsa and R. Turang, "Using logistic regression method to classify tweets into the selected topics," 2016 International Conference on Advanced Computer Science and Information Systems (ICACSIS), 2016, pp. 385-390, doi: 10.1109/ICACSIS.2016.7872727.</a:t>
            </a:r>
            <a:endParaRPr sz="1200">
              <a:latin typeface="Cardo"/>
              <a:ea typeface="Cardo"/>
              <a:cs typeface="Cardo"/>
              <a:sym typeface="Card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rdo"/>
              <a:buAutoNum type="arabicPeriod"/>
            </a:pPr>
            <a:r>
              <a:rPr lang="en" sz="1200">
                <a:latin typeface="Cardo"/>
                <a:ea typeface="Cardo"/>
                <a:cs typeface="Cardo"/>
                <a:sym typeface="Cardo"/>
              </a:rPr>
              <a:t>O. Aborisade and M. Anwar, "Classification for Authorship of Tweets by Comparing Logistic Regression and Naive Bayes Classifiers," 2018 IEEE International Conference on Information Reuse and Integration (IRI), 2018, pp. 269-276, doi: 10.1109/IRI.2018.00049.</a:t>
            </a:r>
            <a:endParaRPr sz="1200">
              <a:latin typeface="Cardo"/>
              <a:ea typeface="Cardo"/>
              <a:cs typeface="Cardo"/>
              <a:sym typeface="Card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rdo"/>
              <a:buAutoNum type="arabicPeriod"/>
            </a:pPr>
            <a:r>
              <a:rPr lang="en" sz="1200">
                <a:latin typeface="Cardo"/>
                <a:ea typeface="Cardo"/>
                <a:cs typeface="Cardo"/>
                <a:sym typeface="Cardo"/>
              </a:rPr>
              <a:t>“Sklearn.linear_model.logisticregression,” scikit. [Online]. Available: https://scikit-learn.org/stable/modules/generated/sklearn.linear_model.LogisticRegression.html. [Accessed: 20-Mar-2022]. </a:t>
            </a:r>
            <a:endParaRPr sz="1200">
              <a:latin typeface="Cardo"/>
              <a:ea typeface="Cardo"/>
              <a:cs typeface="Cardo"/>
              <a:sym typeface="Card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rdo"/>
              <a:buAutoNum type="arabicPeriod"/>
            </a:pPr>
            <a:r>
              <a:rPr lang="en" sz="1200">
                <a:latin typeface="Cardo"/>
                <a:ea typeface="Cardo"/>
                <a:cs typeface="Cardo"/>
                <a:sym typeface="Cardo"/>
              </a:rPr>
              <a:t>“Precision-recall,” scikit. [Online]. Available: https://scikit-learn.org/stable/auto_examples/model_selection/plot_precision_recall.html. [Accessed: 20-Mar-2022]. </a:t>
            </a:r>
            <a:endParaRPr sz="1200">
              <a:latin typeface="Cardo"/>
              <a:ea typeface="Cardo"/>
              <a:cs typeface="Cardo"/>
              <a:sym typeface="Card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rdo"/>
              <a:buAutoNum type="arabicPeriod"/>
            </a:pPr>
            <a:r>
              <a:rPr lang="en" sz="1200">
                <a:latin typeface="Cardo"/>
                <a:ea typeface="Cardo"/>
                <a:cs typeface="Cardo"/>
                <a:sym typeface="Cardo"/>
              </a:rPr>
              <a:t>Y. Liu, J. Niu, Q. Zhao, J. Lv and S. Ma, "A Novel Text Classification Method for Emergency Event Detection on Social Media," 2018 IEEE SmartWorld, Ubiquitous Intelligence &amp; Computing, Advanced &amp; Trusted Computing, Scalable Computing &amp; Communications, Cloud &amp; Big Data Computing, Internet of People and Smart City Innovation (SmartWorld/SCALCOM/UIC/ATC/CBDCom/IOP/SCI), 2018, pp. 1106-1111, doi: 10.1109/SmartWorld.2018.00192.</a:t>
            </a:r>
            <a:endParaRPr sz="1200">
              <a:latin typeface="Cardo"/>
              <a:ea typeface="Cardo"/>
              <a:cs typeface="Cardo"/>
              <a:sym typeface="Cardo"/>
            </a:endParaRPr>
          </a:p>
        </p:txBody>
      </p:sp>
      <p:sp>
        <p:nvSpPr>
          <p:cNvPr id="269" name="Google Shape;269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78" name="Google Shape;78;p15"/>
          <p:cNvGraphicFramePr/>
          <p:nvPr/>
        </p:nvGraphicFramePr>
        <p:xfrm>
          <a:off x="421575" y="387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{9939C1AB-E914-46B5-AB6C-293DCDA87FA6}</a:tableStyleId>
              </a:tblPr>
              <a:tblGrid>
                <a:gridCol w="4150425"/>
                <a:gridCol w="4150425"/>
              </a:tblGrid>
              <a:tr h="691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Cardo"/>
                          <a:ea typeface="Cardo"/>
                          <a:cs typeface="Cardo"/>
                          <a:sym typeface="Cardo"/>
                        </a:rPr>
                        <a:t>Sincere Questions</a:t>
                      </a:r>
                      <a:endParaRPr b="1" sz="1700">
                        <a:latin typeface="Cardo"/>
                        <a:ea typeface="Cardo"/>
                        <a:cs typeface="Cardo"/>
                        <a:sym typeface="Card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Cardo"/>
                          <a:ea typeface="Cardo"/>
                          <a:cs typeface="Cardo"/>
                          <a:sym typeface="Cardo"/>
                        </a:rPr>
                        <a:t>Insincere Questions</a:t>
                      </a:r>
                      <a:endParaRPr b="1" sz="1700">
                        <a:latin typeface="Cardo"/>
                        <a:ea typeface="Cardo"/>
                        <a:cs typeface="Cardo"/>
                        <a:sym typeface="Cardo"/>
                      </a:endParaRPr>
                    </a:p>
                  </a:txBody>
                  <a:tcPr marT="91425" marB="91425" marR="91425" marL="91425"/>
                </a:tc>
              </a:tr>
              <a:tr h="691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ardo"/>
                          <a:ea typeface="Cardo"/>
                          <a:cs typeface="Cardo"/>
                          <a:sym typeface="Cardo"/>
                        </a:rPr>
                        <a:t>How did Quebec nationalists see their province as a nation in the 1960s?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ardo"/>
                          <a:ea typeface="Cardo"/>
                          <a:cs typeface="Cardo"/>
                          <a:sym typeface="Cardo"/>
                        </a:rPr>
                        <a:t>Has the United States become the largest dictatorship in the world?</a:t>
                      </a:r>
                      <a:endParaRPr>
                        <a:solidFill>
                          <a:schemeClr val="dk1"/>
                        </a:solidFill>
                        <a:latin typeface="Cardo"/>
                        <a:ea typeface="Cardo"/>
                        <a:cs typeface="Cardo"/>
                        <a:sym typeface="Cardo"/>
                      </a:endParaRPr>
                    </a:p>
                  </a:txBody>
                  <a:tcPr marT="91425" marB="91425" marR="91425" marL="91425"/>
                </a:tc>
              </a:tr>
              <a:tr h="691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ardo"/>
                          <a:ea typeface="Cardo"/>
                          <a:cs typeface="Cardo"/>
                          <a:sym typeface="Cardo"/>
                        </a:rPr>
                        <a:t>Do you have an adopted dog, how would you encourage people to adopt and not shop?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ardo"/>
                          <a:ea typeface="Cardo"/>
                          <a:cs typeface="Cardo"/>
                          <a:sym typeface="Cardo"/>
                        </a:rPr>
                        <a:t>Which babies are more sweeter to their parents? Dark skin babies or light skin babies?</a:t>
                      </a:r>
                      <a:endParaRPr>
                        <a:solidFill>
                          <a:schemeClr val="dk1"/>
                        </a:solidFill>
                        <a:latin typeface="Cardo"/>
                        <a:ea typeface="Cardo"/>
                        <a:cs typeface="Cardo"/>
                        <a:sym typeface="Cardo"/>
                      </a:endParaRPr>
                    </a:p>
                  </a:txBody>
                  <a:tcPr marT="91425" marB="91425" marR="91425" marL="91425"/>
                </a:tc>
              </a:tr>
              <a:tr h="725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ardo"/>
                          <a:ea typeface="Cardo"/>
                          <a:cs typeface="Cardo"/>
                          <a:sym typeface="Cardo"/>
                        </a:rPr>
                        <a:t>Why does velocity affect time? Does velocity affect space geometry?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ardo"/>
                          <a:ea typeface="Cardo"/>
                          <a:cs typeface="Cardo"/>
                          <a:sym typeface="Cardo"/>
                        </a:rPr>
                        <a:t>If both Honey Singh and Justin Bieber fall from the 5th floor, who will survive?</a:t>
                      </a:r>
                      <a:endParaRPr sz="1900">
                        <a:solidFill>
                          <a:schemeClr val="dk1"/>
                        </a:solidFill>
                        <a:latin typeface="Cardo"/>
                        <a:ea typeface="Cardo"/>
                        <a:cs typeface="Cardo"/>
                        <a:sym typeface="Cardo"/>
                      </a:endParaRPr>
                    </a:p>
                  </a:txBody>
                  <a:tcPr marT="91425" marB="91425" marR="91425" marL="91425"/>
                </a:tc>
              </a:tr>
              <a:tr h="691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ardo"/>
                          <a:ea typeface="Cardo"/>
                          <a:cs typeface="Cardo"/>
                          <a:sym typeface="Cardo"/>
                        </a:rPr>
                        <a:t>How did Otto von Guericke used the Magdeburg hemispheres?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ardo"/>
                          <a:ea typeface="Cardo"/>
                          <a:cs typeface="Cardo"/>
                          <a:sym typeface="Cardo"/>
                        </a:rPr>
                        <a:t>Why don't poor countries print more money to use for paying for education, etc.?</a:t>
                      </a:r>
                      <a:endParaRPr>
                        <a:solidFill>
                          <a:schemeClr val="dk1"/>
                        </a:solidFill>
                        <a:latin typeface="Cardo"/>
                        <a:ea typeface="Cardo"/>
                        <a:cs typeface="Cardo"/>
                        <a:sym typeface="Cardo"/>
                      </a:endParaRPr>
                    </a:p>
                  </a:txBody>
                  <a:tcPr marT="91425" marB="91425" marR="91425" marL="91425"/>
                </a:tc>
              </a:tr>
              <a:tr h="691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ardo"/>
                          <a:ea typeface="Cardo"/>
                          <a:cs typeface="Cardo"/>
                          <a:sym typeface="Cardo"/>
                        </a:rPr>
                        <a:t>Can I convert montra helicon D to a mountain bike by just changing the tyres?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ardo"/>
                          <a:ea typeface="Cardo"/>
                          <a:cs typeface="Cardo"/>
                          <a:sym typeface="Cardo"/>
                        </a:rPr>
                        <a:t>Why did Pakistan pass the Sikh Marriage Act before India?</a:t>
                      </a:r>
                      <a:endParaRPr>
                        <a:solidFill>
                          <a:schemeClr val="dk1"/>
                        </a:solidFill>
                        <a:latin typeface="Cardo"/>
                        <a:ea typeface="Cardo"/>
                        <a:cs typeface="Cardo"/>
                        <a:sym typeface="Card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rdo"/>
                <a:ea typeface="Cardo"/>
                <a:cs typeface="Cardo"/>
                <a:sym typeface="Cardo"/>
              </a:rPr>
              <a:t>Problem statement</a:t>
            </a:r>
            <a:endParaRPr>
              <a:latin typeface="Cardo"/>
              <a:ea typeface="Cardo"/>
              <a:cs typeface="Cardo"/>
              <a:sym typeface="Cardo"/>
            </a:endParaRPr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rdo"/>
              <a:buChar char="●"/>
            </a:pPr>
            <a:r>
              <a:rPr lang="en" sz="1600">
                <a:solidFill>
                  <a:schemeClr val="dk1"/>
                </a:solidFill>
                <a:latin typeface="Cardo"/>
                <a:ea typeface="Cardo"/>
                <a:cs typeface="Cardo"/>
                <a:sym typeface="Cardo"/>
              </a:rPr>
              <a:t>As being in top 10 most visited social networks in the world, censoring the content of questions is also an extremely important factor to make the value of this social network.</a:t>
            </a:r>
            <a:endParaRPr sz="1600">
              <a:solidFill>
                <a:schemeClr val="dk1"/>
              </a:solidFill>
              <a:latin typeface="Cardo"/>
              <a:ea typeface="Cardo"/>
              <a:cs typeface="Cardo"/>
              <a:sym typeface="Card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rdo"/>
              <a:buChar char="●"/>
            </a:pPr>
            <a:r>
              <a:rPr lang="en" sz="1600">
                <a:solidFill>
                  <a:schemeClr val="dk1"/>
                </a:solidFill>
                <a:latin typeface="Cardo"/>
                <a:ea typeface="Cardo"/>
                <a:cs typeface="Cardo"/>
                <a:sym typeface="Cardo"/>
              </a:rPr>
              <a:t>This problem focus on determining whether a question asked on Quora is insincere or not. The input is a text string and the output is 0 (sincere) or 1 (insincere).</a:t>
            </a:r>
            <a:endParaRPr sz="1600">
              <a:solidFill>
                <a:schemeClr val="dk1"/>
              </a:solidFill>
              <a:latin typeface="Cardo"/>
              <a:ea typeface="Cardo"/>
              <a:cs typeface="Cardo"/>
              <a:sym typeface="Card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rdo"/>
              <a:buChar char="●"/>
            </a:pPr>
            <a:r>
              <a:rPr lang="en" sz="1600">
                <a:solidFill>
                  <a:schemeClr val="dk1"/>
                </a:solidFill>
                <a:latin typeface="Cardo"/>
                <a:ea typeface="Cardo"/>
                <a:cs typeface="Cardo"/>
                <a:sym typeface="Cardo"/>
              </a:rPr>
              <a:t>It is a </a:t>
            </a:r>
            <a:r>
              <a:rPr lang="en" sz="1600">
                <a:solidFill>
                  <a:schemeClr val="dk1"/>
                </a:solidFill>
                <a:latin typeface="Cardo"/>
                <a:ea typeface="Cardo"/>
                <a:cs typeface="Cardo"/>
                <a:sym typeface="Cardo"/>
              </a:rPr>
              <a:t>binary</a:t>
            </a:r>
            <a:r>
              <a:rPr lang="en" sz="1600">
                <a:solidFill>
                  <a:schemeClr val="dk1"/>
                </a:solidFill>
                <a:latin typeface="Cardo"/>
                <a:ea typeface="Cardo"/>
                <a:cs typeface="Cardo"/>
                <a:sym typeface="Cardo"/>
              </a:rPr>
              <a:t> classification problem.</a:t>
            </a:r>
            <a:endParaRPr sz="1600">
              <a:solidFill>
                <a:schemeClr val="dk1"/>
              </a:solidFill>
              <a:latin typeface="Cardo"/>
              <a:ea typeface="Cardo"/>
              <a:cs typeface="Cardo"/>
              <a:sym typeface="Cardo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Cardo"/>
              <a:ea typeface="Cardo"/>
              <a:cs typeface="Cardo"/>
              <a:sym typeface="Cardo"/>
            </a:endParaRPr>
          </a:p>
        </p:txBody>
      </p: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rdo"/>
                <a:ea typeface="Cardo"/>
                <a:cs typeface="Cardo"/>
                <a:sym typeface="Cardo"/>
              </a:rPr>
              <a:t>Related Work</a:t>
            </a:r>
            <a:endParaRPr>
              <a:latin typeface="Cardo"/>
              <a:ea typeface="Cardo"/>
              <a:cs typeface="Cardo"/>
              <a:sym typeface="Cardo"/>
            </a:endParaRPr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rdo"/>
              <a:buChar char="●"/>
            </a:pPr>
            <a:r>
              <a:rPr lang="en" sz="1600">
                <a:latin typeface="Cardo"/>
                <a:ea typeface="Cardo"/>
                <a:cs typeface="Cardo"/>
                <a:sym typeface="Cardo"/>
              </a:rPr>
              <a:t>Text Classification on various parameters.</a:t>
            </a:r>
            <a:endParaRPr sz="1600">
              <a:solidFill>
                <a:schemeClr val="dk1"/>
              </a:solidFill>
              <a:latin typeface="Cardo"/>
              <a:ea typeface="Cardo"/>
              <a:cs typeface="Cardo"/>
              <a:sym typeface="Card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rdo"/>
              <a:buChar char="●"/>
            </a:pPr>
            <a:r>
              <a:rPr lang="en" sz="1600">
                <a:latin typeface="Cardo"/>
                <a:ea typeface="Cardo"/>
                <a:cs typeface="Cardo"/>
                <a:sym typeface="Cardo"/>
              </a:rPr>
              <a:t>IEEE </a:t>
            </a:r>
            <a:r>
              <a:rPr lang="en" sz="1600">
                <a:solidFill>
                  <a:schemeClr val="dk1"/>
                </a:solidFill>
                <a:latin typeface="Cardo"/>
                <a:ea typeface="Cardo"/>
                <a:cs typeface="Cardo"/>
                <a:sym typeface="Cardo"/>
              </a:rPr>
              <a:t>model for </a:t>
            </a:r>
            <a:r>
              <a:rPr lang="en" sz="1600" u="sng">
                <a:solidFill>
                  <a:schemeClr val="dk1"/>
                </a:solidFill>
                <a:latin typeface="Cardo"/>
                <a:ea typeface="Cardo"/>
                <a:cs typeface="Cardo"/>
                <a:sym typeface="Card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classifying tweets</a:t>
            </a:r>
            <a:r>
              <a:rPr lang="en" sz="1600">
                <a:solidFill>
                  <a:schemeClr val="dk1"/>
                </a:solidFill>
                <a:latin typeface="Cardo"/>
                <a:ea typeface="Cardo"/>
                <a:cs typeface="Cardo"/>
                <a:sym typeface="Cardo"/>
              </a:rPr>
              <a:t>. </a:t>
            </a:r>
            <a:endParaRPr sz="1600">
              <a:latin typeface="Cardo"/>
              <a:ea typeface="Cardo"/>
              <a:cs typeface="Cardo"/>
              <a:sym typeface="Card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rdo"/>
              <a:buChar char="●"/>
            </a:pPr>
            <a:r>
              <a:rPr lang="en" sz="1600">
                <a:latin typeface="Cardo"/>
                <a:ea typeface="Cardo"/>
                <a:cs typeface="Cardo"/>
                <a:sym typeface="Cardo"/>
              </a:rPr>
              <a:t>Various models like logistic regression applied.</a:t>
            </a:r>
            <a:endParaRPr sz="1600">
              <a:latin typeface="Cardo"/>
              <a:ea typeface="Cardo"/>
              <a:cs typeface="Cardo"/>
              <a:sym typeface="Card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rdo"/>
              <a:buChar char="●"/>
            </a:pPr>
            <a:r>
              <a:rPr lang="en" sz="1600">
                <a:latin typeface="Cardo"/>
                <a:ea typeface="Cardo"/>
                <a:cs typeface="Cardo"/>
                <a:sym typeface="Cardo"/>
              </a:rPr>
              <a:t>Various models for classification.</a:t>
            </a:r>
            <a:endParaRPr sz="1600">
              <a:latin typeface="Cardo"/>
              <a:ea typeface="Cardo"/>
              <a:cs typeface="Cardo"/>
              <a:sym typeface="Card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rdo"/>
              <a:buChar char="●"/>
            </a:pPr>
            <a:r>
              <a:rPr lang="en" sz="1600">
                <a:latin typeface="Cardo"/>
                <a:ea typeface="Cardo"/>
                <a:cs typeface="Cardo"/>
                <a:sym typeface="Cardo"/>
              </a:rPr>
              <a:t>Naive-bayes, logistic regression, random forest and SVM could be used.</a:t>
            </a:r>
            <a:endParaRPr sz="1600">
              <a:latin typeface="Cardo"/>
              <a:ea typeface="Cardo"/>
              <a:cs typeface="Cardo"/>
              <a:sym typeface="Card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75">
              <a:solidFill>
                <a:srgbClr val="999999"/>
              </a:solidFill>
              <a:latin typeface="Cardo"/>
              <a:ea typeface="Cardo"/>
              <a:cs typeface="Cardo"/>
              <a:sym typeface="Card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75">
              <a:solidFill>
                <a:srgbClr val="999999"/>
              </a:solidFill>
              <a:latin typeface="Cardo"/>
              <a:ea typeface="Cardo"/>
              <a:cs typeface="Cardo"/>
              <a:sym typeface="Card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75">
              <a:solidFill>
                <a:srgbClr val="999999"/>
              </a:solidFill>
              <a:latin typeface="Cardo"/>
              <a:ea typeface="Cardo"/>
              <a:cs typeface="Cardo"/>
              <a:sym typeface="Cardo"/>
            </a:endParaRPr>
          </a:p>
        </p:txBody>
      </p:sp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472725" y="4698800"/>
            <a:ext cx="786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[1] S. T. Indra, L. Wikarsa and R. Turang, "Using logistic regression method to classify tweets into the selected topics," </a:t>
            </a:r>
            <a:endParaRPr sz="10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94" name="Google Shape;94;p17"/>
          <p:cNvCxnSpPr/>
          <p:nvPr/>
        </p:nvCxnSpPr>
        <p:spPr>
          <a:xfrm>
            <a:off x="305400" y="4663225"/>
            <a:ext cx="853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rdo"/>
                <a:ea typeface="Cardo"/>
                <a:cs typeface="Cardo"/>
                <a:sym typeface="Cardo"/>
              </a:rPr>
              <a:t>Data analysis</a:t>
            </a:r>
            <a:r>
              <a:rPr baseline="30000" lang="en">
                <a:latin typeface="Cardo"/>
                <a:ea typeface="Cardo"/>
                <a:cs typeface="Cardo"/>
                <a:sym typeface="Cardo"/>
              </a:rPr>
              <a:t>2</a:t>
            </a:r>
            <a:endParaRPr baseline="30000">
              <a:latin typeface="Cardo"/>
              <a:ea typeface="Cardo"/>
              <a:cs typeface="Cardo"/>
              <a:sym typeface="Cardo"/>
            </a:endParaRPr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256425" y="10071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53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5"/>
              <a:buChar char="●"/>
            </a:pPr>
            <a:r>
              <a:rPr lang="en" sz="1495">
                <a:solidFill>
                  <a:schemeClr val="dk1"/>
                </a:solidFill>
                <a:latin typeface="Cardo"/>
                <a:ea typeface="Cardo"/>
                <a:cs typeface="Cardo"/>
                <a:sym typeface="Cardo"/>
              </a:rPr>
              <a:t>The dataset is from Kaggle competition of </a:t>
            </a:r>
            <a:r>
              <a:rPr b="1" lang="en" sz="1495" u="sng">
                <a:solidFill>
                  <a:schemeClr val="dk1"/>
                </a:solidFill>
                <a:latin typeface="Cardo"/>
                <a:ea typeface="Cardo"/>
                <a:cs typeface="Cardo"/>
                <a:sym typeface="Card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Quora Insincere Questions Classification</a:t>
            </a:r>
            <a:r>
              <a:rPr b="1" baseline="30000" lang="en" sz="1495">
                <a:latin typeface="Cardo"/>
                <a:ea typeface="Cardo"/>
                <a:cs typeface="Cardo"/>
                <a:sym typeface="Cardo"/>
              </a:rPr>
              <a:t>2</a:t>
            </a:r>
            <a:r>
              <a:rPr b="1" lang="en" sz="1495">
                <a:solidFill>
                  <a:schemeClr val="dk1"/>
                </a:solidFill>
                <a:latin typeface="Cardo"/>
                <a:ea typeface="Cardo"/>
                <a:cs typeface="Cardo"/>
                <a:sym typeface="Cardo"/>
              </a:rPr>
              <a:t>.</a:t>
            </a:r>
            <a:endParaRPr b="1" sz="1495">
              <a:solidFill>
                <a:schemeClr val="dk1"/>
              </a:solidFill>
              <a:latin typeface="Cardo"/>
              <a:ea typeface="Cardo"/>
              <a:cs typeface="Cardo"/>
              <a:sym typeface="Cardo"/>
            </a:endParaRPr>
          </a:p>
          <a:p>
            <a:pPr indent="-32353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95"/>
              <a:buFont typeface="Cardo"/>
              <a:buChar char="●"/>
            </a:pPr>
            <a:r>
              <a:rPr lang="en" sz="1495">
                <a:latin typeface="Cardo"/>
                <a:ea typeface="Cardo"/>
                <a:cs typeface="Cardo"/>
                <a:sym typeface="Cardo"/>
              </a:rPr>
              <a:t>Bar-graph to visualize.</a:t>
            </a:r>
            <a:endParaRPr sz="1495">
              <a:latin typeface="Cardo"/>
              <a:ea typeface="Cardo"/>
              <a:cs typeface="Cardo"/>
              <a:sym typeface="Cardo"/>
            </a:endParaRPr>
          </a:p>
          <a:p>
            <a:pPr indent="-32353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5"/>
              <a:buFont typeface="Cardo"/>
              <a:buChar char="●"/>
            </a:pPr>
            <a:r>
              <a:rPr lang="en" sz="1495">
                <a:latin typeface="Cardo"/>
                <a:ea typeface="Cardo"/>
                <a:cs typeface="Cardo"/>
                <a:sym typeface="Cardo"/>
              </a:rPr>
              <a:t>Total entries are 1.3 million</a:t>
            </a:r>
            <a:endParaRPr sz="1495">
              <a:latin typeface="Cardo"/>
              <a:ea typeface="Cardo"/>
              <a:cs typeface="Cardo"/>
              <a:sym typeface="Cardo"/>
            </a:endParaRPr>
          </a:p>
          <a:p>
            <a:pPr indent="-32353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95"/>
              <a:buFont typeface="Cardo"/>
              <a:buChar char="●"/>
            </a:pPr>
            <a:r>
              <a:rPr lang="en" sz="1495">
                <a:latin typeface="Cardo"/>
                <a:ea typeface="Cardo"/>
                <a:cs typeface="Cardo"/>
                <a:sym typeface="Cardo"/>
              </a:rPr>
              <a:t>93% were sincere and 7% insincere questions.</a:t>
            </a:r>
            <a:endParaRPr sz="1495">
              <a:latin typeface="Cardo"/>
              <a:ea typeface="Cardo"/>
              <a:cs typeface="Cardo"/>
              <a:sym typeface="Cardo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495">
              <a:solidFill>
                <a:schemeClr val="dk1"/>
              </a:solidFill>
              <a:latin typeface="Cardo"/>
              <a:ea typeface="Cardo"/>
              <a:cs typeface="Cardo"/>
              <a:sym typeface="Cardo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495">
              <a:solidFill>
                <a:schemeClr val="dk1"/>
              </a:solidFill>
              <a:latin typeface="Cardo"/>
              <a:ea typeface="Cardo"/>
              <a:cs typeface="Cardo"/>
              <a:sym typeface="Cardo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495">
              <a:solidFill>
                <a:schemeClr val="dk1"/>
              </a:solidFill>
              <a:latin typeface="Cardo"/>
              <a:ea typeface="Cardo"/>
              <a:cs typeface="Cardo"/>
              <a:sym typeface="Cardo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495">
              <a:solidFill>
                <a:schemeClr val="dk1"/>
              </a:solidFill>
              <a:latin typeface="Cardo"/>
              <a:ea typeface="Cardo"/>
              <a:cs typeface="Cardo"/>
              <a:sym typeface="Cardo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495">
              <a:solidFill>
                <a:schemeClr val="dk1"/>
              </a:solidFill>
              <a:latin typeface="Cardo"/>
              <a:ea typeface="Cardo"/>
              <a:cs typeface="Cardo"/>
              <a:sym typeface="Cardo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495">
              <a:solidFill>
                <a:schemeClr val="dk1"/>
              </a:solidFill>
              <a:latin typeface="Cardo"/>
              <a:ea typeface="Cardo"/>
              <a:cs typeface="Cardo"/>
              <a:sym typeface="Cardo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000">
              <a:solidFill>
                <a:srgbClr val="666666"/>
              </a:solidFill>
              <a:latin typeface="Cardo"/>
              <a:ea typeface="Cardo"/>
              <a:cs typeface="Cardo"/>
              <a:sym typeface="Cardo"/>
            </a:endParaRPr>
          </a:p>
          <a:p>
            <a:pPr indent="457200" lvl="0" marL="13716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666666"/>
              </a:solidFill>
              <a:latin typeface="Cardo"/>
              <a:ea typeface="Cardo"/>
              <a:cs typeface="Cardo"/>
              <a:sym typeface="Cardo"/>
            </a:endParaRPr>
          </a:p>
          <a:p>
            <a:pPr indent="457200" lvl="0" marL="13716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000">
              <a:solidFill>
                <a:srgbClr val="666666"/>
              </a:solidFill>
              <a:latin typeface="Cardo"/>
              <a:ea typeface="Cardo"/>
              <a:cs typeface="Cardo"/>
              <a:sym typeface="Cardo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4263" y="1963250"/>
            <a:ext cx="2903525" cy="223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2816563" y="4022425"/>
            <a:ext cx="2718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/>
              <a:t>Figure 1</a:t>
            </a:r>
            <a:endParaRPr i="1" sz="1000"/>
          </a:p>
        </p:txBody>
      </p:sp>
      <p:sp>
        <p:nvSpPr>
          <p:cNvPr id="103" name="Google Shape;10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" name="Google Shape;104;p18"/>
          <p:cNvSpPr txBox="1"/>
          <p:nvPr/>
        </p:nvSpPr>
        <p:spPr>
          <a:xfrm>
            <a:off x="472725" y="4652600"/>
            <a:ext cx="83043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Cardo"/>
                <a:ea typeface="Cardo"/>
                <a:cs typeface="Cardo"/>
                <a:sym typeface="Cardo"/>
              </a:rPr>
              <a:t>[</a:t>
            </a:r>
            <a:r>
              <a:rPr lang="en" sz="1000">
                <a:solidFill>
                  <a:srgbClr val="666666"/>
                </a:solidFill>
                <a:latin typeface="Cardo"/>
                <a:ea typeface="Cardo"/>
                <a:cs typeface="Cardo"/>
                <a:sym typeface="Cardo"/>
              </a:rPr>
              <a:t>1]  </a:t>
            </a:r>
            <a:r>
              <a:rPr lang="en" sz="1000" u="sng">
                <a:solidFill>
                  <a:schemeClr val="accent5"/>
                </a:solidFill>
                <a:latin typeface="Cardo"/>
                <a:ea typeface="Cardo"/>
                <a:cs typeface="Cardo"/>
                <a:sym typeface="Card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https://www.kaggle.com/c/quora-insincere-questions-classification/data</a:t>
            </a:r>
            <a:endParaRPr sz="1000">
              <a:solidFill>
                <a:srgbClr val="666666"/>
              </a:solidFill>
              <a:latin typeface="Cardo"/>
              <a:ea typeface="Cardo"/>
              <a:cs typeface="Cardo"/>
              <a:sym typeface="Cardo"/>
            </a:endParaRPr>
          </a:p>
          <a:p>
            <a:pPr indent="0" lvl="0" marL="0" rtl="0" algn="l">
              <a:lnSpc>
                <a:spcPct val="2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" sz="1000">
                <a:solidFill>
                  <a:srgbClr val="666666"/>
                </a:solidFill>
                <a:latin typeface="Cardo"/>
                <a:ea typeface="Cardo"/>
                <a:cs typeface="Cardo"/>
                <a:sym typeface="Cardo"/>
              </a:rPr>
              <a:t>[2] Nima, Prateek. (2019). Quora Insincere Questions Classification. </a:t>
            </a:r>
            <a:endParaRPr sz="1000">
              <a:solidFill>
                <a:srgbClr val="666666"/>
              </a:solidFill>
              <a:latin typeface="Cardo"/>
              <a:ea typeface="Cardo"/>
              <a:cs typeface="Cardo"/>
              <a:sym typeface="Cardo"/>
            </a:endParaRPr>
          </a:p>
          <a:p>
            <a:pPr indent="0" lvl="0" marL="0" rtl="0" algn="l">
              <a:lnSpc>
                <a:spcPct val="2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05" name="Google Shape;105;p18"/>
          <p:cNvCxnSpPr/>
          <p:nvPr/>
        </p:nvCxnSpPr>
        <p:spPr>
          <a:xfrm>
            <a:off x="305400" y="4614338"/>
            <a:ext cx="853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11700" y="53100"/>
            <a:ext cx="8520600" cy="45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rdo"/>
              <a:buChar char="●"/>
            </a:pPr>
            <a:r>
              <a:rPr lang="en" sz="1400">
                <a:latin typeface="Cardo"/>
                <a:ea typeface="Cardo"/>
                <a:cs typeface="Cardo"/>
                <a:sym typeface="Cardo"/>
              </a:rPr>
              <a:t>Visualization via WordCloud</a:t>
            </a:r>
            <a:r>
              <a:rPr baseline="30000" lang="en" sz="1400">
                <a:latin typeface="Cardo"/>
                <a:ea typeface="Cardo"/>
                <a:cs typeface="Cardo"/>
                <a:sym typeface="Cardo"/>
              </a:rPr>
              <a:t>1</a:t>
            </a:r>
            <a:r>
              <a:rPr lang="en" sz="1400">
                <a:latin typeface="Cardo"/>
                <a:ea typeface="Cardo"/>
                <a:cs typeface="Cardo"/>
                <a:sym typeface="Cardo"/>
              </a:rPr>
              <a:t>.</a:t>
            </a:r>
            <a:endParaRPr sz="1400">
              <a:latin typeface="Cardo"/>
              <a:ea typeface="Cardo"/>
              <a:cs typeface="Cardo"/>
              <a:sym typeface="Card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rdo"/>
              <a:buChar char="●"/>
            </a:pPr>
            <a:r>
              <a:rPr lang="en" sz="1400">
                <a:latin typeface="Cardo"/>
                <a:ea typeface="Cardo"/>
                <a:cs typeface="Cardo"/>
                <a:sym typeface="Cardo"/>
              </a:rPr>
              <a:t>Words with similar roots observed, lemmatization is required.</a:t>
            </a:r>
            <a:endParaRPr sz="1400">
              <a:latin typeface="Cardo"/>
              <a:ea typeface="Cardo"/>
              <a:cs typeface="Cardo"/>
              <a:sym typeface="Card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rdo"/>
              <a:buChar char="●"/>
            </a:pPr>
            <a:r>
              <a:rPr lang="en" sz="1400">
                <a:latin typeface="Cardo"/>
                <a:ea typeface="Cardo"/>
                <a:cs typeface="Cardo"/>
                <a:sym typeface="Cardo"/>
              </a:rPr>
              <a:t>Stop words such as “will” observed, hence removing stop words required.</a:t>
            </a:r>
            <a:endParaRPr>
              <a:latin typeface="Cardo"/>
              <a:ea typeface="Cardo"/>
              <a:cs typeface="Cardo"/>
              <a:sym typeface="Cardo"/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 rotWithShape="1">
          <a:blip r:embed="rId3">
            <a:alphaModFix/>
          </a:blip>
          <a:srcRect b="12602" l="13720" r="10767" t="11107"/>
          <a:stretch/>
        </p:blipFill>
        <p:spPr>
          <a:xfrm>
            <a:off x="748950" y="1476525"/>
            <a:ext cx="3823049" cy="2575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 rotWithShape="1">
          <a:blip r:embed="rId4">
            <a:alphaModFix/>
          </a:blip>
          <a:srcRect b="12007" l="13297" r="11190" t="11702"/>
          <a:stretch/>
        </p:blipFill>
        <p:spPr>
          <a:xfrm>
            <a:off x="4697314" y="1508799"/>
            <a:ext cx="3775135" cy="2542849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 txBox="1"/>
          <p:nvPr/>
        </p:nvSpPr>
        <p:spPr>
          <a:xfrm>
            <a:off x="970575" y="4101025"/>
            <a:ext cx="3379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/>
              <a:t>Insincere</a:t>
            </a:r>
            <a:r>
              <a:rPr i="1" lang="en" sz="1000"/>
              <a:t> Questions </a:t>
            </a:r>
            <a:r>
              <a:rPr lang="en" sz="1000"/>
              <a:t>WordCloud</a:t>
            </a:r>
            <a:endParaRPr sz="1000"/>
          </a:p>
        </p:txBody>
      </p:sp>
      <p:sp>
        <p:nvSpPr>
          <p:cNvPr id="114" name="Google Shape;114;p19"/>
          <p:cNvSpPr txBox="1"/>
          <p:nvPr/>
        </p:nvSpPr>
        <p:spPr>
          <a:xfrm>
            <a:off x="4894988" y="4101013"/>
            <a:ext cx="3379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/>
              <a:t>Sincere Questions </a:t>
            </a:r>
            <a:r>
              <a:rPr lang="en" sz="1000"/>
              <a:t>WordCLoud</a:t>
            </a:r>
            <a:endParaRPr sz="1000"/>
          </a:p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6" name="Google Shape;116;p19"/>
          <p:cNvSpPr txBox="1"/>
          <p:nvPr/>
        </p:nvSpPr>
        <p:spPr>
          <a:xfrm>
            <a:off x="472725" y="4698800"/>
            <a:ext cx="786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5"/>
              </a:rPr>
              <a:t>[1] Nima, Prateek. (2019). Quora Insincere Questions Classification.</a:t>
            </a:r>
            <a:r>
              <a:rPr lang="en" sz="10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0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17" name="Google Shape;117;p19"/>
          <p:cNvCxnSpPr/>
          <p:nvPr/>
        </p:nvCxnSpPr>
        <p:spPr>
          <a:xfrm>
            <a:off x="305400" y="4663225"/>
            <a:ext cx="853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>
                <a:latin typeface="Cardo"/>
                <a:ea typeface="Cardo"/>
                <a:cs typeface="Cardo"/>
                <a:sym typeface="Cardo"/>
              </a:rPr>
              <a:t>Data </a:t>
            </a:r>
            <a:r>
              <a:rPr lang="en" sz="2320">
                <a:latin typeface="Cardo"/>
                <a:ea typeface="Cardo"/>
                <a:cs typeface="Cardo"/>
                <a:sym typeface="Cardo"/>
              </a:rPr>
              <a:t>preprocessing</a:t>
            </a:r>
            <a:r>
              <a:rPr baseline="30000" lang="en" sz="2320">
                <a:latin typeface="Cardo"/>
                <a:ea typeface="Cardo"/>
                <a:cs typeface="Cardo"/>
                <a:sym typeface="Cardo"/>
              </a:rPr>
              <a:t>1</a:t>
            </a:r>
            <a:endParaRPr baseline="30000" sz="2320">
              <a:latin typeface="Cardo"/>
              <a:ea typeface="Cardo"/>
              <a:cs typeface="Cardo"/>
              <a:sym typeface="Cardo"/>
            </a:endParaRPr>
          </a:p>
        </p:txBody>
      </p:sp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53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39"/>
              <a:buFont typeface="Cardo"/>
              <a:buChar char="●"/>
            </a:pPr>
            <a:r>
              <a:rPr lang="en" sz="1838">
                <a:latin typeface="Cardo"/>
                <a:ea typeface="Cardo"/>
                <a:cs typeface="Cardo"/>
                <a:sym typeface="Cardo"/>
              </a:rPr>
              <a:t>Stopwords </a:t>
            </a:r>
            <a:endParaRPr sz="1838">
              <a:latin typeface="Cardo"/>
              <a:ea typeface="Cardo"/>
              <a:cs typeface="Cardo"/>
              <a:sym typeface="Card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rdo"/>
              <a:buChar char="○"/>
            </a:pPr>
            <a:r>
              <a:rPr lang="en">
                <a:latin typeface="Cardo"/>
                <a:ea typeface="Cardo"/>
                <a:cs typeface="Cardo"/>
                <a:sym typeface="Cardo"/>
              </a:rPr>
              <a:t>Focus on value adding words. </a:t>
            </a:r>
            <a:endParaRPr>
              <a:latin typeface="Cardo"/>
              <a:ea typeface="Cardo"/>
              <a:cs typeface="Cardo"/>
              <a:sym typeface="Card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rdo"/>
              <a:buChar char="○"/>
            </a:pPr>
            <a:r>
              <a:rPr lang="en">
                <a:latin typeface="Cardo"/>
                <a:ea typeface="Cardo"/>
                <a:cs typeface="Cardo"/>
                <a:sym typeface="Cardo"/>
              </a:rPr>
              <a:t>Used nlkt library.</a:t>
            </a:r>
            <a:endParaRPr>
              <a:latin typeface="Cardo"/>
              <a:ea typeface="Cardo"/>
              <a:cs typeface="Cardo"/>
              <a:sym typeface="Cardo"/>
            </a:endParaRPr>
          </a:p>
          <a:p>
            <a:pPr indent="-3453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39"/>
              <a:buFont typeface="Cardo"/>
              <a:buChar char="●"/>
            </a:pPr>
            <a:r>
              <a:rPr lang="en" sz="1838">
                <a:latin typeface="Cardo"/>
                <a:ea typeface="Cardo"/>
                <a:cs typeface="Cardo"/>
                <a:sym typeface="Cardo"/>
              </a:rPr>
              <a:t>Lemmatization</a:t>
            </a:r>
            <a:endParaRPr sz="1838">
              <a:latin typeface="Cardo"/>
              <a:ea typeface="Cardo"/>
              <a:cs typeface="Cardo"/>
              <a:sym typeface="Card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rdo"/>
              <a:buChar char="○"/>
            </a:pPr>
            <a:r>
              <a:rPr lang="en">
                <a:latin typeface="Cardo"/>
                <a:ea typeface="Cardo"/>
                <a:cs typeface="Cardo"/>
                <a:sym typeface="Cardo"/>
              </a:rPr>
              <a:t>Clustering similar words - {</a:t>
            </a:r>
            <a:r>
              <a:rPr i="1" lang="en">
                <a:latin typeface="Cardo"/>
                <a:ea typeface="Cardo"/>
                <a:cs typeface="Cardo"/>
                <a:sym typeface="Cardo"/>
              </a:rPr>
              <a:t>dance</a:t>
            </a:r>
            <a:r>
              <a:rPr lang="en">
                <a:latin typeface="Cardo"/>
                <a:ea typeface="Cardo"/>
                <a:cs typeface="Cardo"/>
                <a:sym typeface="Cardo"/>
              </a:rPr>
              <a:t>}:</a:t>
            </a:r>
            <a:r>
              <a:rPr i="1" lang="en">
                <a:latin typeface="Cardo"/>
                <a:ea typeface="Cardo"/>
                <a:cs typeface="Cardo"/>
                <a:sym typeface="Cardo"/>
              </a:rPr>
              <a:t> </a:t>
            </a:r>
            <a:r>
              <a:rPr lang="en">
                <a:latin typeface="Cardo"/>
                <a:ea typeface="Cardo"/>
                <a:cs typeface="Cardo"/>
                <a:sym typeface="Cardo"/>
              </a:rPr>
              <a:t>{</a:t>
            </a:r>
            <a:r>
              <a:rPr i="1" lang="en">
                <a:latin typeface="Cardo"/>
                <a:ea typeface="Cardo"/>
                <a:cs typeface="Cardo"/>
                <a:sym typeface="Cardo"/>
              </a:rPr>
              <a:t>dancing, to dance</a:t>
            </a:r>
            <a:r>
              <a:rPr lang="en">
                <a:latin typeface="Cardo"/>
                <a:ea typeface="Cardo"/>
                <a:cs typeface="Cardo"/>
                <a:sym typeface="Cardo"/>
              </a:rPr>
              <a:t>} </a:t>
            </a:r>
            <a:endParaRPr>
              <a:latin typeface="Cardo"/>
              <a:ea typeface="Cardo"/>
              <a:cs typeface="Cardo"/>
              <a:sym typeface="Card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rdo"/>
              <a:buChar char="○"/>
            </a:pPr>
            <a:r>
              <a:rPr lang="en">
                <a:latin typeface="Cardo"/>
                <a:ea typeface="Cardo"/>
                <a:cs typeface="Cardo"/>
                <a:sym typeface="Cardo"/>
              </a:rPr>
              <a:t> used WordNetLemmatizer</a:t>
            </a:r>
            <a:endParaRPr>
              <a:latin typeface="Cardo"/>
              <a:ea typeface="Cardo"/>
              <a:cs typeface="Cardo"/>
              <a:sym typeface="Cardo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rdo"/>
              <a:ea typeface="Cardo"/>
              <a:cs typeface="Cardo"/>
              <a:sym typeface="Card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t/>
            </a:r>
            <a:endParaRPr sz="275">
              <a:latin typeface="Cardo"/>
              <a:ea typeface="Cardo"/>
              <a:cs typeface="Cardo"/>
              <a:sym typeface="Cardo"/>
            </a:endParaRPr>
          </a:p>
        </p:txBody>
      </p:sp>
      <p:sp>
        <p:nvSpPr>
          <p:cNvPr id="124" name="Google Shape;12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rdo"/>
                <a:ea typeface="Cardo"/>
                <a:cs typeface="Cardo"/>
                <a:sym typeface="Cardo"/>
              </a:rPr>
              <a:t>Feature engineering</a:t>
            </a:r>
            <a:endParaRPr>
              <a:latin typeface="Cardo"/>
              <a:ea typeface="Cardo"/>
              <a:cs typeface="Cardo"/>
              <a:sym typeface="Cardo"/>
            </a:endParaRPr>
          </a:p>
        </p:txBody>
      </p:sp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311700" y="1228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rdo"/>
                <a:ea typeface="Cardo"/>
                <a:cs typeface="Cardo"/>
                <a:sym typeface="Cardo"/>
              </a:rPr>
              <a:t>Adding 8 features to the raw data using domain knowledge.</a:t>
            </a:r>
            <a:endParaRPr sz="1600">
              <a:latin typeface="Cardo"/>
              <a:ea typeface="Cardo"/>
              <a:cs typeface="Cardo"/>
              <a:sym typeface="Card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ardo"/>
              <a:ea typeface="Cardo"/>
              <a:cs typeface="Cardo"/>
              <a:sym typeface="Cardo"/>
            </a:endParaRPr>
          </a:p>
        </p:txBody>
      </p:sp>
      <p:sp>
        <p:nvSpPr>
          <p:cNvPr id="131" name="Google Shape;13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650" y="1969900"/>
            <a:ext cx="8520602" cy="244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