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Economica"/>
      <p:regular r:id="rId21"/>
      <p:bold r:id="rId22"/>
      <p:italic r:id="rId23"/>
      <p:boldItalic r:id="rId24"/>
    </p:embeddedFont>
    <p:embeddedFont>
      <p:font typeface="Cardo"/>
      <p:regular r:id="rId25"/>
      <p:bold r:id="rId26"/>
      <p: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F53613-3875-4696-AA4B-A73CA8992150}">
  <a:tblStyle styleId="{DCF53613-3875-4696-AA4B-A73CA89921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ardo-bold.fntdata"/><Relationship Id="rId25" Type="http://schemas.openxmlformats.org/officeDocument/2006/relationships/font" Target="fonts/Cardo-regular.fntdata"/><Relationship Id="rId28" Type="http://schemas.openxmlformats.org/officeDocument/2006/relationships/font" Target="fonts/OpenSans-regular.fntdata"/><Relationship Id="rId27" Type="http://schemas.openxmlformats.org/officeDocument/2006/relationships/font" Target="fonts/Card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df55caee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df55caee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df55caee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df55caee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df55caee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df55caee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df55caee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df55caee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df55caee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df55caee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df55cae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df55cae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df55cae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df55cae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df55caee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df55caee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df55caee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df55cae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df55caeed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df55caeed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df55caee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df55caee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df55caee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df55caee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df55caee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df55caee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atin typeface="Cardo"/>
                <a:ea typeface="Cardo"/>
                <a:cs typeface="Cardo"/>
                <a:sym typeface="Cardo"/>
              </a:defRPr>
            </a:lvl1pPr>
            <a:lvl2pPr lvl="1">
              <a:buNone/>
              <a:defRPr>
                <a:latin typeface="Cardo"/>
                <a:ea typeface="Cardo"/>
                <a:cs typeface="Cardo"/>
                <a:sym typeface="Cardo"/>
              </a:defRPr>
            </a:lvl2pPr>
            <a:lvl3pPr lvl="2">
              <a:buNone/>
              <a:defRPr>
                <a:latin typeface="Cardo"/>
                <a:ea typeface="Cardo"/>
                <a:cs typeface="Cardo"/>
                <a:sym typeface="Cardo"/>
              </a:defRPr>
            </a:lvl3pPr>
            <a:lvl4pPr lvl="3">
              <a:buNone/>
              <a:defRPr>
                <a:latin typeface="Cardo"/>
                <a:ea typeface="Cardo"/>
                <a:cs typeface="Cardo"/>
                <a:sym typeface="Cardo"/>
              </a:defRPr>
            </a:lvl4pPr>
            <a:lvl5pPr lvl="4">
              <a:buNone/>
              <a:defRPr>
                <a:latin typeface="Cardo"/>
                <a:ea typeface="Cardo"/>
                <a:cs typeface="Cardo"/>
                <a:sym typeface="Cardo"/>
              </a:defRPr>
            </a:lvl5pPr>
            <a:lvl6pPr lvl="5">
              <a:buNone/>
              <a:defRPr>
                <a:latin typeface="Cardo"/>
                <a:ea typeface="Cardo"/>
                <a:cs typeface="Cardo"/>
                <a:sym typeface="Cardo"/>
              </a:defRPr>
            </a:lvl6pPr>
            <a:lvl7pPr lvl="6">
              <a:buNone/>
              <a:defRPr>
                <a:latin typeface="Cardo"/>
                <a:ea typeface="Cardo"/>
                <a:cs typeface="Cardo"/>
                <a:sym typeface="Cardo"/>
              </a:defRPr>
            </a:lvl7pPr>
            <a:lvl8pPr lvl="7">
              <a:buNone/>
              <a:defRPr>
                <a:latin typeface="Cardo"/>
                <a:ea typeface="Cardo"/>
                <a:cs typeface="Cardo"/>
                <a:sym typeface="Cardo"/>
              </a:defRPr>
            </a:lvl8pPr>
            <a:lvl9pPr lvl="8">
              <a:buNone/>
              <a:defRPr>
                <a:latin typeface="Cardo"/>
                <a:ea typeface="Cardo"/>
                <a:cs typeface="Cardo"/>
                <a:sym typeface="Card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ieeexplore.ieee.org/document/787272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c/quora-insincere-questions-classification/data"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4294967295" type="ctrTitle"/>
          </p:nvPr>
        </p:nvSpPr>
        <p:spPr>
          <a:xfrm>
            <a:off x="283850" y="57187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sz="3100">
              <a:solidFill>
                <a:schemeClr val="dk2"/>
              </a:solidFill>
              <a:latin typeface="Cardo"/>
              <a:ea typeface="Cardo"/>
              <a:cs typeface="Cardo"/>
              <a:sym typeface="Cardo"/>
            </a:endParaRPr>
          </a:p>
          <a:p>
            <a:pPr indent="0" lvl="0" marL="0" rtl="0" algn="ctr">
              <a:spcBef>
                <a:spcPts val="0"/>
              </a:spcBef>
              <a:spcAft>
                <a:spcPts val="0"/>
              </a:spcAft>
              <a:buNone/>
            </a:pPr>
            <a:r>
              <a:rPr lang="en" sz="3100">
                <a:solidFill>
                  <a:srgbClr val="555555"/>
                </a:solidFill>
                <a:latin typeface="Cardo"/>
                <a:ea typeface="Cardo"/>
                <a:cs typeface="Cardo"/>
                <a:sym typeface="Cardo"/>
              </a:rPr>
              <a:t>Quora Insincere Questions Classification</a:t>
            </a:r>
            <a:endParaRPr sz="3100">
              <a:solidFill>
                <a:srgbClr val="555555"/>
              </a:solidFill>
              <a:latin typeface="Cardo"/>
              <a:ea typeface="Cardo"/>
              <a:cs typeface="Cardo"/>
              <a:sym typeface="Cardo"/>
            </a:endParaRPr>
          </a:p>
        </p:txBody>
      </p:sp>
      <p:sp>
        <p:nvSpPr>
          <p:cNvPr id="63" name="Google Shape;63;p13"/>
          <p:cNvSpPr txBox="1"/>
          <p:nvPr>
            <p:ph idx="4294967295" type="subTitle"/>
          </p:nvPr>
        </p:nvSpPr>
        <p:spPr>
          <a:xfrm>
            <a:off x="448925" y="17393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400">
                <a:latin typeface="Cardo"/>
                <a:ea typeface="Cardo"/>
                <a:cs typeface="Cardo"/>
                <a:sym typeface="Cardo"/>
              </a:rPr>
              <a:t>Group 17 - Hardly Humans</a:t>
            </a:r>
            <a:endParaRPr b="1" sz="2400">
              <a:latin typeface="Cardo"/>
              <a:ea typeface="Cardo"/>
              <a:cs typeface="Cardo"/>
              <a:sym typeface="Cardo"/>
            </a:endParaRPr>
          </a:p>
        </p:txBody>
      </p:sp>
      <p:graphicFrame>
        <p:nvGraphicFramePr>
          <p:cNvPr id="64" name="Google Shape;64;p13"/>
          <p:cNvGraphicFramePr/>
          <p:nvPr/>
        </p:nvGraphicFramePr>
        <p:xfrm>
          <a:off x="924650" y="2531975"/>
          <a:ext cx="3000000" cy="3000000"/>
        </p:xfrm>
        <a:graphic>
          <a:graphicData uri="http://schemas.openxmlformats.org/drawingml/2006/table">
            <a:tbl>
              <a:tblPr>
                <a:noFill/>
                <a:tableStyleId>{DCF53613-3875-4696-AA4B-A73CA8992150}</a:tableStyleId>
              </a:tblPr>
              <a:tblGrid>
                <a:gridCol w="3619500"/>
                <a:gridCol w="3619500"/>
              </a:tblGrid>
              <a:tr h="381000">
                <a:tc>
                  <a:txBody>
                    <a:bodyPr/>
                    <a:lstStyle/>
                    <a:p>
                      <a:pPr indent="0" lvl="0" marL="0" rtl="0" algn="ctr">
                        <a:spcBef>
                          <a:spcPts val="0"/>
                        </a:spcBef>
                        <a:spcAft>
                          <a:spcPts val="0"/>
                        </a:spcAft>
                        <a:buNone/>
                      </a:pPr>
                      <a:r>
                        <a:rPr b="1" lang="en">
                          <a:latin typeface="Cardo"/>
                          <a:ea typeface="Cardo"/>
                          <a:cs typeface="Cardo"/>
                          <a:sym typeface="Cardo"/>
                        </a:rPr>
                        <a:t>Name</a:t>
                      </a:r>
                      <a:endParaRPr b="1">
                        <a:latin typeface="Cardo"/>
                        <a:ea typeface="Cardo"/>
                        <a:cs typeface="Cardo"/>
                        <a:sym typeface="Cardo"/>
                      </a:endParaRPr>
                    </a:p>
                  </a:txBody>
                  <a:tcPr marT="91425" marB="91425" marR="91425" marL="91425"/>
                </a:tc>
                <a:tc>
                  <a:txBody>
                    <a:bodyPr/>
                    <a:lstStyle/>
                    <a:p>
                      <a:pPr indent="0" lvl="0" marL="0" rtl="0" algn="ctr">
                        <a:spcBef>
                          <a:spcPts val="0"/>
                        </a:spcBef>
                        <a:spcAft>
                          <a:spcPts val="0"/>
                        </a:spcAft>
                        <a:buNone/>
                      </a:pPr>
                      <a:r>
                        <a:rPr b="1" lang="en">
                          <a:latin typeface="Cardo"/>
                          <a:ea typeface="Cardo"/>
                          <a:cs typeface="Cardo"/>
                          <a:sym typeface="Cardo"/>
                        </a:rPr>
                        <a:t>Enrollment Number</a:t>
                      </a:r>
                      <a:endParaRPr b="1">
                        <a:latin typeface="Cardo"/>
                        <a:ea typeface="Cardo"/>
                        <a:cs typeface="Cardo"/>
                        <a:sym typeface="Cardo"/>
                      </a:endParaRPr>
                    </a:p>
                  </a:txBody>
                  <a:tcPr marT="91425" marB="91425" marR="91425" marL="91425"/>
                </a:tc>
              </a:tr>
              <a:tr h="381000">
                <a:tc>
                  <a:txBody>
                    <a:bodyPr/>
                    <a:lstStyle/>
                    <a:p>
                      <a:pPr indent="0" lvl="0" marL="0" rtl="0" algn="ctr">
                        <a:spcBef>
                          <a:spcPts val="0"/>
                        </a:spcBef>
                        <a:spcAft>
                          <a:spcPts val="0"/>
                        </a:spcAft>
                        <a:buNone/>
                      </a:pPr>
                      <a:r>
                        <a:rPr lang="en">
                          <a:latin typeface="Cardo"/>
                          <a:ea typeface="Cardo"/>
                          <a:cs typeface="Cardo"/>
                          <a:sym typeface="Cardo"/>
                        </a:rPr>
                        <a:t>Sanya Zaveri</a:t>
                      </a:r>
                      <a:endParaRPr>
                        <a:latin typeface="Cardo"/>
                        <a:ea typeface="Cardo"/>
                        <a:cs typeface="Cardo"/>
                        <a:sym typeface="Cardo"/>
                      </a:endParaRPr>
                    </a:p>
                  </a:txBody>
                  <a:tcPr marT="91425" marB="91425" marR="91425" marL="91425"/>
                </a:tc>
                <a:tc>
                  <a:txBody>
                    <a:bodyPr/>
                    <a:lstStyle/>
                    <a:p>
                      <a:pPr indent="0" lvl="0" marL="0" rtl="0" algn="ctr">
                        <a:spcBef>
                          <a:spcPts val="0"/>
                        </a:spcBef>
                        <a:spcAft>
                          <a:spcPts val="0"/>
                        </a:spcAft>
                        <a:buNone/>
                      </a:pPr>
                      <a:r>
                        <a:rPr lang="en">
                          <a:latin typeface="Cardo"/>
                          <a:ea typeface="Cardo"/>
                          <a:cs typeface="Cardo"/>
                          <a:sym typeface="Cardo"/>
                        </a:rPr>
                        <a:t>AU1920064</a:t>
                      </a:r>
                      <a:endParaRPr>
                        <a:latin typeface="Cardo"/>
                        <a:ea typeface="Cardo"/>
                        <a:cs typeface="Cardo"/>
                        <a:sym typeface="Cardo"/>
                      </a:endParaRPr>
                    </a:p>
                  </a:txBody>
                  <a:tcPr marT="91425" marB="91425" marR="91425" marL="91425"/>
                </a:tc>
              </a:tr>
              <a:tr h="381000">
                <a:tc>
                  <a:txBody>
                    <a:bodyPr/>
                    <a:lstStyle/>
                    <a:p>
                      <a:pPr indent="0" lvl="0" marL="0" rtl="0" algn="ctr">
                        <a:spcBef>
                          <a:spcPts val="0"/>
                        </a:spcBef>
                        <a:spcAft>
                          <a:spcPts val="0"/>
                        </a:spcAft>
                        <a:buNone/>
                      </a:pPr>
                      <a:r>
                        <a:rPr lang="en">
                          <a:latin typeface="Cardo"/>
                          <a:ea typeface="Cardo"/>
                          <a:cs typeface="Cardo"/>
                          <a:sym typeface="Cardo"/>
                        </a:rPr>
                        <a:t>Mihir Pathak</a:t>
                      </a:r>
                      <a:endParaRPr>
                        <a:latin typeface="Cardo"/>
                        <a:ea typeface="Cardo"/>
                        <a:cs typeface="Cardo"/>
                        <a:sym typeface="Cardo"/>
                      </a:endParaRPr>
                    </a:p>
                  </a:txBody>
                  <a:tcPr marT="91425" marB="91425" marR="91425" marL="91425"/>
                </a:tc>
                <a:tc>
                  <a:txBody>
                    <a:bodyPr/>
                    <a:lstStyle/>
                    <a:p>
                      <a:pPr indent="0" lvl="0" marL="0" rtl="0" algn="ctr">
                        <a:spcBef>
                          <a:spcPts val="0"/>
                        </a:spcBef>
                        <a:spcAft>
                          <a:spcPts val="0"/>
                        </a:spcAft>
                        <a:buNone/>
                      </a:pPr>
                      <a:r>
                        <a:rPr lang="en">
                          <a:latin typeface="Cardo"/>
                          <a:ea typeface="Cardo"/>
                          <a:cs typeface="Cardo"/>
                          <a:sym typeface="Cardo"/>
                        </a:rPr>
                        <a:t>AU1920138</a:t>
                      </a:r>
                      <a:endParaRPr>
                        <a:latin typeface="Cardo"/>
                        <a:ea typeface="Cardo"/>
                        <a:cs typeface="Cardo"/>
                        <a:sym typeface="Cardo"/>
                      </a:endParaRPr>
                    </a:p>
                  </a:txBody>
                  <a:tcPr marT="91425" marB="91425" marR="91425" marL="91425"/>
                </a:tc>
              </a:tr>
              <a:tr h="381000">
                <a:tc>
                  <a:txBody>
                    <a:bodyPr/>
                    <a:lstStyle/>
                    <a:p>
                      <a:pPr indent="0" lvl="0" marL="0" rtl="0" algn="ctr">
                        <a:spcBef>
                          <a:spcPts val="0"/>
                        </a:spcBef>
                        <a:spcAft>
                          <a:spcPts val="0"/>
                        </a:spcAft>
                        <a:buNone/>
                      </a:pPr>
                      <a:r>
                        <a:rPr lang="en">
                          <a:latin typeface="Cardo"/>
                          <a:ea typeface="Cardo"/>
                          <a:cs typeface="Cardo"/>
                          <a:sym typeface="Cardo"/>
                        </a:rPr>
                        <a:t>Parth Shah</a:t>
                      </a:r>
                      <a:endParaRPr>
                        <a:latin typeface="Cardo"/>
                        <a:ea typeface="Cardo"/>
                        <a:cs typeface="Cardo"/>
                        <a:sym typeface="Cardo"/>
                      </a:endParaRPr>
                    </a:p>
                  </a:txBody>
                  <a:tcPr marT="91425" marB="91425" marR="91425" marL="91425"/>
                </a:tc>
                <a:tc>
                  <a:txBody>
                    <a:bodyPr/>
                    <a:lstStyle/>
                    <a:p>
                      <a:pPr indent="0" lvl="0" marL="0" rtl="0" algn="ctr">
                        <a:spcBef>
                          <a:spcPts val="0"/>
                        </a:spcBef>
                        <a:spcAft>
                          <a:spcPts val="0"/>
                        </a:spcAft>
                        <a:buNone/>
                      </a:pPr>
                      <a:r>
                        <a:rPr lang="en">
                          <a:latin typeface="Cardo"/>
                          <a:ea typeface="Cardo"/>
                          <a:cs typeface="Cardo"/>
                          <a:sym typeface="Cardo"/>
                        </a:rPr>
                        <a:t>AU1940065</a:t>
                      </a:r>
                      <a:endParaRPr>
                        <a:latin typeface="Cardo"/>
                        <a:ea typeface="Cardo"/>
                        <a:cs typeface="Cardo"/>
                        <a:sym typeface="Cardo"/>
                      </a:endParaRPr>
                    </a:p>
                  </a:txBody>
                  <a:tcPr marT="91425" marB="91425" marR="91425" marL="91425"/>
                </a:tc>
              </a:tr>
              <a:tr h="381000">
                <a:tc>
                  <a:txBody>
                    <a:bodyPr/>
                    <a:lstStyle/>
                    <a:p>
                      <a:pPr indent="0" lvl="0" marL="0" rtl="0" algn="ctr">
                        <a:spcBef>
                          <a:spcPts val="0"/>
                        </a:spcBef>
                        <a:spcAft>
                          <a:spcPts val="0"/>
                        </a:spcAft>
                        <a:buNone/>
                      </a:pPr>
                      <a:r>
                        <a:rPr lang="en">
                          <a:latin typeface="Cardo"/>
                          <a:ea typeface="Cardo"/>
                          <a:cs typeface="Cardo"/>
                          <a:sym typeface="Cardo"/>
                        </a:rPr>
                        <a:t>Malav Doshi</a:t>
                      </a:r>
                      <a:endParaRPr>
                        <a:latin typeface="Cardo"/>
                        <a:ea typeface="Cardo"/>
                        <a:cs typeface="Cardo"/>
                        <a:sym typeface="Cardo"/>
                      </a:endParaRPr>
                    </a:p>
                  </a:txBody>
                  <a:tcPr marT="91425" marB="91425" marR="91425" marL="91425"/>
                </a:tc>
                <a:tc>
                  <a:txBody>
                    <a:bodyPr/>
                    <a:lstStyle/>
                    <a:p>
                      <a:pPr indent="0" lvl="0" marL="0" rtl="0" algn="ctr">
                        <a:spcBef>
                          <a:spcPts val="0"/>
                        </a:spcBef>
                        <a:spcAft>
                          <a:spcPts val="0"/>
                        </a:spcAft>
                        <a:buNone/>
                      </a:pPr>
                      <a:r>
                        <a:rPr lang="en">
                          <a:latin typeface="Cardo"/>
                          <a:ea typeface="Cardo"/>
                          <a:cs typeface="Cardo"/>
                          <a:sym typeface="Cardo"/>
                        </a:rPr>
                        <a:t>AU1940017</a:t>
                      </a:r>
                      <a:endParaRPr>
                        <a:latin typeface="Cardo"/>
                        <a:ea typeface="Cardo"/>
                        <a:cs typeface="Cardo"/>
                        <a:sym typeface="Cardo"/>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t/>
            </a:r>
            <a:endParaRPr>
              <a:latin typeface="Cardo"/>
              <a:ea typeface="Cardo"/>
              <a:cs typeface="Cardo"/>
              <a:sym typeface="Cardo"/>
            </a:endParaRPr>
          </a:p>
          <a:p>
            <a:pPr indent="0" lvl="0" marL="0" rtl="0" algn="l">
              <a:spcBef>
                <a:spcPts val="0"/>
              </a:spcBef>
              <a:spcAft>
                <a:spcPts val="0"/>
              </a:spcAft>
              <a:buClr>
                <a:schemeClr val="dk1"/>
              </a:buClr>
              <a:buSzPct val="26190"/>
              <a:buFont typeface="Arial"/>
              <a:buNone/>
            </a:pPr>
            <a:r>
              <a:rPr lang="en">
                <a:latin typeface="Cardo"/>
                <a:ea typeface="Cardo"/>
                <a:cs typeface="Cardo"/>
                <a:sym typeface="Cardo"/>
              </a:rPr>
              <a:t>Inference</a:t>
            </a:r>
            <a:r>
              <a:rPr lang="en">
                <a:latin typeface="Cardo"/>
                <a:ea typeface="Cardo"/>
                <a:cs typeface="Cardo"/>
                <a:sym typeface="Cardo"/>
              </a:rPr>
              <a:t>s</a:t>
            </a:r>
            <a:endParaRPr/>
          </a:p>
        </p:txBody>
      </p:sp>
      <p:sp>
        <p:nvSpPr>
          <p:cNvPr id="124" name="Google Shape;124;p22"/>
          <p:cNvSpPr txBox="1"/>
          <p:nvPr>
            <p:ph idx="1" type="body"/>
          </p:nvPr>
        </p:nvSpPr>
        <p:spPr>
          <a:xfrm>
            <a:off x="4572000" y="1225225"/>
            <a:ext cx="42603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600">
                <a:latin typeface="Cardo"/>
                <a:ea typeface="Cardo"/>
                <a:cs typeface="Cardo"/>
                <a:sym typeface="Cardo"/>
              </a:rPr>
              <a:t>F1 score</a:t>
            </a:r>
            <a:endParaRPr sz="1600">
              <a:latin typeface="Cardo"/>
              <a:ea typeface="Cardo"/>
              <a:cs typeface="Cardo"/>
              <a:sym typeface="Cardo"/>
            </a:endParaRPr>
          </a:p>
          <a:p>
            <a:pPr indent="-317500" lvl="0" marL="457200" rtl="0" algn="l">
              <a:spcBef>
                <a:spcPts val="1200"/>
              </a:spcBef>
              <a:spcAft>
                <a:spcPts val="0"/>
              </a:spcAft>
              <a:buSzPts val="1400"/>
              <a:buFont typeface="Cardo"/>
              <a:buChar char="●"/>
            </a:pPr>
            <a:r>
              <a:rPr lang="en" sz="1400">
                <a:latin typeface="Cardo"/>
                <a:ea typeface="Cardo"/>
                <a:cs typeface="Cardo"/>
                <a:sym typeface="Cardo"/>
              </a:rPr>
              <a:t>F1 score is the one that is calculated by combining the precision and recall measures.</a:t>
            </a:r>
            <a:endParaRPr sz="1400">
              <a:latin typeface="Cardo"/>
              <a:ea typeface="Cardo"/>
              <a:cs typeface="Cardo"/>
              <a:sym typeface="Cardo"/>
            </a:endParaRPr>
          </a:p>
          <a:p>
            <a:pPr indent="-317500" lvl="0" marL="457200" rtl="0" algn="l">
              <a:spcBef>
                <a:spcPts val="0"/>
              </a:spcBef>
              <a:spcAft>
                <a:spcPts val="0"/>
              </a:spcAft>
              <a:buSzPts val="1400"/>
              <a:buFont typeface="Cardo"/>
              <a:buChar char="●"/>
            </a:pPr>
            <a:r>
              <a:rPr lang="en" sz="1400">
                <a:latin typeface="Cardo"/>
                <a:ea typeface="Cardo"/>
                <a:cs typeface="Cardo"/>
                <a:sym typeface="Cardo"/>
              </a:rPr>
              <a:t>f1_score= 2(P*R/(P+R)) where P is Precision and R is Recall</a:t>
            </a:r>
            <a:endParaRPr sz="1400">
              <a:latin typeface="Cardo"/>
              <a:ea typeface="Cardo"/>
              <a:cs typeface="Cardo"/>
              <a:sym typeface="Cardo"/>
            </a:endParaRPr>
          </a:p>
          <a:p>
            <a:pPr indent="-317500" lvl="0" marL="457200" rtl="0" algn="l">
              <a:spcBef>
                <a:spcPts val="0"/>
              </a:spcBef>
              <a:spcAft>
                <a:spcPts val="0"/>
              </a:spcAft>
              <a:buSzPts val="1400"/>
              <a:buFont typeface="Cardo"/>
              <a:buChar char="●"/>
            </a:pPr>
            <a:r>
              <a:rPr lang="en" sz="1400">
                <a:latin typeface="Cardo"/>
                <a:ea typeface="Cardo"/>
                <a:cs typeface="Cardo"/>
                <a:sym typeface="Cardo"/>
              </a:rPr>
              <a:t>Precision </a:t>
            </a:r>
            <a:r>
              <a:rPr i="1" lang="en" sz="1400">
                <a:latin typeface="Cardo"/>
                <a:ea typeface="Cardo"/>
                <a:cs typeface="Cardo"/>
                <a:sym typeface="Cardo"/>
              </a:rPr>
              <a:t>= TP </a:t>
            </a:r>
            <a:r>
              <a:rPr lang="en" sz="1400">
                <a:latin typeface="Cardo"/>
                <a:ea typeface="Cardo"/>
                <a:cs typeface="Cardo"/>
                <a:sym typeface="Cardo"/>
              </a:rPr>
              <a:t>∕ (</a:t>
            </a:r>
            <a:r>
              <a:rPr i="1" lang="en" sz="1400">
                <a:latin typeface="Cardo"/>
                <a:ea typeface="Cardo"/>
                <a:cs typeface="Cardo"/>
                <a:sym typeface="Cardo"/>
              </a:rPr>
              <a:t>TP+ FP)</a:t>
            </a:r>
            <a:endParaRPr i="1" sz="1400">
              <a:latin typeface="Cardo"/>
              <a:ea typeface="Cardo"/>
              <a:cs typeface="Cardo"/>
              <a:sym typeface="Cardo"/>
            </a:endParaRPr>
          </a:p>
          <a:p>
            <a:pPr indent="-317500" lvl="0" marL="457200" rtl="0" algn="l">
              <a:spcBef>
                <a:spcPts val="0"/>
              </a:spcBef>
              <a:spcAft>
                <a:spcPts val="0"/>
              </a:spcAft>
              <a:buSzPts val="1400"/>
              <a:buFont typeface="Cardo"/>
              <a:buChar char="●"/>
            </a:pPr>
            <a:r>
              <a:rPr lang="en" sz="1400">
                <a:latin typeface="Cardo"/>
                <a:ea typeface="Cardo"/>
                <a:cs typeface="Cardo"/>
                <a:sym typeface="Cardo"/>
              </a:rPr>
              <a:t>Recall = TP ∕ </a:t>
            </a:r>
            <a:r>
              <a:rPr i="1" lang="en" sz="1400">
                <a:latin typeface="Cardo"/>
                <a:ea typeface="Cardo"/>
                <a:cs typeface="Cardo"/>
                <a:sym typeface="Cardo"/>
              </a:rPr>
              <a:t>(</a:t>
            </a:r>
            <a:r>
              <a:rPr lang="en" sz="1400">
                <a:latin typeface="Cardo"/>
                <a:ea typeface="Cardo"/>
                <a:cs typeface="Cardo"/>
                <a:sym typeface="Cardo"/>
              </a:rPr>
              <a:t>TP + FN</a:t>
            </a:r>
            <a:r>
              <a:rPr i="1" lang="en" sz="1400">
                <a:latin typeface="Cardo"/>
                <a:ea typeface="Cardo"/>
                <a:cs typeface="Cardo"/>
                <a:sym typeface="Cardo"/>
              </a:rPr>
              <a:t>)		                       </a:t>
            </a:r>
            <a:endParaRPr i="1" sz="1400">
              <a:latin typeface="Cardo"/>
              <a:ea typeface="Cardo"/>
              <a:cs typeface="Cardo"/>
              <a:sym typeface="Cardo"/>
            </a:endParaRPr>
          </a:p>
          <a:p>
            <a:pPr indent="-317500" lvl="0" marL="457200" rtl="0" algn="l">
              <a:spcBef>
                <a:spcPts val="0"/>
              </a:spcBef>
              <a:spcAft>
                <a:spcPts val="0"/>
              </a:spcAft>
              <a:buSzPts val="1400"/>
              <a:buFont typeface="Cardo"/>
              <a:buChar char="●"/>
            </a:pPr>
            <a:r>
              <a:rPr lang="en" sz="1400">
                <a:latin typeface="Cardo"/>
                <a:ea typeface="Cardo"/>
                <a:cs typeface="Cardo"/>
                <a:sym typeface="Cardo"/>
              </a:rPr>
              <a:t>Here we are getting f1-score 0.912. So we can say that model is 91% accurate on test data.</a:t>
            </a:r>
            <a:endParaRPr sz="1400">
              <a:latin typeface="Cardo"/>
              <a:ea typeface="Cardo"/>
              <a:cs typeface="Cardo"/>
              <a:sym typeface="Cardo"/>
            </a:endParaRPr>
          </a:p>
          <a:p>
            <a:pPr indent="0" lvl="0" marL="457200" rtl="0" algn="l">
              <a:spcBef>
                <a:spcPts val="1200"/>
              </a:spcBef>
              <a:spcAft>
                <a:spcPts val="0"/>
              </a:spcAft>
              <a:buClr>
                <a:schemeClr val="dk1"/>
              </a:buClr>
              <a:buSzPts val="1100"/>
              <a:buFont typeface="Arial"/>
              <a:buNone/>
            </a:pPr>
            <a:r>
              <a:t/>
            </a:r>
            <a:endParaRPr sz="1400">
              <a:latin typeface="Cardo"/>
              <a:ea typeface="Cardo"/>
              <a:cs typeface="Cardo"/>
              <a:sym typeface="Cardo"/>
            </a:endParaRPr>
          </a:p>
          <a:p>
            <a:pPr indent="0" lvl="0" marL="0" rtl="0" algn="l">
              <a:spcBef>
                <a:spcPts val="1200"/>
              </a:spcBef>
              <a:spcAft>
                <a:spcPts val="1200"/>
              </a:spcAft>
              <a:buNone/>
            </a:pPr>
            <a:r>
              <a:t/>
            </a:r>
            <a:endParaRPr/>
          </a:p>
        </p:txBody>
      </p:sp>
      <p:pic>
        <p:nvPicPr>
          <p:cNvPr id="125" name="Google Shape;125;p22"/>
          <p:cNvPicPr preferRelativeResize="0"/>
          <p:nvPr/>
        </p:nvPicPr>
        <p:blipFill rotWithShape="1">
          <a:blip r:embed="rId3">
            <a:alphaModFix/>
          </a:blip>
          <a:srcRect b="0" l="0" r="19967" t="3762"/>
          <a:stretch/>
        </p:blipFill>
        <p:spPr>
          <a:xfrm>
            <a:off x="247825" y="1341850"/>
            <a:ext cx="4260299" cy="312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Cardo"/>
                <a:ea typeface="Cardo"/>
                <a:cs typeface="Cardo"/>
                <a:sym typeface="Cardo"/>
              </a:rPr>
              <a:t>Inferences</a:t>
            </a:r>
            <a:endParaRPr>
              <a:latin typeface="Cardo"/>
              <a:ea typeface="Cardo"/>
              <a:cs typeface="Cardo"/>
              <a:sym typeface="Cardo"/>
            </a:endParaRPr>
          </a:p>
        </p:txBody>
      </p:sp>
      <p:sp>
        <p:nvSpPr>
          <p:cNvPr id="131" name="Google Shape;131;p23"/>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Confusion matrix</a:t>
            </a:r>
            <a:endParaRPr/>
          </a:p>
        </p:txBody>
      </p:sp>
      <p:sp>
        <p:nvSpPr>
          <p:cNvPr id="132" name="Google Shape;132;p23"/>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Cardo"/>
                <a:ea typeface="Cardo"/>
                <a:cs typeface="Cardo"/>
                <a:sym typeface="Cardo"/>
              </a:rPr>
              <a:t>Inference</a:t>
            </a:r>
            <a:endParaRPr>
              <a:latin typeface="Cardo"/>
              <a:ea typeface="Cardo"/>
              <a:cs typeface="Cardo"/>
              <a:sym typeface="Cardo"/>
            </a:endParaRPr>
          </a:p>
          <a:p>
            <a:pPr indent="-304165" lvl="0" marL="457200" rtl="0" algn="l">
              <a:spcBef>
                <a:spcPts val="1200"/>
              </a:spcBef>
              <a:spcAft>
                <a:spcPts val="0"/>
              </a:spcAft>
              <a:buSzPct val="100000"/>
              <a:buFont typeface="Cardo"/>
              <a:buChar char="●"/>
            </a:pPr>
            <a:r>
              <a:rPr lang="en">
                <a:latin typeface="Cardo"/>
                <a:ea typeface="Cardo"/>
                <a:cs typeface="Cardo"/>
                <a:sym typeface="Cardo"/>
              </a:rPr>
              <a:t>Original dataset -1.3 M data points</a:t>
            </a:r>
            <a:endParaRPr>
              <a:latin typeface="Cardo"/>
              <a:ea typeface="Cardo"/>
              <a:cs typeface="Cardo"/>
              <a:sym typeface="Cardo"/>
            </a:endParaRPr>
          </a:p>
          <a:p>
            <a:pPr indent="-304165" lvl="0" marL="457200" rtl="0" algn="l">
              <a:spcBef>
                <a:spcPts val="0"/>
              </a:spcBef>
              <a:spcAft>
                <a:spcPts val="0"/>
              </a:spcAft>
              <a:buSzPct val="100000"/>
              <a:buFont typeface="Cardo"/>
              <a:buChar char="●"/>
            </a:pPr>
            <a:r>
              <a:rPr lang="en">
                <a:latin typeface="Cardo"/>
                <a:ea typeface="Cardo"/>
                <a:cs typeface="Cardo"/>
                <a:sym typeface="Cardo"/>
              </a:rPr>
              <a:t>Here we are taking the sample space of 13000 data points for faster computation.</a:t>
            </a:r>
            <a:endParaRPr>
              <a:latin typeface="Cardo"/>
              <a:ea typeface="Cardo"/>
              <a:cs typeface="Cardo"/>
              <a:sym typeface="Cardo"/>
            </a:endParaRPr>
          </a:p>
          <a:p>
            <a:pPr indent="0" lvl="0" marL="457200" rtl="0" algn="l">
              <a:spcBef>
                <a:spcPts val="1200"/>
              </a:spcBef>
              <a:spcAft>
                <a:spcPts val="0"/>
              </a:spcAft>
              <a:buNone/>
            </a:pPr>
            <a:r>
              <a:rPr lang="en" sz="1150">
                <a:solidFill>
                  <a:srgbClr val="555555"/>
                </a:solidFill>
                <a:highlight>
                  <a:srgbClr val="FFFFFF"/>
                </a:highlight>
                <a:latin typeface="Cardo"/>
                <a:ea typeface="Cardo"/>
                <a:cs typeface="Cardo"/>
                <a:sym typeface="Cardo"/>
              </a:rPr>
              <a:t>The values can be interpreted as:</a:t>
            </a:r>
            <a:endParaRPr sz="1150">
              <a:solidFill>
                <a:srgbClr val="555555"/>
              </a:solidFill>
              <a:highlight>
                <a:srgbClr val="FFFFFF"/>
              </a:highlight>
              <a:latin typeface="Cardo"/>
              <a:ea typeface="Cardo"/>
              <a:cs typeface="Cardo"/>
              <a:sym typeface="Cardo"/>
            </a:endParaRPr>
          </a:p>
          <a:p>
            <a:pPr indent="-290671" lvl="0" marL="457200" rtl="0" algn="l">
              <a:spcBef>
                <a:spcPts val="2200"/>
              </a:spcBef>
              <a:spcAft>
                <a:spcPts val="0"/>
              </a:spcAft>
              <a:buClr>
                <a:srgbClr val="555555"/>
              </a:buClr>
              <a:buSzPct val="100000"/>
              <a:buFont typeface="Helvetica Neue"/>
              <a:buAutoNum type="arabicParenR"/>
            </a:pPr>
            <a:r>
              <a:rPr lang="en" sz="1150">
                <a:solidFill>
                  <a:srgbClr val="555555"/>
                </a:solidFill>
                <a:highlight>
                  <a:srgbClr val="FFFFFF"/>
                </a:highlight>
                <a:latin typeface="Cardo"/>
                <a:ea typeface="Cardo"/>
                <a:cs typeface="Cardo"/>
                <a:sym typeface="Cardo"/>
              </a:rPr>
              <a:t>“</a:t>
            </a:r>
            <a:r>
              <a:rPr b="1" lang="en" sz="1150">
                <a:solidFill>
                  <a:srgbClr val="555555"/>
                </a:solidFill>
                <a:highlight>
                  <a:srgbClr val="FFFFFF"/>
                </a:highlight>
                <a:latin typeface="Cardo"/>
                <a:ea typeface="Cardo"/>
                <a:cs typeface="Cardo"/>
                <a:sym typeface="Cardo"/>
              </a:rPr>
              <a:t>true positive</a:t>
            </a:r>
            <a:r>
              <a:rPr lang="en" sz="1150">
                <a:solidFill>
                  <a:srgbClr val="555555"/>
                </a:solidFill>
                <a:highlight>
                  <a:srgbClr val="FFFFFF"/>
                </a:highlight>
                <a:latin typeface="Cardo"/>
                <a:ea typeface="Cardo"/>
                <a:cs typeface="Cardo"/>
                <a:sym typeface="Cardo"/>
              </a:rPr>
              <a:t>” for correctly predicted event values. (predicted 0, </a:t>
            </a:r>
            <a:r>
              <a:rPr lang="en" sz="1150">
                <a:solidFill>
                  <a:srgbClr val="555555"/>
                </a:solidFill>
                <a:highlight>
                  <a:srgbClr val="FFFFFF"/>
                </a:highlight>
                <a:latin typeface="Cardo"/>
                <a:ea typeface="Cardo"/>
                <a:cs typeface="Cardo"/>
                <a:sym typeface="Cardo"/>
              </a:rPr>
              <a:t>actual</a:t>
            </a:r>
            <a:r>
              <a:rPr lang="en" sz="1150">
                <a:solidFill>
                  <a:srgbClr val="555555"/>
                </a:solidFill>
                <a:highlight>
                  <a:srgbClr val="FFFFFF"/>
                </a:highlight>
                <a:latin typeface="Cardo"/>
                <a:ea typeface="Cardo"/>
                <a:cs typeface="Cardo"/>
                <a:sym typeface="Cardo"/>
              </a:rPr>
              <a:t> 0)</a:t>
            </a:r>
            <a:endParaRPr sz="1150">
              <a:solidFill>
                <a:srgbClr val="555555"/>
              </a:solidFill>
              <a:highlight>
                <a:srgbClr val="FFFFFF"/>
              </a:highlight>
              <a:latin typeface="Cardo"/>
              <a:ea typeface="Cardo"/>
              <a:cs typeface="Cardo"/>
              <a:sym typeface="Cardo"/>
            </a:endParaRPr>
          </a:p>
          <a:p>
            <a:pPr indent="-290671" lvl="0" marL="457200" rtl="0" algn="l">
              <a:spcBef>
                <a:spcPts val="0"/>
              </a:spcBef>
              <a:spcAft>
                <a:spcPts val="0"/>
              </a:spcAft>
              <a:buClr>
                <a:srgbClr val="555555"/>
              </a:buClr>
              <a:buSzPct val="100000"/>
              <a:buFont typeface="Helvetica Neue"/>
              <a:buAutoNum type="arabicParenR"/>
            </a:pPr>
            <a:r>
              <a:rPr lang="en" sz="1150">
                <a:solidFill>
                  <a:srgbClr val="555555"/>
                </a:solidFill>
                <a:highlight>
                  <a:srgbClr val="FFFFFF"/>
                </a:highlight>
                <a:latin typeface="Cardo"/>
                <a:ea typeface="Cardo"/>
                <a:cs typeface="Cardo"/>
                <a:sym typeface="Cardo"/>
              </a:rPr>
              <a:t>“</a:t>
            </a:r>
            <a:r>
              <a:rPr b="1" lang="en" sz="1150">
                <a:solidFill>
                  <a:srgbClr val="555555"/>
                </a:solidFill>
                <a:highlight>
                  <a:srgbClr val="FFFFFF"/>
                </a:highlight>
                <a:latin typeface="Cardo"/>
                <a:ea typeface="Cardo"/>
                <a:cs typeface="Cardo"/>
                <a:sym typeface="Cardo"/>
              </a:rPr>
              <a:t>false positive</a:t>
            </a:r>
            <a:r>
              <a:rPr lang="en" sz="1150">
                <a:solidFill>
                  <a:srgbClr val="555555"/>
                </a:solidFill>
                <a:highlight>
                  <a:srgbClr val="FFFFFF"/>
                </a:highlight>
                <a:latin typeface="Cardo"/>
                <a:ea typeface="Cardo"/>
                <a:cs typeface="Cardo"/>
                <a:sym typeface="Cardo"/>
              </a:rPr>
              <a:t>” for incorrectly predicted event values. </a:t>
            </a:r>
            <a:r>
              <a:rPr lang="en" sz="1150">
                <a:solidFill>
                  <a:srgbClr val="555555"/>
                </a:solidFill>
                <a:highlight>
                  <a:srgbClr val="FFFFFF"/>
                </a:highlight>
                <a:latin typeface="Cardo"/>
                <a:ea typeface="Cardo"/>
                <a:cs typeface="Cardo"/>
                <a:sym typeface="Cardo"/>
              </a:rPr>
              <a:t>(predicted 1, actual 0)</a:t>
            </a:r>
            <a:r>
              <a:rPr lang="en" sz="1150">
                <a:solidFill>
                  <a:srgbClr val="555555"/>
                </a:solidFill>
                <a:highlight>
                  <a:srgbClr val="FFFFFF"/>
                </a:highlight>
                <a:latin typeface="Cardo"/>
                <a:ea typeface="Cardo"/>
                <a:cs typeface="Cardo"/>
                <a:sym typeface="Cardo"/>
              </a:rPr>
              <a:t> </a:t>
            </a:r>
            <a:endParaRPr sz="1150">
              <a:solidFill>
                <a:srgbClr val="555555"/>
              </a:solidFill>
              <a:highlight>
                <a:srgbClr val="FFFFFF"/>
              </a:highlight>
              <a:latin typeface="Cardo"/>
              <a:ea typeface="Cardo"/>
              <a:cs typeface="Cardo"/>
              <a:sym typeface="Cardo"/>
            </a:endParaRPr>
          </a:p>
          <a:p>
            <a:pPr indent="-290671" lvl="0" marL="457200" rtl="0" algn="l">
              <a:spcBef>
                <a:spcPts val="0"/>
              </a:spcBef>
              <a:spcAft>
                <a:spcPts val="0"/>
              </a:spcAft>
              <a:buClr>
                <a:srgbClr val="555555"/>
              </a:buClr>
              <a:buSzPct val="100000"/>
              <a:buFont typeface="Helvetica Neue"/>
              <a:buAutoNum type="arabicParenR"/>
            </a:pPr>
            <a:r>
              <a:rPr lang="en" sz="1150">
                <a:solidFill>
                  <a:srgbClr val="555555"/>
                </a:solidFill>
                <a:highlight>
                  <a:srgbClr val="FFFFFF"/>
                </a:highlight>
                <a:latin typeface="Cardo"/>
                <a:ea typeface="Cardo"/>
                <a:cs typeface="Cardo"/>
                <a:sym typeface="Cardo"/>
              </a:rPr>
              <a:t>“</a:t>
            </a:r>
            <a:r>
              <a:rPr b="1" lang="en" sz="1150">
                <a:solidFill>
                  <a:srgbClr val="555555"/>
                </a:solidFill>
                <a:highlight>
                  <a:srgbClr val="FFFFFF"/>
                </a:highlight>
                <a:latin typeface="Cardo"/>
                <a:ea typeface="Cardo"/>
                <a:cs typeface="Cardo"/>
                <a:sym typeface="Cardo"/>
              </a:rPr>
              <a:t>true negative</a:t>
            </a:r>
            <a:r>
              <a:rPr lang="en" sz="1150">
                <a:solidFill>
                  <a:srgbClr val="555555"/>
                </a:solidFill>
                <a:highlight>
                  <a:srgbClr val="FFFFFF"/>
                </a:highlight>
                <a:latin typeface="Cardo"/>
                <a:ea typeface="Cardo"/>
                <a:cs typeface="Cardo"/>
                <a:sym typeface="Cardo"/>
              </a:rPr>
              <a:t>” for correctly predicted no-event values. </a:t>
            </a:r>
            <a:r>
              <a:rPr lang="en" sz="1150">
                <a:solidFill>
                  <a:srgbClr val="555555"/>
                </a:solidFill>
                <a:highlight>
                  <a:srgbClr val="FFFFFF"/>
                </a:highlight>
                <a:latin typeface="Cardo"/>
                <a:ea typeface="Cardo"/>
                <a:cs typeface="Cardo"/>
                <a:sym typeface="Cardo"/>
              </a:rPr>
              <a:t>(predicted 1, actual 1) </a:t>
            </a:r>
            <a:endParaRPr sz="1150">
              <a:solidFill>
                <a:srgbClr val="555555"/>
              </a:solidFill>
              <a:highlight>
                <a:srgbClr val="FFFFFF"/>
              </a:highlight>
              <a:latin typeface="Cardo"/>
              <a:ea typeface="Cardo"/>
              <a:cs typeface="Cardo"/>
              <a:sym typeface="Cardo"/>
            </a:endParaRPr>
          </a:p>
          <a:p>
            <a:pPr indent="-290671" lvl="0" marL="457200" rtl="0" algn="l">
              <a:spcBef>
                <a:spcPts val="0"/>
              </a:spcBef>
              <a:spcAft>
                <a:spcPts val="0"/>
              </a:spcAft>
              <a:buClr>
                <a:srgbClr val="555555"/>
              </a:buClr>
              <a:buSzPct val="100000"/>
              <a:buFont typeface="Helvetica Neue"/>
              <a:buAutoNum type="arabicParenR"/>
            </a:pPr>
            <a:r>
              <a:rPr lang="en" sz="1150">
                <a:solidFill>
                  <a:srgbClr val="555555"/>
                </a:solidFill>
                <a:highlight>
                  <a:srgbClr val="FFFFFF"/>
                </a:highlight>
                <a:latin typeface="Cardo"/>
                <a:ea typeface="Cardo"/>
                <a:cs typeface="Cardo"/>
                <a:sym typeface="Cardo"/>
              </a:rPr>
              <a:t>“</a:t>
            </a:r>
            <a:r>
              <a:rPr b="1" lang="en" sz="1150">
                <a:solidFill>
                  <a:srgbClr val="555555"/>
                </a:solidFill>
                <a:highlight>
                  <a:srgbClr val="FFFFFF"/>
                </a:highlight>
                <a:latin typeface="Cardo"/>
                <a:ea typeface="Cardo"/>
                <a:cs typeface="Cardo"/>
                <a:sym typeface="Cardo"/>
              </a:rPr>
              <a:t>false negative</a:t>
            </a:r>
            <a:r>
              <a:rPr lang="en" sz="1150">
                <a:solidFill>
                  <a:srgbClr val="555555"/>
                </a:solidFill>
                <a:highlight>
                  <a:srgbClr val="FFFFFF"/>
                </a:highlight>
                <a:latin typeface="Cardo"/>
                <a:ea typeface="Cardo"/>
                <a:cs typeface="Cardo"/>
                <a:sym typeface="Cardo"/>
              </a:rPr>
              <a:t>” for incorrectly predicted no-event values. </a:t>
            </a:r>
            <a:r>
              <a:rPr lang="en" sz="1150">
                <a:solidFill>
                  <a:srgbClr val="555555"/>
                </a:solidFill>
                <a:highlight>
                  <a:srgbClr val="FFFFFF"/>
                </a:highlight>
                <a:latin typeface="Cardo"/>
                <a:ea typeface="Cardo"/>
                <a:cs typeface="Cardo"/>
                <a:sym typeface="Cardo"/>
              </a:rPr>
              <a:t>(predicted 0, actual 1)</a:t>
            </a:r>
            <a:endParaRPr sz="1150">
              <a:solidFill>
                <a:srgbClr val="555555"/>
              </a:solidFill>
              <a:highlight>
                <a:srgbClr val="FFFFFF"/>
              </a:highlight>
              <a:latin typeface="Cardo"/>
              <a:ea typeface="Cardo"/>
              <a:cs typeface="Cardo"/>
              <a:sym typeface="Cardo"/>
            </a:endParaRPr>
          </a:p>
          <a:p>
            <a:pPr indent="0" lvl="0" marL="457200" rtl="0" algn="l">
              <a:spcBef>
                <a:spcPts val="2200"/>
              </a:spcBef>
              <a:spcAft>
                <a:spcPts val="1200"/>
              </a:spcAft>
              <a:buNone/>
            </a:pPr>
            <a:r>
              <a:t/>
            </a:r>
            <a:endParaRPr>
              <a:latin typeface="Cardo"/>
              <a:ea typeface="Cardo"/>
              <a:cs typeface="Cardo"/>
              <a:sym typeface="Cardo"/>
            </a:endParaRPr>
          </a:p>
        </p:txBody>
      </p:sp>
      <p:pic>
        <p:nvPicPr>
          <p:cNvPr id="133" name="Google Shape;133;p23"/>
          <p:cNvPicPr preferRelativeResize="0"/>
          <p:nvPr/>
        </p:nvPicPr>
        <p:blipFill>
          <a:blip r:embed="rId3">
            <a:alphaModFix/>
          </a:blip>
          <a:stretch>
            <a:fillRect/>
          </a:stretch>
        </p:blipFill>
        <p:spPr>
          <a:xfrm>
            <a:off x="363375" y="1596550"/>
            <a:ext cx="3124200" cy="2800350"/>
          </a:xfrm>
          <a:prstGeom prst="rect">
            <a:avLst/>
          </a:prstGeom>
          <a:noFill/>
          <a:ln>
            <a:noFill/>
          </a:ln>
        </p:spPr>
      </p:pic>
      <p:sp>
        <p:nvSpPr>
          <p:cNvPr id="134" name="Google Shape;134;p23"/>
          <p:cNvSpPr txBox="1"/>
          <p:nvPr/>
        </p:nvSpPr>
        <p:spPr>
          <a:xfrm>
            <a:off x="1028700" y="1885950"/>
            <a:ext cx="4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A9999"/>
                </a:solidFill>
              </a:rPr>
              <a:t>TP</a:t>
            </a:r>
            <a:endParaRPr>
              <a:solidFill>
                <a:srgbClr val="EA9999"/>
              </a:solidFill>
            </a:endParaRPr>
          </a:p>
        </p:txBody>
      </p:sp>
      <p:sp>
        <p:nvSpPr>
          <p:cNvPr id="135" name="Google Shape;135;p23"/>
          <p:cNvSpPr txBox="1"/>
          <p:nvPr/>
        </p:nvSpPr>
        <p:spPr>
          <a:xfrm>
            <a:off x="2028825" y="1876425"/>
            <a:ext cx="47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06666"/>
                </a:solidFill>
              </a:rPr>
              <a:t>FP</a:t>
            </a:r>
            <a:endParaRPr>
              <a:solidFill>
                <a:srgbClr val="E06666"/>
              </a:solidFill>
            </a:endParaRPr>
          </a:p>
        </p:txBody>
      </p:sp>
      <p:sp>
        <p:nvSpPr>
          <p:cNvPr id="136" name="Google Shape;136;p23"/>
          <p:cNvSpPr txBox="1"/>
          <p:nvPr/>
        </p:nvSpPr>
        <p:spPr>
          <a:xfrm>
            <a:off x="1028700" y="3076575"/>
            <a:ext cx="4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A9999"/>
                </a:solidFill>
              </a:rPr>
              <a:t>FN</a:t>
            </a:r>
            <a:endParaRPr>
              <a:solidFill>
                <a:srgbClr val="EA9999"/>
              </a:solidFill>
            </a:endParaRPr>
          </a:p>
        </p:txBody>
      </p:sp>
      <p:sp>
        <p:nvSpPr>
          <p:cNvPr id="137" name="Google Shape;137;p23"/>
          <p:cNvSpPr txBox="1"/>
          <p:nvPr/>
        </p:nvSpPr>
        <p:spPr>
          <a:xfrm>
            <a:off x="2019300" y="3095625"/>
            <a:ext cx="4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A9999"/>
                </a:solidFill>
              </a:rPr>
              <a:t>TN</a:t>
            </a:r>
            <a:endParaRPr>
              <a:solidFill>
                <a:srgbClr val="EA99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Cardo"/>
                <a:ea typeface="Cardo"/>
                <a:cs typeface="Cardo"/>
                <a:sym typeface="Cardo"/>
              </a:rPr>
              <a:t>Role of each group member </a:t>
            </a:r>
            <a:endParaRPr>
              <a:latin typeface="Cardo"/>
              <a:ea typeface="Cardo"/>
              <a:cs typeface="Cardo"/>
              <a:sym typeface="Cardo"/>
            </a:endParaRPr>
          </a:p>
        </p:txBody>
      </p:sp>
      <p:sp>
        <p:nvSpPr>
          <p:cNvPr id="143" name="Google Shape;143;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ardo"/>
              <a:buAutoNum type="arabicPeriod"/>
            </a:pPr>
            <a:r>
              <a:rPr lang="en">
                <a:latin typeface="Cardo"/>
                <a:ea typeface="Cardo"/>
                <a:cs typeface="Cardo"/>
                <a:sym typeface="Cardo"/>
              </a:rPr>
              <a:t>Data Analysis - Sanya, Mihir, Malav, Parth</a:t>
            </a:r>
            <a:endParaRPr>
              <a:latin typeface="Cardo"/>
              <a:ea typeface="Cardo"/>
              <a:cs typeface="Cardo"/>
              <a:sym typeface="Cardo"/>
            </a:endParaRPr>
          </a:p>
          <a:p>
            <a:pPr indent="-342900" lvl="0" marL="457200" rtl="0" algn="l">
              <a:spcBef>
                <a:spcPts val="0"/>
              </a:spcBef>
              <a:spcAft>
                <a:spcPts val="0"/>
              </a:spcAft>
              <a:buSzPts val="1800"/>
              <a:buFont typeface="Cardo"/>
              <a:buAutoNum type="arabicPeriod"/>
            </a:pPr>
            <a:r>
              <a:rPr lang="en">
                <a:latin typeface="Cardo"/>
                <a:ea typeface="Cardo"/>
                <a:cs typeface="Cardo"/>
                <a:sym typeface="Cardo"/>
              </a:rPr>
              <a:t>Data Preprocessing - </a:t>
            </a:r>
            <a:r>
              <a:rPr lang="en">
                <a:latin typeface="Cardo"/>
                <a:ea typeface="Cardo"/>
                <a:cs typeface="Cardo"/>
                <a:sym typeface="Cardo"/>
              </a:rPr>
              <a:t> Sanya, Mihir, Malav, Parth</a:t>
            </a:r>
            <a:endParaRPr>
              <a:latin typeface="Cardo"/>
              <a:ea typeface="Cardo"/>
              <a:cs typeface="Cardo"/>
              <a:sym typeface="Cardo"/>
            </a:endParaRPr>
          </a:p>
          <a:p>
            <a:pPr indent="-342900" lvl="0" marL="457200" rtl="0" algn="l">
              <a:spcBef>
                <a:spcPts val="0"/>
              </a:spcBef>
              <a:spcAft>
                <a:spcPts val="0"/>
              </a:spcAft>
              <a:buSzPts val="1800"/>
              <a:buFont typeface="Cardo"/>
              <a:buAutoNum type="arabicPeriod"/>
            </a:pPr>
            <a:r>
              <a:rPr lang="en">
                <a:latin typeface="Cardo"/>
                <a:ea typeface="Cardo"/>
                <a:cs typeface="Cardo"/>
                <a:sym typeface="Cardo"/>
              </a:rPr>
              <a:t>Feature Engineering - </a:t>
            </a:r>
            <a:r>
              <a:rPr lang="en">
                <a:latin typeface="Cardo"/>
                <a:ea typeface="Cardo"/>
                <a:cs typeface="Cardo"/>
                <a:sym typeface="Cardo"/>
              </a:rPr>
              <a:t> Sanya, Mihir, Malav, Parth</a:t>
            </a:r>
            <a:endParaRPr>
              <a:latin typeface="Cardo"/>
              <a:ea typeface="Cardo"/>
              <a:cs typeface="Cardo"/>
              <a:sym typeface="Cardo"/>
            </a:endParaRPr>
          </a:p>
          <a:p>
            <a:pPr indent="-342900" lvl="0" marL="457200" rtl="0" algn="l">
              <a:spcBef>
                <a:spcPts val="0"/>
              </a:spcBef>
              <a:spcAft>
                <a:spcPts val="0"/>
              </a:spcAft>
              <a:buSzPts val="1800"/>
              <a:buFont typeface="Cardo"/>
              <a:buAutoNum type="arabicPeriod"/>
            </a:pPr>
            <a:r>
              <a:rPr lang="en">
                <a:latin typeface="Cardo"/>
                <a:ea typeface="Cardo"/>
                <a:cs typeface="Cardo"/>
                <a:sym typeface="Cardo"/>
              </a:rPr>
              <a:t>Modeling -</a:t>
            </a:r>
            <a:r>
              <a:rPr lang="en"/>
              <a:t> </a:t>
            </a:r>
            <a:r>
              <a:rPr lang="en">
                <a:latin typeface="Cardo"/>
                <a:ea typeface="Cardo"/>
                <a:cs typeface="Cardo"/>
                <a:sym typeface="Cardo"/>
              </a:rPr>
              <a:t> Sanya, Mihir, Malav, Parth</a:t>
            </a:r>
            <a:endParaRPr/>
          </a:p>
          <a:p>
            <a:pPr indent="-342900" lvl="0" marL="457200" rtl="0" algn="l">
              <a:spcBef>
                <a:spcPts val="0"/>
              </a:spcBef>
              <a:spcAft>
                <a:spcPts val="0"/>
              </a:spcAft>
              <a:buSzPts val="1800"/>
              <a:buFont typeface="Cardo"/>
              <a:buAutoNum type="arabicPeriod"/>
            </a:pPr>
            <a:r>
              <a:rPr lang="en">
                <a:latin typeface="Cardo"/>
                <a:ea typeface="Cardo"/>
                <a:cs typeface="Cardo"/>
                <a:sym typeface="Cardo"/>
              </a:rPr>
              <a:t>Inferences - </a:t>
            </a:r>
            <a:r>
              <a:rPr lang="en">
                <a:latin typeface="Cardo"/>
                <a:ea typeface="Cardo"/>
                <a:cs typeface="Cardo"/>
                <a:sym typeface="Cardo"/>
              </a:rPr>
              <a:t> Sanya, Mihir, Malav, Parth</a:t>
            </a:r>
            <a:endParaRPr>
              <a:latin typeface="Cardo"/>
              <a:ea typeface="Cardo"/>
              <a:cs typeface="Cardo"/>
              <a:sym typeface="Card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Cardo"/>
                <a:ea typeface="Cardo"/>
                <a:cs typeface="Cardo"/>
                <a:sym typeface="Cardo"/>
              </a:rPr>
              <a:t>Future work</a:t>
            </a:r>
            <a:endParaRPr>
              <a:latin typeface="Cardo"/>
              <a:ea typeface="Cardo"/>
              <a:cs typeface="Cardo"/>
              <a:sym typeface="Cardo"/>
            </a:endParaRPr>
          </a:p>
        </p:txBody>
      </p:sp>
      <p:sp>
        <p:nvSpPr>
          <p:cNvPr id="149" name="Google Shape;149;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ardo"/>
              <a:buChar char="●"/>
            </a:pPr>
            <a:r>
              <a:rPr lang="en">
                <a:latin typeface="Cardo"/>
                <a:ea typeface="Cardo"/>
                <a:cs typeface="Cardo"/>
                <a:sym typeface="Cardo"/>
              </a:rPr>
              <a:t>History library is in keras and we are using sklearn so can’t extract epochs and loss for graph plotting.</a:t>
            </a:r>
            <a:endParaRPr>
              <a:latin typeface="Cardo"/>
              <a:ea typeface="Cardo"/>
              <a:cs typeface="Cardo"/>
              <a:sym typeface="Cardo"/>
            </a:endParaRPr>
          </a:p>
          <a:p>
            <a:pPr indent="-342900" lvl="0" marL="457200" rtl="0" algn="l">
              <a:spcBef>
                <a:spcPts val="0"/>
              </a:spcBef>
              <a:spcAft>
                <a:spcPts val="0"/>
              </a:spcAft>
              <a:buSzPts val="1800"/>
              <a:buFont typeface="Cardo"/>
              <a:buChar char="●"/>
            </a:pPr>
            <a:r>
              <a:rPr lang="en">
                <a:latin typeface="Cardo"/>
                <a:ea typeface="Cardo"/>
                <a:cs typeface="Cardo"/>
                <a:sym typeface="Cardo"/>
              </a:rPr>
              <a:t>Facing issues in plotting accuracy vs epochs  and loss vs epochs graphs for training and testing sets.</a:t>
            </a:r>
            <a:endParaRPr>
              <a:latin typeface="Cardo"/>
              <a:ea typeface="Cardo"/>
              <a:cs typeface="Cardo"/>
              <a:sym typeface="Cardo"/>
            </a:endParaRPr>
          </a:p>
          <a:p>
            <a:pPr indent="-342900" lvl="0" marL="457200" rtl="0" algn="l">
              <a:spcBef>
                <a:spcPts val="0"/>
              </a:spcBef>
              <a:spcAft>
                <a:spcPts val="0"/>
              </a:spcAft>
              <a:buSzPts val="1800"/>
              <a:buFont typeface="Cardo"/>
              <a:buChar char="●"/>
            </a:pPr>
            <a:r>
              <a:rPr lang="en">
                <a:latin typeface="Cardo"/>
                <a:ea typeface="Cardo"/>
                <a:cs typeface="Cardo"/>
                <a:sym typeface="Cardo"/>
              </a:rPr>
              <a:t>Dividing</a:t>
            </a:r>
            <a:r>
              <a:rPr lang="en">
                <a:latin typeface="Cardo"/>
                <a:ea typeface="Cardo"/>
                <a:cs typeface="Cardo"/>
                <a:sym typeface="Cardo"/>
              </a:rPr>
              <a:t> </a:t>
            </a:r>
            <a:r>
              <a:rPr lang="en">
                <a:latin typeface="Cardo"/>
                <a:ea typeface="Cardo"/>
                <a:cs typeface="Cardo"/>
                <a:sym typeface="Cardo"/>
              </a:rPr>
              <a:t>dataset</a:t>
            </a:r>
            <a:r>
              <a:rPr lang="en">
                <a:latin typeface="Cardo"/>
                <a:ea typeface="Cardo"/>
                <a:cs typeface="Cardo"/>
                <a:sym typeface="Cardo"/>
              </a:rPr>
              <a:t> into train, validation and test and performing model selection.</a:t>
            </a:r>
            <a:endParaRPr>
              <a:latin typeface="Cardo"/>
              <a:ea typeface="Cardo"/>
              <a:cs typeface="Cardo"/>
              <a:sym typeface="Cardo"/>
            </a:endParaRPr>
          </a:p>
          <a:p>
            <a:pPr indent="-342900" lvl="0" marL="457200" rtl="0" algn="l">
              <a:spcBef>
                <a:spcPts val="0"/>
              </a:spcBef>
              <a:spcAft>
                <a:spcPts val="0"/>
              </a:spcAft>
              <a:buSzPts val="1800"/>
              <a:buFont typeface="Cardo"/>
              <a:buChar char="●"/>
            </a:pPr>
            <a:r>
              <a:rPr lang="en">
                <a:latin typeface="Cardo"/>
                <a:ea typeface="Cardo"/>
                <a:cs typeface="Cardo"/>
                <a:sym typeface="Cardo"/>
              </a:rPr>
              <a:t>Designing logistic regression function from scratch.</a:t>
            </a:r>
            <a:endParaRPr>
              <a:latin typeface="Cardo"/>
              <a:ea typeface="Cardo"/>
              <a:cs typeface="Cardo"/>
              <a:sym typeface="Cardo"/>
            </a:endParaRPr>
          </a:p>
          <a:p>
            <a:pPr indent="-342900" lvl="0" marL="457200" rtl="0" algn="l">
              <a:spcBef>
                <a:spcPts val="0"/>
              </a:spcBef>
              <a:spcAft>
                <a:spcPts val="0"/>
              </a:spcAft>
              <a:buSzPts val="1800"/>
              <a:buFont typeface="Cardo"/>
              <a:buChar char="●"/>
            </a:pPr>
            <a:r>
              <a:rPr lang="en">
                <a:latin typeface="Cardo"/>
                <a:ea typeface="Cardo"/>
                <a:cs typeface="Cardo"/>
                <a:sym typeface="Cardo"/>
              </a:rPr>
              <a:t>Deriving precision and recall score.</a:t>
            </a:r>
            <a:endParaRPr>
              <a:latin typeface="Cardo"/>
              <a:ea typeface="Cardo"/>
              <a:cs typeface="Cardo"/>
              <a:sym typeface="Cardo"/>
            </a:endParaRPr>
          </a:p>
          <a:p>
            <a:pPr indent="-342900" lvl="0" marL="457200" rtl="0" algn="l">
              <a:spcBef>
                <a:spcPts val="0"/>
              </a:spcBef>
              <a:spcAft>
                <a:spcPts val="0"/>
              </a:spcAft>
              <a:buSzPts val="1800"/>
              <a:buFont typeface="Cardo"/>
              <a:buChar char="●"/>
            </a:pPr>
            <a:r>
              <a:rPr lang="en">
                <a:latin typeface="Cardo"/>
                <a:ea typeface="Cardo"/>
                <a:cs typeface="Cardo"/>
                <a:sym typeface="Cardo"/>
              </a:rPr>
              <a:t>Looking for </a:t>
            </a:r>
            <a:r>
              <a:rPr lang="en">
                <a:latin typeface="Cardo"/>
                <a:ea typeface="Cardo"/>
                <a:cs typeface="Cardo"/>
                <a:sym typeface="Cardo"/>
              </a:rPr>
              <a:t>other</a:t>
            </a:r>
            <a:r>
              <a:rPr lang="en">
                <a:latin typeface="Cardo"/>
                <a:ea typeface="Cardo"/>
                <a:cs typeface="Cardo"/>
                <a:sym typeface="Cardo"/>
              </a:rPr>
              <a:t> ML algorithms like Naive-Bayes and SVM.</a:t>
            </a:r>
            <a:endParaRPr>
              <a:latin typeface="Cardo"/>
              <a:ea typeface="Cardo"/>
              <a:cs typeface="Cardo"/>
              <a:sym typeface="Cardo"/>
            </a:endParaRPr>
          </a:p>
          <a:p>
            <a:pPr indent="0" lvl="0" marL="457200" rtl="0" algn="l">
              <a:spcBef>
                <a:spcPts val="1200"/>
              </a:spcBef>
              <a:spcAft>
                <a:spcPts val="1200"/>
              </a:spcAft>
              <a:buNone/>
            </a:pPr>
            <a:r>
              <a:t/>
            </a:r>
            <a:endParaRPr>
              <a:latin typeface="Cardo"/>
              <a:ea typeface="Cardo"/>
              <a:cs typeface="Cardo"/>
              <a:sym typeface="Card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Cardo"/>
                <a:ea typeface="Cardo"/>
                <a:cs typeface="Cardo"/>
                <a:sym typeface="Cardo"/>
              </a:rPr>
              <a:t>References</a:t>
            </a:r>
            <a:endParaRPr>
              <a:latin typeface="Cardo"/>
              <a:ea typeface="Cardo"/>
              <a:cs typeface="Cardo"/>
              <a:sym typeface="Cardo"/>
            </a:endParaRPr>
          </a:p>
        </p:txBody>
      </p:sp>
      <p:sp>
        <p:nvSpPr>
          <p:cNvPr id="155" name="Google Shape;155;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Cardo"/>
              <a:buAutoNum type="arabicPeriod"/>
            </a:pPr>
            <a:r>
              <a:rPr lang="en" sz="1200">
                <a:latin typeface="Cardo"/>
                <a:ea typeface="Cardo"/>
                <a:cs typeface="Cardo"/>
                <a:sym typeface="Cardo"/>
              </a:rPr>
              <a:t>S. T. Indra, L. Wikarsa and R. Turang, "Using logistic regression method to classify tweets into the selected topics," 2016 International Conference on Advanced Computer Science and Information Systems (ICACSIS), 2016, pp. 385-390, doi: 10.1109/ICACSIS.2016.7872727.</a:t>
            </a:r>
            <a:endParaRPr sz="1200">
              <a:latin typeface="Cardo"/>
              <a:ea typeface="Cardo"/>
              <a:cs typeface="Cardo"/>
              <a:sym typeface="Cardo"/>
            </a:endParaRPr>
          </a:p>
          <a:p>
            <a:pPr indent="-304800" lvl="0" marL="457200" rtl="0" algn="l">
              <a:spcBef>
                <a:spcPts val="0"/>
              </a:spcBef>
              <a:spcAft>
                <a:spcPts val="0"/>
              </a:spcAft>
              <a:buSzPts val="1200"/>
              <a:buFont typeface="Cardo"/>
              <a:buAutoNum type="arabicPeriod"/>
            </a:pPr>
            <a:r>
              <a:rPr lang="en" sz="1200">
                <a:latin typeface="Cardo"/>
                <a:ea typeface="Cardo"/>
                <a:cs typeface="Cardo"/>
                <a:sym typeface="Cardo"/>
              </a:rPr>
              <a:t>O. Aborisade and M. Anwar, "Classification for Authorship of Tweets by Comparing Logistic Regression and Naive Bayes Classifiers," 2018 IEEE International Conference on Information Reuse and Integration (IRI), 2018, pp. 269-276, doi: 10.1109/IRI.2018.00049.</a:t>
            </a:r>
            <a:endParaRPr sz="1200">
              <a:latin typeface="Cardo"/>
              <a:ea typeface="Cardo"/>
              <a:cs typeface="Cardo"/>
              <a:sym typeface="Cardo"/>
            </a:endParaRPr>
          </a:p>
          <a:p>
            <a:pPr indent="-304800" lvl="0" marL="457200" rtl="0" algn="l">
              <a:spcBef>
                <a:spcPts val="0"/>
              </a:spcBef>
              <a:spcAft>
                <a:spcPts val="0"/>
              </a:spcAft>
              <a:buSzPts val="1200"/>
              <a:buFont typeface="Cardo"/>
              <a:buAutoNum type="arabicPeriod"/>
            </a:pPr>
            <a:r>
              <a:rPr lang="en" sz="1200">
                <a:latin typeface="Cardo"/>
                <a:ea typeface="Cardo"/>
                <a:cs typeface="Cardo"/>
                <a:sym typeface="Cardo"/>
              </a:rPr>
              <a:t>“Sklearn.linear_model.logisticregression,” scikit. [Online]. Available: https://scikit-learn.org/stable/modules/generated/sklearn.linear_model.LogisticRegression.html. [Accessed: 20-Mar-2022]. </a:t>
            </a:r>
            <a:endParaRPr sz="1200">
              <a:latin typeface="Cardo"/>
              <a:ea typeface="Cardo"/>
              <a:cs typeface="Cardo"/>
              <a:sym typeface="Cardo"/>
            </a:endParaRPr>
          </a:p>
          <a:p>
            <a:pPr indent="-304800" lvl="0" marL="457200" rtl="0" algn="l">
              <a:spcBef>
                <a:spcPts val="0"/>
              </a:spcBef>
              <a:spcAft>
                <a:spcPts val="0"/>
              </a:spcAft>
              <a:buSzPts val="1200"/>
              <a:buFont typeface="Cardo"/>
              <a:buAutoNum type="arabicPeriod"/>
            </a:pPr>
            <a:r>
              <a:rPr lang="en" sz="1200">
                <a:latin typeface="Cardo"/>
                <a:ea typeface="Cardo"/>
                <a:cs typeface="Cardo"/>
                <a:sym typeface="Cardo"/>
              </a:rPr>
              <a:t>“Precision-recall,” scikit. [Online]. Available: https://scikit-learn.org/stable/auto_examples/model_selection/plot_precision_recall.html. [Accessed: 20-Mar-2022]. </a:t>
            </a:r>
            <a:endParaRPr sz="1200">
              <a:latin typeface="Cardo"/>
              <a:ea typeface="Cardo"/>
              <a:cs typeface="Cardo"/>
              <a:sym typeface="Cardo"/>
            </a:endParaRPr>
          </a:p>
          <a:p>
            <a:pPr indent="-304800" lvl="0" marL="457200" rtl="0" algn="l">
              <a:spcBef>
                <a:spcPts val="0"/>
              </a:spcBef>
              <a:spcAft>
                <a:spcPts val="0"/>
              </a:spcAft>
              <a:buSzPts val="1200"/>
              <a:buFont typeface="Cardo"/>
              <a:buAutoNum type="arabicPeriod"/>
            </a:pPr>
            <a:r>
              <a:rPr lang="en" sz="1200">
                <a:latin typeface="Cardo"/>
                <a:ea typeface="Cardo"/>
                <a:cs typeface="Cardo"/>
                <a:sym typeface="Cardo"/>
              </a:rPr>
              <a:t>Y. Liu, J. Niu, Q. Zhao, J. Lv and S. Ma, "A Novel Text Classification Method for Emergency Event Detection on Social Media," 2018 IEEE SmartWorld, Ubiquitous Intelligence &amp; Computing, Advanced &amp; Trusted Computing, Scalable Computing &amp; Communications, Cloud &amp; Big Data Computing, Internet of People and Smart City Innovation (SmartWorld/SCALCOM/UIC/ATC/CBDCom/IOP/SCI), 2018, pp. 1106-1111, doi: 10.1109/SmartWorld.2018.00192.</a:t>
            </a:r>
            <a:endParaRPr sz="1200">
              <a:latin typeface="Cardo"/>
              <a:ea typeface="Cardo"/>
              <a:cs typeface="Cardo"/>
              <a:sym typeface="Card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Cardo"/>
                <a:ea typeface="Cardo"/>
                <a:cs typeface="Cardo"/>
                <a:sym typeface="Cardo"/>
              </a:rPr>
              <a:t>Introduction</a:t>
            </a:r>
            <a:endParaRPr>
              <a:latin typeface="Cardo"/>
              <a:ea typeface="Cardo"/>
              <a:cs typeface="Cardo"/>
              <a:sym typeface="Cardo"/>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Font typeface="Cardo"/>
              <a:buChar char="●"/>
            </a:pPr>
            <a:r>
              <a:rPr lang="en" sz="1600">
                <a:solidFill>
                  <a:schemeClr val="dk1"/>
                </a:solidFill>
                <a:latin typeface="Cardo"/>
                <a:ea typeface="Cardo"/>
                <a:cs typeface="Cardo"/>
                <a:sym typeface="Cardo"/>
              </a:rPr>
              <a:t>Quora is a website where a community of users can ask and answer questions. </a:t>
            </a:r>
            <a:endParaRPr sz="1600">
              <a:solidFill>
                <a:schemeClr val="dk1"/>
              </a:solidFill>
              <a:latin typeface="Cardo"/>
              <a:ea typeface="Cardo"/>
              <a:cs typeface="Cardo"/>
              <a:sym typeface="Cardo"/>
            </a:endParaRPr>
          </a:p>
          <a:p>
            <a:pPr indent="-330200" lvl="0" marL="457200" rtl="0" algn="l">
              <a:lnSpc>
                <a:spcPct val="150000"/>
              </a:lnSpc>
              <a:spcBef>
                <a:spcPts val="0"/>
              </a:spcBef>
              <a:spcAft>
                <a:spcPts val="0"/>
              </a:spcAft>
              <a:buClr>
                <a:schemeClr val="dk1"/>
              </a:buClr>
              <a:buSzPts val="1600"/>
              <a:buFont typeface="Cardo"/>
              <a:buChar char="●"/>
            </a:pPr>
            <a:r>
              <a:rPr lang="en" sz="1600">
                <a:solidFill>
                  <a:schemeClr val="dk1"/>
                </a:solidFill>
                <a:latin typeface="Cardo"/>
                <a:ea typeface="Cardo"/>
                <a:cs typeface="Cardo"/>
                <a:sym typeface="Cardo"/>
              </a:rPr>
              <a:t>Some of the characteristics that can signify that question might be insincere are:</a:t>
            </a:r>
            <a:endParaRPr sz="1600">
              <a:solidFill>
                <a:schemeClr val="dk1"/>
              </a:solidFill>
              <a:latin typeface="Cardo"/>
              <a:ea typeface="Cardo"/>
              <a:cs typeface="Cardo"/>
              <a:sym typeface="Cardo"/>
            </a:endParaRPr>
          </a:p>
          <a:p>
            <a:pPr indent="-330200" lvl="2" marL="1371600" rtl="0" algn="l">
              <a:lnSpc>
                <a:spcPct val="150000"/>
              </a:lnSpc>
              <a:spcBef>
                <a:spcPts val="0"/>
              </a:spcBef>
              <a:spcAft>
                <a:spcPts val="0"/>
              </a:spcAft>
              <a:buClr>
                <a:schemeClr val="dk1"/>
              </a:buClr>
              <a:buSzPts val="1600"/>
              <a:buFont typeface="Cardo"/>
              <a:buChar char="■"/>
            </a:pPr>
            <a:r>
              <a:rPr lang="en" sz="1600">
                <a:solidFill>
                  <a:schemeClr val="dk1"/>
                </a:solidFill>
                <a:latin typeface="Cardo"/>
                <a:ea typeface="Cardo"/>
                <a:cs typeface="Cardo"/>
                <a:sym typeface="Cardo"/>
              </a:rPr>
              <a:t>Consists of a non-neutral tone</a:t>
            </a:r>
            <a:endParaRPr sz="1600">
              <a:solidFill>
                <a:schemeClr val="dk1"/>
              </a:solidFill>
              <a:latin typeface="Cardo"/>
              <a:ea typeface="Cardo"/>
              <a:cs typeface="Cardo"/>
              <a:sym typeface="Cardo"/>
            </a:endParaRPr>
          </a:p>
          <a:p>
            <a:pPr indent="-330200" lvl="2" marL="1371600" rtl="0" algn="l">
              <a:lnSpc>
                <a:spcPct val="150000"/>
              </a:lnSpc>
              <a:spcBef>
                <a:spcPts val="0"/>
              </a:spcBef>
              <a:spcAft>
                <a:spcPts val="0"/>
              </a:spcAft>
              <a:buClr>
                <a:schemeClr val="dk1"/>
              </a:buClr>
              <a:buSzPts val="1600"/>
              <a:buFont typeface="Cardo"/>
              <a:buChar char="■"/>
            </a:pPr>
            <a:r>
              <a:rPr lang="en" sz="1600">
                <a:solidFill>
                  <a:schemeClr val="dk1"/>
                </a:solidFill>
                <a:latin typeface="Cardo"/>
                <a:ea typeface="Cardo"/>
                <a:cs typeface="Cardo"/>
                <a:sym typeface="Cardo"/>
              </a:rPr>
              <a:t>Question is disparaging or inflammatory.</a:t>
            </a:r>
            <a:endParaRPr sz="1600">
              <a:solidFill>
                <a:schemeClr val="dk1"/>
              </a:solidFill>
              <a:latin typeface="Cardo"/>
              <a:ea typeface="Cardo"/>
              <a:cs typeface="Cardo"/>
              <a:sym typeface="Cardo"/>
            </a:endParaRPr>
          </a:p>
          <a:p>
            <a:pPr indent="-330200" lvl="2" marL="1371600" rtl="0" algn="l">
              <a:lnSpc>
                <a:spcPct val="150000"/>
              </a:lnSpc>
              <a:spcBef>
                <a:spcPts val="0"/>
              </a:spcBef>
              <a:spcAft>
                <a:spcPts val="0"/>
              </a:spcAft>
              <a:buClr>
                <a:schemeClr val="dk1"/>
              </a:buClr>
              <a:buSzPts val="1600"/>
              <a:buFont typeface="Cardo"/>
              <a:buChar char="■"/>
            </a:pPr>
            <a:r>
              <a:rPr lang="en" sz="1600">
                <a:solidFill>
                  <a:schemeClr val="dk1"/>
                </a:solidFill>
                <a:latin typeface="Cardo"/>
                <a:ea typeface="Cardo"/>
                <a:cs typeface="Cardo"/>
                <a:sym typeface="Cardo"/>
              </a:rPr>
              <a:t> Question is not grounded in reality</a:t>
            </a:r>
            <a:endParaRPr sz="1600">
              <a:solidFill>
                <a:schemeClr val="dk1"/>
              </a:solidFill>
              <a:latin typeface="Cardo"/>
              <a:ea typeface="Cardo"/>
              <a:cs typeface="Cardo"/>
              <a:sym typeface="Card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Cardo"/>
                <a:ea typeface="Cardo"/>
                <a:cs typeface="Cardo"/>
                <a:sym typeface="Cardo"/>
              </a:rPr>
              <a:t>Problem statement</a:t>
            </a:r>
            <a:endParaRPr>
              <a:latin typeface="Cardo"/>
              <a:ea typeface="Cardo"/>
              <a:cs typeface="Cardo"/>
              <a:sym typeface="Cardo"/>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1200"/>
              </a:spcBef>
              <a:spcAft>
                <a:spcPts val="0"/>
              </a:spcAft>
              <a:buClr>
                <a:schemeClr val="dk1"/>
              </a:buClr>
              <a:buSzPts val="1600"/>
              <a:buFont typeface="Cardo"/>
              <a:buChar char="●"/>
            </a:pPr>
            <a:r>
              <a:rPr lang="en" sz="1600">
                <a:solidFill>
                  <a:schemeClr val="dk1"/>
                </a:solidFill>
                <a:latin typeface="Cardo"/>
                <a:ea typeface="Cardo"/>
                <a:cs typeface="Cardo"/>
                <a:sym typeface="Cardo"/>
              </a:rPr>
              <a:t>As being in top 10 most visited social networks in the world, censoring the content of questions is also an extremely important factor to make the value of this social network.</a:t>
            </a:r>
            <a:endParaRPr sz="1600">
              <a:solidFill>
                <a:schemeClr val="dk1"/>
              </a:solidFill>
              <a:latin typeface="Cardo"/>
              <a:ea typeface="Cardo"/>
              <a:cs typeface="Cardo"/>
              <a:sym typeface="Cardo"/>
            </a:endParaRPr>
          </a:p>
          <a:p>
            <a:pPr indent="-330200" lvl="0" marL="457200" rtl="0" algn="l">
              <a:lnSpc>
                <a:spcPct val="150000"/>
              </a:lnSpc>
              <a:spcBef>
                <a:spcPts val="0"/>
              </a:spcBef>
              <a:spcAft>
                <a:spcPts val="0"/>
              </a:spcAft>
              <a:buClr>
                <a:schemeClr val="dk1"/>
              </a:buClr>
              <a:buSzPts val="1600"/>
              <a:buFont typeface="Cardo"/>
              <a:buChar char="●"/>
            </a:pPr>
            <a:r>
              <a:rPr lang="en" sz="1600">
                <a:solidFill>
                  <a:schemeClr val="dk1"/>
                </a:solidFill>
                <a:latin typeface="Cardo"/>
                <a:ea typeface="Cardo"/>
                <a:cs typeface="Cardo"/>
                <a:sym typeface="Cardo"/>
              </a:rPr>
              <a:t>This problem focus on determining whether a question asked on Quora is insincere or not. The input is a text string and the output is 0 (sincere) or 1 (insincere).</a:t>
            </a:r>
            <a:endParaRPr sz="1600">
              <a:solidFill>
                <a:schemeClr val="dk1"/>
              </a:solidFill>
              <a:latin typeface="Cardo"/>
              <a:ea typeface="Cardo"/>
              <a:cs typeface="Cardo"/>
              <a:sym typeface="Cardo"/>
            </a:endParaRPr>
          </a:p>
          <a:p>
            <a:pPr indent="-330200" lvl="0" marL="457200" rtl="0" algn="l">
              <a:lnSpc>
                <a:spcPct val="150000"/>
              </a:lnSpc>
              <a:spcBef>
                <a:spcPts val="0"/>
              </a:spcBef>
              <a:spcAft>
                <a:spcPts val="0"/>
              </a:spcAft>
              <a:buClr>
                <a:schemeClr val="dk1"/>
              </a:buClr>
              <a:buSzPts val="1600"/>
              <a:buFont typeface="Cardo"/>
              <a:buChar char="●"/>
            </a:pPr>
            <a:r>
              <a:rPr lang="en" sz="1600">
                <a:solidFill>
                  <a:schemeClr val="dk1"/>
                </a:solidFill>
                <a:latin typeface="Cardo"/>
                <a:ea typeface="Cardo"/>
                <a:cs typeface="Cardo"/>
                <a:sym typeface="Cardo"/>
              </a:rPr>
              <a:t>It is a </a:t>
            </a:r>
            <a:r>
              <a:rPr lang="en" sz="1600">
                <a:solidFill>
                  <a:schemeClr val="dk1"/>
                </a:solidFill>
                <a:latin typeface="Cardo"/>
                <a:ea typeface="Cardo"/>
                <a:cs typeface="Cardo"/>
                <a:sym typeface="Cardo"/>
              </a:rPr>
              <a:t>binary</a:t>
            </a:r>
            <a:r>
              <a:rPr lang="en" sz="1600">
                <a:solidFill>
                  <a:schemeClr val="dk1"/>
                </a:solidFill>
                <a:latin typeface="Cardo"/>
                <a:ea typeface="Cardo"/>
                <a:cs typeface="Cardo"/>
                <a:sym typeface="Cardo"/>
              </a:rPr>
              <a:t> classification problem.</a:t>
            </a:r>
            <a:endParaRPr sz="1600">
              <a:solidFill>
                <a:schemeClr val="dk1"/>
              </a:solidFill>
              <a:latin typeface="Cardo"/>
              <a:ea typeface="Cardo"/>
              <a:cs typeface="Cardo"/>
              <a:sym typeface="Cardo"/>
            </a:endParaRPr>
          </a:p>
          <a:p>
            <a:pPr indent="0" lvl="0" marL="0" rtl="0" algn="l">
              <a:spcBef>
                <a:spcPts val="1500"/>
              </a:spcBef>
              <a:spcAft>
                <a:spcPts val="1200"/>
              </a:spcAft>
              <a:buNone/>
            </a:pPr>
            <a:r>
              <a:t/>
            </a:r>
            <a:endParaRPr sz="1600">
              <a:latin typeface="Cardo"/>
              <a:ea typeface="Cardo"/>
              <a:cs typeface="Cardo"/>
              <a:sym typeface="Card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Cardo"/>
                <a:ea typeface="Cardo"/>
                <a:cs typeface="Cardo"/>
                <a:sym typeface="Cardo"/>
              </a:rPr>
              <a:t>Related Work</a:t>
            </a:r>
            <a:endParaRPr>
              <a:latin typeface="Cardo"/>
              <a:ea typeface="Cardo"/>
              <a:cs typeface="Cardo"/>
              <a:sym typeface="Cardo"/>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322580" lvl="0" marL="457200" rtl="0" algn="l">
              <a:lnSpc>
                <a:spcPct val="150000"/>
              </a:lnSpc>
              <a:spcBef>
                <a:spcPts val="0"/>
              </a:spcBef>
              <a:spcAft>
                <a:spcPts val="0"/>
              </a:spcAft>
              <a:buClr>
                <a:schemeClr val="dk1"/>
              </a:buClr>
              <a:buSzPct val="100000"/>
              <a:buFont typeface="Cardo"/>
              <a:buChar char="●"/>
            </a:pPr>
            <a:r>
              <a:rPr lang="en" sz="1600">
                <a:solidFill>
                  <a:schemeClr val="dk1"/>
                </a:solidFill>
                <a:latin typeface="Cardo"/>
                <a:ea typeface="Cardo"/>
                <a:cs typeface="Cardo"/>
                <a:sym typeface="Cardo"/>
              </a:rPr>
              <a:t>There have been many contributions in the domain of text classification. It is due to the business value it adds by classifying text on the basis of various parameters.</a:t>
            </a:r>
            <a:endParaRPr sz="1600">
              <a:solidFill>
                <a:schemeClr val="dk1"/>
              </a:solidFill>
              <a:latin typeface="Cardo"/>
              <a:ea typeface="Cardo"/>
              <a:cs typeface="Cardo"/>
              <a:sym typeface="Cardo"/>
            </a:endParaRPr>
          </a:p>
          <a:p>
            <a:pPr indent="-322580" lvl="0" marL="457200" rtl="0" algn="l">
              <a:lnSpc>
                <a:spcPct val="150000"/>
              </a:lnSpc>
              <a:spcBef>
                <a:spcPts val="0"/>
              </a:spcBef>
              <a:spcAft>
                <a:spcPts val="0"/>
              </a:spcAft>
              <a:buClr>
                <a:schemeClr val="dk1"/>
              </a:buClr>
              <a:buSzPct val="100000"/>
              <a:buFont typeface="Cardo"/>
              <a:buChar char="●"/>
            </a:pPr>
            <a:r>
              <a:rPr lang="en" sz="1600">
                <a:solidFill>
                  <a:schemeClr val="dk1"/>
                </a:solidFill>
                <a:latin typeface="Cardo"/>
                <a:ea typeface="Cardo"/>
                <a:cs typeface="Cardo"/>
                <a:sym typeface="Cardo"/>
              </a:rPr>
              <a:t>Another such paper proposed a model for </a:t>
            </a:r>
            <a:r>
              <a:rPr lang="en" sz="1600" u="sng">
                <a:solidFill>
                  <a:schemeClr val="dk1"/>
                </a:solidFill>
                <a:latin typeface="Cardo"/>
                <a:ea typeface="Cardo"/>
                <a:cs typeface="Cardo"/>
                <a:sym typeface="Cardo"/>
                <a:hlinkClick r:id="rId3">
                  <a:extLst>
                    <a:ext uri="{A12FA001-AC4F-418D-AE19-62706E023703}">
                      <ahyp:hlinkClr val="tx"/>
                    </a:ext>
                  </a:extLst>
                </a:hlinkClick>
              </a:rPr>
              <a:t>classifying tweets</a:t>
            </a:r>
            <a:r>
              <a:rPr lang="en" sz="1600">
                <a:solidFill>
                  <a:schemeClr val="dk1"/>
                </a:solidFill>
                <a:latin typeface="Cardo"/>
                <a:ea typeface="Cardo"/>
                <a:cs typeface="Cardo"/>
                <a:sym typeface="Cardo"/>
              </a:rPr>
              <a:t>. The author had implemented a Logistic Regression model of machine learning for classifying tweets according to their the topic they belong. The system transformed the tweets into vector which is acceptable by the model. The confusion matrix showed an accuracy of around 92%. </a:t>
            </a:r>
            <a:endParaRPr sz="1600">
              <a:solidFill>
                <a:schemeClr val="dk1"/>
              </a:solidFill>
              <a:latin typeface="Cardo"/>
              <a:ea typeface="Cardo"/>
              <a:cs typeface="Cardo"/>
              <a:sym typeface="Cardo"/>
            </a:endParaRPr>
          </a:p>
          <a:p>
            <a:pPr indent="-322580" lvl="0" marL="457200" rtl="0" algn="l">
              <a:lnSpc>
                <a:spcPct val="150000"/>
              </a:lnSpc>
              <a:spcBef>
                <a:spcPts val="0"/>
              </a:spcBef>
              <a:spcAft>
                <a:spcPts val="0"/>
              </a:spcAft>
              <a:buClr>
                <a:schemeClr val="dk1"/>
              </a:buClr>
              <a:buSzPct val="100000"/>
              <a:buFont typeface="Cardo"/>
              <a:buChar char="●"/>
            </a:pPr>
            <a:r>
              <a:rPr lang="en" sz="1600">
                <a:solidFill>
                  <a:schemeClr val="dk1"/>
                </a:solidFill>
                <a:latin typeface="Cardo"/>
                <a:ea typeface="Cardo"/>
                <a:cs typeface="Cardo"/>
                <a:sym typeface="Cardo"/>
              </a:rPr>
              <a:t>This system uses just one algorithm which does not give any evidence that this model has performed the best. The proposed system will implement 4 models which will enable to analyze which is performing better.</a:t>
            </a:r>
            <a:endParaRPr sz="1600">
              <a:solidFill>
                <a:schemeClr val="dk1"/>
              </a:solidFill>
              <a:latin typeface="Cardo"/>
              <a:ea typeface="Cardo"/>
              <a:cs typeface="Cardo"/>
              <a:sym typeface="Cardo"/>
            </a:endParaRPr>
          </a:p>
          <a:p>
            <a:pPr indent="0" lvl="0" marL="0" rtl="0" algn="l">
              <a:lnSpc>
                <a:spcPct val="150000"/>
              </a:lnSpc>
              <a:spcBef>
                <a:spcPts val="1200"/>
              </a:spcBef>
              <a:spcAft>
                <a:spcPts val="1200"/>
              </a:spcAft>
              <a:buNone/>
            </a:pPr>
            <a:r>
              <a:t/>
            </a:r>
            <a:endParaRPr sz="1600">
              <a:solidFill>
                <a:schemeClr val="dk1"/>
              </a:solidFill>
              <a:latin typeface="Cardo"/>
              <a:ea typeface="Cardo"/>
              <a:cs typeface="Cardo"/>
              <a:sym typeface="Card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Cardo"/>
                <a:ea typeface="Cardo"/>
                <a:cs typeface="Cardo"/>
                <a:sym typeface="Cardo"/>
              </a:rPr>
              <a:t>Data analysis</a:t>
            </a:r>
            <a:endParaRPr>
              <a:latin typeface="Cardo"/>
              <a:ea typeface="Cardo"/>
              <a:cs typeface="Cardo"/>
              <a:sym typeface="Cardo"/>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23532" lvl="0" marL="457200" rtl="0" algn="l">
              <a:lnSpc>
                <a:spcPct val="95000"/>
              </a:lnSpc>
              <a:spcBef>
                <a:spcPts val="0"/>
              </a:spcBef>
              <a:spcAft>
                <a:spcPts val="0"/>
              </a:spcAft>
              <a:buClr>
                <a:schemeClr val="dk1"/>
              </a:buClr>
              <a:buSzPts val="1495"/>
              <a:buChar char="●"/>
            </a:pPr>
            <a:r>
              <a:rPr lang="en" sz="1495">
                <a:solidFill>
                  <a:schemeClr val="dk1"/>
                </a:solidFill>
                <a:latin typeface="Cardo"/>
                <a:ea typeface="Cardo"/>
                <a:cs typeface="Cardo"/>
                <a:sym typeface="Cardo"/>
              </a:rPr>
              <a:t>The dataset is from Kaggle competition of </a:t>
            </a:r>
            <a:r>
              <a:rPr b="1" lang="en" sz="1495" u="sng">
                <a:solidFill>
                  <a:schemeClr val="dk1"/>
                </a:solidFill>
                <a:latin typeface="Cardo"/>
                <a:ea typeface="Cardo"/>
                <a:cs typeface="Cardo"/>
                <a:sym typeface="Cardo"/>
                <a:hlinkClick r:id="rId3">
                  <a:extLst>
                    <a:ext uri="{A12FA001-AC4F-418D-AE19-62706E023703}">
                      <ahyp:hlinkClr val="tx"/>
                    </a:ext>
                  </a:extLst>
                </a:hlinkClick>
              </a:rPr>
              <a:t>Quora Insincere Questions Classification</a:t>
            </a:r>
            <a:r>
              <a:rPr b="1" lang="en" sz="1495">
                <a:solidFill>
                  <a:schemeClr val="dk1"/>
                </a:solidFill>
                <a:latin typeface="Cardo"/>
                <a:ea typeface="Cardo"/>
                <a:cs typeface="Cardo"/>
                <a:sym typeface="Cardo"/>
              </a:rPr>
              <a:t>.</a:t>
            </a:r>
            <a:endParaRPr b="1" sz="1495">
              <a:solidFill>
                <a:schemeClr val="dk1"/>
              </a:solidFill>
              <a:latin typeface="Cardo"/>
              <a:ea typeface="Cardo"/>
              <a:cs typeface="Cardo"/>
              <a:sym typeface="Cardo"/>
            </a:endParaRPr>
          </a:p>
          <a:p>
            <a:pPr indent="-323532" lvl="0" marL="457200" rtl="0" algn="l">
              <a:lnSpc>
                <a:spcPct val="95000"/>
              </a:lnSpc>
              <a:spcBef>
                <a:spcPts val="0"/>
              </a:spcBef>
              <a:spcAft>
                <a:spcPts val="0"/>
              </a:spcAft>
              <a:buClr>
                <a:schemeClr val="dk1"/>
              </a:buClr>
              <a:buSzPts val="1495"/>
              <a:buFont typeface="Cardo"/>
              <a:buChar char="●"/>
            </a:pPr>
            <a:r>
              <a:rPr lang="en" sz="1495">
                <a:solidFill>
                  <a:schemeClr val="dk1"/>
                </a:solidFill>
                <a:latin typeface="Cardo"/>
                <a:ea typeface="Cardo"/>
                <a:cs typeface="Cardo"/>
                <a:sym typeface="Cardo"/>
              </a:rPr>
              <a:t>On visualising the given training set on a bar graph (</a:t>
            </a:r>
            <a:r>
              <a:rPr i="1" lang="en" sz="1495">
                <a:solidFill>
                  <a:schemeClr val="dk1"/>
                </a:solidFill>
                <a:latin typeface="Cardo"/>
                <a:ea typeface="Cardo"/>
                <a:cs typeface="Cardo"/>
                <a:sym typeface="Cardo"/>
              </a:rPr>
              <a:t>Figure. </a:t>
            </a:r>
            <a:r>
              <a:rPr lang="en" sz="1495">
                <a:solidFill>
                  <a:schemeClr val="dk1"/>
                </a:solidFill>
                <a:latin typeface="Cardo"/>
                <a:ea typeface="Cardo"/>
                <a:cs typeface="Cardo"/>
                <a:sym typeface="Cardo"/>
              </a:rPr>
              <a:t>1), we observe the data has 1.3 million entries, in which 93% of entries are </a:t>
            </a:r>
            <a:r>
              <a:rPr lang="en" sz="1495">
                <a:solidFill>
                  <a:schemeClr val="dk1"/>
                </a:solidFill>
                <a:latin typeface="Cardo"/>
                <a:ea typeface="Cardo"/>
                <a:cs typeface="Cardo"/>
                <a:sym typeface="Cardo"/>
              </a:rPr>
              <a:t>sincere</a:t>
            </a:r>
            <a:r>
              <a:rPr lang="en" sz="1495">
                <a:solidFill>
                  <a:schemeClr val="dk1"/>
                </a:solidFill>
                <a:latin typeface="Cardo"/>
                <a:ea typeface="Cardo"/>
                <a:cs typeface="Cardo"/>
                <a:sym typeface="Cardo"/>
              </a:rPr>
              <a:t> questions, while the rest questions are insincere questions.</a:t>
            </a:r>
            <a:endParaRPr sz="1495">
              <a:solidFill>
                <a:schemeClr val="dk1"/>
              </a:solidFill>
              <a:latin typeface="Cardo"/>
              <a:ea typeface="Cardo"/>
              <a:cs typeface="Cardo"/>
              <a:sym typeface="Cardo"/>
            </a:endParaRPr>
          </a:p>
          <a:p>
            <a:pPr indent="0" lvl="0" marL="457200" rtl="0" algn="l">
              <a:lnSpc>
                <a:spcPct val="95000"/>
              </a:lnSpc>
              <a:spcBef>
                <a:spcPts val="1200"/>
              </a:spcBef>
              <a:spcAft>
                <a:spcPts val="0"/>
              </a:spcAft>
              <a:buSzPts val="852"/>
              <a:buNone/>
            </a:pPr>
            <a:r>
              <a:t/>
            </a:r>
            <a:endParaRPr sz="1495">
              <a:solidFill>
                <a:schemeClr val="dk1"/>
              </a:solidFill>
              <a:latin typeface="Cardo"/>
              <a:ea typeface="Cardo"/>
              <a:cs typeface="Cardo"/>
              <a:sym typeface="Cardo"/>
            </a:endParaRPr>
          </a:p>
          <a:p>
            <a:pPr indent="0" lvl="0" marL="457200" rtl="0" algn="l">
              <a:lnSpc>
                <a:spcPct val="95000"/>
              </a:lnSpc>
              <a:spcBef>
                <a:spcPts val="1200"/>
              </a:spcBef>
              <a:spcAft>
                <a:spcPts val="0"/>
              </a:spcAft>
              <a:buSzPts val="852"/>
              <a:buNone/>
            </a:pPr>
            <a:r>
              <a:t/>
            </a:r>
            <a:endParaRPr sz="1495">
              <a:solidFill>
                <a:schemeClr val="dk1"/>
              </a:solidFill>
              <a:latin typeface="Cardo"/>
              <a:ea typeface="Cardo"/>
              <a:cs typeface="Cardo"/>
              <a:sym typeface="Cardo"/>
            </a:endParaRPr>
          </a:p>
          <a:p>
            <a:pPr indent="0" lvl="0" marL="457200" rtl="0" algn="l">
              <a:lnSpc>
                <a:spcPct val="95000"/>
              </a:lnSpc>
              <a:spcBef>
                <a:spcPts val="1200"/>
              </a:spcBef>
              <a:spcAft>
                <a:spcPts val="0"/>
              </a:spcAft>
              <a:buSzPts val="852"/>
              <a:buNone/>
            </a:pPr>
            <a:r>
              <a:t/>
            </a:r>
            <a:endParaRPr sz="1495">
              <a:solidFill>
                <a:schemeClr val="dk1"/>
              </a:solidFill>
              <a:latin typeface="Cardo"/>
              <a:ea typeface="Cardo"/>
              <a:cs typeface="Cardo"/>
              <a:sym typeface="Cardo"/>
            </a:endParaRPr>
          </a:p>
          <a:p>
            <a:pPr indent="0" lvl="0" marL="457200" rtl="0" algn="l">
              <a:lnSpc>
                <a:spcPct val="95000"/>
              </a:lnSpc>
              <a:spcBef>
                <a:spcPts val="1200"/>
              </a:spcBef>
              <a:spcAft>
                <a:spcPts val="0"/>
              </a:spcAft>
              <a:buSzPts val="852"/>
              <a:buNone/>
            </a:pPr>
            <a:r>
              <a:t/>
            </a:r>
            <a:endParaRPr sz="1495">
              <a:solidFill>
                <a:schemeClr val="dk1"/>
              </a:solidFill>
              <a:latin typeface="Cardo"/>
              <a:ea typeface="Cardo"/>
              <a:cs typeface="Cardo"/>
              <a:sym typeface="Cardo"/>
            </a:endParaRPr>
          </a:p>
          <a:p>
            <a:pPr indent="0" lvl="0" marL="457200" rtl="0" algn="l">
              <a:lnSpc>
                <a:spcPct val="95000"/>
              </a:lnSpc>
              <a:spcBef>
                <a:spcPts val="1200"/>
              </a:spcBef>
              <a:spcAft>
                <a:spcPts val="0"/>
              </a:spcAft>
              <a:buSzPts val="852"/>
              <a:buNone/>
            </a:pPr>
            <a:r>
              <a:t/>
            </a:r>
            <a:endParaRPr sz="1495">
              <a:solidFill>
                <a:schemeClr val="dk1"/>
              </a:solidFill>
              <a:latin typeface="Cardo"/>
              <a:ea typeface="Cardo"/>
              <a:cs typeface="Cardo"/>
              <a:sym typeface="Cardo"/>
            </a:endParaRPr>
          </a:p>
          <a:p>
            <a:pPr indent="0" lvl="0" marL="457200" rtl="0" algn="l">
              <a:lnSpc>
                <a:spcPct val="95000"/>
              </a:lnSpc>
              <a:spcBef>
                <a:spcPts val="1200"/>
              </a:spcBef>
              <a:spcAft>
                <a:spcPts val="0"/>
              </a:spcAft>
              <a:buSzPts val="852"/>
              <a:buNone/>
            </a:pPr>
            <a:r>
              <a:t/>
            </a:r>
            <a:endParaRPr sz="1495">
              <a:solidFill>
                <a:schemeClr val="dk1"/>
              </a:solidFill>
              <a:latin typeface="Cardo"/>
              <a:ea typeface="Cardo"/>
              <a:cs typeface="Cardo"/>
              <a:sym typeface="Cardo"/>
            </a:endParaRPr>
          </a:p>
          <a:p>
            <a:pPr indent="0" lvl="0" marL="457200" rtl="0" algn="l">
              <a:lnSpc>
                <a:spcPct val="95000"/>
              </a:lnSpc>
              <a:spcBef>
                <a:spcPts val="1200"/>
              </a:spcBef>
              <a:spcAft>
                <a:spcPts val="1200"/>
              </a:spcAft>
              <a:buSzPts val="852"/>
              <a:buNone/>
            </a:pPr>
            <a:r>
              <a:t/>
            </a:r>
            <a:endParaRPr sz="1495">
              <a:solidFill>
                <a:schemeClr val="dk1"/>
              </a:solidFill>
              <a:latin typeface="Cardo"/>
              <a:ea typeface="Cardo"/>
              <a:cs typeface="Cardo"/>
              <a:sym typeface="Cardo"/>
            </a:endParaRPr>
          </a:p>
        </p:txBody>
      </p:sp>
      <p:pic>
        <p:nvPicPr>
          <p:cNvPr id="89" name="Google Shape;89;p17"/>
          <p:cNvPicPr preferRelativeResize="0"/>
          <p:nvPr/>
        </p:nvPicPr>
        <p:blipFill>
          <a:blip r:embed="rId4">
            <a:alphaModFix/>
          </a:blip>
          <a:stretch>
            <a:fillRect/>
          </a:stretch>
        </p:blipFill>
        <p:spPr>
          <a:xfrm>
            <a:off x="2860650" y="2068375"/>
            <a:ext cx="2903525" cy="2232925"/>
          </a:xfrm>
          <a:prstGeom prst="rect">
            <a:avLst/>
          </a:prstGeom>
          <a:noFill/>
          <a:ln>
            <a:noFill/>
          </a:ln>
        </p:spPr>
      </p:pic>
      <p:sp>
        <p:nvSpPr>
          <p:cNvPr id="90" name="Google Shape;90;p17"/>
          <p:cNvSpPr txBox="1"/>
          <p:nvPr/>
        </p:nvSpPr>
        <p:spPr>
          <a:xfrm>
            <a:off x="2860650" y="4301300"/>
            <a:ext cx="2718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000"/>
              <a:t>Figure 1</a:t>
            </a:r>
            <a:endParaRPr i="1"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body"/>
          </p:nvPr>
        </p:nvSpPr>
        <p:spPr>
          <a:xfrm>
            <a:off x="311700" y="53100"/>
            <a:ext cx="8520600" cy="45156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Font typeface="Cardo"/>
              <a:buChar char="●"/>
            </a:pPr>
            <a:r>
              <a:rPr lang="en" sz="1400">
                <a:latin typeface="Cardo"/>
                <a:ea typeface="Cardo"/>
                <a:cs typeface="Cardo"/>
                <a:sym typeface="Cardo"/>
              </a:rPr>
              <a:t>We visualize of questions in form of </a:t>
            </a:r>
            <a:r>
              <a:rPr b="1" lang="en" sz="1400">
                <a:latin typeface="Cardo"/>
                <a:ea typeface="Cardo"/>
                <a:cs typeface="Cardo"/>
                <a:sym typeface="Cardo"/>
              </a:rPr>
              <a:t>WordCloud</a:t>
            </a:r>
            <a:r>
              <a:rPr lang="en" sz="1400">
                <a:latin typeface="Cardo"/>
                <a:ea typeface="Cardo"/>
                <a:cs typeface="Cardo"/>
                <a:sym typeface="Cardo"/>
              </a:rPr>
              <a:t> for observing words with common </a:t>
            </a:r>
            <a:r>
              <a:rPr lang="en" sz="1400">
                <a:latin typeface="Cardo"/>
                <a:ea typeface="Cardo"/>
                <a:cs typeface="Cardo"/>
                <a:sym typeface="Cardo"/>
              </a:rPr>
              <a:t>occurrences. </a:t>
            </a:r>
            <a:endParaRPr sz="1400">
              <a:latin typeface="Cardo"/>
              <a:ea typeface="Cardo"/>
              <a:cs typeface="Cardo"/>
              <a:sym typeface="Cardo"/>
            </a:endParaRPr>
          </a:p>
          <a:p>
            <a:pPr indent="-317500" lvl="0" marL="457200" rtl="0" algn="l">
              <a:lnSpc>
                <a:spcPct val="150000"/>
              </a:lnSpc>
              <a:spcBef>
                <a:spcPts val="0"/>
              </a:spcBef>
              <a:spcAft>
                <a:spcPts val="0"/>
              </a:spcAft>
              <a:buSzPts val="1400"/>
              <a:buFont typeface="Cardo"/>
              <a:buChar char="●"/>
            </a:pPr>
            <a:r>
              <a:rPr lang="en" sz="1400">
                <a:latin typeface="Cardo"/>
                <a:ea typeface="Cardo"/>
                <a:cs typeface="Cardo"/>
                <a:sym typeface="Cardo"/>
              </a:rPr>
              <a:t>In </a:t>
            </a:r>
            <a:r>
              <a:rPr i="1" lang="en" sz="1400">
                <a:latin typeface="Cardo"/>
                <a:ea typeface="Cardo"/>
                <a:cs typeface="Cardo"/>
                <a:sym typeface="Cardo"/>
              </a:rPr>
              <a:t>WordCloud </a:t>
            </a:r>
            <a:r>
              <a:rPr lang="en" sz="1400">
                <a:latin typeface="Cardo"/>
                <a:ea typeface="Cardo"/>
                <a:cs typeface="Cardo"/>
                <a:sym typeface="Cardo"/>
              </a:rPr>
              <a:t>of Insincere Questions,  we observe words such as </a:t>
            </a:r>
            <a:r>
              <a:rPr i="1" lang="en" sz="1400">
                <a:latin typeface="Cardo"/>
                <a:ea typeface="Cardo"/>
                <a:cs typeface="Cardo"/>
                <a:sym typeface="Cardo"/>
              </a:rPr>
              <a:t>India and Indian</a:t>
            </a:r>
            <a:r>
              <a:rPr lang="en" sz="1400">
                <a:latin typeface="Cardo"/>
                <a:ea typeface="Cardo"/>
                <a:cs typeface="Cardo"/>
                <a:sym typeface="Cardo"/>
              </a:rPr>
              <a:t>, which have essentially the same root, hence we need to apply </a:t>
            </a:r>
            <a:r>
              <a:rPr b="1" lang="en" sz="1400">
                <a:latin typeface="Cardo"/>
                <a:ea typeface="Cardo"/>
                <a:cs typeface="Cardo"/>
                <a:sym typeface="Cardo"/>
              </a:rPr>
              <a:t>lemmatization</a:t>
            </a:r>
            <a:r>
              <a:rPr lang="en" sz="1400">
                <a:latin typeface="Cardo"/>
                <a:ea typeface="Cardo"/>
                <a:cs typeface="Cardo"/>
                <a:sym typeface="Cardo"/>
              </a:rPr>
              <a:t> in our training set. </a:t>
            </a:r>
            <a:endParaRPr sz="1400">
              <a:latin typeface="Cardo"/>
              <a:ea typeface="Cardo"/>
              <a:cs typeface="Cardo"/>
              <a:sym typeface="Cardo"/>
            </a:endParaRPr>
          </a:p>
          <a:p>
            <a:pPr indent="-317500" lvl="0" marL="457200" rtl="0" algn="l">
              <a:lnSpc>
                <a:spcPct val="150000"/>
              </a:lnSpc>
              <a:spcBef>
                <a:spcPts val="0"/>
              </a:spcBef>
              <a:spcAft>
                <a:spcPts val="0"/>
              </a:spcAft>
              <a:buSzPts val="1400"/>
              <a:buFont typeface="Cardo"/>
              <a:buChar char="●"/>
            </a:pPr>
            <a:r>
              <a:rPr lang="en" sz="1400">
                <a:latin typeface="Cardo"/>
                <a:ea typeface="Cardo"/>
                <a:cs typeface="Cardo"/>
                <a:sym typeface="Cardo"/>
              </a:rPr>
              <a:t>Similarly in </a:t>
            </a:r>
            <a:r>
              <a:rPr i="1" lang="en" sz="1400">
                <a:latin typeface="Cardo"/>
                <a:ea typeface="Cardo"/>
                <a:cs typeface="Cardo"/>
                <a:sym typeface="Cardo"/>
              </a:rPr>
              <a:t>WordCloud </a:t>
            </a:r>
            <a:r>
              <a:rPr lang="en" sz="1400">
                <a:latin typeface="Cardo"/>
                <a:ea typeface="Cardo"/>
                <a:cs typeface="Cardo"/>
                <a:sym typeface="Cardo"/>
              </a:rPr>
              <a:t>of Sincere Questions, , we observe the words such as </a:t>
            </a:r>
            <a:r>
              <a:rPr i="1" lang="en" sz="1400">
                <a:latin typeface="Cardo"/>
                <a:ea typeface="Cardo"/>
                <a:cs typeface="Cardo"/>
                <a:sym typeface="Cardo"/>
              </a:rPr>
              <a:t>will</a:t>
            </a:r>
            <a:r>
              <a:rPr lang="en" sz="1400">
                <a:latin typeface="Cardo"/>
                <a:ea typeface="Cardo"/>
                <a:cs typeface="Cardo"/>
                <a:sym typeface="Cardo"/>
              </a:rPr>
              <a:t> to be the most common word with highest occurrences which is insignificant to our classification problem, hence we need to remove </a:t>
            </a:r>
            <a:r>
              <a:rPr b="1" lang="en" sz="1400">
                <a:latin typeface="Cardo"/>
                <a:ea typeface="Cardo"/>
                <a:cs typeface="Cardo"/>
                <a:sym typeface="Cardo"/>
              </a:rPr>
              <a:t>Stop Words </a:t>
            </a:r>
            <a:r>
              <a:rPr lang="en" sz="1400">
                <a:latin typeface="Cardo"/>
                <a:ea typeface="Cardo"/>
                <a:cs typeface="Cardo"/>
                <a:sym typeface="Cardo"/>
              </a:rPr>
              <a:t>to only consider relevant words.</a:t>
            </a:r>
            <a:endParaRPr>
              <a:latin typeface="Cardo"/>
              <a:ea typeface="Cardo"/>
              <a:cs typeface="Cardo"/>
              <a:sym typeface="Cardo"/>
            </a:endParaRPr>
          </a:p>
        </p:txBody>
      </p:sp>
      <p:pic>
        <p:nvPicPr>
          <p:cNvPr id="96" name="Google Shape;96;p18"/>
          <p:cNvPicPr preferRelativeResize="0"/>
          <p:nvPr/>
        </p:nvPicPr>
        <p:blipFill rotWithShape="1">
          <a:blip r:embed="rId3">
            <a:alphaModFix/>
          </a:blip>
          <a:srcRect b="12602" l="13720" r="10767" t="11107"/>
          <a:stretch/>
        </p:blipFill>
        <p:spPr>
          <a:xfrm>
            <a:off x="1216525" y="2249250"/>
            <a:ext cx="3251999" cy="2190476"/>
          </a:xfrm>
          <a:prstGeom prst="rect">
            <a:avLst/>
          </a:prstGeom>
          <a:noFill/>
          <a:ln>
            <a:noFill/>
          </a:ln>
        </p:spPr>
      </p:pic>
      <p:pic>
        <p:nvPicPr>
          <p:cNvPr id="97" name="Google Shape;97;p18"/>
          <p:cNvPicPr preferRelativeResize="0"/>
          <p:nvPr/>
        </p:nvPicPr>
        <p:blipFill rotWithShape="1">
          <a:blip r:embed="rId4">
            <a:alphaModFix/>
          </a:blip>
          <a:srcRect b="12007" l="13297" r="11190" t="11702"/>
          <a:stretch/>
        </p:blipFill>
        <p:spPr>
          <a:xfrm>
            <a:off x="5036825" y="2249251"/>
            <a:ext cx="3251999" cy="2190474"/>
          </a:xfrm>
          <a:prstGeom prst="rect">
            <a:avLst/>
          </a:prstGeom>
          <a:noFill/>
          <a:ln>
            <a:noFill/>
          </a:ln>
        </p:spPr>
      </p:pic>
      <p:sp>
        <p:nvSpPr>
          <p:cNvPr id="98" name="Google Shape;98;p18"/>
          <p:cNvSpPr txBox="1"/>
          <p:nvPr/>
        </p:nvSpPr>
        <p:spPr>
          <a:xfrm>
            <a:off x="1025375" y="4439725"/>
            <a:ext cx="3379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000"/>
              <a:t>Insincere</a:t>
            </a:r>
            <a:r>
              <a:rPr i="1" lang="en" sz="1000"/>
              <a:t> Questions </a:t>
            </a:r>
            <a:r>
              <a:rPr lang="en" sz="1000"/>
              <a:t>WordCloud</a:t>
            </a:r>
            <a:endParaRPr sz="1000"/>
          </a:p>
        </p:txBody>
      </p:sp>
      <p:sp>
        <p:nvSpPr>
          <p:cNvPr id="99" name="Google Shape;99;p18"/>
          <p:cNvSpPr txBox="1"/>
          <p:nvPr/>
        </p:nvSpPr>
        <p:spPr>
          <a:xfrm>
            <a:off x="4842575" y="4439725"/>
            <a:ext cx="3379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000"/>
              <a:t>Sincere Questions </a:t>
            </a:r>
            <a:r>
              <a:rPr lang="en" sz="1000"/>
              <a:t>WordCLoud</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2320">
                <a:latin typeface="Cardo"/>
                <a:ea typeface="Cardo"/>
                <a:cs typeface="Cardo"/>
                <a:sym typeface="Cardo"/>
              </a:rPr>
              <a:t>Data </a:t>
            </a:r>
            <a:r>
              <a:rPr lang="en" sz="2320">
                <a:latin typeface="Cardo"/>
                <a:ea typeface="Cardo"/>
                <a:cs typeface="Cardo"/>
                <a:sym typeface="Cardo"/>
              </a:rPr>
              <a:t>pre-processing</a:t>
            </a:r>
            <a:endParaRPr sz="2320">
              <a:latin typeface="Cardo"/>
              <a:ea typeface="Cardo"/>
              <a:cs typeface="Cardo"/>
              <a:sym typeface="Cardo"/>
            </a:endParaRPr>
          </a:p>
        </p:txBody>
      </p:sp>
      <p:sp>
        <p:nvSpPr>
          <p:cNvPr id="105" name="Google Shape;105;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25000" lnSpcReduction="20000"/>
          </a:bodyPr>
          <a:lstStyle/>
          <a:p>
            <a:pPr indent="-326814" lvl="0" marL="457200" rtl="0" algn="l">
              <a:spcBef>
                <a:spcPts val="0"/>
              </a:spcBef>
              <a:spcAft>
                <a:spcPts val="0"/>
              </a:spcAft>
              <a:buSzPct val="100000"/>
              <a:buFont typeface="Cardo"/>
              <a:buChar char="●"/>
            </a:pPr>
            <a:r>
              <a:rPr lang="en" sz="6186">
                <a:latin typeface="Cardo"/>
                <a:ea typeface="Cardo"/>
                <a:cs typeface="Cardo"/>
                <a:sym typeface="Cardo"/>
              </a:rPr>
              <a:t>Stopwords</a:t>
            </a:r>
            <a:endParaRPr sz="6186">
              <a:latin typeface="Cardo"/>
              <a:ea typeface="Cardo"/>
              <a:cs typeface="Cardo"/>
              <a:sym typeface="Cardo"/>
            </a:endParaRPr>
          </a:p>
          <a:p>
            <a:pPr indent="-314114" lvl="1" marL="914400" rtl="0" algn="l">
              <a:spcBef>
                <a:spcPts val="0"/>
              </a:spcBef>
              <a:spcAft>
                <a:spcPts val="0"/>
              </a:spcAft>
              <a:buSzPct val="100000"/>
              <a:buFont typeface="Cardo"/>
              <a:buChar char="○"/>
            </a:pPr>
            <a:r>
              <a:rPr lang="en" sz="5386">
                <a:latin typeface="Cardo"/>
                <a:ea typeface="Cardo"/>
                <a:cs typeface="Cardo"/>
                <a:sym typeface="Cardo"/>
              </a:rPr>
              <a:t>What are they =&gt; words which does not add much meaning to a sentence(eg: a, the, is, are). </a:t>
            </a:r>
            <a:endParaRPr sz="5386">
              <a:latin typeface="Cardo"/>
              <a:ea typeface="Cardo"/>
              <a:cs typeface="Cardo"/>
              <a:sym typeface="Cardo"/>
            </a:endParaRPr>
          </a:p>
          <a:p>
            <a:pPr indent="-314114" lvl="1" marL="914400" rtl="0" algn="l">
              <a:spcBef>
                <a:spcPts val="0"/>
              </a:spcBef>
              <a:spcAft>
                <a:spcPts val="0"/>
              </a:spcAft>
              <a:buSzPct val="100000"/>
              <a:buFont typeface="Cardo"/>
              <a:buChar char="○"/>
            </a:pPr>
            <a:r>
              <a:rPr lang="en" sz="5386">
                <a:latin typeface="Cardo"/>
                <a:ea typeface="Cardo"/>
                <a:cs typeface="Cardo"/>
                <a:sym typeface="Cardo"/>
              </a:rPr>
              <a:t>Why to remove them =&gt; remove low-level information and focus on value adding words.</a:t>
            </a:r>
            <a:endParaRPr sz="5386">
              <a:latin typeface="Cardo"/>
              <a:ea typeface="Cardo"/>
              <a:cs typeface="Cardo"/>
              <a:sym typeface="Cardo"/>
            </a:endParaRPr>
          </a:p>
          <a:p>
            <a:pPr indent="-314114" lvl="1" marL="914400" rtl="0" algn="l">
              <a:spcBef>
                <a:spcPts val="0"/>
              </a:spcBef>
              <a:spcAft>
                <a:spcPts val="0"/>
              </a:spcAft>
              <a:buSzPct val="100000"/>
              <a:buFont typeface="Cardo"/>
              <a:buChar char="○"/>
            </a:pPr>
            <a:r>
              <a:rPr lang="en" sz="5386">
                <a:latin typeface="Cardo"/>
                <a:ea typeface="Cardo"/>
                <a:cs typeface="Cardo"/>
                <a:sym typeface="Cardo"/>
              </a:rPr>
              <a:t>How did we do it?</a:t>
            </a:r>
            <a:endParaRPr sz="5386">
              <a:latin typeface="Cardo"/>
              <a:ea typeface="Cardo"/>
              <a:cs typeface="Cardo"/>
              <a:sym typeface="Cardo"/>
            </a:endParaRPr>
          </a:p>
          <a:p>
            <a:pPr indent="-314114" lvl="2" marL="1371600" rtl="0" algn="l">
              <a:spcBef>
                <a:spcPts val="0"/>
              </a:spcBef>
              <a:spcAft>
                <a:spcPts val="0"/>
              </a:spcAft>
              <a:buSzPct val="100000"/>
              <a:buFont typeface="Cardo"/>
              <a:buChar char="■"/>
            </a:pPr>
            <a:r>
              <a:rPr lang="en" sz="5386">
                <a:latin typeface="Cardo"/>
                <a:ea typeface="Cardo"/>
                <a:cs typeface="Cardo"/>
                <a:sym typeface="Cardo"/>
              </a:rPr>
              <a:t>i</a:t>
            </a:r>
            <a:r>
              <a:rPr lang="en" sz="5386">
                <a:latin typeface="Cardo"/>
                <a:ea typeface="Cardo"/>
                <a:cs typeface="Cardo"/>
                <a:sym typeface="Cardo"/>
              </a:rPr>
              <a:t>mport nltk library and download the list of english stopwords (first time only) </a:t>
            </a:r>
            <a:endParaRPr sz="5386">
              <a:latin typeface="Cardo"/>
              <a:ea typeface="Cardo"/>
              <a:cs typeface="Cardo"/>
              <a:sym typeface="Cardo"/>
            </a:endParaRPr>
          </a:p>
          <a:p>
            <a:pPr indent="-314114" lvl="2" marL="1371600" rtl="0" algn="l">
              <a:spcBef>
                <a:spcPts val="0"/>
              </a:spcBef>
              <a:spcAft>
                <a:spcPts val="0"/>
              </a:spcAft>
              <a:buSzPct val="100000"/>
              <a:buFont typeface="Cardo"/>
              <a:buChar char="■"/>
            </a:pPr>
            <a:r>
              <a:rPr lang="en" sz="5386">
                <a:latin typeface="Cardo"/>
                <a:ea typeface="Cardo"/>
                <a:cs typeface="Cardo"/>
                <a:sym typeface="Cardo"/>
              </a:rPr>
              <a:t>Store the downloaded words in </a:t>
            </a:r>
            <a:r>
              <a:rPr lang="en" sz="5386">
                <a:latin typeface="Cardo"/>
                <a:ea typeface="Cardo"/>
                <a:cs typeface="Cardo"/>
                <a:sym typeface="Cardo"/>
              </a:rPr>
              <a:t>variable</a:t>
            </a:r>
            <a:r>
              <a:rPr lang="en" sz="5386">
                <a:latin typeface="Cardo"/>
                <a:ea typeface="Cardo"/>
                <a:cs typeface="Cardo"/>
                <a:sym typeface="Cardo"/>
              </a:rPr>
              <a:t> </a:t>
            </a:r>
            <a:r>
              <a:rPr i="1" lang="en" sz="5386">
                <a:latin typeface="Cardo"/>
                <a:ea typeface="Cardo"/>
                <a:cs typeface="Cardo"/>
                <a:sym typeface="Cardo"/>
              </a:rPr>
              <a:t>stopwords</a:t>
            </a:r>
            <a:endParaRPr sz="5386">
              <a:latin typeface="Cardo"/>
              <a:ea typeface="Cardo"/>
              <a:cs typeface="Cardo"/>
              <a:sym typeface="Cardo"/>
            </a:endParaRPr>
          </a:p>
          <a:p>
            <a:pPr indent="-314114" lvl="2" marL="1371600" rtl="0" algn="l">
              <a:spcBef>
                <a:spcPts val="0"/>
              </a:spcBef>
              <a:spcAft>
                <a:spcPts val="0"/>
              </a:spcAft>
              <a:buSzPct val="100000"/>
              <a:buFont typeface="Cardo"/>
              <a:buChar char="■"/>
            </a:pPr>
            <a:r>
              <a:rPr lang="en" sz="5386">
                <a:latin typeface="Cardo"/>
                <a:ea typeface="Cardo"/>
                <a:cs typeface="Cardo"/>
                <a:sym typeface="Cardo"/>
              </a:rPr>
              <a:t>Iterate over the entire list of words and drop the word - if it exists in the variable </a:t>
            </a:r>
            <a:r>
              <a:rPr i="1" lang="en" sz="5386">
                <a:latin typeface="Cardo"/>
                <a:ea typeface="Cardo"/>
                <a:cs typeface="Cardo"/>
                <a:sym typeface="Cardo"/>
              </a:rPr>
              <a:t>stopwords</a:t>
            </a:r>
            <a:endParaRPr sz="5386">
              <a:latin typeface="Cardo"/>
              <a:ea typeface="Cardo"/>
              <a:cs typeface="Cardo"/>
              <a:sym typeface="Cardo"/>
            </a:endParaRPr>
          </a:p>
          <a:p>
            <a:pPr indent="-326814" lvl="0" marL="457200" rtl="0" algn="l">
              <a:spcBef>
                <a:spcPts val="0"/>
              </a:spcBef>
              <a:spcAft>
                <a:spcPts val="0"/>
              </a:spcAft>
              <a:buSzPct val="100000"/>
              <a:buFont typeface="Cardo"/>
              <a:buChar char="●"/>
            </a:pPr>
            <a:r>
              <a:rPr lang="en" sz="6186">
                <a:latin typeface="Cardo"/>
                <a:ea typeface="Cardo"/>
                <a:cs typeface="Cardo"/>
                <a:sym typeface="Cardo"/>
              </a:rPr>
              <a:t>Lemmatization</a:t>
            </a:r>
            <a:endParaRPr sz="6186">
              <a:latin typeface="Cardo"/>
              <a:ea typeface="Cardo"/>
              <a:cs typeface="Cardo"/>
              <a:sym typeface="Cardo"/>
            </a:endParaRPr>
          </a:p>
          <a:p>
            <a:pPr indent="-314114" lvl="1" marL="914400" rtl="0" algn="l">
              <a:spcBef>
                <a:spcPts val="0"/>
              </a:spcBef>
              <a:spcAft>
                <a:spcPts val="0"/>
              </a:spcAft>
              <a:buSzPct val="100000"/>
              <a:buFont typeface="Cardo"/>
              <a:buChar char="○"/>
            </a:pPr>
            <a:r>
              <a:rPr lang="en" sz="5386">
                <a:latin typeface="Cardo"/>
                <a:ea typeface="Cardo"/>
                <a:cs typeface="Cardo"/>
                <a:sym typeface="Cardo"/>
              </a:rPr>
              <a:t>What is it =&gt; reduces the inflected words properly ensuring that the root word belongs to the language (unlike stemming) </a:t>
            </a:r>
            <a:endParaRPr sz="5386">
              <a:latin typeface="Cardo"/>
              <a:ea typeface="Cardo"/>
              <a:cs typeface="Cardo"/>
              <a:sym typeface="Cardo"/>
            </a:endParaRPr>
          </a:p>
          <a:p>
            <a:pPr indent="-314114" lvl="1" marL="914400" rtl="0" algn="l">
              <a:spcBef>
                <a:spcPts val="0"/>
              </a:spcBef>
              <a:spcAft>
                <a:spcPts val="0"/>
              </a:spcAft>
              <a:buSzPct val="100000"/>
              <a:buFont typeface="Cardo"/>
              <a:buChar char="○"/>
            </a:pPr>
            <a:r>
              <a:rPr lang="en" sz="5386">
                <a:latin typeface="Cardo"/>
                <a:ea typeface="Cardo"/>
                <a:cs typeface="Cardo"/>
                <a:sym typeface="Cardo"/>
              </a:rPr>
              <a:t>Why to lemmatize =&gt; Clustering similar words - </a:t>
            </a:r>
            <a:r>
              <a:rPr i="1" lang="en" sz="5386">
                <a:latin typeface="Cardo"/>
                <a:ea typeface="Cardo"/>
                <a:cs typeface="Cardo"/>
                <a:sym typeface="Cardo"/>
              </a:rPr>
              <a:t>dance </a:t>
            </a:r>
            <a:r>
              <a:rPr lang="en" sz="5386">
                <a:latin typeface="Cardo"/>
                <a:ea typeface="Cardo"/>
                <a:cs typeface="Cardo"/>
                <a:sym typeface="Cardo"/>
              </a:rPr>
              <a:t>for {</a:t>
            </a:r>
            <a:r>
              <a:rPr i="1" lang="en" sz="5386">
                <a:latin typeface="Cardo"/>
                <a:ea typeface="Cardo"/>
                <a:cs typeface="Cardo"/>
                <a:sym typeface="Cardo"/>
              </a:rPr>
              <a:t>dancing, to dance</a:t>
            </a:r>
            <a:r>
              <a:rPr lang="en" sz="5386">
                <a:latin typeface="Cardo"/>
                <a:ea typeface="Cardo"/>
                <a:cs typeface="Cardo"/>
                <a:sym typeface="Cardo"/>
              </a:rPr>
              <a:t>}</a:t>
            </a:r>
            <a:endParaRPr sz="5386">
              <a:latin typeface="Cardo"/>
              <a:ea typeface="Cardo"/>
              <a:cs typeface="Cardo"/>
              <a:sym typeface="Cardo"/>
            </a:endParaRPr>
          </a:p>
          <a:p>
            <a:pPr indent="-314114" lvl="1" marL="914400" rtl="0" algn="l">
              <a:spcBef>
                <a:spcPts val="0"/>
              </a:spcBef>
              <a:spcAft>
                <a:spcPts val="0"/>
              </a:spcAft>
              <a:buSzPct val="100000"/>
              <a:buFont typeface="Cardo"/>
              <a:buChar char="○"/>
            </a:pPr>
            <a:r>
              <a:rPr lang="en" sz="5386">
                <a:latin typeface="Cardo"/>
                <a:ea typeface="Cardo"/>
                <a:cs typeface="Cardo"/>
                <a:sym typeface="Cardo"/>
              </a:rPr>
              <a:t>How did we do it? </a:t>
            </a:r>
            <a:endParaRPr sz="5386">
              <a:latin typeface="Cardo"/>
              <a:ea typeface="Cardo"/>
              <a:cs typeface="Cardo"/>
              <a:sym typeface="Cardo"/>
            </a:endParaRPr>
          </a:p>
          <a:p>
            <a:pPr indent="-314114" lvl="2" marL="1371600" rtl="0" algn="l">
              <a:spcBef>
                <a:spcPts val="0"/>
              </a:spcBef>
              <a:spcAft>
                <a:spcPts val="0"/>
              </a:spcAft>
              <a:buSzPct val="100000"/>
              <a:buFont typeface="Cardo"/>
              <a:buChar char="■"/>
            </a:pPr>
            <a:r>
              <a:rPr lang="en" sz="5386">
                <a:latin typeface="Cardo"/>
                <a:ea typeface="Cardo"/>
                <a:cs typeface="Cardo"/>
                <a:sym typeface="Cardo"/>
              </a:rPr>
              <a:t>import WordNetLemmatizer package from nltk.stem library </a:t>
            </a:r>
            <a:endParaRPr sz="5386">
              <a:latin typeface="Cardo"/>
              <a:ea typeface="Cardo"/>
              <a:cs typeface="Cardo"/>
              <a:sym typeface="Cardo"/>
            </a:endParaRPr>
          </a:p>
          <a:p>
            <a:pPr indent="-314114" lvl="2" marL="1371600" rtl="0" algn="l">
              <a:spcBef>
                <a:spcPts val="0"/>
              </a:spcBef>
              <a:spcAft>
                <a:spcPts val="0"/>
              </a:spcAft>
              <a:buSzPct val="100000"/>
              <a:buFont typeface="Cardo"/>
              <a:buChar char="■"/>
            </a:pPr>
            <a:r>
              <a:rPr lang="en" sz="5386">
                <a:latin typeface="Cardo"/>
                <a:ea typeface="Cardo"/>
                <a:cs typeface="Cardo"/>
                <a:sym typeface="Cardo"/>
              </a:rPr>
              <a:t>lemmatizer = WordNetLemmatizer() # initializing the WordNetLemmatizer() method</a:t>
            </a:r>
            <a:endParaRPr sz="5386">
              <a:latin typeface="Cardo"/>
              <a:ea typeface="Cardo"/>
              <a:cs typeface="Cardo"/>
              <a:sym typeface="Cardo"/>
            </a:endParaRPr>
          </a:p>
          <a:p>
            <a:pPr indent="-314114" lvl="2" marL="1371600" rtl="0" algn="l">
              <a:spcBef>
                <a:spcPts val="0"/>
              </a:spcBef>
              <a:spcAft>
                <a:spcPts val="0"/>
              </a:spcAft>
              <a:buSzPct val="100000"/>
              <a:buFont typeface="Cardo"/>
              <a:buChar char="■"/>
            </a:pPr>
            <a:r>
              <a:rPr lang="en" sz="5386">
                <a:latin typeface="Cardo"/>
                <a:ea typeface="Cardo"/>
                <a:cs typeface="Cardo"/>
                <a:sym typeface="Cardo"/>
              </a:rPr>
              <a:t>lemm_review = [lemmatizer.lemmatize(word) for word in allWordsNotStopwords]  # iterating over the list - after removing stopwords</a:t>
            </a:r>
            <a:endParaRPr sz="5386">
              <a:latin typeface="Cardo"/>
              <a:ea typeface="Cardo"/>
              <a:cs typeface="Cardo"/>
              <a:sym typeface="Cardo"/>
            </a:endParaRPr>
          </a:p>
          <a:p>
            <a:pPr indent="0" lvl="0" marL="914400" rtl="0" algn="l">
              <a:spcBef>
                <a:spcPts val="1200"/>
              </a:spcBef>
              <a:spcAft>
                <a:spcPts val="0"/>
              </a:spcAft>
              <a:buNone/>
            </a:pPr>
            <a:r>
              <a:t/>
            </a:r>
            <a:endParaRPr sz="1000"/>
          </a:p>
          <a:p>
            <a:pPr indent="0" lvl="0" marL="0" rtl="0" algn="l">
              <a:spcBef>
                <a:spcPts val="1200"/>
              </a:spcBef>
              <a:spcAft>
                <a:spcPts val="1200"/>
              </a:spcAft>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Cardo"/>
                <a:ea typeface="Cardo"/>
                <a:cs typeface="Cardo"/>
                <a:sym typeface="Cardo"/>
              </a:rPr>
              <a:t>Feature engineering</a:t>
            </a:r>
            <a:endParaRPr>
              <a:latin typeface="Cardo"/>
              <a:ea typeface="Cardo"/>
              <a:cs typeface="Cardo"/>
              <a:sym typeface="Cardo"/>
            </a:endParaRPr>
          </a:p>
        </p:txBody>
      </p:sp>
      <p:sp>
        <p:nvSpPr>
          <p:cNvPr id="111" name="Google Shape;111;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ardo"/>
                <a:ea typeface="Cardo"/>
                <a:cs typeface="Cardo"/>
                <a:sym typeface="Cardo"/>
              </a:rPr>
              <a:t>Adding additional features to the raw data using domain knowledge.</a:t>
            </a:r>
            <a:endParaRPr sz="1600">
              <a:latin typeface="Cardo"/>
              <a:ea typeface="Cardo"/>
              <a:cs typeface="Cardo"/>
              <a:sym typeface="Cardo"/>
            </a:endParaRPr>
          </a:p>
          <a:p>
            <a:pPr indent="0" lvl="0" marL="0" rtl="0" algn="l">
              <a:spcBef>
                <a:spcPts val="1200"/>
              </a:spcBef>
              <a:spcAft>
                <a:spcPts val="0"/>
              </a:spcAft>
              <a:buNone/>
            </a:pPr>
            <a:r>
              <a:rPr lang="en" sz="1600">
                <a:latin typeface="Cardo"/>
                <a:ea typeface="Cardo"/>
                <a:cs typeface="Cardo"/>
                <a:sym typeface="Cardo"/>
              </a:rPr>
              <a:t>These extra features help improve quality of results.</a:t>
            </a:r>
            <a:endParaRPr sz="1600">
              <a:latin typeface="Cardo"/>
              <a:ea typeface="Cardo"/>
              <a:cs typeface="Cardo"/>
              <a:sym typeface="Cardo"/>
            </a:endParaRPr>
          </a:p>
          <a:p>
            <a:pPr indent="0" lvl="0" marL="0" rtl="0" algn="l">
              <a:spcBef>
                <a:spcPts val="1200"/>
              </a:spcBef>
              <a:spcAft>
                <a:spcPts val="1200"/>
              </a:spcAft>
              <a:buNone/>
            </a:pPr>
            <a:r>
              <a:t/>
            </a:r>
            <a:endParaRPr>
              <a:latin typeface="Cardo"/>
              <a:ea typeface="Cardo"/>
              <a:cs typeface="Cardo"/>
              <a:sym typeface="Cardo"/>
            </a:endParaRPr>
          </a:p>
        </p:txBody>
      </p:sp>
      <p:pic>
        <p:nvPicPr>
          <p:cNvPr id="112" name="Google Shape;112;p20"/>
          <p:cNvPicPr preferRelativeResize="0"/>
          <p:nvPr/>
        </p:nvPicPr>
        <p:blipFill>
          <a:blip r:embed="rId3">
            <a:alphaModFix/>
          </a:blip>
          <a:stretch>
            <a:fillRect/>
          </a:stretch>
        </p:blipFill>
        <p:spPr>
          <a:xfrm>
            <a:off x="485525" y="2066925"/>
            <a:ext cx="7744074" cy="2828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623400" y="1071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Cardo"/>
                <a:ea typeface="Cardo"/>
                <a:cs typeface="Cardo"/>
                <a:sym typeface="Cardo"/>
              </a:rPr>
              <a:t>Modeling</a:t>
            </a:r>
            <a:endParaRPr>
              <a:latin typeface="Cardo"/>
              <a:ea typeface="Cardo"/>
              <a:cs typeface="Cardo"/>
              <a:sym typeface="Cardo"/>
            </a:endParaRPr>
          </a:p>
        </p:txBody>
      </p:sp>
      <p:sp>
        <p:nvSpPr>
          <p:cNvPr id="118" name="Google Shape;118;p21"/>
          <p:cNvSpPr txBox="1"/>
          <p:nvPr>
            <p:ph idx="1" type="body"/>
          </p:nvPr>
        </p:nvSpPr>
        <p:spPr>
          <a:xfrm>
            <a:off x="311700" y="679825"/>
            <a:ext cx="8520600" cy="4751400"/>
          </a:xfrm>
          <a:prstGeom prst="rect">
            <a:avLst/>
          </a:prstGeom>
        </p:spPr>
        <p:txBody>
          <a:bodyPr anchorCtr="0" anchor="t" bIns="91425" lIns="91425" spcFirstLastPara="1" rIns="91425" wrap="square" tIns="91425">
            <a:normAutofit lnSpcReduction="10000"/>
          </a:bodyPr>
          <a:lstStyle/>
          <a:p>
            <a:pPr indent="-311150" lvl="0" marL="457200" rtl="0" algn="l">
              <a:lnSpc>
                <a:spcPct val="115000"/>
              </a:lnSpc>
              <a:spcBef>
                <a:spcPts val="0"/>
              </a:spcBef>
              <a:spcAft>
                <a:spcPts val="0"/>
              </a:spcAft>
              <a:buSzPts val="1300"/>
              <a:buFont typeface="Cardo"/>
              <a:buAutoNum type="arabicPeriod"/>
            </a:pPr>
            <a:r>
              <a:rPr lang="en" sz="1300">
                <a:latin typeface="Cardo"/>
                <a:ea typeface="Cardo"/>
                <a:cs typeface="Cardo"/>
                <a:sym typeface="Cardo"/>
              </a:rPr>
              <a:t>Using logistic regression model from sklearn.linear_model library.</a:t>
            </a:r>
            <a:endParaRPr sz="1300">
              <a:latin typeface="Cardo"/>
              <a:ea typeface="Cardo"/>
              <a:cs typeface="Cardo"/>
              <a:sym typeface="Cardo"/>
            </a:endParaRPr>
          </a:p>
          <a:p>
            <a:pPr indent="-311150" lvl="0" marL="457200" rtl="0" algn="l">
              <a:lnSpc>
                <a:spcPct val="115000"/>
              </a:lnSpc>
              <a:spcBef>
                <a:spcPts val="0"/>
              </a:spcBef>
              <a:spcAft>
                <a:spcPts val="0"/>
              </a:spcAft>
              <a:buSzPts val="1300"/>
              <a:buFont typeface="Cardo"/>
              <a:buAutoNum type="arabicPeriod"/>
            </a:pPr>
            <a:r>
              <a:rPr lang="en" sz="1300">
                <a:latin typeface="Cardo"/>
                <a:ea typeface="Cardo"/>
                <a:cs typeface="Cardo"/>
                <a:sym typeface="Cardo"/>
              </a:rPr>
              <a:t>Added 8 new </a:t>
            </a:r>
            <a:r>
              <a:rPr lang="en" sz="1300">
                <a:latin typeface="Cardo"/>
                <a:ea typeface="Cardo"/>
                <a:cs typeface="Cardo"/>
                <a:sym typeface="Cardo"/>
              </a:rPr>
              <a:t>columns as shown in feature engineering for prediction of unseen data. </a:t>
            </a:r>
            <a:endParaRPr sz="1300">
              <a:latin typeface="Cardo"/>
              <a:ea typeface="Cardo"/>
              <a:cs typeface="Cardo"/>
              <a:sym typeface="Cardo"/>
            </a:endParaRPr>
          </a:p>
          <a:p>
            <a:pPr indent="-311150" lvl="0" marL="457200" rtl="0" algn="l">
              <a:lnSpc>
                <a:spcPct val="115000"/>
              </a:lnSpc>
              <a:spcBef>
                <a:spcPts val="0"/>
              </a:spcBef>
              <a:spcAft>
                <a:spcPts val="0"/>
              </a:spcAft>
              <a:buSzPts val="1300"/>
              <a:buFont typeface="Cardo"/>
              <a:buAutoNum type="arabicPeriod"/>
            </a:pPr>
            <a:r>
              <a:rPr lang="en" sz="1300">
                <a:latin typeface="Cardo"/>
                <a:ea typeface="Cardo"/>
                <a:cs typeface="Cardo"/>
                <a:sym typeface="Cardo"/>
              </a:rPr>
              <a:t>Splitting the dataset into train and test in ratio 0.8:0.2.</a:t>
            </a:r>
            <a:endParaRPr sz="1300">
              <a:latin typeface="Cardo"/>
              <a:ea typeface="Cardo"/>
              <a:cs typeface="Cardo"/>
              <a:sym typeface="Cardo"/>
            </a:endParaRPr>
          </a:p>
          <a:p>
            <a:pPr indent="-311150" lvl="0" marL="457200" rtl="0" algn="l">
              <a:lnSpc>
                <a:spcPct val="115000"/>
              </a:lnSpc>
              <a:spcBef>
                <a:spcPts val="0"/>
              </a:spcBef>
              <a:spcAft>
                <a:spcPts val="0"/>
              </a:spcAft>
              <a:buSzPts val="1300"/>
              <a:buFont typeface="Cardo"/>
              <a:buAutoNum type="arabicPeriod"/>
            </a:pPr>
            <a:r>
              <a:rPr lang="en" sz="1300">
                <a:latin typeface="Cardo"/>
                <a:ea typeface="Cardo"/>
                <a:cs typeface="Cardo"/>
                <a:sym typeface="Cardo"/>
              </a:rPr>
              <a:t>Parameters used in LogisticRegression(C=0.1, solver=</a:t>
            </a:r>
            <a:r>
              <a:rPr lang="en" sz="1300">
                <a:highlight>
                  <a:srgbClr val="FFFFFF"/>
                </a:highlight>
                <a:latin typeface="Cardo"/>
                <a:ea typeface="Cardo"/>
                <a:cs typeface="Cardo"/>
                <a:sym typeface="Cardo"/>
              </a:rPr>
              <a:t>‘</a:t>
            </a:r>
            <a:r>
              <a:rPr lang="en" sz="1300">
                <a:latin typeface="Cardo"/>
                <a:ea typeface="Cardo"/>
                <a:cs typeface="Cardo"/>
                <a:sym typeface="Cardo"/>
              </a:rPr>
              <a:t>sag’, max_iteration=1000)</a:t>
            </a:r>
            <a:endParaRPr sz="1300">
              <a:latin typeface="Cardo"/>
              <a:ea typeface="Cardo"/>
              <a:cs typeface="Cardo"/>
              <a:sym typeface="Cardo"/>
            </a:endParaRPr>
          </a:p>
          <a:p>
            <a:pPr indent="-311150" lvl="0" marL="914400" rtl="0" algn="l">
              <a:lnSpc>
                <a:spcPct val="115000"/>
              </a:lnSpc>
              <a:spcBef>
                <a:spcPts val="0"/>
              </a:spcBef>
              <a:spcAft>
                <a:spcPts val="0"/>
              </a:spcAft>
              <a:buSzPts val="1300"/>
              <a:buFont typeface="Cardo"/>
              <a:buChar char="●"/>
            </a:pPr>
            <a:r>
              <a:rPr lang="en" sz="1300">
                <a:latin typeface="Cardo"/>
                <a:ea typeface="Cardo"/>
                <a:cs typeface="Cardo"/>
                <a:sym typeface="Cardo"/>
              </a:rPr>
              <a:t>C→ </a:t>
            </a:r>
            <a:r>
              <a:rPr lang="en" sz="1300">
                <a:highlight>
                  <a:srgbClr val="FFFFFF"/>
                </a:highlight>
                <a:latin typeface="Cardo"/>
                <a:ea typeface="Cardo"/>
                <a:cs typeface="Cardo"/>
                <a:sym typeface="Cardo"/>
              </a:rPr>
              <a:t>Inverse of regularization strength; must be a positive float. </a:t>
            </a:r>
            <a:endParaRPr sz="1300">
              <a:highlight>
                <a:srgbClr val="FFFFFF"/>
              </a:highlight>
              <a:latin typeface="Cardo"/>
              <a:ea typeface="Cardo"/>
              <a:cs typeface="Cardo"/>
              <a:sym typeface="Cardo"/>
            </a:endParaRPr>
          </a:p>
          <a:p>
            <a:pPr indent="-311150" lvl="0" marL="914400" rtl="0" algn="l">
              <a:lnSpc>
                <a:spcPct val="115000"/>
              </a:lnSpc>
              <a:spcBef>
                <a:spcPts val="0"/>
              </a:spcBef>
              <a:spcAft>
                <a:spcPts val="0"/>
              </a:spcAft>
              <a:buSzPts val="1300"/>
              <a:buFont typeface="Cardo"/>
              <a:buChar char="●"/>
            </a:pPr>
            <a:r>
              <a:rPr lang="en" sz="1300">
                <a:highlight>
                  <a:srgbClr val="FFFFFF"/>
                </a:highlight>
                <a:latin typeface="Cardo"/>
                <a:ea typeface="Cardo"/>
                <a:cs typeface="Cardo"/>
                <a:sym typeface="Cardo"/>
              </a:rPr>
              <a:t>Solver→ algorithm to use in the optimization problem. ‘Sag’ and ‘Saga’ are used for large datasets.</a:t>
            </a:r>
            <a:endParaRPr sz="1300">
              <a:highlight>
                <a:srgbClr val="FFFFFF"/>
              </a:highlight>
              <a:latin typeface="Cardo"/>
              <a:ea typeface="Cardo"/>
              <a:cs typeface="Cardo"/>
              <a:sym typeface="Cardo"/>
            </a:endParaRPr>
          </a:p>
          <a:p>
            <a:pPr indent="-311150" lvl="0" marL="914400" rtl="0" algn="l">
              <a:lnSpc>
                <a:spcPct val="115000"/>
              </a:lnSpc>
              <a:spcBef>
                <a:spcPts val="0"/>
              </a:spcBef>
              <a:spcAft>
                <a:spcPts val="0"/>
              </a:spcAft>
              <a:buSzPts val="1300"/>
              <a:buFont typeface="Cardo"/>
              <a:buChar char="●"/>
            </a:pPr>
            <a:r>
              <a:rPr lang="en" sz="1300">
                <a:highlight>
                  <a:srgbClr val="FFFFFF"/>
                </a:highlight>
                <a:latin typeface="Cardo"/>
                <a:ea typeface="Cardo"/>
                <a:cs typeface="Cardo"/>
                <a:sym typeface="Cardo"/>
              </a:rPr>
              <a:t>Max_iteration→ maximum number of iterations taken by the solver to converge.</a:t>
            </a:r>
            <a:endParaRPr sz="1300">
              <a:highlight>
                <a:srgbClr val="FFFFFF"/>
              </a:highlight>
              <a:latin typeface="Cardo"/>
              <a:ea typeface="Cardo"/>
              <a:cs typeface="Cardo"/>
              <a:sym typeface="Cardo"/>
            </a:endParaRPr>
          </a:p>
          <a:p>
            <a:pPr indent="-304800" lvl="0" marL="457200" rtl="0" algn="l">
              <a:lnSpc>
                <a:spcPct val="115000"/>
              </a:lnSpc>
              <a:spcBef>
                <a:spcPts val="0"/>
              </a:spcBef>
              <a:spcAft>
                <a:spcPts val="0"/>
              </a:spcAft>
              <a:buSzPts val="1200"/>
              <a:buFont typeface="Times New Roman"/>
              <a:buAutoNum type="arabicPeriod"/>
            </a:pPr>
            <a:r>
              <a:rPr lang="en" sz="1300">
                <a:highlight>
                  <a:srgbClr val="FFFFFF"/>
                </a:highlight>
                <a:latin typeface="Cardo"/>
                <a:ea typeface="Cardo"/>
                <a:cs typeface="Cardo"/>
                <a:sym typeface="Cardo"/>
              </a:rPr>
              <a:t>Model fitting : </a:t>
            </a:r>
            <a:r>
              <a:rPr lang="en" sz="1150">
                <a:solidFill>
                  <a:schemeClr val="dk1"/>
                </a:solidFill>
                <a:highlight>
                  <a:srgbClr val="F7F7F7"/>
                </a:highlight>
                <a:latin typeface="Cardo"/>
                <a:ea typeface="Cardo"/>
                <a:cs typeface="Cardo"/>
                <a:sym typeface="Cardo"/>
              </a:rPr>
              <a:t>logres</a:t>
            </a:r>
            <a:r>
              <a:rPr lang="en" sz="1150">
                <a:solidFill>
                  <a:srgbClr val="055BE0"/>
                </a:solidFill>
                <a:highlight>
                  <a:srgbClr val="F7F7F7"/>
                </a:highlight>
                <a:latin typeface="Cardo"/>
                <a:ea typeface="Cardo"/>
                <a:cs typeface="Cardo"/>
                <a:sym typeface="Cardo"/>
              </a:rPr>
              <a:t>.</a:t>
            </a:r>
            <a:r>
              <a:rPr lang="en" sz="1150">
                <a:solidFill>
                  <a:schemeClr val="dk1"/>
                </a:solidFill>
                <a:highlight>
                  <a:srgbClr val="F7F7F7"/>
                </a:highlight>
                <a:latin typeface="Cardo"/>
                <a:ea typeface="Cardo"/>
                <a:cs typeface="Cardo"/>
                <a:sym typeface="Cardo"/>
              </a:rPr>
              <a:t>fit(X_train, y_train)</a:t>
            </a:r>
            <a:endParaRPr sz="1150">
              <a:solidFill>
                <a:schemeClr val="dk1"/>
              </a:solidFill>
              <a:highlight>
                <a:srgbClr val="F7F7F7"/>
              </a:highlight>
              <a:latin typeface="Cardo"/>
              <a:ea typeface="Cardo"/>
              <a:cs typeface="Cardo"/>
              <a:sym typeface="Cardo"/>
            </a:endParaRPr>
          </a:p>
          <a:p>
            <a:pPr indent="-311150" lvl="0" marL="457200" rtl="0" algn="l">
              <a:lnSpc>
                <a:spcPct val="115000"/>
              </a:lnSpc>
              <a:spcBef>
                <a:spcPts val="0"/>
              </a:spcBef>
              <a:spcAft>
                <a:spcPts val="0"/>
              </a:spcAft>
              <a:buSzPts val="1300"/>
              <a:buFont typeface="Cardo"/>
              <a:buAutoNum type="arabicPeriod"/>
            </a:pPr>
            <a:r>
              <a:rPr lang="en" sz="1300">
                <a:highlight>
                  <a:srgbClr val="FFFFFF"/>
                </a:highlight>
                <a:latin typeface="Cardo"/>
                <a:ea typeface="Cardo"/>
                <a:cs typeface="Cardo"/>
                <a:sym typeface="Cardo"/>
              </a:rPr>
              <a:t>Predicting the target of unseen data.</a:t>
            </a:r>
            <a:endParaRPr sz="1300">
              <a:highlight>
                <a:srgbClr val="FFFFFF"/>
              </a:highlight>
              <a:latin typeface="Cardo"/>
              <a:ea typeface="Cardo"/>
              <a:cs typeface="Cardo"/>
              <a:sym typeface="Cardo"/>
            </a:endParaRPr>
          </a:p>
          <a:p>
            <a:pPr indent="-311150" lvl="0" marL="457200" rtl="0" algn="l">
              <a:lnSpc>
                <a:spcPct val="115000"/>
              </a:lnSpc>
              <a:spcBef>
                <a:spcPts val="0"/>
              </a:spcBef>
              <a:spcAft>
                <a:spcPts val="0"/>
              </a:spcAft>
              <a:buSzPts val="1300"/>
              <a:buFont typeface="Cardo"/>
              <a:buAutoNum type="arabicPeriod"/>
            </a:pPr>
            <a:r>
              <a:rPr lang="en" sz="1300">
                <a:highlight>
                  <a:srgbClr val="FFFFFF"/>
                </a:highlight>
                <a:latin typeface="Cardo"/>
                <a:ea typeface="Cardo"/>
                <a:cs typeface="Cardo"/>
                <a:sym typeface="Cardo"/>
              </a:rPr>
              <a:t>Comparing X_test and y_test to obtain the accuracy.</a:t>
            </a:r>
            <a:endParaRPr sz="1300">
              <a:highlight>
                <a:srgbClr val="FFFFFF"/>
              </a:highlight>
              <a:latin typeface="Cardo"/>
              <a:ea typeface="Cardo"/>
              <a:cs typeface="Cardo"/>
              <a:sym typeface="Cardo"/>
            </a:endParaRPr>
          </a:p>
          <a:p>
            <a:pPr indent="-311150" lvl="0" marL="457200" rtl="0" algn="l">
              <a:lnSpc>
                <a:spcPct val="115000"/>
              </a:lnSpc>
              <a:spcBef>
                <a:spcPts val="0"/>
              </a:spcBef>
              <a:spcAft>
                <a:spcPts val="0"/>
              </a:spcAft>
              <a:buSzPts val="1300"/>
              <a:buFont typeface="Cardo"/>
              <a:buAutoNum type="arabicPeriod"/>
            </a:pPr>
            <a:r>
              <a:rPr lang="en" sz="1300">
                <a:highlight>
                  <a:srgbClr val="FFFFFF"/>
                </a:highlight>
                <a:latin typeface="Cardo"/>
                <a:ea typeface="Cardo"/>
                <a:cs typeface="Cardo"/>
                <a:sym typeface="Cardo"/>
              </a:rPr>
              <a:t>Importing f1 score from sklearn.metrics.</a:t>
            </a:r>
            <a:endParaRPr sz="1300">
              <a:highlight>
                <a:srgbClr val="FFFFFF"/>
              </a:highlight>
              <a:latin typeface="Cardo"/>
              <a:ea typeface="Cardo"/>
              <a:cs typeface="Cardo"/>
              <a:sym typeface="Cardo"/>
            </a:endParaRPr>
          </a:p>
          <a:p>
            <a:pPr indent="-311150" lvl="0" marL="914400" rtl="0" algn="l">
              <a:lnSpc>
                <a:spcPct val="115000"/>
              </a:lnSpc>
              <a:spcBef>
                <a:spcPts val="0"/>
              </a:spcBef>
              <a:spcAft>
                <a:spcPts val="0"/>
              </a:spcAft>
              <a:buSzPts val="1300"/>
              <a:buFont typeface="Cardo"/>
              <a:buChar char="●"/>
            </a:pPr>
            <a:r>
              <a:rPr lang="en" sz="1300">
                <a:highlight>
                  <a:srgbClr val="FFFFFF"/>
                </a:highlight>
                <a:latin typeface="Cardo"/>
                <a:ea typeface="Cardo"/>
                <a:cs typeface="Cardo"/>
                <a:sym typeface="Cardo"/>
              </a:rPr>
              <a:t>F1 score→ 2(P * R) where P= Precision and R= Recall of the classification model.</a:t>
            </a:r>
            <a:endParaRPr sz="1300">
              <a:highlight>
                <a:srgbClr val="FFFFFF"/>
              </a:highlight>
              <a:latin typeface="Cardo"/>
              <a:ea typeface="Cardo"/>
              <a:cs typeface="Cardo"/>
              <a:sym typeface="Cardo"/>
            </a:endParaRPr>
          </a:p>
          <a:p>
            <a:pPr indent="-311150" lvl="0" marL="457200" rtl="0" algn="l">
              <a:lnSpc>
                <a:spcPct val="115000"/>
              </a:lnSpc>
              <a:spcBef>
                <a:spcPts val="0"/>
              </a:spcBef>
              <a:spcAft>
                <a:spcPts val="0"/>
              </a:spcAft>
              <a:buSzPts val="1300"/>
              <a:buFont typeface="Cardo"/>
              <a:buAutoNum type="arabicPeriod"/>
            </a:pPr>
            <a:r>
              <a:rPr lang="en" sz="1300">
                <a:highlight>
                  <a:srgbClr val="FFFFFF"/>
                </a:highlight>
                <a:latin typeface="Cardo"/>
                <a:ea typeface="Cardo"/>
                <a:cs typeface="Cardo"/>
                <a:sym typeface="Cardo"/>
              </a:rPr>
              <a:t>f1_score(y_test, lr_preds, average='weighted')</a:t>
            </a:r>
            <a:endParaRPr sz="1300">
              <a:highlight>
                <a:srgbClr val="FFFFFF"/>
              </a:highlight>
              <a:latin typeface="Cardo"/>
              <a:ea typeface="Cardo"/>
              <a:cs typeface="Cardo"/>
              <a:sym typeface="Cardo"/>
            </a:endParaRPr>
          </a:p>
          <a:p>
            <a:pPr indent="-311150" lvl="0" marL="914400" rtl="0" algn="l">
              <a:lnSpc>
                <a:spcPct val="115000"/>
              </a:lnSpc>
              <a:spcBef>
                <a:spcPts val="0"/>
              </a:spcBef>
              <a:spcAft>
                <a:spcPts val="0"/>
              </a:spcAft>
              <a:buSzPts val="1300"/>
              <a:buFont typeface="Cardo"/>
              <a:buChar char="●"/>
            </a:pPr>
            <a:r>
              <a:rPr lang="en" sz="1300">
                <a:highlight>
                  <a:srgbClr val="FFFFFF"/>
                </a:highlight>
                <a:latin typeface="Cardo"/>
                <a:ea typeface="Cardo"/>
                <a:cs typeface="Cardo"/>
                <a:sym typeface="Cardo"/>
              </a:rPr>
              <a:t>y_test→ Actual label</a:t>
            </a:r>
            <a:endParaRPr sz="1300">
              <a:highlight>
                <a:srgbClr val="FFFFFF"/>
              </a:highlight>
              <a:latin typeface="Cardo"/>
              <a:ea typeface="Cardo"/>
              <a:cs typeface="Cardo"/>
              <a:sym typeface="Cardo"/>
            </a:endParaRPr>
          </a:p>
          <a:p>
            <a:pPr indent="-311150" lvl="0" marL="914400" rtl="0" algn="l">
              <a:lnSpc>
                <a:spcPct val="115000"/>
              </a:lnSpc>
              <a:spcBef>
                <a:spcPts val="0"/>
              </a:spcBef>
              <a:spcAft>
                <a:spcPts val="0"/>
              </a:spcAft>
              <a:buSzPts val="1300"/>
              <a:buFont typeface="Cardo"/>
              <a:buChar char="●"/>
            </a:pPr>
            <a:r>
              <a:rPr lang="en" sz="1300">
                <a:highlight>
                  <a:srgbClr val="FFFFFF"/>
                </a:highlight>
                <a:latin typeface="Cardo"/>
                <a:ea typeface="Cardo"/>
                <a:cs typeface="Cardo"/>
                <a:sym typeface="Cardo"/>
              </a:rPr>
              <a:t>lr_preds→ Predicted label</a:t>
            </a:r>
            <a:endParaRPr sz="1300">
              <a:highlight>
                <a:srgbClr val="FFFFFF"/>
              </a:highlight>
              <a:latin typeface="Cardo"/>
              <a:ea typeface="Cardo"/>
              <a:cs typeface="Cardo"/>
              <a:sym typeface="Cardo"/>
            </a:endParaRPr>
          </a:p>
          <a:p>
            <a:pPr indent="-311150" lvl="0" marL="914400" rtl="0" algn="l">
              <a:lnSpc>
                <a:spcPct val="115000"/>
              </a:lnSpc>
              <a:spcBef>
                <a:spcPts val="0"/>
              </a:spcBef>
              <a:spcAft>
                <a:spcPts val="0"/>
              </a:spcAft>
              <a:buSzPts val="1300"/>
              <a:buFont typeface="Cardo"/>
              <a:buChar char="●"/>
            </a:pPr>
            <a:r>
              <a:rPr lang="en" sz="1300">
                <a:highlight>
                  <a:srgbClr val="FFFFFF"/>
                </a:highlight>
                <a:latin typeface="Cardo"/>
                <a:ea typeface="Cardo"/>
                <a:cs typeface="Cardo"/>
                <a:sym typeface="Cardo"/>
              </a:rPr>
              <a:t>average='weighted'→ Calculate metrics for each label, and find their average weighted by support (the number of true instances for each label).</a:t>
            </a:r>
            <a:endParaRPr sz="1300">
              <a:highlight>
                <a:srgbClr val="FFFFFF"/>
              </a:highlight>
              <a:latin typeface="Cardo"/>
              <a:ea typeface="Cardo"/>
              <a:cs typeface="Cardo"/>
              <a:sym typeface="Cardo"/>
            </a:endParaRPr>
          </a:p>
          <a:p>
            <a:pPr indent="-311150" lvl="0" marL="457200" rtl="0" algn="l">
              <a:lnSpc>
                <a:spcPct val="115000"/>
              </a:lnSpc>
              <a:spcBef>
                <a:spcPts val="0"/>
              </a:spcBef>
              <a:spcAft>
                <a:spcPts val="0"/>
              </a:spcAft>
              <a:buSzPts val="1300"/>
              <a:buFont typeface="Cardo"/>
              <a:buAutoNum type="arabicPeriod"/>
            </a:pPr>
            <a:r>
              <a:rPr lang="en" sz="1300">
                <a:highlight>
                  <a:srgbClr val="FFFFFF"/>
                </a:highlight>
                <a:latin typeface="Cardo"/>
                <a:ea typeface="Cardo"/>
                <a:cs typeface="Cardo"/>
                <a:sym typeface="Cardo"/>
              </a:rPr>
              <a:t>Displaying f1_score.</a:t>
            </a:r>
            <a:endParaRPr sz="1300">
              <a:highlight>
                <a:srgbClr val="FFFFFF"/>
              </a:highlight>
              <a:latin typeface="Cardo"/>
              <a:ea typeface="Cardo"/>
              <a:cs typeface="Cardo"/>
              <a:sym typeface="Cardo"/>
            </a:endParaRPr>
          </a:p>
          <a:p>
            <a:pPr indent="0" lvl="0" marL="1371600" rtl="0" algn="l">
              <a:spcBef>
                <a:spcPts val="1200"/>
              </a:spcBef>
              <a:spcAft>
                <a:spcPts val="0"/>
              </a:spcAft>
              <a:buNone/>
            </a:pPr>
            <a:r>
              <a:t/>
            </a:r>
            <a:endParaRPr sz="1200">
              <a:highlight>
                <a:srgbClr val="FFFFFF"/>
              </a:highlight>
              <a:latin typeface="Cardo"/>
              <a:ea typeface="Cardo"/>
              <a:cs typeface="Cardo"/>
              <a:sym typeface="Cardo"/>
            </a:endParaRPr>
          </a:p>
          <a:p>
            <a:pPr indent="0" lvl="0" marL="914400" rtl="0" algn="l">
              <a:spcBef>
                <a:spcPts val="1200"/>
              </a:spcBef>
              <a:spcAft>
                <a:spcPts val="1200"/>
              </a:spcAft>
              <a:buNone/>
            </a:pPr>
            <a:r>
              <a:t/>
            </a:r>
            <a:endParaRPr sz="1200">
              <a:latin typeface="Cardo"/>
              <a:ea typeface="Cardo"/>
              <a:cs typeface="Cardo"/>
              <a:sym typeface="Cardo"/>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