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014FE9-C1FC-42FB-9A2C-7384AF206B3C}">
  <a:tblStyle styleId="{5B014FE9-C1FC-42FB-9A2C-7384AF206B3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68850" y="792974"/>
            <a:ext cx="1744800" cy="3568500"/>
          </a:xfrm>
          <a:prstGeom prst="roundRect">
            <a:avLst>
              <a:gd fmla="val 16667" name="adj"/>
            </a:avLst>
          </a:prstGeom>
          <a:solidFill>
            <a:srgbClr val="BBD6EE">
              <a:alpha val="60784"/>
            </a:srgbClr>
          </a:solidFill>
          <a:ln cap="flat" cmpd="sng" w="15875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3659040" y="725869"/>
            <a:ext cx="1975200" cy="4262700"/>
          </a:xfrm>
          <a:prstGeom prst="roundRect">
            <a:avLst>
              <a:gd fmla="val 16667" name="adj"/>
            </a:avLst>
          </a:prstGeom>
          <a:solidFill>
            <a:srgbClr val="BBD6EE">
              <a:alpha val="60780"/>
            </a:srgbClr>
          </a:solidFill>
          <a:ln cap="flat" cmpd="sng" w="15875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430532" y="730861"/>
            <a:ext cx="1893911" cy="4262681"/>
          </a:xfrm>
          <a:prstGeom prst="roundRect">
            <a:avLst>
              <a:gd fmla="val 16667" name="adj"/>
            </a:avLst>
          </a:prstGeom>
          <a:solidFill>
            <a:srgbClr val="BBD6EE">
              <a:alpha val="60784"/>
            </a:srgbClr>
          </a:solidFill>
          <a:ln cap="flat" cmpd="sng" w="15875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0" y="-75112"/>
            <a:ext cx="9093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Healthcare Appointment: Business Relationship Map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3" name="Google Shape;133;p25"/>
          <p:cNvGrpSpPr/>
          <p:nvPr/>
        </p:nvGrpSpPr>
        <p:grpSpPr>
          <a:xfrm>
            <a:off x="4001878" y="879917"/>
            <a:ext cx="1265841" cy="3999608"/>
            <a:chOff x="3978133" y="939393"/>
            <a:chExt cx="1265841" cy="3999608"/>
          </a:xfrm>
        </p:grpSpPr>
        <p:sp>
          <p:nvSpPr>
            <p:cNvPr id="134" name="Google Shape;134;p25"/>
            <p:cNvSpPr/>
            <p:nvPr/>
          </p:nvSpPr>
          <p:spPr>
            <a:xfrm>
              <a:off x="4030642" y="939393"/>
              <a:ext cx="1169858" cy="630891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Appointment Management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(Smart Healthcare)</a:t>
              </a:r>
              <a:endParaRPr b="0" i="0" sz="1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4038932" y="1734155"/>
              <a:ext cx="1169858" cy="64385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Medical Records Management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(Smart Healthcare)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997299" y="3396148"/>
              <a:ext cx="1187643" cy="782474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Doctor and Clinical Management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(Smart Healthcare)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4026530" y="2502645"/>
              <a:ext cx="1169858" cy="782474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Billing and Finance Management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(Smart Healthcare)</a:t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3978133" y="4268668"/>
              <a:ext cx="1265841" cy="670333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GB" sz="1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Regulatory Compliance and Data Security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(Smart Healthcare)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5"/>
          <p:cNvSpPr txBox="1"/>
          <p:nvPr/>
        </p:nvSpPr>
        <p:spPr>
          <a:xfrm>
            <a:off x="3371499" y="292110"/>
            <a:ext cx="25266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Selected Parts</a:t>
            </a:r>
            <a:endParaRPr b="0" i="0" sz="2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430532" y="236587"/>
            <a:ext cx="1733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Suppliers</a:t>
            </a:r>
            <a:endParaRPr b="0" i="0" sz="1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786483" y="879918"/>
            <a:ext cx="1182008" cy="3999607"/>
            <a:chOff x="712453" y="943617"/>
            <a:chExt cx="1182008" cy="3999607"/>
          </a:xfrm>
        </p:grpSpPr>
        <p:sp>
          <p:nvSpPr>
            <p:cNvPr id="142" name="Google Shape;142;p25"/>
            <p:cNvSpPr/>
            <p:nvPr/>
          </p:nvSpPr>
          <p:spPr>
            <a:xfrm>
              <a:off x="729673" y="943617"/>
              <a:ext cx="1152638" cy="47288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Patients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729673" y="1607942"/>
              <a:ext cx="1152638" cy="47288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Doctors 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718453" y="2296542"/>
              <a:ext cx="1169858" cy="47288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Healthcare Providers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729673" y="2985142"/>
              <a:ext cx="1152638" cy="47288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Pharmacies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724603" y="3673742"/>
              <a:ext cx="1169858" cy="472882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Advertising Media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712453" y="4371596"/>
              <a:ext cx="1169858" cy="571628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Technology Service Provider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8" name="Google Shape;148;p25"/>
          <p:cNvCxnSpPr>
            <a:stCxn id="142" idx="3"/>
            <a:endCxn id="134" idx="1"/>
          </p:cNvCxnSpPr>
          <p:nvPr/>
        </p:nvCxnSpPr>
        <p:spPr>
          <a:xfrm>
            <a:off x="1956341" y="1116359"/>
            <a:ext cx="209790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p25"/>
          <p:cNvCxnSpPr>
            <a:stCxn id="143" idx="3"/>
            <a:endCxn id="135" idx="1"/>
          </p:cNvCxnSpPr>
          <p:nvPr/>
        </p:nvCxnSpPr>
        <p:spPr>
          <a:xfrm>
            <a:off x="1956341" y="1780684"/>
            <a:ext cx="21063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5"/>
          <p:cNvCxnSpPr>
            <a:stCxn id="144" idx="3"/>
            <a:endCxn id="135" idx="1"/>
          </p:cNvCxnSpPr>
          <p:nvPr/>
        </p:nvCxnSpPr>
        <p:spPr>
          <a:xfrm flipH="1" rot="10800000">
            <a:off x="1962341" y="1996484"/>
            <a:ext cx="2100300" cy="4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" name="Google Shape;151;p25"/>
          <p:cNvCxnSpPr>
            <a:stCxn id="144" idx="3"/>
            <a:endCxn id="134" idx="1"/>
          </p:cNvCxnSpPr>
          <p:nvPr/>
        </p:nvCxnSpPr>
        <p:spPr>
          <a:xfrm flipH="1" rot="10800000">
            <a:off x="1962341" y="1195484"/>
            <a:ext cx="2091900" cy="12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25"/>
          <p:cNvCxnSpPr>
            <a:stCxn id="145" idx="3"/>
            <a:endCxn id="135" idx="1"/>
          </p:cNvCxnSpPr>
          <p:nvPr/>
        </p:nvCxnSpPr>
        <p:spPr>
          <a:xfrm flipH="1" rot="10800000">
            <a:off x="1956341" y="1996584"/>
            <a:ext cx="2106300" cy="116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25"/>
          <p:cNvCxnSpPr>
            <a:stCxn id="145" idx="3"/>
            <a:endCxn id="137" idx="1"/>
          </p:cNvCxnSpPr>
          <p:nvPr/>
        </p:nvCxnSpPr>
        <p:spPr>
          <a:xfrm flipH="1" rot="10800000">
            <a:off x="1956341" y="2834484"/>
            <a:ext cx="2094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p25"/>
          <p:cNvCxnSpPr>
            <a:stCxn id="144" idx="3"/>
            <a:endCxn id="136" idx="1"/>
          </p:cNvCxnSpPr>
          <p:nvPr/>
        </p:nvCxnSpPr>
        <p:spPr>
          <a:xfrm>
            <a:off x="1962341" y="2469284"/>
            <a:ext cx="2058600" cy="12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p25"/>
          <p:cNvCxnSpPr>
            <a:stCxn id="146" idx="3"/>
            <a:endCxn id="136" idx="1"/>
          </p:cNvCxnSpPr>
          <p:nvPr/>
        </p:nvCxnSpPr>
        <p:spPr>
          <a:xfrm flipH="1" rot="10800000">
            <a:off x="1968491" y="3727984"/>
            <a:ext cx="205260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p25"/>
          <p:cNvCxnSpPr>
            <a:stCxn id="146" idx="3"/>
            <a:endCxn id="138" idx="1"/>
          </p:cNvCxnSpPr>
          <p:nvPr/>
        </p:nvCxnSpPr>
        <p:spPr>
          <a:xfrm>
            <a:off x="1968491" y="3846484"/>
            <a:ext cx="2033400" cy="6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25"/>
          <p:cNvCxnSpPr>
            <a:stCxn id="147" idx="3"/>
            <a:endCxn id="137" idx="1"/>
          </p:cNvCxnSpPr>
          <p:nvPr/>
        </p:nvCxnSpPr>
        <p:spPr>
          <a:xfrm flipH="1" rot="10800000">
            <a:off x="1956341" y="2834511"/>
            <a:ext cx="2094000" cy="17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25"/>
          <p:cNvCxnSpPr>
            <a:stCxn id="147" idx="3"/>
            <a:endCxn id="135" idx="1"/>
          </p:cNvCxnSpPr>
          <p:nvPr/>
        </p:nvCxnSpPr>
        <p:spPr>
          <a:xfrm flipH="1" rot="10800000">
            <a:off x="1956341" y="1996611"/>
            <a:ext cx="2106300" cy="25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5"/>
          <p:cNvCxnSpPr>
            <a:stCxn id="147" idx="3"/>
            <a:endCxn id="138" idx="1"/>
          </p:cNvCxnSpPr>
          <p:nvPr/>
        </p:nvCxnSpPr>
        <p:spPr>
          <a:xfrm flipH="1" rot="10800000">
            <a:off x="1956341" y="4544211"/>
            <a:ext cx="2045400" cy="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25"/>
          <p:cNvCxnSpPr>
            <a:endCxn id="137" idx="1"/>
          </p:cNvCxnSpPr>
          <p:nvPr/>
        </p:nvCxnSpPr>
        <p:spPr>
          <a:xfrm flipH="1" rot="10800000">
            <a:off x="1946975" y="2834406"/>
            <a:ext cx="2103300" cy="10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25"/>
          <p:cNvCxnSpPr>
            <a:stCxn id="131" idx="3"/>
            <a:endCxn id="130" idx="1"/>
          </p:cNvCxnSpPr>
          <p:nvPr/>
        </p:nvCxnSpPr>
        <p:spPr>
          <a:xfrm flipH="1" rot="10800000">
            <a:off x="2324443" y="2857102"/>
            <a:ext cx="1334700" cy="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25"/>
          <p:cNvCxnSpPr/>
          <p:nvPr/>
        </p:nvCxnSpPr>
        <p:spPr>
          <a:xfrm flipH="1" rot="10800000">
            <a:off x="5630800" y="2750124"/>
            <a:ext cx="1341600" cy="5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25"/>
          <p:cNvSpPr txBox="1"/>
          <p:nvPr/>
        </p:nvSpPr>
        <p:spPr>
          <a:xfrm>
            <a:off x="7100052" y="318200"/>
            <a:ext cx="14160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endParaRPr b="0" i="0" sz="1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7324812" y="1012962"/>
            <a:ext cx="1001513" cy="2056095"/>
            <a:chOff x="7375569" y="1101414"/>
            <a:chExt cx="1001513" cy="2080226"/>
          </a:xfrm>
        </p:grpSpPr>
        <p:sp>
          <p:nvSpPr>
            <p:cNvPr id="165" name="Google Shape;165;p25"/>
            <p:cNvSpPr/>
            <p:nvPr/>
          </p:nvSpPr>
          <p:spPr>
            <a:xfrm>
              <a:off x="7386223" y="2654840"/>
              <a:ext cx="970200" cy="52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Healthcare Providers</a:t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7406882" y="1878127"/>
              <a:ext cx="970200" cy="47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Doctors</a:t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7375569" y="1101414"/>
              <a:ext cx="970200" cy="472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Subscribed Patients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p25"/>
          <p:cNvCxnSpPr/>
          <p:nvPr/>
        </p:nvCxnSpPr>
        <p:spPr>
          <a:xfrm flipH="1" rot="10800000">
            <a:off x="5224245" y="1206425"/>
            <a:ext cx="2130367" cy="75310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25"/>
          <p:cNvCxnSpPr>
            <a:stCxn id="137" idx="3"/>
          </p:cNvCxnSpPr>
          <p:nvPr/>
        </p:nvCxnSpPr>
        <p:spPr>
          <a:xfrm flipH="1" rot="10800000">
            <a:off x="5220133" y="1234206"/>
            <a:ext cx="21627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25"/>
          <p:cNvCxnSpPr>
            <a:stCxn id="136" idx="3"/>
          </p:cNvCxnSpPr>
          <p:nvPr/>
        </p:nvCxnSpPr>
        <p:spPr>
          <a:xfrm flipH="1" rot="10800000">
            <a:off x="5208687" y="1232809"/>
            <a:ext cx="2128500" cy="249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25"/>
          <p:cNvCxnSpPr>
            <a:stCxn id="134" idx="3"/>
            <a:endCxn id="166" idx="1"/>
          </p:cNvCxnSpPr>
          <p:nvPr/>
        </p:nvCxnSpPr>
        <p:spPr>
          <a:xfrm>
            <a:off x="5224245" y="1195363"/>
            <a:ext cx="2131800" cy="81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" name="Google Shape;172;p25"/>
          <p:cNvCxnSpPr/>
          <p:nvPr/>
        </p:nvCxnSpPr>
        <p:spPr>
          <a:xfrm flipH="1" rot="10800000">
            <a:off x="5242235" y="1959530"/>
            <a:ext cx="2137800" cy="1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25"/>
          <p:cNvCxnSpPr/>
          <p:nvPr/>
        </p:nvCxnSpPr>
        <p:spPr>
          <a:xfrm flipH="1" rot="10800000">
            <a:off x="5224245" y="1861909"/>
            <a:ext cx="2130367" cy="178935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25"/>
          <p:cNvCxnSpPr>
            <a:stCxn id="134" idx="3"/>
            <a:endCxn id="165" idx="1"/>
          </p:cNvCxnSpPr>
          <p:nvPr/>
        </p:nvCxnSpPr>
        <p:spPr>
          <a:xfrm>
            <a:off x="5224245" y="1195363"/>
            <a:ext cx="2111100" cy="16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25"/>
          <p:cNvCxnSpPr>
            <a:stCxn id="135" idx="3"/>
          </p:cNvCxnSpPr>
          <p:nvPr/>
        </p:nvCxnSpPr>
        <p:spPr>
          <a:xfrm>
            <a:off x="5232535" y="1996605"/>
            <a:ext cx="2137800" cy="57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25"/>
          <p:cNvCxnSpPr>
            <a:stCxn id="144" idx="3"/>
            <a:endCxn id="137" idx="1"/>
          </p:cNvCxnSpPr>
          <p:nvPr/>
        </p:nvCxnSpPr>
        <p:spPr>
          <a:xfrm>
            <a:off x="1962341" y="2469284"/>
            <a:ext cx="20880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5"/>
          <p:cNvCxnSpPr>
            <a:stCxn id="137" idx="3"/>
          </p:cNvCxnSpPr>
          <p:nvPr/>
        </p:nvCxnSpPr>
        <p:spPr>
          <a:xfrm>
            <a:off x="5220133" y="2834406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5"/>
          <p:cNvCxnSpPr>
            <a:stCxn id="138" idx="3"/>
            <a:endCxn id="165" idx="1"/>
          </p:cNvCxnSpPr>
          <p:nvPr/>
        </p:nvCxnSpPr>
        <p:spPr>
          <a:xfrm flipH="1" rot="10800000">
            <a:off x="5267719" y="2808859"/>
            <a:ext cx="2067600" cy="17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5"/>
          <p:cNvCxnSpPr>
            <a:stCxn id="134" idx="3"/>
            <a:endCxn id="167" idx="1"/>
          </p:cNvCxnSpPr>
          <p:nvPr/>
        </p:nvCxnSpPr>
        <p:spPr>
          <a:xfrm>
            <a:off x="5224245" y="1195363"/>
            <a:ext cx="2100600" cy="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1245268" y="150223"/>
            <a:ext cx="6527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Healthcare Appointment: SIPOC Diagram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62148" y="1489165"/>
            <a:ext cx="1201800" cy="3024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6"/>
          <p:cNvCxnSpPr/>
          <p:nvPr/>
        </p:nvCxnSpPr>
        <p:spPr>
          <a:xfrm>
            <a:off x="862148" y="1923068"/>
            <a:ext cx="120180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26"/>
          <p:cNvSpPr txBox="1"/>
          <p:nvPr/>
        </p:nvSpPr>
        <p:spPr>
          <a:xfrm>
            <a:off x="1081725" y="1555421"/>
            <a:ext cx="783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upplier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60875" y="1990648"/>
            <a:ext cx="11814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Doctors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Healthcare Providers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Pharmacies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Advertising Media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Technology Service Providers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2362188" y="1490342"/>
            <a:ext cx="1201800" cy="3024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26"/>
          <p:cNvCxnSpPr/>
          <p:nvPr/>
        </p:nvCxnSpPr>
        <p:spPr>
          <a:xfrm>
            <a:off x="2362188" y="1924244"/>
            <a:ext cx="120180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26"/>
          <p:cNvSpPr txBox="1"/>
          <p:nvPr/>
        </p:nvSpPr>
        <p:spPr>
          <a:xfrm>
            <a:off x="2645397" y="1556597"/>
            <a:ext cx="63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nputs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5967938" y="1490344"/>
            <a:ext cx="1201800" cy="3024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5967938" y="1924247"/>
            <a:ext cx="120180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26"/>
          <p:cNvSpPr txBox="1"/>
          <p:nvPr/>
        </p:nvSpPr>
        <p:spPr>
          <a:xfrm>
            <a:off x="6187514" y="1556600"/>
            <a:ext cx="774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utputs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7475048" y="1491521"/>
            <a:ext cx="1201800" cy="3024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>
            <a:off x="7475048" y="1925423"/>
            <a:ext cx="120180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26"/>
          <p:cNvSpPr txBox="1"/>
          <p:nvPr/>
        </p:nvSpPr>
        <p:spPr>
          <a:xfrm>
            <a:off x="7595641" y="1557776"/>
            <a:ext cx="969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897576" y="1491520"/>
            <a:ext cx="1764900" cy="3024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26"/>
          <p:cNvCxnSpPr/>
          <p:nvPr/>
        </p:nvCxnSpPr>
        <p:spPr>
          <a:xfrm>
            <a:off x="3897576" y="1925423"/>
            <a:ext cx="1764900" cy="0"/>
          </a:xfrm>
          <a:prstGeom prst="straightConnector1">
            <a:avLst/>
          </a:prstGeom>
          <a:noFill/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6"/>
          <p:cNvSpPr txBox="1"/>
          <p:nvPr/>
        </p:nvSpPr>
        <p:spPr>
          <a:xfrm>
            <a:off x="4194925" y="1557775"/>
            <a:ext cx="1149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GB" sz="15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rocess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061288" y="1065188"/>
            <a:ext cx="847500" cy="3276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511836" y="1066364"/>
            <a:ext cx="847500" cy="3276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342992" y="1066367"/>
            <a:ext cx="847500" cy="3276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6131728" y="1066366"/>
            <a:ext cx="847500" cy="3276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7624699" y="1067543"/>
            <a:ext cx="847500" cy="327600"/>
          </a:xfrm>
          <a:prstGeom prst="roundRect">
            <a:avLst>
              <a:gd fmla="val 16667" name="adj"/>
            </a:avLst>
          </a:prstGeom>
          <a:solidFill>
            <a:srgbClr val="323F4F"/>
          </a:solidFill>
          <a:ln cap="flat" cmpd="sng" w="25400">
            <a:solidFill>
              <a:srgbClr val="323F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7611200" y="2050900"/>
            <a:ext cx="874500" cy="211593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Patients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Doctors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Healthcare Providers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6"/>
          <p:cNvGrpSpPr/>
          <p:nvPr/>
        </p:nvGrpSpPr>
        <p:grpSpPr>
          <a:xfrm>
            <a:off x="4350751" y="2012248"/>
            <a:ext cx="825300" cy="1993691"/>
            <a:chOff x="126781" y="1281"/>
            <a:chExt cx="1100400" cy="2658254"/>
          </a:xfrm>
        </p:grpSpPr>
        <p:sp>
          <p:nvSpPr>
            <p:cNvPr id="208" name="Google Shape;208;p26"/>
            <p:cNvSpPr/>
            <p:nvPr/>
          </p:nvSpPr>
          <p:spPr>
            <a:xfrm>
              <a:off x="126781" y="1281"/>
              <a:ext cx="1100400" cy="379800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 txBox="1"/>
            <p:nvPr/>
          </p:nvSpPr>
          <p:spPr>
            <a:xfrm>
              <a:off x="137903" y="12403"/>
              <a:ext cx="1078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Appointment Management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 rot="5400000">
              <a:off x="605691" y="390508"/>
              <a:ext cx="142500" cy="171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 txBox="1"/>
            <p:nvPr/>
          </p:nvSpPr>
          <p:spPr>
            <a:xfrm>
              <a:off x="625734" y="404758"/>
              <a:ext cx="102600" cy="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26781" y="570895"/>
              <a:ext cx="1100400" cy="379800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 txBox="1"/>
            <p:nvPr/>
          </p:nvSpPr>
          <p:spPr>
            <a:xfrm>
              <a:off x="137903" y="582017"/>
              <a:ext cx="1078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b="0" i="0" lang="en-GB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Record Management</a:t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 rot="5400000">
              <a:off x="605691" y="960121"/>
              <a:ext cx="142500" cy="171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6"/>
            <p:cNvSpPr txBox="1"/>
            <p:nvPr/>
          </p:nvSpPr>
          <p:spPr>
            <a:xfrm>
              <a:off x="625734" y="974371"/>
              <a:ext cx="102600" cy="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26781" y="1140508"/>
              <a:ext cx="1100400" cy="379800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137903" y="1151630"/>
              <a:ext cx="1078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Prescription Approval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 rot="5400000">
              <a:off x="605690" y="1529735"/>
              <a:ext cx="142500" cy="171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625734" y="1543985"/>
              <a:ext cx="102600" cy="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126781" y="1710122"/>
              <a:ext cx="1100400" cy="379800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137903" y="1721244"/>
              <a:ext cx="1078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Prescription refills request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rot="5400000">
              <a:off x="605691" y="2099348"/>
              <a:ext cx="142500" cy="1710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625734" y="2113598"/>
              <a:ext cx="102600" cy="9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126781" y="2279735"/>
              <a:ext cx="1100400" cy="379800"/>
            </a:xfrm>
            <a:prstGeom prst="roundRect">
              <a:avLst>
                <a:gd fmla="val 10000" name="adj"/>
              </a:avLst>
            </a:prstGeom>
            <a:solidFill>
              <a:srgbClr val="1E4E7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137903" y="2290857"/>
              <a:ext cx="1078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libri"/>
                <a:buNone/>
              </a:pPr>
              <a:r>
                <a:rPr b="0" i="0" lang="en-GB" sz="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 Processing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6"/>
          <p:cNvSpPr txBox="1"/>
          <p:nvPr/>
        </p:nvSpPr>
        <p:spPr>
          <a:xfrm>
            <a:off x="2327775" y="1990650"/>
            <a:ext cx="12843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Appointment Schedules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Patient Medical Records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Prescription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Appointment Requests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Payment Information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5915350" y="2012250"/>
            <a:ext cx="130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Appointment Confirmations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Digital Prescriptions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Automated Appointment Reminders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Prescription Refill Confirmation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Payment Receipts</a:t>
            </a:r>
            <a:endParaRPr b="0" i="0" sz="11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/>
        </p:nvSpPr>
        <p:spPr>
          <a:xfrm>
            <a:off x="2536077" y="-1985"/>
            <a:ext cx="382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7"/>
          <p:cNvGraphicFramePr/>
          <p:nvPr/>
        </p:nvGraphicFramePr>
        <p:xfrm>
          <a:off x="318655" y="1653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{5B014FE9-C1FC-42FB-9A2C-7384AF206B3C}</a:tableStyleId>
              </a:tblPr>
              <a:tblGrid>
                <a:gridCol w="3586675"/>
                <a:gridCol w="2460000"/>
                <a:gridCol w="2460000"/>
              </a:tblGrid>
              <a:tr h="45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Business Group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User Roles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Team Member Name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(Bus. Group Proxy)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Appointment Management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Appointment Scheduler, Appointment Rescheduling Specialist, Automated Reminder Coordinator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</a:t>
                      </a:r>
                      <a:r>
                        <a:rPr lang="en-GB" sz="1100" u="none" cap="none" strike="noStrike"/>
                        <a:t>yothsna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  <a:tr h="52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Medical Records Management</a:t>
                      </a:r>
                      <a:r>
                        <a:rPr lang="en-GB" sz="11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Medical Records Specialist, Digital Prescription Manager, Prescription Refill Coordinator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Megha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Billing &amp; Finance Management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Payment Processing Specialist, Medical Billing Coordinator, Secure Payment System Administrator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Kalyan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52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Doctor &amp; Clinical Management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Doctor Schedule Manager, Patient Communication Coordinator, Test Results Analyst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GB" sz="1100" u="none" cap="none" strike="noStrike"/>
                        <a:t>Varun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47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Regulatory Compliance and Data Security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Compliance Officer, Data Security Analyst, Healthcare Regulatory Specialist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cap="none" strike="noStrike"/>
                        <a:t>Malavika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34" name="Google Shape;234;p27"/>
          <p:cNvSpPr txBox="1"/>
          <p:nvPr/>
        </p:nvSpPr>
        <p:spPr>
          <a:xfrm>
            <a:off x="625377" y="288834"/>
            <a:ext cx="3821400" cy="10050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1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Users (Customers)</a:t>
            </a:r>
            <a:endParaRPr b="1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Subscribed Patient</a:t>
            </a:r>
            <a:r>
              <a:rPr b="0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(Ananya)</a:t>
            </a:r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</a:t>
            </a:r>
            <a:r>
              <a:rPr b="0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(Dr. Smith)</a:t>
            </a:r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1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Provider</a:t>
            </a:r>
            <a:r>
              <a:rPr b="0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(HealthPlus Clinics)</a:t>
            </a:r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625377" y="1293886"/>
            <a:ext cx="1216950" cy="26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1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Users</a:t>
            </a:r>
            <a:r>
              <a:rPr b="1" i="0" lang="en-GB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b="1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/>
        </p:nvSpPr>
        <p:spPr>
          <a:xfrm>
            <a:off x="0" y="0"/>
            <a:ext cx="84252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Flow Overview:</a:t>
            </a:r>
            <a:endParaRPr b="1" i="0" sz="1200" u="none" cap="none" strike="noStrike">
              <a:solidFill>
                <a:srgbClr val="1B1C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6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Healthcare Providers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play a pivotal role by supplying essential data to the system. This includes patient information, appointment availability slots, and comprehensive medical records.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Pharmaceutical Companies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contribute by providing crucial information about medications, including dosages, side effects, and interactions. This data is integrated into the system to support doctors in prescribing the most appropriate treatments.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Insurance Companies/ Advertising Media and Payment Gateway Providers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are seamlessly integrated with the Billing &amp; Finance Management module. This integration streamlines claims processing and enables secure payment transactions, ensuring a smooth and efficient financial experience for all stakeholders.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Appointment Management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stands as the core functionality of the system. It connects registered patients with their chosen doctors, facilitating convenient and efficient appointment scheduling.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Doctor &amp; Clinical Management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empowers healthcare professionals by providing them with the necessary tools to effectively manage their schedules and access comprehensive patient data. This facilitates informed decision-making and personalized care.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AutoNum type="arabicPeriod"/>
            </a:pPr>
            <a:r>
              <a:rPr b="1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Regulatory Compliance and Data Security</a:t>
            </a:r>
            <a:r>
              <a:rPr b="0" i="0" lang="en-GB" sz="1200" u="none" cap="none" strike="noStrike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is paramount. The system ensures that all transactions, data exchanges, and prescriptions adhere to the strictest healthcare regulations, safeguarding patient privacy and maintaining the highest standards of data security.</a:t>
            </a:r>
            <a:endParaRPr b="0" i="0" sz="1200" u="none" cap="none" strike="noStrike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