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45680-87BC-C818-F3EB-3F109198FFAB}" v="3" dt="2022-10-15T22:38:26.175"/>
    <p1510:client id="{3D939387-291C-9B80-EB95-B8E2CDB1B146}" v="85" dt="2022-10-16T02:16:29.470"/>
    <p1510:client id="{A0FDCB24-C0BD-E692-39F3-F5CA2C4548DD}" v="587" dt="2022-10-16T16:45:33.403"/>
    <p1510:client id="{C7EB2159-B2C1-5C81-AEC2-57F025679171}" v="422" dt="2022-10-14T01:47:45.214"/>
    <p1510:client id="{D4757E83-D50A-F2F0-CC13-A316B3E00AB7}" v="66" dt="2022-10-15T19:31:58.841"/>
    <p1510:client id="{DA45C47C-A53B-E431-1A23-6A501DBAE59D}" v="1321" dt="2022-10-15T17:25:44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5243" autoAdjust="0"/>
  </p:normalViewPr>
  <p:slideViewPr>
    <p:cSldViewPr snapToGrid="0">
      <p:cViewPr>
        <p:scale>
          <a:sx n="100" d="100"/>
          <a:sy n="100" d="100"/>
        </p:scale>
        <p:origin x="869" y="-3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2286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4572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6858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9144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11430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13716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16002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1828800" algn="l" rtl="0">
              <a:spcBef>
                <a:spcPts val="0"/>
              </a:spcBef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572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144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3716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288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90575" marR="0" lvl="1" indent="-155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34439" marR="0" lvl="2" indent="-14223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27200" marR="0" lvl="3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84400" marR="0" lvl="4" indent="-177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457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914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1371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1828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83771" marR="0" lvl="1" indent="-123371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9200" marR="0" lvl="2" indent="-101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737360" marR="0" lvl="3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194560" marR="0" lvl="4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651760" marR="0" lvl="5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08960" marR="0" lvl="6" indent="-16256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566159" marR="0" lvl="7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023359" marR="0" lvl="8" indent="-162559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Font typeface="Calibri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/>
        </p:nvSpPr>
        <p:spPr>
          <a:xfrm>
            <a:off x="2445677" y="248062"/>
            <a:ext cx="4809946" cy="80010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Team 3 –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Smart Healthcare Appointment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Context Diagram</a:t>
            </a:r>
            <a:endParaRPr lang="en-US" sz="1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58" name="Shape 58"/>
          <p:cNvCxnSpPr/>
          <p:nvPr/>
        </p:nvCxnSpPr>
        <p:spPr>
          <a:xfrm>
            <a:off x="2573713" y="2766734"/>
            <a:ext cx="1713665" cy="825105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59" name="Shape 59"/>
          <p:cNvCxnSpPr/>
          <p:nvPr/>
        </p:nvCxnSpPr>
        <p:spPr>
          <a:xfrm flipV="1">
            <a:off x="2406902" y="4113600"/>
            <a:ext cx="1876573" cy="1127805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61" name="Shape 61"/>
          <p:cNvCxnSpPr/>
          <p:nvPr/>
        </p:nvCxnSpPr>
        <p:spPr>
          <a:xfrm flipH="1">
            <a:off x="5406014" y="2415674"/>
            <a:ext cx="1362076" cy="1100189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62" name="Shape 62"/>
          <p:cNvSpPr txBox="1"/>
          <p:nvPr/>
        </p:nvSpPr>
        <p:spPr>
          <a:xfrm rot="16200000">
            <a:off x="4031082" y="4656576"/>
            <a:ext cx="1134293" cy="302394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875" algn="ctr">
              <a:buClr>
                <a:srgbClr val="000000"/>
              </a:buClr>
              <a:buSzPts val="250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Manages insurance coverage &amp; claims.</a:t>
            </a:r>
            <a:endParaRPr lang="en-US" dirty="0"/>
          </a:p>
        </p:txBody>
      </p:sp>
      <p:pic>
        <p:nvPicPr>
          <p:cNvPr id="63" name="Shape 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7089" y="2042494"/>
            <a:ext cx="479384" cy="62544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/>
        </p:nvSpPr>
        <p:spPr>
          <a:xfrm>
            <a:off x="1479064" y="2574708"/>
            <a:ext cx="1156891" cy="6254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indent="-69850" algn="ctr">
              <a:lnSpc>
                <a:spcPct val="90000"/>
              </a:lnSpc>
            </a:pPr>
            <a:r>
              <a:rPr lang="en-US" sz="1100" dirty="0"/>
              <a:t>Patients</a:t>
            </a:r>
            <a:endParaRPr lang="en-US" dirty="0"/>
          </a:p>
        </p:txBody>
      </p:sp>
      <p:pic>
        <p:nvPicPr>
          <p:cNvPr id="65" name="Shape 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2239" y="4887269"/>
            <a:ext cx="479384" cy="62544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Shape 66"/>
          <p:cNvSpPr txBox="1"/>
          <p:nvPr/>
        </p:nvSpPr>
        <p:spPr>
          <a:xfrm>
            <a:off x="1530504" y="5512725"/>
            <a:ext cx="13230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indent="-69850" algn="ctr">
              <a:lnSpc>
                <a:spcPct val="90000"/>
              </a:lnSpc>
            </a:pPr>
            <a:r>
              <a:rPr lang="en-US" sz="1100" dirty="0">
                <a:latin typeface="Calibri"/>
                <a:cs typeface="Calibri"/>
                <a:sym typeface="Calibri"/>
              </a:rPr>
              <a:t>Hospitals &amp; Clinics Admins</a:t>
            </a:r>
            <a:endParaRPr lang="en-US" dirty="0"/>
          </a:p>
        </p:txBody>
      </p:sp>
      <p:pic>
        <p:nvPicPr>
          <p:cNvPr id="67" name="Shape 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6714" y="3552857"/>
            <a:ext cx="479384" cy="625447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/>
        </p:nvSpPr>
        <p:spPr>
          <a:xfrm>
            <a:off x="958702" y="4119588"/>
            <a:ext cx="1323000" cy="32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-6985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ym typeface="Calibri"/>
              </a:rPr>
              <a:t>Doctors</a:t>
            </a:r>
            <a:endParaRPr lang="en-US" dirty="0"/>
          </a:p>
        </p:txBody>
      </p:sp>
      <p:cxnSp>
        <p:nvCxnSpPr>
          <p:cNvPr id="69" name="Shape 69"/>
          <p:cNvCxnSpPr>
            <a:stCxn id="67" idx="3"/>
          </p:cNvCxnSpPr>
          <p:nvPr/>
        </p:nvCxnSpPr>
        <p:spPr>
          <a:xfrm rot="10800000" flipH="1">
            <a:off x="1856098" y="3831981"/>
            <a:ext cx="2414700" cy="33600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70" name="Shape 70"/>
          <p:cNvCxnSpPr/>
          <p:nvPr/>
        </p:nvCxnSpPr>
        <p:spPr>
          <a:xfrm flipH="1" flipV="1">
            <a:off x="4838277" y="2341516"/>
            <a:ext cx="12423" cy="1136216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71" name="Shape 71"/>
          <p:cNvCxnSpPr/>
          <p:nvPr/>
        </p:nvCxnSpPr>
        <p:spPr>
          <a:xfrm flipH="1" flipV="1">
            <a:off x="4842417" y="4186181"/>
            <a:ext cx="293" cy="1193751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72" name="Shape 72"/>
          <p:cNvSpPr txBox="1"/>
          <p:nvPr/>
        </p:nvSpPr>
        <p:spPr>
          <a:xfrm rot="5400000">
            <a:off x="4654846" y="2583503"/>
            <a:ext cx="871800" cy="60000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marL="0" marR="0" lvl="0" indent="-158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"/>
              <a:buFont typeface="Calibri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 Payment 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Integration</a:t>
            </a:r>
            <a:endParaRPr lang="en-US" sz="1000">
              <a:latin typeface="Calibri"/>
              <a:cs typeface="Calibri"/>
            </a:endParaRPr>
          </a:p>
        </p:txBody>
      </p:sp>
      <p:sp>
        <p:nvSpPr>
          <p:cNvPr id="73" name="Shape 73"/>
          <p:cNvSpPr/>
          <p:nvPr/>
        </p:nvSpPr>
        <p:spPr>
          <a:xfrm>
            <a:off x="4249900" y="1931452"/>
            <a:ext cx="1201500" cy="422400"/>
          </a:xfrm>
          <a:prstGeom prst="roundRect">
            <a:avLst>
              <a:gd name="adj" fmla="val 16667"/>
            </a:avLst>
          </a:prstGeom>
          <a:solidFill>
            <a:srgbClr val="4EAAFF">
              <a:alpha val="737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FFFFFF"/>
                </a:solidFill>
              </a:rPr>
              <a:t>Payment</a:t>
            </a:r>
          </a:p>
          <a:p>
            <a:pPr indent="-69850" algn="ctr">
              <a:buSzPts val="1100"/>
            </a:pPr>
            <a:r>
              <a:rPr lang="en-US" sz="110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74" name="Shape 74"/>
          <p:cNvSpPr/>
          <p:nvPr/>
        </p:nvSpPr>
        <p:spPr>
          <a:xfrm>
            <a:off x="6760170" y="2041515"/>
            <a:ext cx="1201500" cy="422400"/>
          </a:xfrm>
          <a:prstGeom prst="roundRect">
            <a:avLst>
              <a:gd name="adj" fmla="val 16667"/>
            </a:avLst>
          </a:prstGeom>
          <a:solidFill>
            <a:srgbClr val="4EAAFF">
              <a:alpha val="737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9850" algn="ctr"/>
            <a:r>
              <a:rPr lang="en-US" sz="1100" dirty="0">
                <a:solidFill>
                  <a:srgbClr val="FFFFFF"/>
                </a:solidFill>
              </a:rPr>
              <a:t>Hospitals &amp; Clinics System</a:t>
            </a:r>
          </a:p>
        </p:txBody>
      </p:sp>
      <p:sp>
        <p:nvSpPr>
          <p:cNvPr id="75" name="Shape 75"/>
          <p:cNvSpPr/>
          <p:nvPr/>
        </p:nvSpPr>
        <p:spPr>
          <a:xfrm>
            <a:off x="6863702" y="5069342"/>
            <a:ext cx="1197359" cy="513508"/>
          </a:xfrm>
          <a:prstGeom prst="roundRect">
            <a:avLst>
              <a:gd name="adj" fmla="val 16667"/>
            </a:avLst>
          </a:prstGeom>
          <a:solidFill>
            <a:srgbClr val="4EAAFF">
              <a:alpha val="737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698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</a:rPr>
              <a:t>Pharmacies &amp; Refills</a:t>
            </a:r>
          </a:p>
        </p:txBody>
      </p:sp>
      <p:sp>
        <p:nvSpPr>
          <p:cNvPr id="76" name="Shape 76"/>
          <p:cNvSpPr/>
          <p:nvPr/>
        </p:nvSpPr>
        <p:spPr>
          <a:xfrm>
            <a:off x="4291657" y="5371650"/>
            <a:ext cx="1201500" cy="422400"/>
          </a:xfrm>
          <a:prstGeom prst="roundRect">
            <a:avLst>
              <a:gd name="adj" fmla="val 16667"/>
            </a:avLst>
          </a:prstGeom>
          <a:solidFill>
            <a:srgbClr val="4EAAFF">
              <a:alpha val="737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9850" algn="ctr">
              <a:buClr>
                <a:srgbClr val="FFFFFF"/>
              </a:buClr>
              <a:buSzPts val="1100"/>
            </a:pPr>
            <a:r>
              <a:rPr lang="en-US" sz="1100" dirty="0">
                <a:solidFill>
                  <a:srgbClr val="FFFFFF"/>
                </a:solidFill>
              </a:rPr>
              <a:t>Insurance &amp; Claims</a:t>
            </a:r>
            <a:endParaRPr lang="en-US" sz="11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4270950" y="3469450"/>
            <a:ext cx="1159500" cy="725100"/>
          </a:xfrm>
          <a:prstGeom prst="roundRect">
            <a:avLst>
              <a:gd name="adj" fmla="val 16667"/>
            </a:avLst>
          </a:prstGeom>
          <a:solidFill>
            <a:srgbClr val="1971BB">
              <a:alpha val="8667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marR="0" lvl="0" indent="-76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rgbClr val="FFFFFF"/>
                </a:solidFill>
              </a:rPr>
              <a:t>Healthcare Plan</a:t>
            </a:r>
            <a:endParaRPr lang="en-US" sz="12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Shape 78"/>
          <p:cNvSpPr txBox="1"/>
          <p:nvPr/>
        </p:nvSpPr>
        <p:spPr>
          <a:xfrm rot="19260000">
            <a:off x="5246975" y="2552842"/>
            <a:ext cx="1680376" cy="392900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875"/>
            <a:r>
              <a:rPr lang="en-US" sz="1000" dirty="0">
                <a:latin typeface="Calibri"/>
                <a:cs typeface="Calibri"/>
                <a:sym typeface="Calibri"/>
              </a:rPr>
              <a:t>Tracks doctor availability &amp; records.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79" name="Shape 79"/>
          <p:cNvSpPr txBox="1"/>
          <p:nvPr/>
        </p:nvSpPr>
        <p:spPr>
          <a:xfrm rot="2040000">
            <a:off x="5542879" y="4328291"/>
            <a:ext cx="1399848" cy="599942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875"/>
            <a:r>
              <a:rPr lang="en-US" sz="1000" dirty="0">
                <a:latin typeface="Calibri"/>
                <a:cs typeface="Calibri"/>
                <a:sym typeface="Calibri"/>
              </a:rPr>
              <a:t>Processes digital prescriptions</a:t>
            </a:r>
            <a:endParaRPr lang="en-US" dirty="0"/>
          </a:p>
        </p:txBody>
      </p:sp>
      <p:sp>
        <p:nvSpPr>
          <p:cNvPr id="80" name="Shape 80"/>
          <p:cNvSpPr txBox="1"/>
          <p:nvPr/>
        </p:nvSpPr>
        <p:spPr>
          <a:xfrm rot="1560000">
            <a:off x="2887908" y="2528834"/>
            <a:ext cx="1553527" cy="525441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875">
              <a:buClr>
                <a:srgbClr val="000000"/>
              </a:buClr>
              <a:buSzPts val="250"/>
            </a:pPr>
            <a:r>
              <a:rPr lang="en-US" sz="1000" dirty="0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800" dirty="0">
                <a:ea typeface="Calibri"/>
                <a:cs typeface="Calibri"/>
                <a:sym typeface="Calibri"/>
              </a:rPr>
              <a:t> </a:t>
            </a:r>
            <a:r>
              <a:rPr lang="en-US" sz="800" b="0" i="0" u="none" strike="noStrike" cap="none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User Authentication</a:t>
            </a:r>
            <a:endParaRPr lang="en-US" sz="800" b="0" i="0" u="none" strike="noStrike" cap="none" dirty="0">
              <a:solidFill>
                <a:srgbClr val="000000"/>
              </a:solidFill>
              <a:ea typeface="Calibri"/>
              <a:cs typeface="Calibri"/>
            </a:endParaRPr>
          </a:p>
          <a:p>
            <a:pPr indent="-15875"/>
            <a:r>
              <a:rPr lang="en-US" sz="800" dirty="0">
                <a:cs typeface="Calibri"/>
                <a:sym typeface="Calibri"/>
              </a:rPr>
              <a:t>- Book appointments</a:t>
            </a:r>
            <a:endParaRPr lang="en-US" sz="800" dirty="0"/>
          </a:p>
          <a:p>
            <a:pPr indent="-15875"/>
            <a:r>
              <a:rPr lang="en-US" sz="800" dirty="0">
                <a:cs typeface="Calibri"/>
                <a:sym typeface="Calibri"/>
              </a:rPr>
              <a:t>- Access prescriptions</a:t>
            </a:r>
            <a:endParaRPr lang="en-US" sz="800" dirty="0">
              <a:cs typeface="Calibri"/>
            </a:endParaRPr>
          </a:p>
          <a:p>
            <a:pPr indent="-15875"/>
            <a:r>
              <a:rPr lang="en-US" sz="800" dirty="0">
                <a:cs typeface="Calibri"/>
              </a:rPr>
              <a:t>- Access records</a:t>
            </a:r>
          </a:p>
        </p:txBody>
      </p:sp>
      <p:sp>
        <p:nvSpPr>
          <p:cNvPr id="82" name="Shape 82"/>
          <p:cNvSpPr txBox="1"/>
          <p:nvPr/>
        </p:nvSpPr>
        <p:spPr>
          <a:xfrm rot="19740000">
            <a:off x="2361092" y="4178169"/>
            <a:ext cx="1582633" cy="600145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875">
              <a:buClr>
                <a:srgbClr val="000000"/>
              </a:buClr>
              <a:buSzPts val="250"/>
            </a:pPr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Authentication</a:t>
            </a:r>
            <a:endParaRPr lang="en-US" sz="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indent="-15875">
              <a:buSzPts val="250"/>
            </a:pPr>
            <a:r>
              <a:rPr lang="en-US" sz="900" dirty="0">
                <a:latin typeface="Calibri"/>
                <a:ea typeface="Calibri"/>
                <a:cs typeface="Calibri"/>
              </a:rPr>
              <a:t>- Oversee doctor availability</a:t>
            </a:r>
          </a:p>
          <a:p>
            <a:pPr indent="-15875">
              <a:buSzPts val="250"/>
            </a:pPr>
            <a:r>
              <a:rPr lang="en-US" sz="900" dirty="0">
                <a:latin typeface="Calibri"/>
                <a:cs typeface="Calibri"/>
              </a:rPr>
              <a:t>- appointment workflows</a:t>
            </a:r>
          </a:p>
        </p:txBody>
      </p:sp>
      <p:sp>
        <p:nvSpPr>
          <p:cNvPr id="83" name="Shape 83"/>
          <p:cNvSpPr/>
          <p:nvPr/>
        </p:nvSpPr>
        <p:spPr>
          <a:xfrm>
            <a:off x="7054368" y="3430396"/>
            <a:ext cx="1205400" cy="698100"/>
          </a:xfrm>
          <a:prstGeom prst="roundRect">
            <a:avLst>
              <a:gd name="adj" fmla="val 16667"/>
            </a:avLst>
          </a:prstGeom>
          <a:solidFill>
            <a:srgbClr val="4EAAFF">
              <a:alpha val="7373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indent="-69850" algn="ctr"/>
            <a:r>
              <a:rPr lang="en-US" sz="1100">
                <a:solidFill>
                  <a:srgbClr val="FFFFFF"/>
                </a:solidFill>
              </a:rPr>
              <a:t>Authentication</a:t>
            </a:r>
            <a:endParaRPr lang="en-US" err="1"/>
          </a:p>
          <a:p>
            <a:pPr marL="0" marR="0" lvl="0" indent="-698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</a:rPr>
              <a:t>System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735140" y="3407000"/>
            <a:ext cx="1320000" cy="453443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875"/>
            <a:r>
              <a:rPr lang="en-US" sz="1000" dirty="0">
                <a:latin typeface="Calibri"/>
                <a:cs typeface="Calibri"/>
                <a:sym typeface="Calibri"/>
              </a:rPr>
              <a:t>Manages secure login &amp; access control</a:t>
            </a:r>
            <a:endParaRPr lang="en-US" sz="10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cxnSp>
        <p:nvCxnSpPr>
          <p:cNvPr id="85" name="Shape 85"/>
          <p:cNvCxnSpPr>
            <a:cxnSpLocks/>
            <a:stCxn id="77" idx="3"/>
            <a:endCxn id="83" idx="1"/>
          </p:cNvCxnSpPr>
          <p:nvPr/>
        </p:nvCxnSpPr>
        <p:spPr>
          <a:xfrm flipV="1">
            <a:off x="5430450" y="3779446"/>
            <a:ext cx="1623918" cy="52554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cxnSp>
        <p:nvCxnSpPr>
          <p:cNvPr id="2" name="Shape 61">
            <a:extLst>
              <a:ext uri="{FF2B5EF4-FFF2-40B4-BE49-F238E27FC236}">
                <a16:creationId xmlns:a16="http://schemas.microsoft.com/office/drawing/2014/main" id="{34856382-F53C-B368-9178-280248DF0046}"/>
              </a:ext>
            </a:extLst>
          </p:cNvPr>
          <p:cNvCxnSpPr>
            <a:cxnSpLocks/>
          </p:cNvCxnSpPr>
          <p:nvPr/>
        </p:nvCxnSpPr>
        <p:spPr>
          <a:xfrm flipH="1" flipV="1">
            <a:off x="5418438" y="4149483"/>
            <a:ext cx="1457326" cy="945615"/>
          </a:xfrm>
          <a:prstGeom prst="straightConnector1">
            <a:avLst/>
          </a:prstGeom>
          <a:noFill/>
          <a:ln w="25400" cap="flat" cmpd="sng">
            <a:solidFill>
              <a:srgbClr val="134D7E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381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4" name="Shape 82">
            <a:extLst>
              <a:ext uri="{FF2B5EF4-FFF2-40B4-BE49-F238E27FC236}">
                <a16:creationId xmlns:a16="http://schemas.microsoft.com/office/drawing/2014/main" id="{A4914E70-3FC3-4B97-EB0C-BE7DD6D4E0DF}"/>
              </a:ext>
            </a:extLst>
          </p:cNvPr>
          <p:cNvSpPr txBox="1"/>
          <p:nvPr/>
        </p:nvSpPr>
        <p:spPr>
          <a:xfrm>
            <a:off x="2028703" y="3239712"/>
            <a:ext cx="1582633" cy="600145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 indent="-15875">
              <a:buClr>
                <a:srgbClr val="000000"/>
              </a:buClr>
              <a:buSzPts val="250"/>
            </a:pPr>
            <a:r>
              <a:rPr lang="en-US" sz="9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Authentication</a:t>
            </a:r>
            <a:endParaRPr lang="en-US" sz="9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indent="-15875">
              <a:buSzPts val="250"/>
            </a:pPr>
            <a:r>
              <a:rPr lang="en-US" sz="900" dirty="0">
                <a:latin typeface="Calibri"/>
                <a:ea typeface="Calibri"/>
                <a:cs typeface="Calibri"/>
              </a:rPr>
              <a:t>- Manage schedule</a:t>
            </a:r>
          </a:p>
          <a:p>
            <a:pPr indent="-15875">
              <a:buSzPts val="250"/>
            </a:pPr>
            <a:r>
              <a:rPr lang="en-US" sz="900" dirty="0">
                <a:latin typeface="Calibri"/>
                <a:ea typeface="Calibri"/>
                <a:cs typeface="Calibri"/>
              </a:rPr>
              <a:t>- View patient history</a:t>
            </a:r>
          </a:p>
          <a:p>
            <a:pPr indent="-15875">
              <a:buSzPts val="250"/>
            </a:pPr>
            <a:r>
              <a:rPr lang="en-US" sz="900" dirty="0">
                <a:latin typeface="Calibri"/>
                <a:ea typeface="Calibri"/>
                <a:cs typeface="Calibri"/>
              </a:rPr>
              <a:t>- Issue prescriptions</a:t>
            </a:r>
          </a:p>
          <a:p>
            <a:pPr indent="-15875">
              <a:buSzPts val="250"/>
            </a:pPr>
            <a:endParaRPr lang="en-US" sz="9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AC04C02-A202-F05B-D108-3C5AA42AD473}"/>
              </a:ext>
            </a:extLst>
          </p:cNvPr>
          <p:cNvSpPr/>
          <p:nvPr/>
        </p:nvSpPr>
        <p:spPr>
          <a:xfrm>
            <a:off x="4388527" y="2668479"/>
            <a:ext cx="406893" cy="3625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Arial"/>
              </a:rPr>
              <a:t>1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2C0A4C-59B1-179B-3801-3F678DBD196E}"/>
              </a:ext>
            </a:extLst>
          </p:cNvPr>
          <p:cNvSpPr/>
          <p:nvPr/>
        </p:nvSpPr>
        <p:spPr>
          <a:xfrm>
            <a:off x="6526566" y="3058233"/>
            <a:ext cx="406893" cy="3625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3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0B8E8D-F28D-FF38-E11D-1DFF00222206}"/>
              </a:ext>
            </a:extLst>
          </p:cNvPr>
          <p:cNvSpPr/>
          <p:nvPr/>
        </p:nvSpPr>
        <p:spPr>
          <a:xfrm>
            <a:off x="5420925" y="2490925"/>
            <a:ext cx="406893" cy="3625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2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ED5A80-CF68-A4C7-81E7-9F62554D2B0F}"/>
              </a:ext>
            </a:extLst>
          </p:cNvPr>
          <p:cNvSpPr/>
          <p:nvPr/>
        </p:nvSpPr>
        <p:spPr>
          <a:xfrm>
            <a:off x="4921187" y="4444012"/>
            <a:ext cx="406893" cy="3625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76B53F-1C71-2019-E0A9-7904447B9DD0}"/>
              </a:ext>
            </a:extLst>
          </p:cNvPr>
          <p:cNvSpPr/>
          <p:nvPr/>
        </p:nvSpPr>
        <p:spPr>
          <a:xfrm>
            <a:off x="6165294" y="4008513"/>
            <a:ext cx="406893" cy="36250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Arial"/>
              </a:rPr>
              <a:t>4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632DEF47-E235-664E-BF3E-C565BA7A4373}"/>
              </a:ext>
            </a:extLst>
          </p:cNvPr>
          <p:cNvSpPr txBox="1"/>
          <p:nvPr/>
        </p:nvSpPr>
        <p:spPr>
          <a:xfrm>
            <a:off x="3180362" y="140309"/>
            <a:ext cx="252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System Interface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968714-0725-B7AE-782D-3B6959EE8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055532"/>
              </p:ext>
            </p:extLst>
          </p:nvPr>
        </p:nvGraphicFramePr>
        <p:xfrm>
          <a:off x="-6235" y="594360"/>
          <a:ext cx="9169978" cy="6225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582">
                  <a:extLst>
                    <a:ext uri="{9D8B030D-6E8A-4147-A177-3AD203B41FA5}">
                      <a16:colId xmlns:a16="http://schemas.microsoft.com/office/drawing/2014/main" val="4077419395"/>
                    </a:ext>
                  </a:extLst>
                </a:gridCol>
                <a:gridCol w="2078092">
                  <a:extLst>
                    <a:ext uri="{9D8B030D-6E8A-4147-A177-3AD203B41FA5}">
                      <a16:colId xmlns:a16="http://schemas.microsoft.com/office/drawing/2014/main" val="1932747155"/>
                    </a:ext>
                  </a:extLst>
                </a:gridCol>
                <a:gridCol w="1157541">
                  <a:extLst>
                    <a:ext uri="{9D8B030D-6E8A-4147-A177-3AD203B41FA5}">
                      <a16:colId xmlns:a16="http://schemas.microsoft.com/office/drawing/2014/main" val="1421329866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143839345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1461509799"/>
                    </a:ext>
                  </a:extLst>
                </a:gridCol>
                <a:gridCol w="3700203">
                  <a:extLst>
                    <a:ext uri="{9D8B030D-6E8A-4147-A177-3AD203B41FA5}">
                      <a16:colId xmlns:a16="http://schemas.microsoft.com/office/drawing/2014/main" val="3830335643"/>
                    </a:ext>
                  </a:extLst>
                </a:gridCol>
              </a:tblGrid>
              <a:tr h="333698">
                <a:tc>
                  <a:txBody>
                    <a:bodyPr/>
                    <a:lstStyle/>
                    <a:p>
                      <a:r>
                        <a:rPr lang="en-US" sz="11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Description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Target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Frequency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Validation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5769754"/>
                  </a:ext>
                </a:extLst>
              </a:tr>
              <a:tr h="502470">
                <a:tc>
                  <a:txBody>
                    <a:bodyPr/>
                    <a:lstStyle/>
                    <a:p>
                      <a:r>
                        <a:rPr lang="en-US" sz="1100" dirty="0"/>
                        <a:t>1a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Supports Online payment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Payment System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Healthcare system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Real-time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Transaction amounts verified; payment confirmed or failed.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156976428"/>
                  </a:ext>
                </a:extLst>
              </a:tr>
              <a:tr h="502470">
                <a:tc>
                  <a:txBody>
                    <a:bodyPr/>
                    <a:lstStyle/>
                    <a:p>
                      <a:r>
                        <a:rPr lang="en-US" sz="1100" dirty="0"/>
                        <a:t>1b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Provides payment confirmation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Healthcare system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Payment System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Real-time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Payment success or failure response sent.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7489735"/>
                  </a:ext>
                </a:extLst>
              </a:tr>
              <a:tr h="490162">
                <a:tc>
                  <a:txBody>
                    <a:bodyPr/>
                    <a:lstStyle/>
                    <a:p>
                      <a:r>
                        <a:rPr lang="en-US" sz="1100" dirty="0"/>
                        <a:t>2a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Manages doctor schedules &amp; records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Hospitals &amp; Clinics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Healthcare System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Systematic Updates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Updates doctor availability &amp; logs.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217623325"/>
                  </a:ext>
                </a:extLst>
              </a:tr>
              <a:tr h="687238">
                <a:tc>
                  <a:txBody>
                    <a:bodyPr/>
                    <a:lstStyle/>
                    <a:p>
                      <a:r>
                        <a:rPr lang="en-US" sz="1100" dirty="0"/>
                        <a:t>2b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Provides availability &amp; compliance data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Healthcare System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Hospitals &amp; Clinics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Systematic Updates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Updates validated &amp; acknowledged.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84627102"/>
                  </a:ext>
                </a:extLst>
              </a:tr>
              <a:tr h="521196">
                <a:tc>
                  <a:txBody>
                    <a:bodyPr/>
                    <a:lstStyle/>
                    <a:p>
                      <a:r>
                        <a:rPr lang="en-US" sz="1100" dirty="0"/>
                        <a:t>3a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Handles user authentication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Authentication System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Healthcare System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Real-time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Credentials validated with third-party.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02216723"/>
                  </a:ext>
                </a:extLst>
              </a:tr>
              <a:tr h="521196">
                <a:tc>
                  <a:txBody>
                    <a:bodyPr/>
                    <a:lstStyle/>
                    <a:p>
                      <a:r>
                        <a:rPr lang="en-US" sz="1100" dirty="0"/>
                        <a:t>3b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Provides authentication status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Healthcare System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Authentication System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Real-time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Access granted or denied.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41207887"/>
                  </a:ext>
                </a:extLst>
              </a:tr>
              <a:tr h="306110">
                <a:tc>
                  <a:txBody>
                    <a:bodyPr/>
                    <a:lstStyle/>
                    <a:p>
                      <a:r>
                        <a:rPr lang="en-US" sz="1100" dirty="0"/>
                        <a:t>4a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Processes digital prescriptions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Pharmacies &amp; Refills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Healthcare System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Real-time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Prescriptions verified &amp; processed.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64185702"/>
                  </a:ext>
                </a:extLst>
              </a:tr>
              <a:tr h="485648">
                <a:tc>
                  <a:txBody>
                    <a:bodyPr/>
                    <a:lstStyle/>
                    <a:p>
                      <a:r>
                        <a:rPr lang="en-US" sz="1100" dirty="0"/>
                        <a:t>4b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Provides prescription </a:t>
                      </a:r>
                      <a:r>
                        <a:rPr lang="en-IN" sz="1100" dirty="0" err="1"/>
                        <a:t>fulfillment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Healthcare System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Pharmacies &amp; Refills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Real-time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Confirmation or issue alerts sent.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84714384"/>
                  </a:ext>
                </a:extLst>
              </a:tr>
              <a:tr h="888828">
                <a:tc>
                  <a:txBody>
                    <a:bodyPr/>
                    <a:lstStyle/>
                    <a:p>
                      <a:r>
                        <a:rPr lang="en-US" sz="1100" dirty="0"/>
                        <a:t>5a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Manages insurance claims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Insurance &amp; Claims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Healthcare System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On-demand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Claims validated against policy data.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32451586"/>
                  </a:ext>
                </a:extLst>
              </a:tr>
              <a:tr h="888828">
                <a:tc>
                  <a:txBody>
                    <a:bodyPr/>
                    <a:lstStyle/>
                    <a:p>
                      <a:r>
                        <a:rPr lang="en-US" sz="1100" dirty="0"/>
                        <a:t>5b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Provides claim decision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Healthcare System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Insurance &amp; Claims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On-demand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Approved, rejected, or request for more info.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534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40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269</Words>
  <Application>Microsoft Office PowerPoint</Application>
  <PresentationFormat>On-screen Show (4:3)</PresentationFormat>
  <Paragraphs>101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Patel, Ms. Megha Punamchand</cp:lastModifiedBy>
  <cp:revision>5</cp:revision>
  <dcterms:modified xsi:type="dcterms:W3CDTF">2025-02-22T21:33:34Z</dcterms:modified>
</cp:coreProperties>
</file>