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62" r:id="rId5"/>
    <p:sldId id="260" r:id="rId6"/>
  </p:sldIdLst>
  <p:sldSz cx="9144000" cy="5143500" type="screen16x9"/>
  <p:notesSz cx="6858000" cy="9144000"/>
  <p:embeddedFontLst>
    <p:embeddedFont>
      <p:font typeface="Lato" panose="020F0502020204030203" pitchFamily="3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F7FE9B-1BFD-E5C7-A0C2-E6B18F059DCA}" v="1176" dt="2025-03-15T20:24:03.910"/>
    <p1510:client id="{89A96E5F-5C4A-2789-BA66-205595D3D4D5}" v="471" dt="2025-03-16T01:03:42.041"/>
    <p1510:client id="{94A6BB73-7E6C-A6F3-5DCE-1CF9B75EE605}" v="1141" dt="2025-03-15T20:31:49.0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507dbf2a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507dbf2a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507dbf2a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5507dbf2a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>
          <a:extLst>
            <a:ext uri="{FF2B5EF4-FFF2-40B4-BE49-F238E27FC236}">
              <a16:creationId xmlns:a16="http://schemas.microsoft.com/office/drawing/2014/main" id="{11989E91-F35F-CD00-D0DF-3C6876FD2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507dbf2a2_0_14:notes">
            <a:extLst>
              <a:ext uri="{FF2B5EF4-FFF2-40B4-BE49-F238E27FC236}">
                <a16:creationId xmlns:a16="http://schemas.microsoft.com/office/drawing/2014/main" id="{825F9E3C-8DAC-352B-1D57-44B8301737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507dbf2a2_0_14:notes">
            <a:extLst>
              <a:ext uri="{FF2B5EF4-FFF2-40B4-BE49-F238E27FC236}">
                <a16:creationId xmlns:a16="http://schemas.microsoft.com/office/drawing/2014/main" id="{0DCB97D7-4AB7-D84F-FE25-F249135F4A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4897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507dbf2a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507dbf2a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90775" y="163348"/>
            <a:ext cx="2450700" cy="822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1100" dirty="0">
                <a:solidFill>
                  <a:schemeClr val="dk1"/>
                </a:solidFill>
                <a:latin typeface="Lato"/>
                <a:ea typeface="Lato"/>
                <a:cs typeface="Lato"/>
              </a:rPr>
              <a:t>Smart Healthcare Appointment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Use Case Diagram</a:t>
            </a:r>
            <a:endParaRPr sz="11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1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Module: 01. Appointment  Management</a:t>
            </a:r>
            <a:endParaRPr sz="11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555075" y="1186035"/>
            <a:ext cx="2178300" cy="63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900">
                <a:solidFill>
                  <a:schemeClr val="dk1"/>
                </a:solidFill>
              </a:rPr>
              <a:t>01.01 User Registration &amp; Authentication</a:t>
            </a:r>
          </a:p>
        </p:txBody>
      </p:sp>
      <p:sp>
        <p:nvSpPr>
          <p:cNvPr id="56" name="Google Shape;56;p13"/>
          <p:cNvSpPr/>
          <p:nvPr/>
        </p:nvSpPr>
        <p:spPr>
          <a:xfrm>
            <a:off x="3555075" y="1821435"/>
            <a:ext cx="2178300" cy="63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100"/>
            </a:pPr>
            <a:r>
              <a:rPr lang="en" sz="900">
                <a:solidFill>
                  <a:schemeClr val="dk1"/>
                </a:solidFill>
              </a:rPr>
              <a:t>01.02 Role-based Access Control</a:t>
            </a:r>
          </a:p>
        </p:txBody>
      </p:sp>
      <p:sp>
        <p:nvSpPr>
          <p:cNvPr id="57" name="Google Shape;57;p13"/>
          <p:cNvSpPr/>
          <p:nvPr/>
        </p:nvSpPr>
        <p:spPr>
          <a:xfrm>
            <a:off x="3555075" y="2449215"/>
            <a:ext cx="2178300" cy="63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900">
                <a:solidFill>
                  <a:schemeClr val="dk1"/>
                </a:solidFill>
              </a:rPr>
              <a:t>01.03 </a:t>
            </a:r>
            <a:r>
              <a:rPr lang="en" sz="900" dirty="0">
                <a:solidFill>
                  <a:schemeClr val="dk1"/>
                </a:solidFill>
              </a:rPr>
              <a:t>Appointment</a:t>
            </a:r>
            <a:r>
              <a:rPr lang="en" sz="900">
                <a:solidFill>
                  <a:schemeClr val="dk1"/>
                </a:solidFill>
              </a:rPr>
              <a:t> Scheduling &amp; Rescheduling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3555075" y="3092235"/>
            <a:ext cx="2178300" cy="63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1100"/>
            </a:pPr>
            <a:r>
              <a:rPr lang="en" sz="900">
                <a:solidFill>
                  <a:schemeClr val="dk1"/>
                </a:solidFill>
              </a:rPr>
              <a:t>01.04 Automated Notifications &amp;  Reminders</a:t>
            </a:r>
          </a:p>
        </p:txBody>
      </p:sp>
      <p:sp>
        <p:nvSpPr>
          <p:cNvPr id="62" name="Google Shape;62;p13"/>
          <p:cNvSpPr txBox="1"/>
          <p:nvPr/>
        </p:nvSpPr>
        <p:spPr>
          <a:xfrm>
            <a:off x="8193545" y="2170527"/>
            <a:ext cx="1287600" cy="2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3"/>
          <p:cNvCxnSpPr>
            <a:stCxn id="64" idx="3"/>
            <a:endCxn id="64" idx="3"/>
          </p:cNvCxnSpPr>
          <p:nvPr/>
        </p:nvCxnSpPr>
        <p:spPr>
          <a:xfrm>
            <a:off x="892645" y="140077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" name="Google Shape;65;p13"/>
          <p:cNvCxnSpPr>
            <a:cxnSpLocks/>
          </p:cNvCxnSpPr>
          <p:nvPr/>
        </p:nvCxnSpPr>
        <p:spPr>
          <a:xfrm>
            <a:off x="8394432" y="1400626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67;p13"/>
          <p:cNvSpPr txBox="1"/>
          <p:nvPr/>
        </p:nvSpPr>
        <p:spPr>
          <a:xfrm>
            <a:off x="911700" y="1354101"/>
            <a:ext cx="757211" cy="299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800">
                <a:latin typeface="Calibri"/>
              </a:rPr>
              <a:t>Subscribed Patient</a:t>
            </a:r>
          </a:p>
          <a:p>
            <a:pPr algn="ctr"/>
            <a:endParaRPr lang="en" sz="800">
              <a:latin typeface="Calibri"/>
            </a:endParaRPr>
          </a:p>
        </p:txBody>
      </p:sp>
      <p:pic>
        <p:nvPicPr>
          <p:cNvPr id="83" name="Google Shape;8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8215" y="860427"/>
            <a:ext cx="323865" cy="430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7853" y="3090665"/>
            <a:ext cx="262905" cy="45506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1090525" y="2338162"/>
            <a:ext cx="499634" cy="22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alibri"/>
              </a:rPr>
              <a:t>Doctor</a:t>
            </a:r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9955" y="1800218"/>
            <a:ext cx="323865" cy="438753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/>
        </p:nvSpPr>
        <p:spPr>
          <a:xfrm>
            <a:off x="937237" y="2995066"/>
            <a:ext cx="756514" cy="267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800">
                <a:latin typeface="Calibri"/>
              </a:rPr>
              <a:t>Healthcare Provider</a:t>
            </a:r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7458" y="2641397"/>
            <a:ext cx="323865" cy="43070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3"/>
          <p:cNvSpPr txBox="1"/>
          <p:nvPr/>
        </p:nvSpPr>
        <p:spPr>
          <a:xfrm>
            <a:off x="2421740" y="161370"/>
            <a:ext cx="4542600" cy="3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Use Case Diagram</a:t>
            </a:r>
            <a:endParaRPr b="1" u="sng"/>
          </a:p>
        </p:txBody>
      </p:sp>
      <p:pic>
        <p:nvPicPr>
          <p:cNvPr id="2" name="Google Shape;84;p13">
            <a:extLst>
              <a:ext uri="{FF2B5EF4-FFF2-40B4-BE49-F238E27FC236}">
                <a16:creationId xmlns:a16="http://schemas.microsoft.com/office/drawing/2014/main" id="{8EFC751C-6CE7-85F7-3CA4-BBE5DD56A5E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2515" y="682969"/>
            <a:ext cx="262905" cy="455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84;p13">
            <a:extLst>
              <a:ext uri="{FF2B5EF4-FFF2-40B4-BE49-F238E27FC236}">
                <a16:creationId xmlns:a16="http://schemas.microsoft.com/office/drawing/2014/main" id="{D023C311-5987-CE2D-BAB3-D219F760AD2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5429" y="4189700"/>
            <a:ext cx="262905" cy="479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84;p13">
            <a:extLst>
              <a:ext uri="{FF2B5EF4-FFF2-40B4-BE49-F238E27FC236}">
                <a16:creationId xmlns:a16="http://schemas.microsoft.com/office/drawing/2014/main" id="{FCDBA422-735D-BB17-AB91-F6626F30C6E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6514" y="1326753"/>
            <a:ext cx="262905" cy="455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84;p13">
            <a:extLst>
              <a:ext uri="{FF2B5EF4-FFF2-40B4-BE49-F238E27FC236}">
                <a16:creationId xmlns:a16="http://schemas.microsoft.com/office/drawing/2014/main" id="{5837829C-259E-5258-9A3A-1D6BB9794B6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2803" y="1883047"/>
            <a:ext cx="262905" cy="455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84;p13">
            <a:extLst>
              <a:ext uri="{FF2B5EF4-FFF2-40B4-BE49-F238E27FC236}">
                <a16:creationId xmlns:a16="http://schemas.microsoft.com/office/drawing/2014/main" id="{C5AFC096-C48F-6DA6-24DA-4B792DE1F2A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2084" y="2507167"/>
            <a:ext cx="262905" cy="455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84;p13">
            <a:extLst>
              <a:ext uri="{FF2B5EF4-FFF2-40B4-BE49-F238E27FC236}">
                <a16:creationId xmlns:a16="http://schemas.microsoft.com/office/drawing/2014/main" id="{D63F50DA-27DF-4005-ABD4-E5C410DAB20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8015" y="3742507"/>
            <a:ext cx="262905" cy="455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4;p13">
            <a:extLst>
              <a:ext uri="{FF2B5EF4-FFF2-40B4-BE49-F238E27FC236}">
                <a16:creationId xmlns:a16="http://schemas.microsoft.com/office/drawing/2014/main" id="{551ED320-41A7-2305-1023-090F3F1AFFC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8118" y="3358997"/>
            <a:ext cx="315225" cy="38664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51DBCE3-C381-5DEB-002F-BB2037C052BF}"/>
              </a:ext>
            </a:extLst>
          </p:cNvPr>
          <p:cNvSpPr txBox="1"/>
          <p:nvPr/>
        </p:nvSpPr>
        <p:spPr>
          <a:xfrm>
            <a:off x="910376" y="3796048"/>
            <a:ext cx="75502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>
                <a:latin typeface="Calibri"/>
              </a:rPr>
              <a:t>Appointment Scheduler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98559D-369D-4A64-4670-F77AEF56A41E}"/>
              </a:ext>
            </a:extLst>
          </p:cNvPr>
          <p:cNvSpPr txBox="1"/>
          <p:nvPr/>
        </p:nvSpPr>
        <p:spPr>
          <a:xfrm>
            <a:off x="548157" y="4669396"/>
            <a:ext cx="1737037" cy="2218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baseline="0">
                <a:latin typeface="Calibri"/>
              </a:rPr>
              <a:t>Appointment </a:t>
            </a:r>
            <a:r>
              <a:rPr lang="en-US" sz="800">
                <a:latin typeface="Calibri"/>
              </a:rPr>
              <a:t>Rescheduling </a:t>
            </a:r>
            <a:r>
              <a:rPr lang="en-US" sz="800">
                <a:latin typeface="Calibri"/>
                <a:ea typeface="Calibri"/>
              </a:rPr>
              <a:t>Specialist</a:t>
            </a:r>
            <a:r>
              <a:rPr lang="en-US" sz="800">
                <a:latin typeface="Calibri"/>
                <a:ea typeface="Calibri"/>
                <a:cs typeface="Calibri"/>
              </a:rPr>
              <a:t>​</a:t>
            </a:r>
            <a:endParaRPr lang="en-US" sz="800">
              <a:latin typeface="Calibri"/>
              <a:ea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364221-EB49-7E41-6968-8F8B044682A4}"/>
              </a:ext>
            </a:extLst>
          </p:cNvPr>
          <p:cNvSpPr txBox="1"/>
          <p:nvPr/>
        </p:nvSpPr>
        <p:spPr>
          <a:xfrm>
            <a:off x="7198592" y="1163086"/>
            <a:ext cx="1825581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>
                <a:latin typeface="Calibri"/>
              </a:rPr>
              <a:t>Automated </a:t>
            </a:r>
            <a:r>
              <a:rPr lang="en-US" sz="800">
                <a:latin typeface="Calibri"/>
                <a:ea typeface="Calibri"/>
              </a:rPr>
              <a:t>Reminder Coordinator</a:t>
            </a:r>
            <a:r>
              <a:rPr lang="en-US" sz="800">
                <a:latin typeface="Calibri"/>
                <a:ea typeface="Calibri"/>
                <a:cs typeface="Calibri"/>
              </a:rPr>
              <a:t>​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872C44-DC35-6C6B-DB36-D98E389C0FAB}"/>
              </a:ext>
            </a:extLst>
          </p:cNvPr>
          <p:cNvSpPr txBox="1"/>
          <p:nvPr/>
        </p:nvSpPr>
        <p:spPr>
          <a:xfrm>
            <a:off x="7166395" y="1726536"/>
            <a:ext cx="1889975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>
                <a:latin typeface="Calibri"/>
                <a:ea typeface="Calibri"/>
                <a:cs typeface="Calibri"/>
              </a:rPr>
              <a:t>Secure Payment System Administrator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B74CC5-5558-4C4E-419A-00E9F8466CF5}"/>
              </a:ext>
            </a:extLst>
          </p:cNvPr>
          <p:cNvSpPr txBox="1"/>
          <p:nvPr/>
        </p:nvSpPr>
        <p:spPr>
          <a:xfrm>
            <a:off x="7311283" y="2310111"/>
            <a:ext cx="1274204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>
                <a:latin typeface="Calibri"/>
                <a:ea typeface="Calibri"/>
                <a:cs typeface="Calibri"/>
              </a:rPr>
              <a:t>Doctor Schedule Manager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8AD4C4-3E44-AC3C-629C-BFC11B0354F4}"/>
              </a:ext>
            </a:extLst>
          </p:cNvPr>
          <p:cNvSpPr txBox="1"/>
          <p:nvPr/>
        </p:nvSpPr>
        <p:spPr>
          <a:xfrm>
            <a:off x="7170418" y="2941979"/>
            <a:ext cx="1712891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>
                <a:latin typeface="Calibri"/>
                <a:ea typeface="Calibri"/>
                <a:cs typeface="Calibri"/>
              </a:rPr>
              <a:t>Patient Communication Coordinator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23BB0B-6DF0-B162-D213-7FB5AA1388E1}"/>
              </a:ext>
            </a:extLst>
          </p:cNvPr>
          <p:cNvSpPr txBox="1"/>
          <p:nvPr/>
        </p:nvSpPr>
        <p:spPr>
          <a:xfrm>
            <a:off x="7371653" y="3509457"/>
            <a:ext cx="996502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>
                <a:latin typeface="Calibri"/>
                <a:ea typeface="Calibri"/>
                <a:cs typeface="Calibri"/>
              </a:rPr>
              <a:t>Compliance Officer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768C84-B293-9F2A-844D-44F3D5872E00}"/>
              </a:ext>
            </a:extLst>
          </p:cNvPr>
          <p:cNvSpPr txBox="1"/>
          <p:nvPr/>
        </p:nvSpPr>
        <p:spPr>
          <a:xfrm>
            <a:off x="7500438" y="4197671"/>
            <a:ext cx="1076997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>
                <a:latin typeface="Calibri"/>
                <a:ea typeface="Calibri"/>
                <a:cs typeface="Calibri"/>
              </a:rPr>
              <a:t>Data Security Analyst</a:t>
            </a:r>
          </a:p>
        </p:txBody>
      </p:sp>
      <p:pic>
        <p:nvPicPr>
          <p:cNvPr id="17" name="Google Shape;84;p13" descr="A black stick figure with a white background&#10;&#10;AI-generated content may be incorrect.">
            <a:extLst>
              <a:ext uri="{FF2B5EF4-FFF2-40B4-BE49-F238E27FC236}">
                <a16:creationId xmlns:a16="http://schemas.microsoft.com/office/drawing/2014/main" id="{99194B3E-01D4-C085-E2D7-844F75E14E1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6188" y="4414622"/>
            <a:ext cx="262905" cy="45506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D436518-3819-F639-7609-309FEA20F3E1}"/>
              </a:ext>
            </a:extLst>
          </p:cNvPr>
          <p:cNvSpPr txBox="1"/>
          <p:nvPr/>
        </p:nvSpPr>
        <p:spPr>
          <a:xfrm>
            <a:off x="7218715" y="4869786"/>
            <a:ext cx="1664595" cy="2194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>
                <a:ea typeface="Calibri"/>
              </a:rPr>
              <a:t>Healthcare Regulatory Specialist</a:t>
            </a:r>
          </a:p>
        </p:txBody>
      </p:sp>
      <p:cxnSp>
        <p:nvCxnSpPr>
          <p:cNvPr id="20" name="Google Shape;111;p14">
            <a:extLst>
              <a:ext uri="{FF2B5EF4-FFF2-40B4-BE49-F238E27FC236}">
                <a16:creationId xmlns:a16="http://schemas.microsoft.com/office/drawing/2014/main" id="{63AD13C0-49DC-BEE0-B263-A0F3FCB69981}"/>
              </a:ext>
            </a:extLst>
          </p:cNvPr>
          <p:cNvCxnSpPr/>
          <p:nvPr/>
        </p:nvCxnSpPr>
        <p:spPr>
          <a:xfrm>
            <a:off x="1442215" y="1096810"/>
            <a:ext cx="2114051" cy="35741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" name="Google Shape;111;p14">
            <a:extLst>
              <a:ext uri="{FF2B5EF4-FFF2-40B4-BE49-F238E27FC236}">
                <a16:creationId xmlns:a16="http://schemas.microsoft.com/office/drawing/2014/main" id="{223B8530-EA0D-9CCE-48E5-603DF2B3B74A}"/>
              </a:ext>
            </a:extLst>
          </p:cNvPr>
          <p:cNvCxnSpPr/>
          <p:nvPr/>
        </p:nvCxnSpPr>
        <p:spPr>
          <a:xfrm flipV="1">
            <a:off x="1437786" y="2140907"/>
            <a:ext cx="2105191" cy="75457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" name="Google Shape;111;p14">
            <a:extLst>
              <a:ext uri="{FF2B5EF4-FFF2-40B4-BE49-F238E27FC236}">
                <a16:creationId xmlns:a16="http://schemas.microsoft.com/office/drawing/2014/main" id="{389C1970-6BE6-83C6-9FA7-8452D251B665}"/>
              </a:ext>
            </a:extLst>
          </p:cNvPr>
          <p:cNvCxnSpPr/>
          <p:nvPr/>
        </p:nvCxnSpPr>
        <p:spPr>
          <a:xfrm flipV="1">
            <a:off x="1426266" y="1495865"/>
            <a:ext cx="2145064" cy="139253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" name="Google Shape;111;p14">
            <a:extLst>
              <a:ext uri="{FF2B5EF4-FFF2-40B4-BE49-F238E27FC236}">
                <a16:creationId xmlns:a16="http://schemas.microsoft.com/office/drawing/2014/main" id="{FECF1634-33D6-582A-BE99-F9BEC774B8F0}"/>
              </a:ext>
            </a:extLst>
          </p:cNvPr>
          <p:cNvCxnSpPr/>
          <p:nvPr/>
        </p:nvCxnSpPr>
        <p:spPr>
          <a:xfrm flipV="1">
            <a:off x="1445759" y="1506497"/>
            <a:ext cx="2100762" cy="53306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" name="Google Shape;111;p14">
            <a:extLst>
              <a:ext uri="{FF2B5EF4-FFF2-40B4-BE49-F238E27FC236}">
                <a16:creationId xmlns:a16="http://schemas.microsoft.com/office/drawing/2014/main" id="{7A26DF55-8393-EC9C-EF78-F6854F2EBFE3}"/>
              </a:ext>
            </a:extLst>
          </p:cNvPr>
          <p:cNvCxnSpPr/>
          <p:nvPr/>
        </p:nvCxnSpPr>
        <p:spPr>
          <a:xfrm>
            <a:off x="1451076" y="1096809"/>
            <a:ext cx="2100761" cy="102194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" name="Google Shape;111;p14">
            <a:extLst>
              <a:ext uri="{FF2B5EF4-FFF2-40B4-BE49-F238E27FC236}">
                <a16:creationId xmlns:a16="http://schemas.microsoft.com/office/drawing/2014/main" id="{BA4EAFE5-2307-307A-82C9-1783293D2D5C}"/>
              </a:ext>
            </a:extLst>
          </p:cNvPr>
          <p:cNvCxnSpPr/>
          <p:nvPr/>
        </p:nvCxnSpPr>
        <p:spPr>
          <a:xfrm>
            <a:off x="1452848" y="1094150"/>
            <a:ext cx="2131773" cy="224912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" name="Google Shape;111;p14">
            <a:extLst>
              <a:ext uri="{FF2B5EF4-FFF2-40B4-BE49-F238E27FC236}">
                <a16:creationId xmlns:a16="http://schemas.microsoft.com/office/drawing/2014/main" id="{79A91808-548E-ACB6-DE15-138CFDE6C410}"/>
              </a:ext>
            </a:extLst>
          </p:cNvPr>
          <p:cNvCxnSpPr/>
          <p:nvPr/>
        </p:nvCxnSpPr>
        <p:spPr>
          <a:xfrm>
            <a:off x="1445759" y="1095922"/>
            <a:ext cx="2131772" cy="165547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" name="Google Shape;111;p14">
            <a:extLst>
              <a:ext uri="{FF2B5EF4-FFF2-40B4-BE49-F238E27FC236}">
                <a16:creationId xmlns:a16="http://schemas.microsoft.com/office/drawing/2014/main" id="{39DC6D13-C0DC-E8D0-EAD9-B3BA948EC4B9}"/>
              </a:ext>
            </a:extLst>
          </p:cNvPr>
          <p:cNvCxnSpPr/>
          <p:nvPr/>
        </p:nvCxnSpPr>
        <p:spPr>
          <a:xfrm>
            <a:off x="1451962" y="2041335"/>
            <a:ext cx="2127343" cy="7830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6" name="Google Shape;111;p14">
            <a:extLst>
              <a:ext uri="{FF2B5EF4-FFF2-40B4-BE49-F238E27FC236}">
                <a16:creationId xmlns:a16="http://schemas.microsoft.com/office/drawing/2014/main" id="{7476A87B-E65C-8626-9CCC-33E2A7E57428}"/>
              </a:ext>
            </a:extLst>
          </p:cNvPr>
          <p:cNvCxnSpPr/>
          <p:nvPr/>
        </p:nvCxnSpPr>
        <p:spPr>
          <a:xfrm flipV="1">
            <a:off x="1422722" y="2847972"/>
            <a:ext cx="2149494" cy="163619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8" name="Google Shape;111;p14">
            <a:extLst>
              <a:ext uri="{FF2B5EF4-FFF2-40B4-BE49-F238E27FC236}">
                <a16:creationId xmlns:a16="http://schemas.microsoft.com/office/drawing/2014/main" id="{3B519F16-86E8-F4C0-3A5E-4C94AA5EABD8}"/>
              </a:ext>
            </a:extLst>
          </p:cNvPr>
          <p:cNvCxnSpPr/>
          <p:nvPr/>
        </p:nvCxnSpPr>
        <p:spPr>
          <a:xfrm flipV="1">
            <a:off x="1420065" y="2832023"/>
            <a:ext cx="2153922" cy="71470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" name="Google Shape;111;p14">
            <a:extLst>
              <a:ext uri="{FF2B5EF4-FFF2-40B4-BE49-F238E27FC236}">
                <a16:creationId xmlns:a16="http://schemas.microsoft.com/office/drawing/2014/main" id="{D544C10A-2386-EC54-AFF1-D2CCBD55CABC}"/>
              </a:ext>
            </a:extLst>
          </p:cNvPr>
          <p:cNvCxnSpPr/>
          <p:nvPr/>
        </p:nvCxnSpPr>
        <p:spPr>
          <a:xfrm>
            <a:off x="1474998" y="2037790"/>
            <a:ext cx="2091901" cy="131434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" name="Google Shape;111;p14">
            <a:extLst>
              <a:ext uri="{FF2B5EF4-FFF2-40B4-BE49-F238E27FC236}">
                <a16:creationId xmlns:a16="http://schemas.microsoft.com/office/drawing/2014/main" id="{4B6E4C68-1549-DB7C-C42E-53BB58938EF7}"/>
              </a:ext>
            </a:extLst>
          </p:cNvPr>
          <p:cNvCxnSpPr/>
          <p:nvPr/>
        </p:nvCxnSpPr>
        <p:spPr>
          <a:xfrm flipV="1">
            <a:off x="1463481" y="2746965"/>
            <a:ext cx="2078608" cy="12991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" name="Google Shape;119;p14">
            <a:extLst>
              <a:ext uri="{FF2B5EF4-FFF2-40B4-BE49-F238E27FC236}">
                <a16:creationId xmlns:a16="http://schemas.microsoft.com/office/drawing/2014/main" id="{B1A2DFBE-0E86-5BF6-3FE6-D9E8ED5B7108}"/>
              </a:ext>
            </a:extLst>
          </p:cNvPr>
          <p:cNvCxnSpPr>
            <a:cxnSpLocks/>
          </p:cNvCxnSpPr>
          <p:nvPr/>
        </p:nvCxnSpPr>
        <p:spPr>
          <a:xfrm flipH="1">
            <a:off x="5713636" y="2784725"/>
            <a:ext cx="2010646" cy="60925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" name="Google Shape;119;p14">
            <a:extLst>
              <a:ext uri="{FF2B5EF4-FFF2-40B4-BE49-F238E27FC236}">
                <a16:creationId xmlns:a16="http://schemas.microsoft.com/office/drawing/2014/main" id="{1702F88A-1E51-0ADA-247E-2F8E4199DCC6}"/>
              </a:ext>
            </a:extLst>
          </p:cNvPr>
          <p:cNvCxnSpPr>
            <a:cxnSpLocks/>
          </p:cNvCxnSpPr>
          <p:nvPr/>
        </p:nvCxnSpPr>
        <p:spPr>
          <a:xfrm flipH="1">
            <a:off x="5656044" y="928457"/>
            <a:ext cx="2077098" cy="238135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" name="Google Shape;119;p14">
            <a:extLst>
              <a:ext uri="{FF2B5EF4-FFF2-40B4-BE49-F238E27FC236}">
                <a16:creationId xmlns:a16="http://schemas.microsoft.com/office/drawing/2014/main" id="{847A9B02-14D3-AC3D-12F6-235BD155B64F}"/>
              </a:ext>
            </a:extLst>
          </p:cNvPr>
          <p:cNvCxnSpPr>
            <a:cxnSpLocks/>
          </p:cNvCxnSpPr>
          <p:nvPr/>
        </p:nvCxnSpPr>
        <p:spPr>
          <a:xfrm flipH="1">
            <a:off x="5726928" y="1624001"/>
            <a:ext cx="2037226" cy="46749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119;p14">
            <a:extLst>
              <a:ext uri="{FF2B5EF4-FFF2-40B4-BE49-F238E27FC236}">
                <a16:creationId xmlns:a16="http://schemas.microsoft.com/office/drawing/2014/main" id="{1AEE5B9F-09F3-7739-EE78-33A0EE0D13D6}"/>
              </a:ext>
            </a:extLst>
          </p:cNvPr>
          <p:cNvCxnSpPr>
            <a:cxnSpLocks/>
          </p:cNvCxnSpPr>
          <p:nvPr/>
        </p:nvCxnSpPr>
        <p:spPr>
          <a:xfrm flipH="1" flipV="1">
            <a:off x="5749077" y="2153517"/>
            <a:ext cx="2010647" cy="184509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" name="Google Shape;119;p14">
            <a:extLst>
              <a:ext uri="{FF2B5EF4-FFF2-40B4-BE49-F238E27FC236}">
                <a16:creationId xmlns:a16="http://schemas.microsoft.com/office/drawing/2014/main" id="{FE925EB8-5901-72E1-D23E-3D84BB4BE454}"/>
              </a:ext>
            </a:extLst>
          </p:cNvPr>
          <p:cNvCxnSpPr>
            <a:cxnSpLocks/>
          </p:cNvCxnSpPr>
          <p:nvPr/>
        </p:nvCxnSpPr>
        <p:spPr>
          <a:xfrm flipH="1" flipV="1">
            <a:off x="5735787" y="2122505"/>
            <a:ext cx="1957483" cy="127358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4" name="Google Shape;119;p14">
            <a:extLst>
              <a:ext uri="{FF2B5EF4-FFF2-40B4-BE49-F238E27FC236}">
                <a16:creationId xmlns:a16="http://schemas.microsoft.com/office/drawing/2014/main" id="{C863D106-EBB4-B57C-2ABF-EE618F1D447D}"/>
              </a:ext>
            </a:extLst>
          </p:cNvPr>
          <p:cNvCxnSpPr>
            <a:cxnSpLocks/>
          </p:cNvCxnSpPr>
          <p:nvPr/>
        </p:nvCxnSpPr>
        <p:spPr>
          <a:xfrm flipH="1">
            <a:off x="5713635" y="2155629"/>
            <a:ext cx="2001784" cy="56495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" name="Google Shape;119;p14">
            <a:extLst>
              <a:ext uri="{FF2B5EF4-FFF2-40B4-BE49-F238E27FC236}">
                <a16:creationId xmlns:a16="http://schemas.microsoft.com/office/drawing/2014/main" id="{67834C9B-08B3-C044-735B-D43EA731132E}"/>
              </a:ext>
            </a:extLst>
          </p:cNvPr>
          <p:cNvCxnSpPr>
            <a:cxnSpLocks/>
          </p:cNvCxnSpPr>
          <p:nvPr/>
        </p:nvCxnSpPr>
        <p:spPr>
          <a:xfrm flipH="1" flipV="1">
            <a:off x="5723308" y="2233261"/>
            <a:ext cx="2040814" cy="246167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/>
          <p:nvPr/>
        </p:nvSpPr>
        <p:spPr>
          <a:xfrm>
            <a:off x="90775" y="151275"/>
            <a:ext cx="24507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Lato"/>
              </a:rPr>
              <a:t>Smart Healthcare Appointment</a:t>
            </a:r>
            <a:endParaRPr lang="en-US" sz="11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  <a:p>
            <a:r>
              <a:rPr lang="en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Lato"/>
              </a:rPr>
              <a:t>Use Case Diagram</a:t>
            </a:r>
            <a:endParaRPr lang="en-US" sz="1100" dirty="0">
              <a:solidFill>
                <a:schemeClr val="dk1"/>
              </a:solidFill>
              <a:latin typeface="Calibri"/>
              <a:ea typeface="Calibri"/>
              <a:cs typeface="Calibri"/>
              <a:sym typeface="Lato"/>
            </a:endParaRPr>
          </a:p>
          <a:p>
            <a:r>
              <a:rPr lang="en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Lato"/>
              </a:rPr>
              <a:t>Module: 02.</a:t>
            </a:r>
            <a:r>
              <a:rPr 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Lato"/>
              </a:rPr>
              <a:t> Medical Records Management</a:t>
            </a: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142600" y="1639142"/>
            <a:ext cx="11595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Subscribed Patient</a:t>
            </a:r>
          </a:p>
        </p:txBody>
      </p:sp>
      <p:sp>
        <p:nvSpPr>
          <p:cNvPr id="107" name="Google Shape;107;p14"/>
          <p:cNvSpPr/>
          <p:nvPr/>
        </p:nvSpPr>
        <p:spPr>
          <a:xfrm>
            <a:off x="3436650" y="844125"/>
            <a:ext cx="2178300" cy="63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02.01 Secure Access to Medical History</a:t>
            </a:r>
          </a:p>
        </p:txBody>
      </p:sp>
      <p:sp>
        <p:nvSpPr>
          <p:cNvPr id="108" name="Google Shape;108;p14"/>
          <p:cNvSpPr/>
          <p:nvPr/>
        </p:nvSpPr>
        <p:spPr>
          <a:xfrm>
            <a:off x="3436650" y="1479525"/>
            <a:ext cx="2178300" cy="635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90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02.02 Upload &amp; Store Medical Documents</a:t>
            </a:r>
          </a:p>
        </p:txBody>
      </p:sp>
      <p:sp>
        <p:nvSpPr>
          <p:cNvPr id="109" name="Google Shape;109;p14"/>
          <p:cNvSpPr/>
          <p:nvPr/>
        </p:nvSpPr>
        <p:spPr>
          <a:xfrm>
            <a:off x="3396625" y="2114925"/>
            <a:ext cx="2178300" cy="635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02.03 Prescription Refill Requests</a:t>
            </a:r>
          </a:p>
        </p:txBody>
      </p:sp>
      <p:sp>
        <p:nvSpPr>
          <p:cNvPr id="110" name="Google Shape;110;p14"/>
          <p:cNvSpPr txBox="1"/>
          <p:nvPr/>
        </p:nvSpPr>
        <p:spPr>
          <a:xfrm>
            <a:off x="290217" y="2571750"/>
            <a:ext cx="796926" cy="35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Doctor </a:t>
            </a:r>
          </a:p>
        </p:txBody>
      </p:sp>
      <p:cxnSp>
        <p:nvCxnSpPr>
          <p:cNvPr id="111" name="Google Shape;111;p14"/>
          <p:cNvCxnSpPr>
            <a:stCxn id="112" idx="3"/>
            <a:endCxn id="107" idx="2"/>
          </p:cNvCxnSpPr>
          <p:nvPr/>
        </p:nvCxnSpPr>
        <p:spPr>
          <a:xfrm flipV="1">
            <a:off x="852994" y="1161825"/>
            <a:ext cx="2583656" cy="24067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3" name="Google Shape;113;p14"/>
          <p:cNvCxnSpPr>
            <a:stCxn id="112" idx="3"/>
            <a:endCxn id="108" idx="2"/>
          </p:cNvCxnSpPr>
          <p:nvPr/>
        </p:nvCxnSpPr>
        <p:spPr>
          <a:xfrm>
            <a:off x="852994" y="1402495"/>
            <a:ext cx="2583656" cy="39473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4" name="Google Shape;114;p14"/>
          <p:cNvCxnSpPr>
            <a:cxnSpLocks/>
          </p:cNvCxnSpPr>
          <p:nvPr/>
        </p:nvCxnSpPr>
        <p:spPr>
          <a:xfrm flipH="1">
            <a:off x="5614950" y="796648"/>
            <a:ext cx="2157629" cy="93855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6" name="Google Shape;116;p14"/>
          <p:cNvCxnSpPr>
            <a:cxnSpLocks/>
          </p:cNvCxnSpPr>
          <p:nvPr/>
        </p:nvCxnSpPr>
        <p:spPr>
          <a:xfrm flipH="1">
            <a:off x="5566065" y="1944078"/>
            <a:ext cx="2392758" cy="45753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7" name="Google Shape;117;p14"/>
          <p:cNvCxnSpPr>
            <a:cxnSpLocks/>
          </p:cNvCxnSpPr>
          <p:nvPr/>
        </p:nvCxnSpPr>
        <p:spPr>
          <a:xfrm flipH="1" flipV="1">
            <a:off x="5592796" y="2459882"/>
            <a:ext cx="2334839" cy="61390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12" name="Google Shape;11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252" y="1091112"/>
            <a:ext cx="327742" cy="622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530" y="2089687"/>
            <a:ext cx="363185" cy="58289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14"/>
          <p:cNvCxnSpPr>
            <a:stCxn id="112" idx="3"/>
            <a:endCxn id="109" idx="2"/>
          </p:cNvCxnSpPr>
          <p:nvPr/>
        </p:nvCxnSpPr>
        <p:spPr>
          <a:xfrm>
            <a:off x="852994" y="1402495"/>
            <a:ext cx="2543631" cy="103013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0" name="Google Shape;120;p14"/>
          <p:cNvSpPr txBox="1"/>
          <p:nvPr/>
        </p:nvSpPr>
        <p:spPr>
          <a:xfrm>
            <a:off x="142600" y="3562800"/>
            <a:ext cx="11595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Healthcare Provider</a:t>
            </a:r>
          </a:p>
        </p:txBody>
      </p:sp>
      <p:pic>
        <p:nvPicPr>
          <p:cNvPr id="121" name="Google Shape;12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669" y="3028061"/>
            <a:ext cx="385335" cy="627197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4"/>
          <p:cNvSpPr txBox="1"/>
          <p:nvPr/>
        </p:nvSpPr>
        <p:spPr>
          <a:xfrm>
            <a:off x="7238183" y="1092085"/>
            <a:ext cx="1531639" cy="2743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Medical Records Specialist</a:t>
            </a:r>
          </a:p>
        </p:txBody>
      </p:sp>
      <p:pic>
        <p:nvPicPr>
          <p:cNvPr id="123" name="Google Shape;12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1207" y="1585161"/>
            <a:ext cx="354323" cy="671496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4"/>
          <p:cNvSpPr txBox="1"/>
          <p:nvPr/>
        </p:nvSpPr>
        <p:spPr>
          <a:xfrm>
            <a:off x="2292200" y="1350"/>
            <a:ext cx="4542600" cy="3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>
                <a:latin typeface="Calibri"/>
                <a:ea typeface="Calibri"/>
                <a:cs typeface="Calibri"/>
              </a:rPr>
              <a:t>Use Case Diagram</a:t>
            </a:r>
          </a:p>
        </p:txBody>
      </p:sp>
      <p:pic>
        <p:nvPicPr>
          <p:cNvPr id="2" name="Google Shape;118;p14" descr="A black stick figure with a white background&#10;&#10;AI-generated content may be incorrect.">
            <a:extLst>
              <a:ext uri="{FF2B5EF4-FFF2-40B4-BE49-F238E27FC236}">
                <a16:creationId xmlns:a16="http://schemas.microsoft.com/office/drawing/2014/main" id="{2C820A4F-9D34-7A38-5037-6D9381A7BE6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5220" y="458050"/>
            <a:ext cx="411917" cy="6404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18;p14" descr="A black stick figure with a white background&#10;&#10;AI-generated content may be incorrect.">
            <a:extLst>
              <a:ext uri="{FF2B5EF4-FFF2-40B4-BE49-F238E27FC236}">
                <a16:creationId xmlns:a16="http://schemas.microsoft.com/office/drawing/2014/main" id="{6157B045-B213-0760-0518-85DBF812BBB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811" y="2704177"/>
            <a:ext cx="394196" cy="64048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3323F9-DBE1-0C30-57FF-1F60AA122DFE}"/>
              </a:ext>
            </a:extLst>
          </p:cNvPr>
          <p:cNvSpPr txBox="1"/>
          <p:nvPr/>
        </p:nvSpPr>
        <p:spPr>
          <a:xfrm>
            <a:off x="7497725" y="3344382"/>
            <a:ext cx="1414131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Digital Prescription Manager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809F38-3AA2-C6EA-BEDC-9C945DFCF048}"/>
              </a:ext>
            </a:extLst>
          </p:cNvPr>
          <p:cNvSpPr txBox="1"/>
          <p:nvPr/>
        </p:nvSpPr>
        <p:spPr>
          <a:xfrm>
            <a:off x="7378109" y="2254545"/>
            <a:ext cx="1462863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>
                <a:latin typeface="Calibri"/>
                <a:ea typeface="Calibri"/>
                <a:cs typeface="Calibri"/>
              </a:rPr>
              <a:t>Prescription Refill Coordinator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5AA8C7-F699-3B98-0FA5-1CB5744CB290}"/>
              </a:ext>
            </a:extLst>
          </p:cNvPr>
          <p:cNvSpPr txBox="1"/>
          <p:nvPr/>
        </p:nvSpPr>
        <p:spPr>
          <a:xfrm>
            <a:off x="7666075" y="4288022"/>
            <a:ext cx="1303375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>
                <a:latin typeface="Calibri"/>
                <a:ea typeface="Calibri"/>
                <a:cs typeface="Calibri"/>
              </a:rPr>
              <a:t>Test Result Analyst</a:t>
            </a:r>
          </a:p>
        </p:txBody>
      </p:sp>
      <p:pic>
        <p:nvPicPr>
          <p:cNvPr id="9" name="Google Shape;118;p14" descr="A black stick figure with a white background&#10;&#10;AI-generated content may be incorrect.">
            <a:extLst>
              <a:ext uri="{FF2B5EF4-FFF2-40B4-BE49-F238E27FC236}">
                <a16:creationId xmlns:a16="http://schemas.microsoft.com/office/drawing/2014/main" id="{DA6A25F1-BD71-5DB9-4A35-ECF685B083C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60810" y="3652246"/>
            <a:ext cx="394196" cy="63605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Google Shape;119;p14">
            <a:extLst>
              <a:ext uri="{FF2B5EF4-FFF2-40B4-BE49-F238E27FC236}">
                <a16:creationId xmlns:a16="http://schemas.microsoft.com/office/drawing/2014/main" id="{3D99BBDD-8DE7-1021-69D1-B0DD1FD9A685}"/>
              </a:ext>
            </a:extLst>
          </p:cNvPr>
          <p:cNvCxnSpPr>
            <a:cxnSpLocks/>
          </p:cNvCxnSpPr>
          <p:nvPr/>
        </p:nvCxnSpPr>
        <p:spPr>
          <a:xfrm>
            <a:off x="844133" y="2425878"/>
            <a:ext cx="2565782" cy="5547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" name="Google Shape;119;p14">
            <a:extLst>
              <a:ext uri="{FF2B5EF4-FFF2-40B4-BE49-F238E27FC236}">
                <a16:creationId xmlns:a16="http://schemas.microsoft.com/office/drawing/2014/main" id="{142BBA8D-3316-8284-58FD-A5BAD77CE928}"/>
              </a:ext>
            </a:extLst>
          </p:cNvPr>
          <p:cNvCxnSpPr>
            <a:cxnSpLocks/>
          </p:cNvCxnSpPr>
          <p:nvPr/>
        </p:nvCxnSpPr>
        <p:spPr>
          <a:xfrm flipV="1">
            <a:off x="857423" y="1209880"/>
            <a:ext cx="2574643" cy="118941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" name="Google Shape;119;p14">
            <a:extLst>
              <a:ext uri="{FF2B5EF4-FFF2-40B4-BE49-F238E27FC236}">
                <a16:creationId xmlns:a16="http://schemas.microsoft.com/office/drawing/2014/main" id="{A1EE3975-75E9-47EA-B48A-E5A82D540E47}"/>
              </a:ext>
            </a:extLst>
          </p:cNvPr>
          <p:cNvCxnSpPr>
            <a:cxnSpLocks/>
          </p:cNvCxnSpPr>
          <p:nvPr/>
        </p:nvCxnSpPr>
        <p:spPr>
          <a:xfrm flipV="1">
            <a:off x="852994" y="1856693"/>
            <a:ext cx="2583502" cy="56475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" name="Google Shape;119;p14">
            <a:extLst>
              <a:ext uri="{FF2B5EF4-FFF2-40B4-BE49-F238E27FC236}">
                <a16:creationId xmlns:a16="http://schemas.microsoft.com/office/drawing/2014/main" id="{3F03A31E-AEA8-72E8-2A55-576563DC525F}"/>
              </a:ext>
            </a:extLst>
          </p:cNvPr>
          <p:cNvCxnSpPr>
            <a:cxnSpLocks/>
          </p:cNvCxnSpPr>
          <p:nvPr/>
        </p:nvCxnSpPr>
        <p:spPr>
          <a:xfrm flipH="1">
            <a:off x="5651613" y="799983"/>
            <a:ext cx="2116975" cy="32129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" name="Google Shape;119;p14">
            <a:extLst>
              <a:ext uri="{FF2B5EF4-FFF2-40B4-BE49-F238E27FC236}">
                <a16:creationId xmlns:a16="http://schemas.microsoft.com/office/drawing/2014/main" id="{057E10F3-D498-80A0-39C8-69BCE14257AF}"/>
              </a:ext>
            </a:extLst>
          </p:cNvPr>
          <p:cNvCxnSpPr>
            <a:cxnSpLocks/>
          </p:cNvCxnSpPr>
          <p:nvPr/>
        </p:nvCxnSpPr>
        <p:spPr>
          <a:xfrm flipH="1" flipV="1">
            <a:off x="5602880" y="1821252"/>
            <a:ext cx="2294183" cy="223052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5"/>
          <p:cNvSpPr txBox="1"/>
          <p:nvPr/>
        </p:nvSpPr>
        <p:spPr>
          <a:xfrm>
            <a:off x="90775" y="151275"/>
            <a:ext cx="2829000" cy="8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1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Smart Healthcare Appointment</a:t>
            </a:r>
            <a:endParaRPr lang="en-US" sz="1100" dirty="0">
              <a:solidFill>
                <a:schemeClr val="dk1"/>
              </a:solidFill>
              <a:latin typeface="Lato"/>
              <a:ea typeface="Lato"/>
              <a:cs typeface="Lato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Use Case Diagram</a:t>
            </a:r>
            <a:endParaRPr lang="en-US" sz="1100" dirty="0">
              <a:solidFill>
                <a:schemeClr val="dk1"/>
              </a:solidFill>
              <a:latin typeface="Lato"/>
              <a:ea typeface="Lato"/>
              <a:cs typeface="Lato"/>
            </a:endParaRPr>
          </a:p>
          <a:p>
            <a:r>
              <a:rPr lang="en" sz="11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Module: 03. Billing &amp; Finance Management</a:t>
            </a:r>
            <a:endParaRPr lang="en-US" sz="1100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sz="1100" dirty="0">
              <a:solidFill>
                <a:schemeClr val="dk1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130" name="Google Shape;130;p15"/>
          <p:cNvSpPr txBox="1"/>
          <p:nvPr/>
        </p:nvSpPr>
        <p:spPr>
          <a:xfrm>
            <a:off x="339025" y="2270900"/>
            <a:ext cx="888000" cy="2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3200849" y="460473"/>
            <a:ext cx="2089758" cy="538808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900">
                <a:solidFill>
                  <a:schemeClr val="dk1"/>
                </a:solidFill>
              </a:rPr>
              <a:t>03.01 Online Payment Processing</a:t>
            </a:r>
          </a:p>
        </p:txBody>
      </p:sp>
      <p:sp>
        <p:nvSpPr>
          <p:cNvPr id="132" name="Google Shape;132;p15"/>
          <p:cNvSpPr/>
          <p:nvPr/>
        </p:nvSpPr>
        <p:spPr>
          <a:xfrm>
            <a:off x="3212925" y="999279"/>
            <a:ext cx="2089757" cy="494538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900">
                <a:solidFill>
                  <a:schemeClr val="dk1"/>
                </a:solidFill>
              </a:rPr>
              <a:t>03.02 Create Invoice</a:t>
            </a:r>
          </a:p>
        </p:txBody>
      </p:sp>
      <p:sp>
        <p:nvSpPr>
          <p:cNvPr id="133" name="Google Shape;133;p15"/>
          <p:cNvSpPr/>
          <p:nvPr/>
        </p:nvSpPr>
        <p:spPr>
          <a:xfrm>
            <a:off x="3208770" y="1517540"/>
            <a:ext cx="2097808" cy="52271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900">
                <a:solidFill>
                  <a:schemeClr val="dk1"/>
                </a:solidFill>
              </a:rPr>
              <a:t>03.03 Update Invoice</a:t>
            </a:r>
          </a:p>
        </p:txBody>
      </p:sp>
      <p:sp>
        <p:nvSpPr>
          <p:cNvPr id="134" name="Google Shape;134;p15"/>
          <p:cNvSpPr/>
          <p:nvPr/>
        </p:nvSpPr>
        <p:spPr>
          <a:xfrm>
            <a:off x="3208899" y="2048299"/>
            <a:ext cx="2097807" cy="526734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900">
                <a:solidFill>
                  <a:schemeClr val="dk1"/>
                </a:solidFill>
              </a:rPr>
              <a:t>03.04 Delete Invoice</a:t>
            </a:r>
          </a:p>
        </p:txBody>
      </p:sp>
      <p:sp>
        <p:nvSpPr>
          <p:cNvPr id="135" name="Google Shape;135;p15"/>
          <p:cNvSpPr/>
          <p:nvPr/>
        </p:nvSpPr>
        <p:spPr>
          <a:xfrm>
            <a:off x="3208900" y="2574609"/>
            <a:ext cx="2097807" cy="482463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900">
                <a:solidFill>
                  <a:schemeClr val="dk1"/>
                </a:solidFill>
              </a:rPr>
              <a:t>03.05 Approve Invoice</a:t>
            </a:r>
          </a:p>
        </p:txBody>
      </p:sp>
      <p:sp>
        <p:nvSpPr>
          <p:cNvPr id="136" name="Google Shape;136;p15"/>
          <p:cNvSpPr txBox="1"/>
          <p:nvPr/>
        </p:nvSpPr>
        <p:spPr>
          <a:xfrm>
            <a:off x="7831248" y="1745811"/>
            <a:ext cx="13287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900" dirty="0">
                <a:solidFill>
                  <a:schemeClr val="dk1"/>
                </a:solidFill>
                <a:latin typeface="Calibri"/>
              </a:rPr>
              <a:t>Medical Billing Coordinator</a:t>
            </a:r>
          </a:p>
        </p:txBody>
      </p:sp>
      <p:cxnSp>
        <p:nvCxnSpPr>
          <p:cNvPr id="137" name="Google Shape;137;p15"/>
          <p:cNvCxnSpPr>
            <a:cxnSpLocks/>
          </p:cNvCxnSpPr>
          <p:nvPr/>
        </p:nvCxnSpPr>
        <p:spPr>
          <a:xfrm flipH="1">
            <a:off x="5290606" y="1427929"/>
            <a:ext cx="2966087" cy="182540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9" name="Google Shape;139;p15"/>
          <p:cNvCxnSpPr>
            <a:cxnSpLocks/>
          </p:cNvCxnSpPr>
          <p:nvPr/>
        </p:nvCxnSpPr>
        <p:spPr>
          <a:xfrm flipH="1" flipV="1">
            <a:off x="5290608" y="1228438"/>
            <a:ext cx="3038529" cy="20351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0" name="Google Shape;140;p15"/>
          <p:cNvCxnSpPr>
            <a:cxnSpLocks/>
          </p:cNvCxnSpPr>
          <p:nvPr/>
        </p:nvCxnSpPr>
        <p:spPr>
          <a:xfrm flipH="1">
            <a:off x="5298529" y="1431826"/>
            <a:ext cx="2998413" cy="32694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1" name="Google Shape;141;p15"/>
          <p:cNvCxnSpPr>
            <a:cxnSpLocks/>
          </p:cNvCxnSpPr>
          <p:nvPr/>
        </p:nvCxnSpPr>
        <p:spPr>
          <a:xfrm flipH="1">
            <a:off x="5290606" y="1431827"/>
            <a:ext cx="2974137" cy="86172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2" name="Google Shape;142;p15"/>
          <p:cNvCxnSpPr>
            <a:cxnSpLocks/>
          </p:cNvCxnSpPr>
          <p:nvPr/>
        </p:nvCxnSpPr>
        <p:spPr>
          <a:xfrm flipH="1">
            <a:off x="5286583" y="1432003"/>
            <a:ext cx="2982185" cy="136371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3" name="Google Shape;143;p15"/>
          <p:cNvSpPr txBox="1"/>
          <p:nvPr/>
        </p:nvSpPr>
        <p:spPr>
          <a:xfrm>
            <a:off x="-234068" y="3968784"/>
            <a:ext cx="1604006" cy="294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900" dirty="0">
                <a:solidFill>
                  <a:schemeClr val="dk1"/>
                </a:solidFill>
                <a:latin typeface="Calibri"/>
              </a:rPr>
              <a:t>Payment Processing</a:t>
            </a:r>
            <a:endParaRPr lang="en-US" sz="900" dirty="0">
              <a:solidFill>
                <a:schemeClr val="dk1"/>
              </a:solidFill>
              <a:latin typeface="Calibri"/>
            </a:endParaRPr>
          </a:p>
          <a:p>
            <a:pPr algn="ctr"/>
            <a:r>
              <a:rPr lang="en" sz="900" dirty="0">
                <a:solidFill>
                  <a:schemeClr val="dk1"/>
                </a:solidFill>
                <a:latin typeface="Calibri"/>
              </a:rPr>
              <a:t> Specialist </a:t>
            </a:r>
            <a:endParaRPr lang="en-US" sz="900">
              <a:solidFill>
                <a:schemeClr val="dk1"/>
              </a:solidFill>
              <a:latin typeface="Calibri"/>
            </a:endParaRPr>
          </a:p>
        </p:txBody>
      </p:sp>
      <p:cxnSp>
        <p:nvCxnSpPr>
          <p:cNvPr id="144" name="Google Shape;144;p15"/>
          <p:cNvCxnSpPr>
            <a:cxnSpLocks/>
          </p:cNvCxnSpPr>
          <p:nvPr/>
        </p:nvCxnSpPr>
        <p:spPr>
          <a:xfrm>
            <a:off x="752336" y="1760840"/>
            <a:ext cx="2484734" cy="254292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6" name="Google Shape;146;p15"/>
          <p:cNvCxnSpPr>
            <a:cxnSpLocks/>
          </p:cNvCxnSpPr>
          <p:nvPr/>
        </p:nvCxnSpPr>
        <p:spPr>
          <a:xfrm>
            <a:off x="776484" y="1752791"/>
            <a:ext cx="2432416" cy="205745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7" name="Google Shape;147;p15"/>
          <p:cNvCxnSpPr>
            <a:cxnSpLocks/>
          </p:cNvCxnSpPr>
          <p:nvPr/>
        </p:nvCxnSpPr>
        <p:spPr>
          <a:xfrm flipV="1">
            <a:off x="691968" y="2301604"/>
            <a:ext cx="2524981" cy="121788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922" y="3062510"/>
            <a:ext cx="394196" cy="90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73503" y="874175"/>
            <a:ext cx="394196" cy="9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5"/>
          <p:cNvSpPr txBox="1"/>
          <p:nvPr/>
        </p:nvSpPr>
        <p:spPr>
          <a:xfrm>
            <a:off x="-145795" y="2188549"/>
            <a:ext cx="1430946" cy="265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900" dirty="0">
                <a:solidFill>
                  <a:schemeClr val="dk1"/>
                </a:solidFill>
                <a:latin typeface="Calibri"/>
              </a:rPr>
              <a:t>Subscribed Patient</a:t>
            </a:r>
          </a:p>
        </p:txBody>
      </p:sp>
      <p:pic>
        <p:nvPicPr>
          <p:cNvPr id="152" name="Google Shape;15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851" y="1306422"/>
            <a:ext cx="394196" cy="906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3" name="Google Shape;153;p15"/>
          <p:cNvCxnSpPr>
            <a:cxnSpLocks/>
          </p:cNvCxnSpPr>
          <p:nvPr/>
        </p:nvCxnSpPr>
        <p:spPr>
          <a:xfrm flipV="1">
            <a:off x="791193" y="746072"/>
            <a:ext cx="2421652" cy="10175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4" name="Google Shape;154;p15"/>
          <p:cNvCxnSpPr>
            <a:cxnSpLocks/>
          </p:cNvCxnSpPr>
          <p:nvPr/>
        </p:nvCxnSpPr>
        <p:spPr>
          <a:xfrm flipV="1">
            <a:off x="686554" y="745578"/>
            <a:ext cx="2538364" cy="280496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5" name="Google Shape;155;p15"/>
          <p:cNvCxnSpPr>
            <a:cxnSpLocks/>
          </p:cNvCxnSpPr>
          <p:nvPr/>
        </p:nvCxnSpPr>
        <p:spPr>
          <a:xfrm flipV="1">
            <a:off x="686554" y="1239514"/>
            <a:ext cx="2530187" cy="231907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6" name="Google Shape;156;p15"/>
          <p:cNvCxnSpPr>
            <a:cxnSpLocks/>
          </p:cNvCxnSpPr>
          <p:nvPr/>
        </p:nvCxnSpPr>
        <p:spPr>
          <a:xfrm flipV="1">
            <a:off x="686552" y="1778323"/>
            <a:ext cx="2522267" cy="176416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" name="Google Shape;157;p15"/>
          <p:cNvCxnSpPr>
            <a:cxnSpLocks/>
          </p:cNvCxnSpPr>
          <p:nvPr/>
        </p:nvCxnSpPr>
        <p:spPr>
          <a:xfrm>
            <a:off x="779121" y="1759570"/>
            <a:ext cx="2405631" cy="148288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8" name="Google Shape;158;p15"/>
          <p:cNvSpPr txBox="1"/>
          <p:nvPr/>
        </p:nvSpPr>
        <p:spPr>
          <a:xfrm>
            <a:off x="7807100" y="4103181"/>
            <a:ext cx="13287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900" dirty="0">
                <a:solidFill>
                  <a:schemeClr val="dk1"/>
                </a:solidFill>
                <a:latin typeface="Calibri"/>
              </a:rPr>
              <a:t>Secure Payment System Administrator</a:t>
            </a:r>
          </a:p>
        </p:txBody>
      </p:sp>
      <p:pic>
        <p:nvPicPr>
          <p:cNvPr id="159" name="Google Shape;15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7651" y="3211422"/>
            <a:ext cx="394196" cy="9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5"/>
          <p:cNvSpPr txBox="1"/>
          <p:nvPr/>
        </p:nvSpPr>
        <p:spPr>
          <a:xfrm>
            <a:off x="2292200" y="1350"/>
            <a:ext cx="4542600" cy="3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Use Case Diagram</a:t>
            </a:r>
            <a:endParaRPr b="1" u="sng"/>
          </a:p>
        </p:txBody>
      </p:sp>
      <p:sp>
        <p:nvSpPr>
          <p:cNvPr id="2" name="Google Shape;135;p15">
            <a:extLst>
              <a:ext uri="{FF2B5EF4-FFF2-40B4-BE49-F238E27FC236}">
                <a16:creationId xmlns:a16="http://schemas.microsoft.com/office/drawing/2014/main" id="{1BC3B2CD-FCC8-AE31-40D9-0CA5D81A39B5}"/>
              </a:ext>
            </a:extLst>
          </p:cNvPr>
          <p:cNvSpPr/>
          <p:nvPr/>
        </p:nvSpPr>
        <p:spPr>
          <a:xfrm>
            <a:off x="3124382" y="3053541"/>
            <a:ext cx="2178300" cy="498562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900" dirty="0">
                <a:solidFill>
                  <a:schemeClr val="dk1"/>
                </a:solidFill>
              </a:rPr>
              <a:t>03.06 Create Insurance       Claim</a:t>
            </a:r>
          </a:p>
        </p:txBody>
      </p:sp>
      <p:sp>
        <p:nvSpPr>
          <p:cNvPr id="3" name="Google Shape;135;p15">
            <a:extLst>
              <a:ext uri="{FF2B5EF4-FFF2-40B4-BE49-F238E27FC236}">
                <a16:creationId xmlns:a16="http://schemas.microsoft.com/office/drawing/2014/main" id="{33D08EF1-CA76-1BD7-A686-54C2393E3CC3}"/>
              </a:ext>
            </a:extLst>
          </p:cNvPr>
          <p:cNvSpPr/>
          <p:nvPr/>
        </p:nvSpPr>
        <p:spPr>
          <a:xfrm>
            <a:off x="3204873" y="3552596"/>
            <a:ext cx="2093783" cy="554908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900" dirty="0">
                <a:solidFill>
                  <a:schemeClr val="dk1"/>
                </a:solidFill>
              </a:rPr>
              <a:t>03.07 Update Insurance    Claim</a:t>
            </a:r>
          </a:p>
        </p:txBody>
      </p:sp>
      <p:sp>
        <p:nvSpPr>
          <p:cNvPr id="4" name="Google Shape;135;p15">
            <a:extLst>
              <a:ext uri="{FF2B5EF4-FFF2-40B4-BE49-F238E27FC236}">
                <a16:creationId xmlns:a16="http://schemas.microsoft.com/office/drawing/2014/main" id="{920F606E-3394-14A1-6A20-CCBDBD7445DC}"/>
              </a:ext>
            </a:extLst>
          </p:cNvPr>
          <p:cNvSpPr/>
          <p:nvPr/>
        </p:nvSpPr>
        <p:spPr>
          <a:xfrm>
            <a:off x="3237070" y="4083849"/>
            <a:ext cx="2093783" cy="554908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900" dirty="0">
                <a:solidFill>
                  <a:schemeClr val="dk1"/>
                </a:solidFill>
              </a:rPr>
              <a:t>03.08 Submit Insurance    Claim</a:t>
            </a:r>
          </a:p>
        </p:txBody>
      </p:sp>
      <p:cxnSp>
        <p:nvCxnSpPr>
          <p:cNvPr id="5" name="Google Shape;147;p15">
            <a:extLst>
              <a:ext uri="{FF2B5EF4-FFF2-40B4-BE49-F238E27FC236}">
                <a16:creationId xmlns:a16="http://schemas.microsoft.com/office/drawing/2014/main" id="{F5F94DE3-3CC1-5AF7-4CAE-F8C0D619817F}"/>
              </a:ext>
            </a:extLst>
          </p:cNvPr>
          <p:cNvCxnSpPr>
            <a:cxnSpLocks/>
          </p:cNvCxnSpPr>
          <p:nvPr/>
        </p:nvCxnSpPr>
        <p:spPr>
          <a:xfrm flipV="1">
            <a:off x="732213" y="2844931"/>
            <a:ext cx="2480711" cy="69065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" name="Google Shape;147;p15">
            <a:extLst>
              <a:ext uri="{FF2B5EF4-FFF2-40B4-BE49-F238E27FC236}">
                <a16:creationId xmlns:a16="http://schemas.microsoft.com/office/drawing/2014/main" id="{99B2EB1D-C1BA-F3FB-5D2D-22C044E04BBB}"/>
              </a:ext>
            </a:extLst>
          </p:cNvPr>
          <p:cNvCxnSpPr>
            <a:cxnSpLocks/>
          </p:cNvCxnSpPr>
          <p:nvPr/>
        </p:nvCxnSpPr>
        <p:spPr>
          <a:xfrm flipH="1">
            <a:off x="5281590" y="1430695"/>
            <a:ext cx="2972688" cy="231173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" name="Google Shape;147;p15">
            <a:extLst>
              <a:ext uri="{FF2B5EF4-FFF2-40B4-BE49-F238E27FC236}">
                <a16:creationId xmlns:a16="http://schemas.microsoft.com/office/drawing/2014/main" id="{E6A04A2B-1A30-A560-364A-47E2EF122DDF}"/>
              </a:ext>
            </a:extLst>
          </p:cNvPr>
          <p:cNvCxnSpPr>
            <a:cxnSpLocks/>
          </p:cNvCxnSpPr>
          <p:nvPr/>
        </p:nvCxnSpPr>
        <p:spPr>
          <a:xfrm flipH="1">
            <a:off x="5237321" y="1422644"/>
            <a:ext cx="3049154" cy="282286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" name="Google Shape;147;p15">
            <a:extLst>
              <a:ext uri="{FF2B5EF4-FFF2-40B4-BE49-F238E27FC236}">
                <a16:creationId xmlns:a16="http://schemas.microsoft.com/office/drawing/2014/main" id="{E9ECB73C-790A-A99B-A911-B103E34D4281}"/>
              </a:ext>
            </a:extLst>
          </p:cNvPr>
          <p:cNvCxnSpPr>
            <a:cxnSpLocks/>
          </p:cNvCxnSpPr>
          <p:nvPr/>
        </p:nvCxnSpPr>
        <p:spPr>
          <a:xfrm flipH="1" flipV="1">
            <a:off x="5301712" y="2832857"/>
            <a:ext cx="3041107" cy="92005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" name="Google Shape;147;p15">
            <a:extLst>
              <a:ext uri="{FF2B5EF4-FFF2-40B4-BE49-F238E27FC236}">
                <a16:creationId xmlns:a16="http://schemas.microsoft.com/office/drawing/2014/main" id="{AC4098EE-D441-4792-94C3-F81E582A2A56}"/>
              </a:ext>
            </a:extLst>
          </p:cNvPr>
          <p:cNvCxnSpPr>
            <a:cxnSpLocks/>
          </p:cNvCxnSpPr>
          <p:nvPr/>
        </p:nvCxnSpPr>
        <p:spPr>
          <a:xfrm flipH="1" flipV="1">
            <a:off x="5297686" y="2333800"/>
            <a:ext cx="3029033" cy="139496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" name="Google Shape;147;p15">
            <a:extLst>
              <a:ext uri="{FF2B5EF4-FFF2-40B4-BE49-F238E27FC236}">
                <a16:creationId xmlns:a16="http://schemas.microsoft.com/office/drawing/2014/main" id="{5AA4E465-8FF5-142F-9F08-9B31593E4FB7}"/>
              </a:ext>
            </a:extLst>
          </p:cNvPr>
          <p:cNvCxnSpPr>
            <a:cxnSpLocks/>
          </p:cNvCxnSpPr>
          <p:nvPr/>
        </p:nvCxnSpPr>
        <p:spPr>
          <a:xfrm flipH="1" flipV="1">
            <a:off x="5281590" y="1235072"/>
            <a:ext cx="3093425" cy="252589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" name="Google Shape;147;p15">
            <a:extLst>
              <a:ext uri="{FF2B5EF4-FFF2-40B4-BE49-F238E27FC236}">
                <a16:creationId xmlns:a16="http://schemas.microsoft.com/office/drawing/2014/main" id="{F75FD6C2-D928-37A9-97D7-04DA83F6B4BB}"/>
              </a:ext>
            </a:extLst>
          </p:cNvPr>
          <p:cNvCxnSpPr>
            <a:cxnSpLocks/>
          </p:cNvCxnSpPr>
          <p:nvPr/>
        </p:nvCxnSpPr>
        <p:spPr>
          <a:xfrm flipH="1" flipV="1">
            <a:off x="5281588" y="1802547"/>
            <a:ext cx="3073303" cy="194232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" name="Google Shape;147;p15">
            <a:extLst>
              <a:ext uri="{FF2B5EF4-FFF2-40B4-BE49-F238E27FC236}">
                <a16:creationId xmlns:a16="http://schemas.microsoft.com/office/drawing/2014/main" id="{0B779005-B94E-0260-105C-74F0BB2B73A0}"/>
              </a:ext>
            </a:extLst>
          </p:cNvPr>
          <p:cNvCxnSpPr>
            <a:cxnSpLocks/>
          </p:cNvCxnSpPr>
          <p:nvPr/>
        </p:nvCxnSpPr>
        <p:spPr>
          <a:xfrm flipH="1" flipV="1">
            <a:off x="5289639" y="707843"/>
            <a:ext cx="3049156" cy="3016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>
          <a:extLst>
            <a:ext uri="{FF2B5EF4-FFF2-40B4-BE49-F238E27FC236}">
              <a16:creationId xmlns:a16="http://schemas.microsoft.com/office/drawing/2014/main" id="{BBA39DEA-8A93-77EE-8DB4-5D6043855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">
            <a:extLst>
              <a:ext uri="{FF2B5EF4-FFF2-40B4-BE49-F238E27FC236}">
                <a16:creationId xmlns:a16="http://schemas.microsoft.com/office/drawing/2014/main" id="{512B6111-6289-7817-A54F-2C06E6EDFE48}"/>
              </a:ext>
            </a:extLst>
          </p:cNvPr>
          <p:cNvSpPr txBox="1"/>
          <p:nvPr/>
        </p:nvSpPr>
        <p:spPr>
          <a:xfrm>
            <a:off x="90775" y="151275"/>
            <a:ext cx="2450700" cy="7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Smart Healthcare Appointment</a:t>
            </a:r>
            <a:endParaRPr lang="en-US" sz="1100">
              <a:solidFill>
                <a:schemeClr val="dk1"/>
              </a:solidFill>
              <a:latin typeface="Lato"/>
              <a:ea typeface="Lato"/>
              <a:cs typeface="Lato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Use Case Diagram</a:t>
            </a:r>
            <a:endParaRPr lang="en-US" sz="1100">
              <a:solidFill>
                <a:schemeClr val="dk1"/>
              </a:solidFill>
              <a:latin typeface="Lato"/>
              <a:ea typeface="Lato"/>
              <a:cs typeface="Lato"/>
            </a:endParaRPr>
          </a:p>
          <a:p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Module: 04. Doctor &amp; Clinical Management </a:t>
            </a:r>
            <a:endParaRPr lang="en" sz="1100">
              <a:solidFill>
                <a:schemeClr val="dk1"/>
              </a:solidFill>
              <a:latin typeface="Lato"/>
              <a:ea typeface="Lato"/>
              <a:cs typeface="Lato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sz="1100">
              <a:solidFill>
                <a:schemeClr val="dk1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166" name="Google Shape;166;p16">
            <a:extLst>
              <a:ext uri="{FF2B5EF4-FFF2-40B4-BE49-F238E27FC236}">
                <a16:creationId xmlns:a16="http://schemas.microsoft.com/office/drawing/2014/main" id="{D5F279AC-EFDA-BB93-A544-97926D411255}"/>
              </a:ext>
            </a:extLst>
          </p:cNvPr>
          <p:cNvSpPr txBox="1"/>
          <p:nvPr/>
        </p:nvSpPr>
        <p:spPr>
          <a:xfrm>
            <a:off x="793947" y="4630729"/>
            <a:ext cx="12078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sz="9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Appointment Scheduler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lang="en-US" sz="900">
              <a:latin typeface="Calibri"/>
              <a:ea typeface="Calibri"/>
              <a:cs typeface="Calibri"/>
            </a:endParaRPr>
          </a:p>
        </p:txBody>
      </p:sp>
      <p:sp>
        <p:nvSpPr>
          <p:cNvPr id="167" name="Google Shape;167;p16">
            <a:extLst>
              <a:ext uri="{FF2B5EF4-FFF2-40B4-BE49-F238E27FC236}">
                <a16:creationId xmlns:a16="http://schemas.microsoft.com/office/drawing/2014/main" id="{097D6D2B-DC65-6E32-172D-433EB876B971}"/>
              </a:ext>
            </a:extLst>
          </p:cNvPr>
          <p:cNvSpPr/>
          <p:nvPr/>
        </p:nvSpPr>
        <p:spPr>
          <a:xfrm>
            <a:off x="3333663" y="971601"/>
            <a:ext cx="2178300" cy="63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900">
                <a:solidFill>
                  <a:schemeClr val="dk1"/>
                </a:solidFill>
              </a:rPr>
              <a:t>04.01 Doctor Scheduling &amp; Patient Monitoring</a:t>
            </a:r>
          </a:p>
        </p:txBody>
      </p:sp>
      <p:sp>
        <p:nvSpPr>
          <p:cNvPr id="168" name="Google Shape;168;p16">
            <a:extLst>
              <a:ext uri="{FF2B5EF4-FFF2-40B4-BE49-F238E27FC236}">
                <a16:creationId xmlns:a16="http://schemas.microsoft.com/office/drawing/2014/main" id="{30266B03-CB35-5522-5D52-1F24D2FC9A0F}"/>
              </a:ext>
            </a:extLst>
          </p:cNvPr>
          <p:cNvSpPr/>
          <p:nvPr/>
        </p:nvSpPr>
        <p:spPr>
          <a:xfrm>
            <a:off x="3333663" y="1607001"/>
            <a:ext cx="2178300" cy="635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900">
                <a:solidFill>
                  <a:schemeClr val="dk1"/>
                </a:solidFill>
              </a:rPr>
              <a:t>04.02 Secure Doctor-Patient Communication</a:t>
            </a:r>
          </a:p>
        </p:txBody>
      </p:sp>
      <p:sp>
        <p:nvSpPr>
          <p:cNvPr id="169" name="Google Shape;169;p16">
            <a:extLst>
              <a:ext uri="{FF2B5EF4-FFF2-40B4-BE49-F238E27FC236}">
                <a16:creationId xmlns:a16="http://schemas.microsoft.com/office/drawing/2014/main" id="{83015F26-D07E-70CC-1A0D-405A7B7905DA}"/>
              </a:ext>
            </a:extLst>
          </p:cNvPr>
          <p:cNvSpPr/>
          <p:nvPr/>
        </p:nvSpPr>
        <p:spPr>
          <a:xfrm>
            <a:off x="3333663" y="2241976"/>
            <a:ext cx="2178300" cy="635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900">
                <a:solidFill>
                  <a:schemeClr val="dk1"/>
                </a:solidFill>
              </a:rPr>
              <a:t>04.03 Issuing Digital Prescriptions</a:t>
            </a:r>
          </a:p>
        </p:txBody>
      </p:sp>
      <p:pic>
        <p:nvPicPr>
          <p:cNvPr id="182" name="Google Shape;182;p16">
            <a:extLst>
              <a:ext uri="{FF2B5EF4-FFF2-40B4-BE49-F238E27FC236}">
                <a16:creationId xmlns:a16="http://schemas.microsoft.com/office/drawing/2014/main" id="{B18886AA-B1FE-8614-1E7C-751F41C9F13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5262" y="935349"/>
            <a:ext cx="448111" cy="647508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6">
            <a:extLst>
              <a:ext uri="{FF2B5EF4-FFF2-40B4-BE49-F238E27FC236}">
                <a16:creationId xmlns:a16="http://schemas.microsoft.com/office/drawing/2014/main" id="{E3E019D4-4B5F-7CA0-F1E9-B86D31C70052}"/>
              </a:ext>
            </a:extLst>
          </p:cNvPr>
          <p:cNvSpPr txBox="1"/>
          <p:nvPr/>
        </p:nvSpPr>
        <p:spPr>
          <a:xfrm>
            <a:off x="731109" y="1587933"/>
            <a:ext cx="1267330" cy="416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Subscribed Patient</a:t>
            </a:r>
          </a:p>
        </p:txBody>
      </p:sp>
      <p:sp>
        <p:nvSpPr>
          <p:cNvPr id="188" name="Google Shape;188;p16">
            <a:extLst>
              <a:ext uri="{FF2B5EF4-FFF2-40B4-BE49-F238E27FC236}">
                <a16:creationId xmlns:a16="http://schemas.microsoft.com/office/drawing/2014/main" id="{23612831-D460-90DB-11E4-F840B072A848}"/>
              </a:ext>
            </a:extLst>
          </p:cNvPr>
          <p:cNvSpPr txBox="1"/>
          <p:nvPr/>
        </p:nvSpPr>
        <p:spPr>
          <a:xfrm>
            <a:off x="2292200" y="1350"/>
            <a:ext cx="4542600" cy="3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Use Case Diagram</a:t>
            </a:r>
            <a:endParaRPr b="1" u="sng"/>
          </a:p>
        </p:txBody>
      </p:sp>
      <p:pic>
        <p:nvPicPr>
          <p:cNvPr id="2" name="Google Shape;182;p16">
            <a:extLst>
              <a:ext uri="{FF2B5EF4-FFF2-40B4-BE49-F238E27FC236}">
                <a16:creationId xmlns:a16="http://schemas.microsoft.com/office/drawing/2014/main" id="{6BED43D3-15F0-5CB0-2004-36E71513A02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5262" y="1959735"/>
            <a:ext cx="448111" cy="647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182;p16">
            <a:extLst>
              <a:ext uri="{FF2B5EF4-FFF2-40B4-BE49-F238E27FC236}">
                <a16:creationId xmlns:a16="http://schemas.microsoft.com/office/drawing/2014/main" id="{5A28C539-C1BF-3FC7-1914-01E87446602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5261" y="2865509"/>
            <a:ext cx="448111" cy="647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182;p16">
            <a:extLst>
              <a:ext uri="{FF2B5EF4-FFF2-40B4-BE49-F238E27FC236}">
                <a16:creationId xmlns:a16="http://schemas.microsoft.com/office/drawing/2014/main" id="{BE0A3ADD-9E24-C211-BDE4-BA3EF23C2A1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827" y="4030075"/>
            <a:ext cx="448111" cy="647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82;p16">
            <a:extLst>
              <a:ext uri="{FF2B5EF4-FFF2-40B4-BE49-F238E27FC236}">
                <a16:creationId xmlns:a16="http://schemas.microsoft.com/office/drawing/2014/main" id="{0E8F02AC-51E1-A4C1-ADED-D954A23255B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1600" y="547541"/>
            <a:ext cx="448111" cy="647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82;p16">
            <a:extLst>
              <a:ext uri="{FF2B5EF4-FFF2-40B4-BE49-F238E27FC236}">
                <a16:creationId xmlns:a16="http://schemas.microsoft.com/office/drawing/2014/main" id="{5A8A7AC2-BDFD-7C5E-7B04-257CD768A56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1600" y="3566786"/>
            <a:ext cx="448111" cy="647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82;p16">
            <a:extLst>
              <a:ext uri="{FF2B5EF4-FFF2-40B4-BE49-F238E27FC236}">
                <a16:creationId xmlns:a16="http://schemas.microsoft.com/office/drawing/2014/main" id="{78519599-7B71-7CB7-BE8D-897C366DE22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1600" y="2520832"/>
            <a:ext cx="448111" cy="647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82;p16">
            <a:extLst>
              <a:ext uri="{FF2B5EF4-FFF2-40B4-BE49-F238E27FC236}">
                <a16:creationId xmlns:a16="http://schemas.microsoft.com/office/drawing/2014/main" id="{4F274DF7-2C04-3492-4212-8033E56B4ED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71600" y="1528794"/>
            <a:ext cx="448111" cy="64750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84;p16">
            <a:extLst>
              <a:ext uri="{FF2B5EF4-FFF2-40B4-BE49-F238E27FC236}">
                <a16:creationId xmlns:a16="http://schemas.microsoft.com/office/drawing/2014/main" id="{A7C79065-5573-A673-AE34-76F7DA0C1625}"/>
              </a:ext>
            </a:extLst>
          </p:cNvPr>
          <p:cNvSpPr txBox="1"/>
          <p:nvPr/>
        </p:nvSpPr>
        <p:spPr>
          <a:xfrm>
            <a:off x="709543" y="2601536"/>
            <a:ext cx="1267330" cy="416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Doctor</a:t>
            </a:r>
          </a:p>
        </p:txBody>
      </p:sp>
      <p:sp>
        <p:nvSpPr>
          <p:cNvPr id="11" name="Google Shape;184;p16">
            <a:extLst>
              <a:ext uri="{FF2B5EF4-FFF2-40B4-BE49-F238E27FC236}">
                <a16:creationId xmlns:a16="http://schemas.microsoft.com/office/drawing/2014/main" id="{EFE618EF-6340-86AF-B708-014DE8D13E9C}"/>
              </a:ext>
            </a:extLst>
          </p:cNvPr>
          <p:cNvSpPr txBox="1"/>
          <p:nvPr/>
        </p:nvSpPr>
        <p:spPr>
          <a:xfrm>
            <a:off x="731109" y="3528876"/>
            <a:ext cx="1267330" cy="416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Healthcare Provider</a:t>
            </a:r>
          </a:p>
        </p:txBody>
      </p:sp>
      <p:sp>
        <p:nvSpPr>
          <p:cNvPr id="12" name="Google Shape;184;p16">
            <a:extLst>
              <a:ext uri="{FF2B5EF4-FFF2-40B4-BE49-F238E27FC236}">
                <a16:creationId xmlns:a16="http://schemas.microsoft.com/office/drawing/2014/main" id="{BA1DC1CA-CB5B-527B-9012-08F4AC7DB9D3}"/>
              </a:ext>
            </a:extLst>
          </p:cNvPr>
          <p:cNvSpPr txBox="1"/>
          <p:nvPr/>
        </p:nvSpPr>
        <p:spPr>
          <a:xfrm>
            <a:off x="6872570" y="1092294"/>
            <a:ext cx="1644735" cy="341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" sz="9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Appointment Rescheduling Specialist</a:t>
            </a:r>
          </a:p>
        </p:txBody>
      </p:sp>
      <p:sp>
        <p:nvSpPr>
          <p:cNvPr id="13" name="Google Shape;184;p16">
            <a:extLst>
              <a:ext uri="{FF2B5EF4-FFF2-40B4-BE49-F238E27FC236}">
                <a16:creationId xmlns:a16="http://schemas.microsoft.com/office/drawing/2014/main" id="{A1E17E7C-D2C2-030D-F059-E1742DAB9FED}"/>
              </a:ext>
            </a:extLst>
          </p:cNvPr>
          <p:cNvSpPr txBox="1"/>
          <p:nvPr/>
        </p:nvSpPr>
        <p:spPr>
          <a:xfrm>
            <a:off x="6872570" y="2149030"/>
            <a:ext cx="1644735" cy="341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" sz="9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Digital Prescription Manager</a:t>
            </a:r>
          </a:p>
        </p:txBody>
      </p:sp>
      <p:sp>
        <p:nvSpPr>
          <p:cNvPr id="9" name="Google Shape;184;p16">
            <a:extLst>
              <a:ext uri="{FF2B5EF4-FFF2-40B4-BE49-F238E27FC236}">
                <a16:creationId xmlns:a16="http://schemas.microsoft.com/office/drawing/2014/main" id="{F0789FAE-263A-D4B8-4B8C-F54C47C4A967}"/>
              </a:ext>
            </a:extLst>
          </p:cNvPr>
          <p:cNvSpPr txBox="1"/>
          <p:nvPr/>
        </p:nvSpPr>
        <p:spPr>
          <a:xfrm>
            <a:off x="6872570" y="3145460"/>
            <a:ext cx="1644735" cy="341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" sz="9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Doctor Schedule Manager</a:t>
            </a:r>
          </a:p>
        </p:txBody>
      </p:sp>
      <p:sp>
        <p:nvSpPr>
          <p:cNvPr id="14" name="Google Shape;184;p16">
            <a:extLst>
              <a:ext uri="{FF2B5EF4-FFF2-40B4-BE49-F238E27FC236}">
                <a16:creationId xmlns:a16="http://schemas.microsoft.com/office/drawing/2014/main" id="{18C86392-CFC7-868D-9A01-5F8719E4A976}"/>
              </a:ext>
            </a:extLst>
          </p:cNvPr>
          <p:cNvSpPr txBox="1"/>
          <p:nvPr/>
        </p:nvSpPr>
        <p:spPr>
          <a:xfrm>
            <a:off x="6876595" y="4182776"/>
            <a:ext cx="1644735" cy="341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Patient Communication Coordinator</a:t>
            </a:r>
          </a:p>
        </p:txBody>
      </p:sp>
      <p:cxnSp>
        <p:nvCxnSpPr>
          <p:cNvPr id="16" name="Google Shape;153;p15">
            <a:extLst>
              <a:ext uri="{FF2B5EF4-FFF2-40B4-BE49-F238E27FC236}">
                <a16:creationId xmlns:a16="http://schemas.microsoft.com/office/drawing/2014/main" id="{CA307F23-F5ED-09A6-9BC6-F689C0BE15C1}"/>
              </a:ext>
            </a:extLst>
          </p:cNvPr>
          <p:cNvCxnSpPr>
            <a:cxnSpLocks/>
          </p:cNvCxnSpPr>
          <p:nvPr/>
        </p:nvCxnSpPr>
        <p:spPr>
          <a:xfrm>
            <a:off x="1575999" y="1312836"/>
            <a:ext cx="1809905" cy="52794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" name="Google Shape;153;p15">
            <a:extLst>
              <a:ext uri="{FF2B5EF4-FFF2-40B4-BE49-F238E27FC236}">
                <a16:creationId xmlns:a16="http://schemas.microsoft.com/office/drawing/2014/main" id="{F93B4135-CAFA-F6CC-ADE2-3617381582BB}"/>
              </a:ext>
            </a:extLst>
          </p:cNvPr>
          <p:cNvCxnSpPr>
            <a:cxnSpLocks/>
          </p:cNvCxnSpPr>
          <p:nvPr/>
        </p:nvCxnSpPr>
        <p:spPr>
          <a:xfrm>
            <a:off x="1576000" y="2347172"/>
            <a:ext cx="1753560" cy="19389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" name="Google Shape;153;p15">
            <a:extLst>
              <a:ext uri="{FF2B5EF4-FFF2-40B4-BE49-F238E27FC236}">
                <a16:creationId xmlns:a16="http://schemas.microsoft.com/office/drawing/2014/main" id="{F035C6A7-F0F5-D459-FA36-F0A78262A9D6}"/>
              </a:ext>
            </a:extLst>
          </p:cNvPr>
          <p:cNvCxnSpPr>
            <a:cxnSpLocks/>
          </p:cNvCxnSpPr>
          <p:nvPr/>
        </p:nvCxnSpPr>
        <p:spPr>
          <a:xfrm flipV="1">
            <a:off x="1519119" y="1341186"/>
            <a:ext cx="1846128" cy="184660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2" name="Google Shape;153;p15">
            <a:extLst>
              <a:ext uri="{FF2B5EF4-FFF2-40B4-BE49-F238E27FC236}">
                <a16:creationId xmlns:a16="http://schemas.microsoft.com/office/drawing/2014/main" id="{EE1321FF-31CC-6596-5143-85668492D7C3}"/>
              </a:ext>
            </a:extLst>
          </p:cNvPr>
          <p:cNvCxnSpPr>
            <a:cxnSpLocks/>
          </p:cNvCxnSpPr>
          <p:nvPr/>
        </p:nvCxnSpPr>
        <p:spPr>
          <a:xfrm flipV="1">
            <a:off x="1591023" y="1308450"/>
            <a:ext cx="1729414" cy="104167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" name="Google Shape;153;p15">
            <a:extLst>
              <a:ext uri="{FF2B5EF4-FFF2-40B4-BE49-F238E27FC236}">
                <a16:creationId xmlns:a16="http://schemas.microsoft.com/office/drawing/2014/main" id="{FF02D206-468A-8159-CD89-5481FC20CDB3}"/>
              </a:ext>
            </a:extLst>
          </p:cNvPr>
          <p:cNvCxnSpPr>
            <a:cxnSpLocks/>
          </p:cNvCxnSpPr>
          <p:nvPr/>
        </p:nvCxnSpPr>
        <p:spPr>
          <a:xfrm flipV="1">
            <a:off x="1582440" y="1911611"/>
            <a:ext cx="1749535" cy="43797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" name="Google Shape;153;p15">
            <a:extLst>
              <a:ext uri="{FF2B5EF4-FFF2-40B4-BE49-F238E27FC236}">
                <a16:creationId xmlns:a16="http://schemas.microsoft.com/office/drawing/2014/main" id="{6590146D-1BD3-EB0C-E9FB-169B3AD9FFCE}"/>
              </a:ext>
            </a:extLst>
          </p:cNvPr>
          <p:cNvCxnSpPr>
            <a:cxnSpLocks/>
          </p:cNvCxnSpPr>
          <p:nvPr/>
        </p:nvCxnSpPr>
        <p:spPr>
          <a:xfrm flipV="1">
            <a:off x="1515093" y="1965005"/>
            <a:ext cx="1858200" cy="124290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" name="Google Shape;153;p15">
            <a:extLst>
              <a:ext uri="{FF2B5EF4-FFF2-40B4-BE49-F238E27FC236}">
                <a16:creationId xmlns:a16="http://schemas.microsoft.com/office/drawing/2014/main" id="{F018A3A5-FCD7-D017-2F3A-FFDFFD1D676F}"/>
              </a:ext>
            </a:extLst>
          </p:cNvPr>
          <p:cNvCxnSpPr>
            <a:cxnSpLocks/>
          </p:cNvCxnSpPr>
          <p:nvPr/>
        </p:nvCxnSpPr>
        <p:spPr>
          <a:xfrm flipV="1">
            <a:off x="1511070" y="2588825"/>
            <a:ext cx="1821978" cy="62310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" name="Google Shape;153;p15">
            <a:extLst>
              <a:ext uri="{FF2B5EF4-FFF2-40B4-BE49-F238E27FC236}">
                <a16:creationId xmlns:a16="http://schemas.microsoft.com/office/drawing/2014/main" id="{B84B3C49-E741-C797-F0BF-C61CB442755E}"/>
              </a:ext>
            </a:extLst>
          </p:cNvPr>
          <p:cNvCxnSpPr>
            <a:cxnSpLocks/>
          </p:cNvCxnSpPr>
          <p:nvPr/>
        </p:nvCxnSpPr>
        <p:spPr>
          <a:xfrm flipV="1">
            <a:off x="1583511" y="1393504"/>
            <a:ext cx="1781734" cy="302582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" name="Google Shape;153;p15">
            <a:extLst>
              <a:ext uri="{FF2B5EF4-FFF2-40B4-BE49-F238E27FC236}">
                <a16:creationId xmlns:a16="http://schemas.microsoft.com/office/drawing/2014/main" id="{F2172BDD-869A-932B-14E0-D98B42E1148F}"/>
              </a:ext>
            </a:extLst>
          </p:cNvPr>
          <p:cNvCxnSpPr>
            <a:cxnSpLocks/>
          </p:cNvCxnSpPr>
          <p:nvPr/>
        </p:nvCxnSpPr>
        <p:spPr>
          <a:xfrm flipH="1">
            <a:off x="5506358" y="901785"/>
            <a:ext cx="2065828" cy="36293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" name="Google Shape;153;p15">
            <a:extLst>
              <a:ext uri="{FF2B5EF4-FFF2-40B4-BE49-F238E27FC236}">
                <a16:creationId xmlns:a16="http://schemas.microsoft.com/office/drawing/2014/main" id="{1F21B6FB-62F2-5F53-F7B7-3C8371EDDADA}"/>
              </a:ext>
            </a:extLst>
          </p:cNvPr>
          <p:cNvCxnSpPr>
            <a:cxnSpLocks/>
          </p:cNvCxnSpPr>
          <p:nvPr/>
        </p:nvCxnSpPr>
        <p:spPr>
          <a:xfrm flipH="1">
            <a:off x="5506358" y="1879775"/>
            <a:ext cx="2053755" cy="62050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" name="Google Shape;153;p15">
            <a:extLst>
              <a:ext uri="{FF2B5EF4-FFF2-40B4-BE49-F238E27FC236}">
                <a16:creationId xmlns:a16="http://schemas.microsoft.com/office/drawing/2014/main" id="{AA2E3BE2-1F9D-2CBB-1ECF-CF240FFE7356}"/>
              </a:ext>
            </a:extLst>
          </p:cNvPr>
          <p:cNvCxnSpPr>
            <a:cxnSpLocks/>
          </p:cNvCxnSpPr>
          <p:nvPr/>
        </p:nvCxnSpPr>
        <p:spPr>
          <a:xfrm flipH="1" flipV="1">
            <a:off x="5510382" y="1325083"/>
            <a:ext cx="2009485" cy="154475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" name="Google Shape;153;p15">
            <a:extLst>
              <a:ext uri="{FF2B5EF4-FFF2-40B4-BE49-F238E27FC236}">
                <a16:creationId xmlns:a16="http://schemas.microsoft.com/office/drawing/2014/main" id="{B8C2E118-4FCC-4934-A153-13CC393C4C24}"/>
              </a:ext>
            </a:extLst>
          </p:cNvPr>
          <p:cNvCxnSpPr>
            <a:cxnSpLocks/>
          </p:cNvCxnSpPr>
          <p:nvPr/>
        </p:nvCxnSpPr>
        <p:spPr>
          <a:xfrm flipH="1" flipV="1">
            <a:off x="5510382" y="1908657"/>
            <a:ext cx="2037655" cy="202368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104206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"/>
          <p:cNvSpPr txBox="1"/>
          <p:nvPr/>
        </p:nvSpPr>
        <p:spPr>
          <a:xfrm>
            <a:off x="90775" y="151275"/>
            <a:ext cx="2450700" cy="8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Smart Healthcare Appointment</a:t>
            </a:r>
            <a:endParaRPr lang="en-US" sz="1100">
              <a:solidFill>
                <a:schemeClr val="dk1"/>
              </a:solidFill>
              <a:latin typeface="Lato"/>
              <a:ea typeface="Lato"/>
              <a:cs typeface="Lato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Use Case Diagram</a:t>
            </a:r>
            <a:endParaRPr lang="en-US" sz="1100">
              <a:solidFill>
                <a:schemeClr val="dk1"/>
              </a:solidFill>
              <a:latin typeface="Lato"/>
              <a:ea typeface="Lato"/>
              <a:cs typeface="Lato"/>
            </a:endParaRPr>
          </a:p>
          <a:p>
            <a:r>
              <a:rPr lang="en" sz="11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Module: 05. Regulatory Compliance &amp; Data Security</a:t>
            </a:r>
            <a:endParaRPr lang="en" sz="1100">
              <a:solidFill>
                <a:schemeClr val="dk1"/>
              </a:solidFill>
              <a:latin typeface="Lato"/>
              <a:ea typeface="Lato"/>
              <a:cs typeface="Lato"/>
            </a:endParaRP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sz="1100">
              <a:solidFill>
                <a:schemeClr val="dk1"/>
              </a:solidFill>
              <a:latin typeface="Lato"/>
              <a:ea typeface="Lato"/>
              <a:cs typeface="Lato"/>
            </a:endParaRPr>
          </a:p>
        </p:txBody>
      </p:sp>
      <p:sp>
        <p:nvSpPr>
          <p:cNvPr id="194" name="Google Shape;194;p17"/>
          <p:cNvSpPr txBox="1"/>
          <p:nvPr/>
        </p:nvSpPr>
        <p:spPr>
          <a:xfrm>
            <a:off x="406940" y="2507166"/>
            <a:ext cx="1196666" cy="408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" sz="800" dirty="0">
                <a:solidFill>
                  <a:schemeClr val="dk1"/>
                </a:solidFill>
                <a:latin typeface="Calibri"/>
              </a:rPr>
              <a:t>Secure Payment System Administrator</a:t>
            </a:r>
          </a:p>
        </p:txBody>
      </p:sp>
      <p:sp>
        <p:nvSpPr>
          <p:cNvPr id="195" name="Google Shape;195;p17"/>
          <p:cNvSpPr/>
          <p:nvPr/>
        </p:nvSpPr>
        <p:spPr>
          <a:xfrm>
            <a:off x="3164476" y="1555175"/>
            <a:ext cx="2178300" cy="635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900">
                <a:solidFill>
                  <a:schemeClr val="dk1"/>
                </a:solidFill>
              </a:rPr>
              <a:t>05.01 Role-based System Access &amp; Permissions</a:t>
            </a:r>
          </a:p>
        </p:txBody>
      </p:sp>
      <p:sp>
        <p:nvSpPr>
          <p:cNvPr id="196" name="Google Shape;196;p17"/>
          <p:cNvSpPr/>
          <p:nvPr/>
        </p:nvSpPr>
        <p:spPr>
          <a:xfrm>
            <a:off x="3110561" y="2212141"/>
            <a:ext cx="2178300" cy="635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900">
                <a:solidFill>
                  <a:schemeClr val="dk1"/>
                </a:solidFill>
              </a:rPr>
              <a:t>05.02 HIPAA Compliance &amp; Data Encryption</a:t>
            </a:r>
          </a:p>
        </p:txBody>
      </p:sp>
      <p:sp>
        <p:nvSpPr>
          <p:cNvPr id="197" name="Google Shape;197;p17"/>
          <p:cNvSpPr/>
          <p:nvPr/>
        </p:nvSpPr>
        <p:spPr>
          <a:xfrm>
            <a:off x="3164558" y="2857900"/>
            <a:ext cx="2178300" cy="635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900">
                <a:solidFill>
                  <a:schemeClr val="dk1"/>
                </a:solidFill>
              </a:rPr>
              <a:t>05.03 Automated Backups &amp; Audit Logs </a:t>
            </a:r>
          </a:p>
        </p:txBody>
      </p:sp>
      <p:sp>
        <p:nvSpPr>
          <p:cNvPr id="199" name="Google Shape;199;p17"/>
          <p:cNvSpPr txBox="1"/>
          <p:nvPr/>
        </p:nvSpPr>
        <p:spPr>
          <a:xfrm>
            <a:off x="6350134" y="2189254"/>
            <a:ext cx="2249700" cy="319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900" dirty="0">
                <a:solidFill>
                  <a:schemeClr val="dk1"/>
                </a:solidFill>
              </a:rPr>
              <a:t>Data </a:t>
            </a:r>
            <a:r>
              <a:rPr lang="en" sz="900" dirty="0">
                <a:solidFill>
                  <a:schemeClr val="dk1"/>
                </a:solidFill>
                <a:latin typeface="Calibri"/>
              </a:rPr>
              <a:t>Security</a:t>
            </a:r>
            <a:r>
              <a:rPr lang="en" sz="900" dirty="0">
                <a:solidFill>
                  <a:schemeClr val="dk1"/>
                </a:solidFill>
              </a:rPr>
              <a:t> Analyst</a:t>
            </a:r>
          </a:p>
        </p:txBody>
      </p:sp>
      <p:cxnSp>
        <p:nvCxnSpPr>
          <p:cNvPr id="200" name="Google Shape;200;p17"/>
          <p:cNvCxnSpPr>
            <a:stCxn id="201" idx="3"/>
            <a:endCxn id="195" idx="2"/>
          </p:cNvCxnSpPr>
          <p:nvPr/>
        </p:nvCxnSpPr>
        <p:spPr>
          <a:xfrm flipV="1">
            <a:off x="1232425" y="1872875"/>
            <a:ext cx="1932051" cy="103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2" name="Google Shape;202;p17"/>
          <p:cNvCxnSpPr>
            <a:stCxn id="201" idx="3"/>
            <a:endCxn id="196" idx="2"/>
          </p:cNvCxnSpPr>
          <p:nvPr/>
        </p:nvCxnSpPr>
        <p:spPr>
          <a:xfrm>
            <a:off x="1232425" y="1976375"/>
            <a:ext cx="1878136" cy="55346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3" name="Google Shape;203;p17"/>
          <p:cNvCxnSpPr>
            <a:stCxn id="201" idx="3"/>
            <a:endCxn id="197" idx="2"/>
          </p:cNvCxnSpPr>
          <p:nvPr/>
        </p:nvCxnSpPr>
        <p:spPr>
          <a:xfrm>
            <a:off x="1232275" y="1976250"/>
            <a:ext cx="1932283" cy="11993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4" name="Google Shape;204;p17"/>
          <p:cNvCxnSpPr>
            <a:cxnSpLocks/>
          </p:cNvCxnSpPr>
          <p:nvPr/>
        </p:nvCxnSpPr>
        <p:spPr>
          <a:xfrm flipV="1">
            <a:off x="1248374" y="1899141"/>
            <a:ext cx="1913450" cy="17956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5" name="Google Shape;205;p17"/>
          <p:cNvCxnSpPr>
            <a:stCxn id="206" idx="1"/>
            <a:endCxn id="195" idx="6"/>
          </p:cNvCxnSpPr>
          <p:nvPr/>
        </p:nvCxnSpPr>
        <p:spPr>
          <a:xfrm flipH="1">
            <a:off x="5342776" y="1837175"/>
            <a:ext cx="1724349" cy="35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7" name="Google Shape;207;p17"/>
          <p:cNvCxnSpPr>
            <a:stCxn id="206" idx="1"/>
            <a:endCxn id="196" idx="6"/>
          </p:cNvCxnSpPr>
          <p:nvPr/>
        </p:nvCxnSpPr>
        <p:spPr>
          <a:xfrm flipH="1">
            <a:off x="5288861" y="1837175"/>
            <a:ext cx="1778264" cy="69266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" name="Google Shape;208;p17"/>
          <p:cNvCxnSpPr>
            <a:stCxn id="206" idx="1"/>
            <a:endCxn id="197" idx="6"/>
          </p:cNvCxnSpPr>
          <p:nvPr/>
        </p:nvCxnSpPr>
        <p:spPr>
          <a:xfrm flipH="1">
            <a:off x="5342858" y="1837350"/>
            <a:ext cx="1724417" cy="13382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9" name="Google Shape;209;p17"/>
          <p:cNvCxnSpPr>
            <a:cxnSpLocks/>
          </p:cNvCxnSpPr>
          <p:nvPr/>
        </p:nvCxnSpPr>
        <p:spPr>
          <a:xfrm flipH="1" flipV="1">
            <a:off x="5356223" y="3174953"/>
            <a:ext cx="1896185" cy="54995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10" name="Google Shape;2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3851" y="1535022"/>
            <a:ext cx="394196" cy="90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0851" y="1306422"/>
            <a:ext cx="394196" cy="9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7"/>
          <p:cNvSpPr txBox="1"/>
          <p:nvPr/>
        </p:nvSpPr>
        <p:spPr>
          <a:xfrm>
            <a:off x="447400" y="4172400"/>
            <a:ext cx="11595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" sz="900" dirty="0">
                <a:solidFill>
                  <a:schemeClr val="dk1"/>
                </a:solidFill>
                <a:latin typeface="Calibri"/>
              </a:rPr>
              <a:t>Compliance Officer</a:t>
            </a:r>
          </a:p>
        </p:txBody>
      </p:sp>
      <p:pic>
        <p:nvPicPr>
          <p:cNvPr id="213" name="Google Shape;2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051" y="3181347"/>
            <a:ext cx="394196" cy="9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17"/>
          <p:cNvSpPr txBox="1"/>
          <p:nvPr/>
        </p:nvSpPr>
        <p:spPr>
          <a:xfrm>
            <a:off x="6637846" y="4090558"/>
            <a:ext cx="1481471" cy="444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" sz="900" dirty="0">
                <a:solidFill>
                  <a:schemeClr val="dk1"/>
                </a:solidFill>
                <a:latin typeface="Calibri"/>
              </a:rPr>
              <a:t>Healthcare  Regulatory Specialist</a:t>
            </a:r>
          </a:p>
        </p:txBody>
      </p:sp>
      <p:pic>
        <p:nvPicPr>
          <p:cNvPr id="215" name="Google Shape;21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7044" y="3184023"/>
            <a:ext cx="394196" cy="906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7"/>
          <p:cNvSpPr txBox="1"/>
          <p:nvPr/>
        </p:nvSpPr>
        <p:spPr>
          <a:xfrm>
            <a:off x="2292200" y="1350"/>
            <a:ext cx="4542600" cy="3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/>
              <a:t>Use Case Diagram</a:t>
            </a:r>
            <a:endParaRPr b="1" u="sng"/>
          </a:p>
        </p:txBody>
      </p:sp>
      <p:cxnSp>
        <p:nvCxnSpPr>
          <p:cNvPr id="2" name="Google Shape;204;p17">
            <a:extLst>
              <a:ext uri="{FF2B5EF4-FFF2-40B4-BE49-F238E27FC236}">
                <a16:creationId xmlns:a16="http://schemas.microsoft.com/office/drawing/2014/main" id="{603F8D7A-7FFE-5C8D-A28B-1C5DA5AC6EBA}"/>
              </a:ext>
            </a:extLst>
          </p:cNvPr>
          <p:cNvCxnSpPr>
            <a:cxnSpLocks/>
          </p:cNvCxnSpPr>
          <p:nvPr/>
        </p:nvCxnSpPr>
        <p:spPr>
          <a:xfrm flipV="1">
            <a:off x="1252399" y="2543085"/>
            <a:ext cx="1853080" cy="112754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" name="Google Shape;204;p17">
            <a:extLst>
              <a:ext uri="{FF2B5EF4-FFF2-40B4-BE49-F238E27FC236}">
                <a16:creationId xmlns:a16="http://schemas.microsoft.com/office/drawing/2014/main" id="{62AB777C-C0C8-BDD3-580D-CEA5FC088AEF}"/>
              </a:ext>
            </a:extLst>
          </p:cNvPr>
          <p:cNvCxnSpPr>
            <a:cxnSpLocks/>
          </p:cNvCxnSpPr>
          <p:nvPr/>
        </p:nvCxnSpPr>
        <p:spPr>
          <a:xfrm flipV="1">
            <a:off x="1244349" y="3195078"/>
            <a:ext cx="1925525" cy="48762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" name="Google Shape;204;p17">
            <a:extLst>
              <a:ext uri="{FF2B5EF4-FFF2-40B4-BE49-F238E27FC236}">
                <a16:creationId xmlns:a16="http://schemas.microsoft.com/office/drawing/2014/main" id="{22AADC1D-862F-97FE-7EEC-7BCA52B6C09B}"/>
              </a:ext>
            </a:extLst>
          </p:cNvPr>
          <p:cNvCxnSpPr>
            <a:cxnSpLocks/>
          </p:cNvCxnSpPr>
          <p:nvPr/>
        </p:nvCxnSpPr>
        <p:spPr>
          <a:xfrm flipH="1" flipV="1">
            <a:off x="5270739" y="2575282"/>
            <a:ext cx="1974358" cy="115169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" name="Google Shape;204;p17">
            <a:extLst>
              <a:ext uri="{FF2B5EF4-FFF2-40B4-BE49-F238E27FC236}">
                <a16:creationId xmlns:a16="http://schemas.microsoft.com/office/drawing/2014/main" id="{481CC32D-F362-6C53-B077-7B6E65DE3292}"/>
              </a:ext>
            </a:extLst>
          </p:cNvPr>
          <p:cNvCxnSpPr>
            <a:cxnSpLocks/>
          </p:cNvCxnSpPr>
          <p:nvPr/>
        </p:nvCxnSpPr>
        <p:spPr>
          <a:xfrm flipH="1" flipV="1">
            <a:off x="5327085" y="1903166"/>
            <a:ext cx="1873742" cy="182782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272</Words>
  <Application>Microsoft Office PowerPoint</Application>
  <PresentationFormat>On-screen Show (16:9)</PresentationFormat>
  <Paragraphs>77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Lato</vt:lpstr>
      <vt:lpstr>Calibri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Jyothsna</cp:lastModifiedBy>
  <cp:revision>4</cp:revision>
  <dcterms:modified xsi:type="dcterms:W3CDTF">2025-03-16T05:12:17Z</dcterms:modified>
</cp:coreProperties>
</file>