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EF62-01EC-67A6-43B0-7EE775B8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BD15-23E2-DD26-7484-56FABD6A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A7D-F9BB-93E2-2C93-B56B055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F0DA-DB15-3AB1-FBAA-9D9C84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01F9-AEFD-B8D5-FA67-DACE1B5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56-D788-B54F-7D51-A4BBA5D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A9AB-12E1-C07C-67E4-C74FD410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E4A1-E03C-65B9-B71D-676F4BE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975-845E-423E-BB8F-B6E66A16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2D5-BEB7-19CE-4AE6-1D45350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19FE-AF7D-2CB9-A395-AD9F55CA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DC89-E7CF-C998-4B17-34C8A366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953F-61C4-CC02-C00F-134E01D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77B6-339A-01C6-E948-BC98D94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5E2-68F0-B1AE-DB16-FA9C4C8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7D2-5F6B-061C-B189-8C8425A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5E0-2ACF-58AC-CF69-D87BA804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A1C-68C7-60B5-5D66-87EDBA5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EFC8-8ACE-FA0E-EEFD-48E1E84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D310-7341-E68B-1505-2609A38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E321-7D89-63DD-BA46-B2F22201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B5F-18D0-3540-B23E-CEB5B9C6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E11D-D888-D010-1E9E-07AA37D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8D8-4519-657B-00D1-3FFB597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0E0-92B9-1B09-82BF-00ECE038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AF9-0C0B-6A15-4200-98BB2CF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FA9-6BF8-796B-740B-11FBC9EB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C1CB-EB76-D4DC-29C0-4D10F32E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5D-C733-45D1-E071-A8FE431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244A-3ABB-C5EA-0CFD-B158E3B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A9E-115B-C070-1B3B-C99C2D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44-4DA0-6D3E-BA34-D568036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73C7-E58E-9F05-099A-343F352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3E86-4103-7BBE-7412-E7D5BCE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AB24-8A55-849F-214E-45887121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D944-885C-CB25-AEBD-0AD6F29BB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316-DB6B-EE7E-8431-C20FC08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9FE31-5476-66D0-9E9B-1DD30A6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AA07-0D7B-1952-5854-51E6095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E52-FA0B-DF4C-A133-72E9F2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980E-3409-50D0-AB12-4021F4F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E1B3-CAF5-489B-425C-0BA32AE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837-C35D-2E30-CF59-586B16F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3F46-327B-F9E4-9290-BC782AC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C60C-2A7D-EE4F-719B-A558BCD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0162-9613-A3B1-9994-5EF4277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90F-7E7A-0128-F8C8-98DC838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2BF-7171-94C7-EABE-5F43038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E741-204D-3FE0-E3D0-5EDE4ED4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7E92-DBD3-2746-42AA-500920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B3F-4004-9140-C094-B70CF92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02F-74B6-9D72-3E7B-78E94C0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E45-791E-BF6E-1E51-336C09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69799-851E-CF22-4E5C-727EE802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9495-ACA0-0745-55DE-EAA69A6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1B4F-FCA4-3124-1847-50E5C02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DC38-F583-DA7A-0BA4-D3BD300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BB2-F179-B186-4F61-7A873C1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C870-23A8-B95D-AD6D-B71F01C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5D78-3A72-2E5C-C227-ED887AC3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A396-E055-0269-7021-98B07B91B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761-4620-0341-9E5F-7D0ED0EC4E4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F6B-81BB-A2BC-072B-8540C8CC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1368-4204-1B87-58FB-7202C6B2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594C-52FA-BE44-5A9A-5ECC46AE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87E1B6-05D5-CA12-BB5B-E0916D940CBD}"/>
              </a:ext>
            </a:extLst>
          </p:cNvPr>
          <p:cNvSpPr>
            <a:spLocks/>
          </p:cNvSpPr>
          <p:nvPr/>
        </p:nvSpPr>
        <p:spPr>
          <a:xfrm>
            <a:off x="9290433" y="3191577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03.06 Create Insurance Claim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4B6EA4-0472-7225-BBA2-F9F6AE1639FF}"/>
              </a:ext>
            </a:extLst>
          </p:cNvPr>
          <p:cNvSpPr/>
          <p:nvPr/>
        </p:nvSpPr>
        <p:spPr>
          <a:xfrm>
            <a:off x="3532720" y="5260396"/>
            <a:ext cx="1515013" cy="8269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04.02 Secure doctor-patient communication</a:t>
            </a:r>
            <a:endParaRPr lang="en-US" sz="135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4B378F-0BD8-82F8-7DE2-0A1AE2DF7206}"/>
              </a:ext>
            </a:extLst>
          </p:cNvPr>
          <p:cNvCxnSpPr>
            <a:cxnSpLocks/>
          </p:cNvCxnSpPr>
          <p:nvPr/>
        </p:nvCxnSpPr>
        <p:spPr>
          <a:xfrm>
            <a:off x="4960157" y="1733318"/>
            <a:ext cx="641272" cy="26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ECDFAB2B-2B07-C8FF-F3CE-6C4F1287CBEB}"/>
              </a:ext>
            </a:extLst>
          </p:cNvPr>
          <p:cNvSpPr txBox="1"/>
          <p:nvPr/>
        </p:nvSpPr>
        <p:spPr>
          <a:xfrm>
            <a:off x="277235" y="2454242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Patient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1852773-D2E7-9D51-A5E3-BA26EC3BDF26}"/>
              </a:ext>
            </a:extLst>
          </p:cNvPr>
          <p:cNvSpPr/>
          <p:nvPr/>
        </p:nvSpPr>
        <p:spPr>
          <a:xfrm>
            <a:off x="3413906" y="1481369"/>
            <a:ext cx="1668486" cy="59503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04.03 Issuing Digital Prescription 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9CC96C-AB3B-6454-6EAB-B18A9178D883}"/>
              </a:ext>
            </a:extLst>
          </p:cNvPr>
          <p:cNvCxnSpPr>
            <a:cxnSpLocks/>
          </p:cNvCxnSpPr>
          <p:nvPr/>
        </p:nvCxnSpPr>
        <p:spPr>
          <a:xfrm>
            <a:off x="896403" y="2105697"/>
            <a:ext cx="1195843" cy="11408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ED18AB-43EC-D6DF-4859-966826305837}"/>
              </a:ext>
            </a:extLst>
          </p:cNvPr>
          <p:cNvCxnSpPr>
            <a:cxnSpLocks/>
          </p:cNvCxnSpPr>
          <p:nvPr/>
        </p:nvCxnSpPr>
        <p:spPr>
          <a:xfrm flipV="1">
            <a:off x="4592467" y="2091763"/>
            <a:ext cx="6320" cy="9068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DCF930-3153-782F-A6DB-D78957585954}"/>
              </a:ext>
            </a:extLst>
          </p:cNvPr>
          <p:cNvSpPr txBox="1"/>
          <p:nvPr/>
        </p:nvSpPr>
        <p:spPr>
          <a:xfrm>
            <a:off x="3152568" y="135117"/>
            <a:ext cx="67959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dirty="0">
                <a:ea typeface="Calibri"/>
                <a:cs typeface="Calibri"/>
              </a:rPr>
              <a:t>Smart Healthcare Appointment</a:t>
            </a:r>
            <a:endParaRPr lang="en-US" b="0" i="0" dirty="0">
              <a:effectLst/>
              <a:ea typeface="Calibri"/>
              <a:cs typeface="Calibri"/>
            </a:endParaRPr>
          </a:p>
          <a:p>
            <a:pPr algn="ctr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b="0" i="0" dirty="0">
              <a:effectLst/>
              <a:latin typeface="Calibri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721FB7-5B9A-102F-49BD-ED1CD025D32A}"/>
              </a:ext>
            </a:extLst>
          </p:cNvPr>
          <p:cNvCxnSpPr>
            <a:cxnSpLocks/>
          </p:cNvCxnSpPr>
          <p:nvPr/>
        </p:nvCxnSpPr>
        <p:spPr>
          <a:xfrm flipV="1">
            <a:off x="880316" y="3509022"/>
            <a:ext cx="1228942" cy="292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7">
            <a:extLst>
              <a:ext uri="{FF2B5EF4-FFF2-40B4-BE49-F238E27FC236}">
                <a16:creationId xmlns:a16="http://schemas.microsoft.com/office/drawing/2014/main" id="{9B8C8B04-BB09-CC43-2D83-25647D566206}"/>
              </a:ext>
            </a:extLst>
          </p:cNvPr>
          <p:cNvSpPr txBox="1"/>
          <p:nvPr/>
        </p:nvSpPr>
        <p:spPr>
          <a:xfrm>
            <a:off x="241665" y="3915378"/>
            <a:ext cx="922451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Healthcare</a:t>
            </a:r>
            <a:br>
              <a:rPr lang="en-US" sz="1200" dirty="0">
                <a:ea typeface="Calibri"/>
                <a:cs typeface="Calibri"/>
              </a:rPr>
            </a:br>
            <a:r>
              <a:rPr lang="en-US" sz="1200" dirty="0">
                <a:ea typeface="Calibri"/>
                <a:cs typeface="Calibri"/>
              </a:rPr>
              <a:t> Provider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899D3FE2-33DF-3F09-29C5-5CE24C5FDC5B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Doctor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B0239-24CD-5965-6215-A27FBE0B07D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279883" y="3493343"/>
            <a:ext cx="564577" cy="156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1956F-EC5E-5D1B-DF70-30A73BC60EC2}"/>
              </a:ext>
            </a:extLst>
          </p:cNvPr>
          <p:cNvCxnSpPr>
            <a:cxnSpLocks/>
          </p:cNvCxnSpPr>
          <p:nvPr/>
        </p:nvCxnSpPr>
        <p:spPr>
          <a:xfrm flipV="1">
            <a:off x="897929" y="3827376"/>
            <a:ext cx="1196900" cy="124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EF136-DFCA-32FD-F126-62135C497B4B}"/>
              </a:ext>
            </a:extLst>
          </p:cNvPr>
          <p:cNvCxnSpPr>
            <a:cxnSpLocks/>
          </p:cNvCxnSpPr>
          <p:nvPr/>
        </p:nvCxnSpPr>
        <p:spPr>
          <a:xfrm>
            <a:off x="4164034" y="3886856"/>
            <a:ext cx="2214" cy="13676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1CE399-E5EB-5150-2D8E-25C70D70CEA1}"/>
              </a:ext>
            </a:extLst>
          </p:cNvPr>
          <p:cNvCxnSpPr>
            <a:cxnSpLocks/>
          </p:cNvCxnSpPr>
          <p:nvPr/>
        </p:nvCxnSpPr>
        <p:spPr>
          <a:xfrm>
            <a:off x="10203374" y="2442839"/>
            <a:ext cx="2100" cy="7527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781B3-DE8E-3F5D-BE49-378EA5C22202}"/>
              </a:ext>
            </a:extLst>
          </p:cNvPr>
          <p:cNvCxnSpPr>
            <a:cxnSpLocks/>
          </p:cNvCxnSpPr>
          <p:nvPr/>
        </p:nvCxnSpPr>
        <p:spPr>
          <a:xfrm>
            <a:off x="9872988" y="3666423"/>
            <a:ext cx="0" cy="7476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1">
            <a:extLst>
              <a:ext uri="{FF2B5EF4-FFF2-40B4-BE49-F238E27FC236}">
                <a16:creationId xmlns:a16="http://schemas.microsoft.com/office/drawing/2014/main" id="{02857C23-2E69-6568-6D0E-87CC0C891394}"/>
              </a:ext>
            </a:extLst>
          </p:cNvPr>
          <p:cNvSpPr/>
          <p:nvPr/>
        </p:nvSpPr>
        <p:spPr>
          <a:xfrm>
            <a:off x="2108345" y="3018498"/>
            <a:ext cx="1171538" cy="9496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err="1">
                <a:solidFill>
                  <a:schemeClr val="tx1"/>
                </a:solidFill>
                <a:ea typeface="Calibri"/>
                <a:cs typeface="Calibri"/>
              </a:rPr>
              <a:t>Signin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/Login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9C1591-B415-7CA1-D495-210A417B1B52}"/>
              </a:ext>
            </a:extLst>
          </p:cNvPr>
          <p:cNvCxnSpPr>
            <a:cxnSpLocks/>
          </p:cNvCxnSpPr>
          <p:nvPr/>
        </p:nvCxnSpPr>
        <p:spPr>
          <a:xfrm>
            <a:off x="10246320" y="4861247"/>
            <a:ext cx="6714" cy="8051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03EF9BFE-079A-FE19-2112-EB979D598C26}"/>
              </a:ext>
            </a:extLst>
          </p:cNvPr>
          <p:cNvSpPr/>
          <p:nvPr/>
        </p:nvSpPr>
        <p:spPr>
          <a:xfrm>
            <a:off x="3844648" y="2998649"/>
            <a:ext cx="1076243" cy="9496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Role Based Access Control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22176F-F429-E41C-5E0E-A5C7A4698E46}"/>
              </a:ext>
            </a:extLst>
          </p:cNvPr>
          <p:cNvCxnSpPr>
            <a:cxnSpLocks/>
          </p:cNvCxnSpPr>
          <p:nvPr/>
        </p:nvCxnSpPr>
        <p:spPr>
          <a:xfrm>
            <a:off x="4180032" y="2091763"/>
            <a:ext cx="0" cy="9068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94EBC7-7133-9A5D-98C7-C12E2171F0CE}"/>
              </a:ext>
            </a:extLst>
          </p:cNvPr>
          <p:cNvCxnSpPr>
            <a:cxnSpLocks/>
          </p:cNvCxnSpPr>
          <p:nvPr/>
        </p:nvCxnSpPr>
        <p:spPr>
          <a:xfrm flipV="1">
            <a:off x="4516498" y="3937244"/>
            <a:ext cx="0" cy="13172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5A0FDC-35B5-F04C-4AE2-0E3B8CFA0B55}"/>
              </a:ext>
            </a:extLst>
          </p:cNvPr>
          <p:cNvSpPr txBox="1"/>
          <p:nvPr/>
        </p:nvSpPr>
        <p:spPr>
          <a:xfrm rot="16200000">
            <a:off x="10385708" y="40051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CF267-CFEA-D583-A382-317AC580F396}"/>
              </a:ext>
            </a:extLst>
          </p:cNvPr>
          <p:cNvSpPr txBox="1"/>
          <p:nvPr/>
        </p:nvSpPr>
        <p:spPr>
          <a:xfrm rot="5400000">
            <a:off x="3583437" y="4486872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Encrypted message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34145-D3E0-A8B8-76E0-3AE5449654E3}"/>
              </a:ext>
            </a:extLst>
          </p:cNvPr>
          <p:cNvSpPr txBox="1"/>
          <p:nvPr/>
        </p:nvSpPr>
        <p:spPr>
          <a:xfrm rot="16200000">
            <a:off x="3785202" y="24379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9C2124-FC2C-BD5B-00B3-552A481100C1}"/>
              </a:ext>
            </a:extLst>
          </p:cNvPr>
          <p:cNvSpPr txBox="1"/>
          <p:nvPr/>
        </p:nvSpPr>
        <p:spPr>
          <a:xfrm rot="16200000">
            <a:off x="4379324" y="24945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pic>
        <p:nvPicPr>
          <p:cNvPr id="16" name="Picture 15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3952A59E-1EBA-457B-EE91-9F63BC6E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1755239"/>
            <a:ext cx="749343" cy="826990"/>
          </a:xfrm>
          <a:prstGeom prst="rect">
            <a:avLst/>
          </a:prstGeom>
        </p:spPr>
      </p:pic>
      <p:pic>
        <p:nvPicPr>
          <p:cNvPr id="17" name="Picture 16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CC236F78-6D08-087A-8F62-A743180F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22" name="Picture 21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983E72D9-130C-9496-5A4B-59E9C73F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AA07E08E-567D-BFAF-8084-52AE59A917C3}"/>
              </a:ext>
            </a:extLst>
          </p:cNvPr>
          <p:cNvSpPr/>
          <p:nvPr/>
        </p:nvSpPr>
        <p:spPr>
          <a:xfrm>
            <a:off x="7193216" y="1269801"/>
            <a:ext cx="883616" cy="9068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03.02 Create Invoice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18F3D2-A346-79AF-A869-B902310102CF}"/>
              </a:ext>
            </a:extLst>
          </p:cNvPr>
          <p:cNvCxnSpPr>
            <a:cxnSpLocks/>
          </p:cNvCxnSpPr>
          <p:nvPr/>
        </p:nvCxnSpPr>
        <p:spPr>
          <a:xfrm>
            <a:off x="8072287" y="2074127"/>
            <a:ext cx="121814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51DB1A-2472-3AF4-15A2-65F3DD26A19C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072287" y="1428981"/>
            <a:ext cx="1218147" cy="60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25">
            <a:extLst>
              <a:ext uri="{FF2B5EF4-FFF2-40B4-BE49-F238E27FC236}">
                <a16:creationId xmlns:a16="http://schemas.microsoft.com/office/drawing/2014/main" id="{E6A5FDA9-1421-7FBD-9315-73363D371E66}"/>
              </a:ext>
            </a:extLst>
          </p:cNvPr>
          <p:cNvSpPr>
            <a:spLocks/>
          </p:cNvSpPr>
          <p:nvPr/>
        </p:nvSpPr>
        <p:spPr>
          <a:xfrm>
            <a:off x="9290434" y="1969085"/>
            <a:ext cx="1758519" cy="4748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03.05 Approve Invoice</a:t>
            </a:r>
          </a:p>
        </p:txBody>
      </p:sp>
      <p:sp>
        <p:nvSpPr>
          <p:cNvPr id="49" name="Rounded Rectangle 25">
            <a:extLst>
              <a:ext uri="{FF2B5EF4-FFF2-40B4-BE49-F238E27FC236}">
                <a16:creationId xmlns:a16="http://schemas.microsoft.com/office/drawing/2014/main" id="{7D938865-6E47-28D4-1393-9D40272CA4CB}"/>
              </a:ext>
            </a:extLst>
          </p:cNvPr>
          <p:cNvSpPr>
            <a:spLocks/>
          </p:cNvSpPr>
          <p:nvPr/>
        </p:nvSpPr>
        <p:spPr>
          <a:xfrm>
            <a:off x="9290434" y="1191558"/>
            <a:ext cx="1758519" cy="4748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03.04 Delete Invoice</a:t>
            </a:r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CFC1EA90-317A-B5D9-F39E-427A29FD3364}"/>
              </a:ext>
            </a:extLst>
          </p:cNvPr>
          <p:cNvSpPr>
            <a:spLocks/>
          </p:cNvSpPr>
          <p:nvPr/>
        </p:nvSpPr>
        <p:spPr>
          <a:xfrm>
            <a:off x="9321519" y="4414070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03.07 Update Insurance Claim</a:t>
            </a:r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108345EE-930C-B484-E768-B7BC842F9FE4}"/>
              </a:ext>
            </a:extLst>
          </p:cNvPr>
          <p:cNvSpPr>
            <a:spLocks/>
          </p:cNvSpPr>
          <p:nvPr/>
        </p:nvSpPr>
        <p:spPr>
          <a:xfrm>
            <a:off x="9290432" y="5673891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03.08 Submit Insurance Claim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8BB109-702D-A5D1-B26D-BCD2F325F3CB}"/>
              </a:ext>
            </a:extLst>
          </p:cNvPr>
          <p:cNvSpPr txBox="1"/>
          <p:nvPr/>
        </p:nvSpPr>
        <p:spPr>
          <a:xfrm rot="16200000">
            <a:off x="4118268" y="449330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Encrypted message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A59EB46A-2549-543F-EF8F-9BF64701B794}"/>
              </a:ext>
            </a:extLst>
          </p:cNvPr>
          <p:cNvSpPr/>
          <p:nvPr/>
        </p:nvSpPr>
        <p:spPr>
          <a:xfrm>
            <a:off x="5601429" y="1269801"/>
            <a:ext cx="1094576" cy="9068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03.01 Online Payment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Processing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96B16D-1E2C-8BD1-2952-776EC34CCB7E}"/>
              </a:ext>
            </a:extLst>
          </p:cNvPr>
          <p:cNvCxnSpPr>
            <a:cxnSpLocks/>
            <a:stCxn id="70" idx="3"/>
            <a:endCxn id="39" idx="1"/>
          </p:cNvCxnSpPr>
          <p:nvPr/>
        </p:nvCxnSpPr>
        <p:spPr>
          <a:xfrm>
            <a:off x="6696005" y="1723244"/>
            <a:ext cx="49721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D8A040-9A2B-3AD5-B90B-7F1E3B051AC2}"/>
              </a:ext>
            </a:extLst>
          </p:cNvPr>
          <p:cNvCxnSpPr>
            <a:cxnSpLocks/>
          </p:cNvCxnSpPr>
          <p:nvPr/>
        </p:nvCxnSpPr>
        <p:spPr>
          <a:xfrm flipV="1">
            <a:off x="10575722" y="3666423"/>
            <a:ext cx="0" cy="7476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51B71C1-979B-19A7-CE8D-889C484793CB}"/>
              </a:ext>
            </a:extLst>
          </p:cNvPr>
          <p:cNvSpPr txBox="1"/>
          <p:nvPr/>
        </p:nvSpPr>
        <p:spPr>
          <a:xfrm>
            <a:off x="8260828" y="206101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Invoice 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BFB816-B2DF-C91B-D3D1-AF2CE5176397}"/>
              </a:ext>
            </a:extLst>
          </p:cNvPr>
          <p:cNvSpPr txBox="1"/>
          <p:nvPr/>
        </p:nvSpPr>
        <p:spPr>
          <a:xfrm>
            <a:off x="8253467" y="1407973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Invoice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1C4ADB-EDEE-3713-FB36-9960D1355280}"/>
              </a:ext>
            </a:extLst>
          </p:cNvPr>
          <p:cNvSpPr txBox="1"/>
          <p:nvPr/>
        </p:nvSpPr>
        <p:spPr>
          <a:xfrm rot="5400000">
            <a:off x="9914974" y="2649689"/>
            <a:ext cx="72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 Invoice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514F81-6CC8-3688-DF0F-CF4945F1C42D}"/>
              </a:ext>
            </a:extLst>
          </p:cNvPr>
          <p:cNvSpPr txBox="1"/>
          <p:nvPr/>
        </p:nvSpPr>
        <p:spPr>
          <a:xfrm rot="5400000">
            <a:off x="9484581" y="38724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D19CB8-786B-8F9B-1213-723E298F04C6}"/>
              </a:ext>
            </a:extLst>
          </p:cNvPr>
          <p:cNvSpPr txBox="1"/>
          <p:nvPr/>
        </p:nvSpPr>
        <p:spPr>
          <a:xfrm rot="5400000">
            <a:off x="10063238" y="51381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67227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9290433" y="3191577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03.06 Create Insurance Claim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09164DB-CC2E-D748-9657-A0E29538946D}"/>
              </a:ext>
            </a:extLst>
          </p:cNvPr>
          <p:cNvSpPr/>
          <p:nvPr/>
        </p:nvSpPr>
        <p:spPr>
          <a:xfrm>
            <a:off x="3532720" y="5260396"/>
            <a:ext cx="1515013" cy="8269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04.02 Secure doctor-patient communication</a:t>
            </a:r>
            <a:endParaRPr lang="en-US" sz="135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</p:cNvCxnSpPr>
          <p:nvPr/>
        </p:nvCxnSpPr>
        <p:spPr>
          <a:xfrm>
            <a:off x="4960157" y="1733318"/>
            <a:ext cx="641272" cy="26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277235" y="2454242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Patient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3413906" y="1481369"/>
            <a:ext cx="1668486" cy="59503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04.03 Issuing Digital Prescription 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>
            <a:off x="896403" y="2105697"/>
            <a:ext cx="1195843" cy="11408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 flipV="1">
            <a:off x="4592467" y="2091763"/>
            <a:ext cx="6320" cy="9068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96333" y="59942"/>
            <a:ext cx="2946801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dirty="0">
                <a:ea typeface="Calibri"/>
                <a:cs typeface="Calibri"/>
              </a:rPr>
              <a:t>Smart Healthcare Appointment</a:t>
            </a:r>
            <a:endParaRPr lang="en-US" i="0" dirty="0">
              <a:ea typeface="Calibri"/>
              <a:cs typeface="Calibri"/>
            </a:endParaRPr>
          </a:p>
          <a:p>
            <a:pPr algn="ctr" fontAlgn="base"/>
            <a:r>
              <a:rPr lang="en-US" i="0" u="none" strike="noStrike" dirty="0">
                <a:solidFill>
                  <a:srgbClr val="000000"/>
                </a:solidFill>
                <a:latin typeface="Calibri"/>
                <a:cs typeface="Calibri"/>
              </a:rPr>
              <a:t>Data Flow Diagram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latin typeface="Calibri"/>
                <a:cs typeface="Calibri"/>
              </a:rPr>
              <a:t>(Physical)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i="0" dirty="0">
              <a:latin typeface="Calibri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AB46AE-2A7D-1A1C-CB34-CF3B439879DB}"/>
              </a:ext>
            </a:extLst>
          </p:cNvPr>
          <p:cNvCxnSpPr>
            <a:cxnSpLocks/>
          </p:cNvCxnSpPr>
          <p:nvPr/>
        </p:nvCxnSpPr>
        <p:spPr>
          <a:xfrm flipV="1">
            <a:off x="880316" y="3509022"/>
            <a:ext cx="1228942" cy="292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7">
            <a:extLst>
              <a:ext uri="{FF2B5EF4-FFF2-40B4-BE49-F238E27FC236}">
                <a16:creationId xmlns:a16="http://schemas.microsoft.com/office/drawing/2014/main" id="{A7DBE051-8CD5-FDCF-8247-EB000F91D512}"/>
              </a:ext>
            </a:extLst>
          </p:cNvPr>
          <p:cNvSpPr txBox="1"/>
          <p:nvPr/>
        </p:nvSpPr>
        <p:spPr>
          <a:xfrm>
            <a:off x="241665" y="3915378"/>
            <a:ext cx="922451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Healthcare</a:t>
            </a:r>
            <a:br>
              <a:rPr lang="en-US" sz="1200" dirty="0">
                <a:ea typeface="Calibri"/>
                <a:cs typeface="Calibri"/>
              </a:rPr>
            </a:br>
            <a:r>
              <a:rPr lang="en-US" sz="1200" dirty="0">
                <a:ea typeface="Calibri"/>
                <a:cs typeface="Calibri"/>
              </a:rPr>
              <a:t> Provider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9C0055A1-D4CA-53EF-2A4D-0FD49A4D4608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Doctor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5C9045-01F2-7AC2-F36E-B9516F507DF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279883" y="3493343"/>
            <a:ext cx="564577" cy="156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21BEAA-B172-2409-B58A-411564748EBB}"/>
              </a:ext>
            </a:extLst>
          </p:cNvPr>
          <p:cNvCxnSpPr>
            <a:cxnSpLocks/>
          </p:cNvCxnSpPr>
          <p:nvPr/>
        </p:nvCxnSpPr>
        <p:spPr>
          <a:xfrm flipV="1">
            <a:off x="897929" y="3827376"/>
            <a:ext cx="1196900" cy="124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2C716B-8C88-3ACF-FF7A-2F1CB94A7FE2}"/>
              </a:ext>
            </a:extLst>
          </p:cNvPr>
          <p:cNvCxnSpPr>
            <a:cxnSpLocks/>
          </p:cNvCxnSpPr>
          <p:nvPr/>
        </p:nvCxnSpPr>
        <p:spPr>
          <a:xfrm>
            <a:off x="4248149" y="3896157"/>
            <a:ext cx="2214" cy="13676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D6EB2-F613-9F4D-778C-EBCBFC137D85}"/>
              </a:ext>
            </a:extLst>
          </p:cNvPr>
          <p:cNvCxnSpPr>
            <a:cxnSpLocks/>
          </p:cNvCxnSpPr>
          <p:nvPr/>
        </p:nvCxnSpPr>
        <p:spPr>
          <a:xfrm>
            <a:off x="10203374" y="2442839"/>
            <a:ext cx="2100" cy="7527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1A0ED0-64A8-4DD6-FF62-81ABFC6967FE}"/>
              </a:ext>
            </a:extLst>
          </p:cNvPr>
          <p:cNvCxnSpPr>
            <a:cxnSpLocks/>
          </p:cNvCxnSpPr>
          <p:nvPr/>
        </p:nvCxnSpPr>
        <p:spPr>
          <a:xfrm>
            <a:off x="9872988" y="3666423"/>
            <a:ext cx="0" cy="7476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1">
            <a:extLst>
              <a:ext uri="{FF2B5EF4-FFF2-40B4-BE49-F238E27FC236}">
                <a16:creationId xmlns:a16="http://schemas.microsoft.com/office/drawing/2014/main" id="{86BD2143-FE04-49B1-CFBB-E633AC816E72}"/>
              </a:ext>
            </a:extLst>
          </p:cNvPr>
          <p:cNvSpPr/>
          <p:nvPr/>
        </p:nvSpPr>
        <p:spPr>
          <a:xfrm>
            <a:off x="2108345" y="3018498"/>
            <a:ext cx="1171538" cy="9496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err="1">
                <a:solidFill>
                  <a:schemeClr val="tx1"/>
                </a:solidFill>
                <a:ea typeface="Calibri"/>
                <a:cs typeface="Calibri"/>
              </a:rPr>
              <a:t>Signin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/Login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C8831-4D08-9569-22DA-27833243F67E}"/>
              </a:ext>
            </a:extLst>
          </p:cNvPr>
          <p:cNvCxnSpPr>
            <a:cxnSpLocks/>
          </p:cNvCxnSpPr>
          <p:nvPr/>
        </p:nvCxnSpPr>
        <p:spPr>
          <a:xfrm>
            <a:off x="10246320" y="4861247"/>
            <a:ext cx="6714" cy="8051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93671340-8ED5-8FB3-F8F9-0805DC7A2F69}"/>
              </a:ext>
            </a:extLst>
          </p:cNvPr>
          <p:cNvSpPr/>
          <p:nvPr/>
        </p:nvSpPr>
        <p:spPr>
          <a:xfrm>
            <a:off x="3844648" y="2998649"/>
            <a:ext cx="1076243" cy="9496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Role Based Access Control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CFBAFD-D786-8D8A-F07E-810AF97F1DD6}"/>
              </a:ext>
            </a:extLst>
          </p:cNvPr>
          <p:cNvCxnSpPr>
            <a:cxnSpLocks/>
          </p:cNvCxnSpPr>
          <p:nvPr/>
        </p:nvCxnSpPr>
        <p:spPr>
          <a:xfrm>
            <a:off x="4180032" y="2091763"/>
            <a:ext cx="0" cy="9068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AE236E-F06F-E41C-2D75-C9ADB60BF76D}"/>
              </a:ext>
            </a:extLst>
          </p:cNvPr>
          <p:cNvCxnSpPr>
            <a:cxnSpLocks/>
          </p:cNvCxnSpPr>
          <p:nvPr/>
        </p:nvCxnSpPr>
        <p:spPr>
          <a:xfrm flipV="1">
            <a:off x="4516498" y="3937244"/>
            <a:ext cx="0" cy="13172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883038-BD6C-5960-38A2-C12651F2248C}"/>
              </a:ext>
            </a:extLst>
          </p:cNvPr>
          <p:cNvSpPr txBox="1"/>
          <p:nvPr/>
        </p:nvSpPr>
        <p:spPr>
          <a:xfrm rot="16200000">
            <a:off x="10353962" y="39435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A61D6-B084-85BA-738F-48319654C726}"/>
              </a:ext>
            </a:extLst>
          </p:cNvPr>
          <p:cNvSpPr txBox="1"/>
          <p:nvPr/>
        </p:nvSpPr>
        <p:spPr>
          <a:xfrm rot="5400000">
            <a:off x="3693899" y="4493301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Encrypted message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436B3-7A33-A28E-8BAF-B5E410351F31}"/>
              </a:ext>
            </a:extLst>
          </p:cNvPr>
          <p:cNvSpPr txBox="1"/>
          <p:nvPr/>
        </p:nvSpPr>
        <p:spPr>
          <a:xfrm rot="16200000">
            <a:off x="3785202" y="24379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F3E1F9-A115-11F4-767E-16CB6E2D8F4A}"/>
              </a:ext>
            </a:extLst>
          </p:cNvPr>
          <p:cNvSpPr txBox="1"/>
          <p:nvPr/>
        </p:nvSpPr>
        <p:spPr>
          <a:xfrm rot="16200000">
            <a:off x="4379324" y="24945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pic>
        <p:nvPicPr>
          <p:cNvPr id="16" name="Picture 15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61A54BEA-7E60-AAF5-1CF3-BB96D0BB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1755239"/>
            <a:ext cx="749343" cy="826990"/>
          </a:xfrm>
          <a:prstGeom prst="rect">
            <a:avLst/>
          </a:prstGeom>
        </p:spPr>
      </p:pic>
      <p:pic>
        <p:nvPicPr>
          <p:cNvPr id="17" name="Picture 16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154EDD4D-A111-36A0-EC04-A56FC268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22" name="Picture 21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0874BD5D-C06C-11B1-F310-9A47680E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56FC59AF-EA54-E9E7-212F-403F2D96947F}"/>
              </a:ext>
            </a:extLst>
          </p:cNvPr>
          <p:cNvSpPr/>
          <p:nvPr/>
        </p:nvSpPr>
        <p:spPr>
          <a:xfrm>
            <a:off x="7193216" y="1269801"/>
            <a:ext cx="883616" cy="9068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03.02 Create Invoice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8FDF45-BA60-4400-380F-62546B9B79A7}"/>
              </a:ext>
            </a:extLst>
          </p:cNvPr>
          <p:cNvCxnSpPr>
            <a:cxnSpLocks/>
          </p:cNvCxnSpPr>
          <p:nvPr/>
        </p:nvCxnSpPr>
        <p:spPr>
          <a:xfrm>
            <a:off x="8072287" y="2074127"/>
            <a:ext cx="121814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F478C0-B39A-081E-2BDC-8BF7CA564891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072287" y="1428981"/>
            <a:ext cx="1218147" cy="60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25">
            <a:extLst>
              <a:ext uri="{FF2B5EF4-FFF2-40B4-BE49-F238E27FC236}">
                <a16:creationId xmlns:a16="http://schemas.microsoft.com/office/drawing/2014/main" id="{47ABC89D-906D-9768-E5D5-5F01B367D46B}"/>
              </a:ext>
            </a:extLst>
          </p:cNvPr>
          <p:cNvSpPr>
            <a:spLocks/>
          </p:cNvSpPr>
          <p:nvPr/>
        </p:nvSpPr>
        <p:spPr>
          <a:xfrm>
            <a:off x="9290434" y="1969085"/>
            <a:ext cx="1758519" cy="4748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03.05 Approve Invoice</a:t>
            </a:r>
          </a:p>
        </p:txBody>
      </p:sp>
      <p:sp>
        <p:nvSpPr>
          <p:cNvPr id="49" name="Rounded Rectangle 25">
            <a:extLst>
              <a:ext uri="{FF2B5EF4-FFF2-40B4-BE49-F238E27FC236}">
                <a16:creationId xmlns:a16="http://schemas.microsoft.com/office/drawing/2014/main" id="{070394C7-1D21-9316-FD84-B27BD1ABD6C1}"/>
              </a:ext>
            </a:extLst>
          </p:cNvPr>
          <p:cNvSpPr>
            <a:spLocks/>
          </p:cNvSpPr>
          <p:nvPr/>
        </p:nvSpPr>
        <p:spPr>
          <a:xfrm>
            <a:off x="9290434" y="1191558"/>
            <a:ext cx="1758519" cy="4748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03.04 Delete Invoice</a:t>
            </a:r>
          </a:p>
        </p:txBody>
      </p: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A35A1641-3798-8A03-ADB3-3087171E8A00}"/>
              </a:ext>
            </a:extLst>
          </p:cNvPr>
          <p:cNvSpPr>
            <a:spLocks/>
          </p:cNvSpPr>
          <p:nvPr/>
        </p:nvSpPr>
        <p:spPr>
          <a:xfrm>
            <a:off x="9321519" y="4414070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03.07 Update Insurance Claim</a:t>
            </a:r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3F8BDD9A-21B8-357E-6E58-0D948DEC3174}"/>
              </a:ext>
            </a:extLst>
          </p:cNvPr>
          <p:cNvSpPr>
            <a:spLocks/>
          </p:cNvSpPr>
          <p:nvPr/>
        </p:nvSpPr>
        <p:spPr>
          <a:xfrm>
            <a:off x="9290432" y="5673891"/>
            <a:ext cx="1758519" cy="4748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  <a:ea typeface="Calibri"/>
                <a:cs typeface="Calibri"/>
              </a:rPr>
              <a:t>03.08 Submit Insurance Claim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B525-BDB0-EEEF-E876-FF2F84408E48}"/>
              </a:ext>
            </a:extLst>
          </p:cNvPr>
          <p:cNvSpPr txBox="1"/>
          <p:nvPr/>
        </p:nvSpPr>
        <p:spPr>
          <a:xfrm rot="16200000">
            <a:off x="4118268" y="449330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Encrypted message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8556F15D-D34E-CE53-6061-6DD07686C961}"/>
              </a:ext>
            </a:extLst>
          </p:cNvPr>
          <p:cNvSpPr/>
          <p:nvPr/>
        </p:nvSpPr>
        <p:spPr>
          <a:xfrm>
            <a:off x="5601429" y="1269801"/>
            <a:ext cx="1094576" cy="9068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03.01 Online Payment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Processing</a:t>
            </a:r>
            <a:endParaRPr lang="en-US" sz="135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C9E7D4-BA56-7FF3-2645-CA0D22D74F87}"/>
              </a:ext>
            </a:extLst>
          </p:cNvPr>
          <p:cNvCxnSpPr>
            <a:cxnSpLocks/>
            <a:stCxn id="70" idx="3"/>
            <a:endCxn id="39" idx="1"/>
          </p:cNvCxnSpPr>
          <p:nvPr/>
        </p:nvCxnSpPr>
        <p:spPr>
          <a:xfrm>
            <a:off x="6696005" y="1723244"/>
            <a:ext cx="49721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5B9635-EBEA-1723-B3E5-E2B96B05D90E}"/>
              </a:ext>
            </a:extLst>
          </p:cNvPr>
          <p:cNvCxnSpPr>
            <a:cxnSpLocks/>
          </p:cNvCxnSpPr>
          <p:nvPr/>
        </p:nvCxnSpPr>
        <p:spPr>
          <a:xfrm flipV="1">
            <a:off x="10575722" y="3666423"/>
            <a:ext cx="0" cy="7476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FBCA63E-552C-B9D9-27E2-87D24E1A27C5}"/>
              </a:ext>
            </a:extLst>
          </p:cNvPr>
          <p:cNvSpPr txBox="1"/>
          <p:nvPr/>
        </p:nvSpPr>
        <p:spPr>
          <a:xfrm>
            <a:off x="8260828" y="206101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Invoice 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AE7D98-2EE1-C066-C3D8-16439DE9EF6A}"/>
              </a:ext>
            </a:extLst>
          </p:cNvPr>
          <p:cNvSpPr txBox="1"/>
          <p:nvPr/>
        </p:nvSpPr>
        <p:spPr>
          <a:xfrm>
            <a:off x="8253467" y="1407973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Invoice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7AE0B6-927C-54A2-A0D5-43315466ED4F}"/>
              </a:ext>
            </a:extLst>
          </p:cNvPr>
          <p:cNvSpPr txBox="1"/>
          <p:nvPr/>
        </p:nvSpPr>
        <p:spPr>
          <a:xfrm rot="5400000">
            <a:off x="9914974" y="2649689"/>
            <a:ext cx="724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 Invoice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D2F49DF-9278-8F7A-A5E3-0B1C2600131E}"/>
              </a:ext>
            </a:extLst>
          </p:cNvPr>
          <p:cNvSpPr txBox="1"/>
          <p:nvPr/>
        </p:nvSpPr>
        <p:spPr>
          <a:xfrm rot="5400000">
            <a:off x="9484581" y="387249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3CC5DD-27C2-5C10-2FC4-50A7274831A8}"/>
              </a:ext>
            </a:extLst>
          </p:cNvPr>
          <p:cNvSpPr txBox="1"/>
          <p:nvPr/>
        </p:nvSpPr>
        <p:spPr>
          <a:xfrm rot="5400000">
            <a:off x="10063238" y="513813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User Data</a:t>
            </a:r>
          </a:p>
        </p:txBody>
      </p:sp>
      <p:sp>
        <p:nvSpPr>
          <p:cNvPr id="95" name="Internal Storage 39">
            <a:extLst>
              <a:ext uri="{FF2B5EF4-FFF2-40B4-BE49-F238E27FC236}">
                <a16:creationId xmlns:a16="http://schemas.microsoft.com/office/drawing/2014/main" id="{3F253FDA-A362-7219-9564-A771CCBBFE99}"/>
              </a:ext>
            </a:extLst>
          </p:cNvPr>
          <p:cNvSpPr>
            <a:spLocks noChangeAspect="1"/>
          </p:cNvSpPr>
          <p:nvPr/>
        </p:nvSpPr>
        <p:spPr>
          <a:xfrm>
            <a:off x="2780730" y="4344218"/>
            <a:ext cx="845776" cy="289127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 Users</a:t>
            </a:r>
            <a:endParaRPr lang="en-US" dirty="0"/>
          </a:p>
        </p:txBody>
      </p:sp>
      <p:sp>
        <p:nvSpPr>
          <p:cNvPr id="105" name="Internal Storage 39">
            <a:extLst>
              <a:ext uri="{FF2B5EF4-FFF2-40B4-BE49-F238E27FC236}">
                <a16:creationId xmlns:a16="http://schemas.microsoft.com/office/drawing/2014/main" id="{C784441F-2B2A-D725-9746-1AF449DC5738}"/>
              </a:ext>
            </a:extLst>
          </p:cNvPr>
          <p:cNvSpPr>
            <a:spLocks noChangeAspect="1"/>
          </p:cNvSpPr>
          <p:nvPr/>
        </p:nvSpPr>
        <p:spPr>
          <a:xfrm>
            <a:off x="5744009" y="3729469"/>
            <a:ext cx="1301746" cy="31477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2 Entitlements</a:t>
            </a:r>
            <a:endParaRPr lang="en-US" dirty="0"/>
          </a:p>
        </p:txBody>
      </p:sp>
      <p:sp>
        <p:nvSpPr>
          <p:cNvPr id="106" name="Internal Storage 39">
            <a:extLst>
              <a:ext uri="{FF2B5EF4-FFF2-40B4-BE49-F238E27FC236}">
                <a16:creationId xmlns:a16="http://schemas.microsoft.com/office/drawing/2014/main" id="{16383DC6-9551-E220-7460-B7D865EAB7A9}"/>
              </a:ext>
            </a:extLst>
          </p:cNvPr>
          <p:cNvSpPr>
            <a:spLocks noChangeAspect="1"/>
          </p:cNvSpPr>
          <p:nvPr/>
        </p:nvSpPr>
        <p:spPr>
          <a:xfrm>
            <a:off x="5520267" y="5317850"/>
            <a:ext cx="1589573" cy="31477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D3</a:t>
            </a:r>
            <a:r>
              <a:rPr lang="en-US" dirty="0">
                <a:solidFill>
                  <a:schemeClr val="tx1"/>
                </a:solidFill>
              </a:rPr>
              <a:t> Doctor Specialty</a:t>
            </a:r>
            <a:endParaRPr lang="en-US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6A1F5BC-A7ED-1000-06F9-2BA67B8C987E}"/>
              </a:ext>
            </a:extLst>
          </p:cNvPr>
          <p:cNvCxnSpPr>
            <a:cxnSpLocks/>
            <a:stCxn id="8" idx="3"/>
            <a:endCxn id="105" idx="0"/>
          </p:cNvCxnSpPr>
          <p:nvPr/>
        </p:nvCxnSpPr>
        <p:spPr>
          <a:xfrm>
            <a:off x="4920891" y="3473494"/>
            <a:ext cx="1473991" cy="255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34668B2-8592-9EA7-C1F1-FFE1BD360DF2}"/>
              </a:ext>
            </a:extLst>
          </p:cNvPr>
          <p:cNvCxnSpPr>
            <a:cxnSpLocks/>
            <a:endCxn id="106" idx="0"/>
          </p:cNvCxnSpPr>
          <p:nvPr/>
        </p:nvCxnSpPr>
        <p:spPr>
          <a:xfrm rot="16200000" flipH="1">
            <a:off x="4877015" y="3879811"/>
            <a:ext cx="1481914" cy="1394164"/>
          </a:xfrm>
          <a:prstGeom prst="bentConnector3">
            <a:avLst>
              <a:gd name="adj1" fmla="val 22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07FC4CF-3D3B-DFE4-8948-4A7EF184F350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0891" y="3666426"/>
            <a:ext cx="823118" cy="220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7B78EBF0-9124-611D-DC6A-58AE0F11A2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0827" y="4138477"/>
            <a:ext cx="1363658" cy="995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Internal Storage 39">
            <a:extLst>
              <a:ext uri="{FF2B5EF4-FFF2-40B4-BE49-F238E27FC236}">
                <a16:creationId xmlns:a16="http://schemas.microsoft.com/office/drawing/2014/main" id="{3C4E83FE-04BE-DA47-A7B9-3823A7DCC34A}"/>
              </a:ext>
            </a:extLst>
          </p:cNvPr>
          <p:cNvSpPr>
            <a:spLocks noChangeAspect="1"/>
          </p:cNvSpPr>
          <p:nvPr/>
        </p:nvSpPr>
        <p:spPr>
          <a:xfrm>
            <a:off x="2108345" y="2358322"/>
            <a:ext cx="1373603" cy="30434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5 Prescriptions</a:t>
            </a:r>
            <a:endParaRPr lang="en-US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25F5447-E0AA-EA4F-7A17-B9A1723059D3}"/>
              </a:ext>
            </a:extLst>
          </p:cNvPr>
          <p:cNvCxnSpPr>
            <a:endCxn id="42" idx="1"/>
          </p:cNvCxnSpPr>
          <p:nvPr/>
        </p:nvCxnSpPr>
        <p:spPr>
          <a:xfrm flipV="1">
            <a:off x="2372842" y="1778887"/>
            <a:ext cx="1041064" cy="579435"/>
          </a:xfrm>
          <a:prstGeom prst="bentConnector3">
            <a:avLst>
              <a:gd name="adj1" fmla="val -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F67DF0F-32CA-B989-674D-B5D2D71EDF8E}"/>
              </a:ext>
            </a:extLst>
          </p:cNvPr>
          <p:cNvCxnSpPr>
            <a:endCxn id="153" idx="0"/>
          </p:cNvCxnSpPr>
          <p:nvPr/>
        </p:nvCxnSpPr>
        <p:spPr>
          <a:xfrm rot="10800000" flipV="1">
            <a:off x="2795148" y="1969084"/>
            <a:ext cx="618759" cy="389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nternal Storage 39">
            <a:extLst>
              <a:ext uri="{FF2B5EF4-FFF2-40B4-BE49-F238E27FC236}">
                <a16:creationId xmlns:a16="http://schemas.microsoft.com/office/drawing/2014/main" id="{7F708AB4-097E-6F2F-70BB-9D54887D2A54}"/>
              </a:ext>
            </a:extLst>
          </p:cNvPr>
          <p:cNvSpPr>
            <a:spLocks noChangeAspect="1"/>
          </p:cNvSpPr>
          <p:nvPr/>
        </p:nvSpPr>
        <p:spPr>
          <a:xfrm>
            <a:off x="7960132" y="152352"/>
            <a:ext cx="1289106" cy="330625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D6</a:t>
            </a:r>
            <a:r>
              <a:rPr lang="en-US" dirty="0">
                <a:solidFill>
                  <a:schemeClr val="tx1"/>
                </a:solidFill>
              </a:rPr>
              <a:t> Invoices</a:t>
            </a:r>
            <a:endParaRPr lang="en-US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9E67361-76F6-E593-1D89-A1D133C7ED71}"/>
              </a:ext>
            </a:extLst>
          </p:cNvPr>
          <p:cNvCxnSpPr>
            <a:stCxn id="39" idx="0"/>
          </p:cNvCxnSpPr>
          <p:nvPr/>
        </p:nvCxnSpPr>
        <p:spPr>
          <a:xfrm rot="5400000" flipH="1" flipV="1">
            <a:off x="7550833" y="567168"/>
            <a:ext cx="786824" cy="618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CF851EB7-D92F-4609-4BAA-323AB7546E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65478" y="573401"/>
            <a:ext cx="708581" cy="527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833BA2B0-C21B-E43C-8741-09868D9FE8E8}"/>
              </a:ext>
            </a:extLst>
          </p:cNvPr>
          <p:cNvCxnSpPr>
            <a:cxnSpLocks/>
            <a:stCxn id="160" idx="3"/>
            <a:endCxn id="48" idx="3"/>
          </p:cNvCxnSpPr>
          <p:nvPr/>
        </p:nvCxnSpPr>
        <p:spPr>
          <a:xfrm>
            <a:off x="9249238" y="317665"/>
            <a:ext cx="1799715" cy="1888843"/>
          </a:xfrm>
          <a:prstGeom prst="bentConnector3">
            <a:avLst>
              <a:gd name="adj1" fmla="val 112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36B2D69-B9C2-4D9F-92CF-759BBB67EF1C}"/>
              </a:ext>
            </a:extLst>
          </p:cNvPr>
          <p:cNvCxnSpPr>
            <a:cxnSpLocks/>
            <a:stCxn id="49" idx="0"/>
            <a:endCxn id="160" idx="3"/>
          </p:cNvCxnSpPr>
          <p:nvPr/>
        </p:nvCxnSpPr>
        <p:spPr>
          <a:xfrm rot="16200000" flipV="1">
            <a:off x="9272520" y="294384"/>
            <a:ext cx="873893" cy="920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Internal Storage 39">
            <a:extLst>
              <a:ext uri="{FF2B5EF4-FFF2-40B4-BE49-F238E27FC236}">
                <a16:creationId xmlns:a16="http://schemas.microsoft.com/office/drawing/2014/main" id="{4D3AB2EC-18D6-97F6-532A-3EDA16760EC5}"/>
              </a:ext>
            </a:extLst>
          </p:cNvPr>
          <p:cNvSpPr>
            <a:spLocks noChangeAspect="1"/>
          </p:cNvSpPr>
          <p:nvPr/>
        </p:nvSpPr>
        <p:spPr>
          <a:xfrm>
            <a:off x="5519850" y="459710"/>
            <a:ext cx="1301746" cy="305591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sz="1100" dirty="0">
                <a:solidFill>
                  <a:schemeClr val="tx1"/>
                </a:solidFill>
              </a:rPr>
              <a:t> Payments</a:t>
            </a:r>
            <a:endParaRPr lang="en-US" dirty="0"/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C8AD633-F062-1726-5B78-C344F123B3F8}"/>
              </a:ext>
            </a:extLst>
          </p:cNvPr>
          <p:cNvCxnSpPr>
            <a:cxnSpLocks/>
            <a:endCxn id="178" idx="2"/>
          </p:cNvCxnSpPr>
          <p:nvPr/>
        </p:nvCxnSpPr>
        <p:spPr>
          <a:xfrm rot="5400000" flipH="1" flipV="1">
            <a:off x="5907470" y="1006548"/>
            <a:ext cx="504500" cy="22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Internal Storage 39">
            <a:extLst>
              <a:ext uri="{FF2B5EF4-FFF2-40B4-BE49-F238E27FC236}">
                <a16:creationId xmlns:a16="http://schemas.microsoft.com/office/drawing/2014/main" id="{707212B9-D631-8B7C-EDDC-DFCDBE5861CF}"/>
              </a:ext>
            </a:extLst>
          </p:cNvPr>
          <p:cNvSpPr>
            <a:spLocks noChangeAspect="1"/>
          </p:cNvSpPr>
          <p:nvPr/>
        </p:nvSpPr>
        <p:spPr>
          <a:xfrm>
            <a:off x="7220003" y="4474536"/>
            <a:ext cx="1496662" cy="386709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D7</a:t>
            </a:r>
            <a:r>
              <a:rPr lang="en-US" dirty="0">
                <a:solidFill>
                  <a:schemeClr val="tx1"/>
                </a:solidFill>
              </a:rPr>
              <a:t> Insurance Claim</a:t>
            </a:r>
            <a:endParaRPr lang="en-US" dirty="0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139B919D-26A0-B47B-3620-93C3816BE287}"/>
              </a:ext>
            </a:extLst>
          </p:cNvPr>
          <p:cNvCxnSpPr>
            <a:cxnSpLocks/>
            <a:stCxn id="26" idx="1"/>
            <a:endCxn id="182" idx="0"/>
          </p:cNvCxnSpPr>
          <p:nvPr/>
        </p:nvCxnSpPr>
        <p:spPr>
          <a:xfrm rot="10800000" flipV="1">
            <a:off x="7968335" y="3429000"/>
            <a:ext cx="1322099" cy="1045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FDAF36BE-D00D-FC7B-59A8-B8CD4AD3436A}"/>
              </a:ext>
            </a:extLst>
          </p:cNvPr>
          <p:cNvCxnSpPr>
            <a:cxnSpLocks/>
          </p:cNvCxnSpPr>
          <p:nvPr/>
        </p:nvCxnSpPr>
        <p:spPr>
          <a:xfrm>
            <a:off x="8716665" y="4535966"/>
            <a:ext cx="604854" cy="26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FD3A5542-C20D-5766-46C4-08588DD991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06845" y="4723411"/>
            <a:ext cx="614674" cy="74243"/>
          </a:xfrm>
          <a:prstGeom prst="bentConnector3">
            <a:avLst>
              <a:gd name="adj1" fmla="val 4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785FCD0A-CBA4-9CA9-9F9E-563D9F268180}"/>
              </a:ext>
            </a:extLst>
          </p:cNvPr>
          <p:cNvCxnSpPr>
            <a:stCxn id="182" idx="2"/>
            <a:endCxn id="63" idx="1"/>
          </p:cNvCxnSpPr>
          <p:nvPr/>
        </p:nvCxnSpPr>
        <p:spPr>
          <a:xfrm rot="16200000" flipH="1">
            <a:off x="8104349" y="4725230"/>
            <a:ext cx="1050069" cy="1322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nternal Storage 39">
            <a:extLst>
              <a:ext uri="{FF2B5EF4-FFF2-40B4-BE49-F238E27FC236}">
                <a16:creationId xmlns:a16="http://schemas.microsoft.com/office/drawing/2014/main" id="{5259BF4E-E429-C2F8-5D67-31E9A9D6A5D6}"/>
              </a:ext>
            </a:extLst>
          </p:cNvPr>
          <p:cNvSpPr>
            <a:spLocks noChangeAspect="1"/>
          </p:cNvSpPr>
          <p:nvPr/>
        </p:nvSpPr>
        <p:spPr>
          <a:xfrm>
            <a:off x="5530789" y="6290735"/>
            <a:ext cx="1496662" cy="30072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9 Notifications</a:t>
            </a:r>
            <a:endParaRPr lang="en-US" dirty="0"/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464CDD81-1BA1-81C6-1E6B-CD9D073BBE2D}"/>
              </a:ext>
            </a:extLst>
          </p:cNvPr>
          <p:cNvCxnSpPr>
            <a:stCxn id="27" idx="2"/>
            <a:endCxn id="214" idx="1"/>
          </p:cNvCxnSpPr>
          <p:nvPr/>
        </p:nvCxnSpPr>
        <p:spPr>
          <a:xfrm rot="16200000" flipH="1">
            <a:off x="4733653" y="5643960"/>
            <a:ext cx="353711" cy="124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0305CD1-3D7C-9EBE-5D5E-2FB802CB1A53}"/>
              </a:ext>
            </a:extLst>
          </p:cNvPr>
          <p:cNvCxnSpPr>
            <a:stCxn id="63" idx="2"/>
            <a:endCxn id="214" idx="3"/>
          </p:cNvCxnSpPr>
          <p:nvPr/>
        </p:nvCxnSpPr>
        <p:spPr>
          <a:xfrm rot="5400000">
            <a:off x="8452392" y="4723797"/>
            <a:ext cx="292360" cy="3142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nternal Storage 39">
            <a:extLst>
              <a:ext uri="{FF2B5EF4-FFF2-40B4-BE49-F238E27FC236}">
                <a16:creationId xmlns:a16="http://schemas.microsoft.com/office/drawing/2014/main" id="{0357DFC0-5757-9C5C-496B-E9B87A5191F2}"/>
              </a:ext>
            </a:extLst>
          </p:cNvPr>
          <p:cNvSpPr>
            <a:spLocks noChangeAspect="1"/>
          </p:cNvSpPr>
          <p:nvPr/>
        </p:nvSpPr>
        <p:spPr>
          <a:xfrm>
            <a:off x="6170723" y="2835563"/>
            <a:ext cx="1496662" cy="300723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9 Notifications</a:t>
            </a:r>
            <a:endParaRPr lang="en-US" dirty="0"/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9129D5BB-C0C9-38B3-3213-2C1D867B9CEF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4910508" y="2076405"/>
            <a:ext cx="1260215" cy="909520"/>
          </a:xfrm>
          <a:prstGeom prst="bentConnector3">
            <a:avLst>
              <a:gd name="adj1" fmla="val 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93FDD67E-FD97-ECCE-E5D6-B605F44E4FA7}"/>
              </a:ext>
            </a:extLst>
          </p:cNvPr>
          <p:cNvCxnSpPr>
            <a:stCxn id="70" idx="2"/>
          </p:cNvCxnSpPr>
          <p:nvPr/>
        </p:nvCxnSpPr>
        <p:spPr>
          <a:xfrm rot="16200000" flipH="1">
            <a:off x="5988863" y="2336540"/>
            <a:ext cx="658876" cy="33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A87FCAFC-5EA9-A022-7A2F-46562A64F2F6}"/>
              </a:ext>
            </a:extLst>
          </p:cNvPr>
          <p:cNvCxnSpPr>
            <a:stCxn id="39" idx="2"/>
            <a:endCxn id="222" idx="0"/>
          </p:cNvCxnSpPr>
          <p:nvPr/>
        </p:nvCxnSpPr>
        <p:spPr>
          <a:xfrm rot="5400000">
            <a:off x="6947601" y="2148139"/>
            <a:ext cx="658877" cy="715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97EC0B53-2E09-7324-82D2-7F336796CD9A}"/>
              </a:ext>
            </a:extLst>
          </p:cNvPr>
          <p:cNvCxnSpPr>
            <a:stCxn id="48" idx="1"/>
            <a:endCxn id="222" idx="3"/>
          </p:cNvCxnSpPr>
          <p:nvPr/>
        </p:nvCxnSpPr>
        <p:spPr>
          <a:xfrm rot="10800000" flipV="1">
            <a:off x="7667386" y="2206507"/>
            <a:ext cx="1623049" cy="779417"/>
          </a:xfrm>
          <a:prstGeom prst="bentConnector3">
            <a:avLst>
              <a:gd name="adj1" fmla="val 9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D0BB607-4AC3-FF2F-0D77-8A7BBBEFD202}"/>
              </a:ext>
            </a:extLst>
          </p:cNvPr>
          <p:cNvCxnSpPr/>
          <p:nvPr/>
        </p:nvCxnSpPr>
        <p:spPr>
          <a:xfrm rot="10800000">
            <a:off x="7667386" y="3119851"/>
            <a:ext cx="1623047" cy="126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Internal Storage 39">
            <a:extLst>
              <a:ext uri="{FF2B5EF4-FFF2-40B4-BE49-F238E27FC236}">
                <a16:creationId xmlns:a16="http://schemas.microsoft.com/office/drawing/2014/main" id="{A26CA27E-6012-DFBB-8C5E-689FF6E3DEB5}"/>
              </a:ext>
            </a:extLst>
          </p:cNvPr>
          <p:cNvSpPr>
            <a:spLocks noChangeAspect="1"/>
          </p:cNvSpPr>
          <p:nvPr/>
        </p:nvSpPr>
        <p:spPr>
          <a:xfrm>
            <a:off x="3568416" y="459710"/>
            <a:ext cx="1290499" cy="319996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D10 Audit Logs</a:t>
            </a:r>
            <a:endParaRPr lang="en-US" dirty="0"/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53E06B37-E76B-DD12-8C44-B679B7725282}"/>
              </a:ext>
            </a:extLst>
          </p:cNvPr>
          <p:cNvCxnSpPr>
            <a:cxnSpLocks/>
            <a:stCxn id="42" idx="0"/>
            <a:endCxn id="237" idx="2"/>
          </p:cNvCxnSpPr>
          <p:nvPr/>
        </p:nvCxnSpPr>
        <p:spPr>
          <a:xfrm rot="16200000" flipV="1">
            <a:off x="3880077" y="1113296"/>
            <a:ext cx="701663" cy="3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F6C140B-67D5-9C98-6658-B0DC11AD5BD1}"/>
              </a:ext>
            </a:extLst>
          </p:cNvPr>
          <p:cNvCxnSpPr>
            <a:cxnSpLocks/>
          </p:cNvCxnSpPr>
          <p:nvPr/>
        </p:nvCxnSpPr>
        <p:spPr>
          <a:xfrm rot="10800000">
            <a:off x="4837607" y="746518"/>
            <a:ext cx="763823" cy="639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AE665F27-8EA6-FC29-D8B7-40D31F86C094}"/>
              </a:ext>
            </a:extLst>
          </p:cNvPr>
          <p:cNvCxnSpPr>
            <a:endCxn id="237" idx="0"/>
          </p:cNvCxnSpPr>
          <p:nvPr/>
        </p:nvCxnSpPr>
        <p:spPr>
          <a:xfrm rot="10800000">
            <a:off x="4213667" y="459710"/>
            <a:ext cx="3179911" cy="801304"/>
          </a:xfrm>
          <a:prstGeom prst="bentConnector4">
            <a:avLst>
              <a:gd name="adj1" fmla="val -130"/>
              <a:gd name="adj2" fmla="val 128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Internal Storage 39">
            <a:extLst>
              <a:ext uri="{FF2B5EF4-FFF2-40B4-BE49-F238E27FC236}">
                <a16:creationId xmlns:a16="http://schemas.microsoft.com/office/drawing/2014/main" id="{312DB2F8-157E-B3E2-9EAB-B32D219A16EF}"/>
              </a:ext>
            </a:extLst>
          </p:cNvPr>
          <p:cNvSpPr>
            <a:spLocks noChangeAspect="1"/>
          </p:cNvSpPr>
          <p:nvPr/>
        </p:nvSpPr>
        <p:spPr>
          <a:xfrm>
            <a:off x="10640198" y="5163219"/>
            <a:ext cx="1290499" cy="319996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D10 Audit Logs</a:t>
            </a:r>
            <a:endParaRPr lang="en-US" dirty="0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A8FDA036-B6BC-EEBA-53B4-AA205234750F}"/>
              </a:ext>
            </a:extLst>
          </p:cNvPr>
          <p:cNvCxnSpPr>
            <a:stCxn id="63" idx="3"/>
            <a:endCxn id="251" idx="2"/>
          </p:cNvCxnSpPr>
          <p:nvPr/>
        </p:nvCxnSpPr>
        <p:spPr>
          <a:xfrm flipV="1">
            <a:off x="11048951" y="5483215"/>
            <a:ext cx="236497" cy="428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2F960BF7-FCB1-2833-534A-4D7511108D36}"/>
              </a:ext>
            </a:extLst>
          </p:cNvPr>
          <p:cNvCxnSpPr>
            <a:stCxn id="58" idx="3"/>
            <a:endCxn id="251" idx="0"/>
          </p:cNvCxnSpPr>
          <p:nvPr/>
        </p:nvCxnSpPr>
        <p:spPr>
          <a:xfrm>
            <a:off x="11080038" y="4651493"/>
            <a:ext cx="205410" cy="511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1A3C46CB-1D34-0D13-2AB2-0B78417B4A20}"/>
              </a:ext>
            </a:extLst>
          </p:cNvPr>
          <p:cNvCxnSpPr>
            <a:stCxn id="26" idx="3"/>
          </p:cNvCxnSpPr>
          <p:nvPr/>
        </p:nvCxnSpPr>
        <p:spPr>
          <a:xfrm>
            <a:off x="11048952" y="3429000"/>
            <a:ext cx="446362" cy="1711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0CBB5F45-03A0-88BA-4199-4EF9A3C27D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95474" y="3411797"/>
            <a:ext cx="2805864" cy="698913"/>
          </a:xfrm>
          <a:prstGeom prst="bentConnector3">
            <a:avLst>
              <a:gd name="adj1" fmla="val 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5D86861F-D46E-B4E1-19F3-D9DE84F928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2756" y="3926823"/>
            <a:ext cx="457358" cy="377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06AD924A-D0BC-B506-4BE7-35D61855F85A}"/>
              </a:ext>
            </a:extLst>
          </p:cNvPr>
          <p:cNvCxnSpPr/>
          <p:nvPr/>
        </p:nvCxnSpPr>
        <p:spPr>
          <a:xfrm rot="5400000">
            <a:off x="2508316" y="4224076"/>
            <a:ext cx="1860983" cy="1287319"/>
          </a:xfrm>
          <a:prstGeom prst="bentConnector3">
            <a:avLst>
              <a:gd name="adj1" fmla="val 62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Internal Storage 39">
            <a:extLst>
              <a:ext uri="{FF2B5EF4-FFF2-40B4-BE49-F238E27FC236}">
                <a16:creationId xmlns:a16="http://schemas.microsoft.com/office/drawing/2014/main" id="{8B477CCF-C3F0-F4E5-9776-61F6938FEB04}"/>
              </a:ext>
            </a:extLst>
          </p:cNvPr>
          <p:cNvSpPr>
            <a:spLocks noChangeAspect="1"/>
          </p:cNvSpPr>
          <p:nvPr/>
        </p:nvSpPr>
        <p:spPr>
          <a:xfrm>
            <a:off x="1913119" y="5798227"/>
            <a:ext cx="1290499" cy="319996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D10 Audit Logs</a:t>
            </a:r>
            <a:endParaRPr lang="en-US" dirty="0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DB5E3524-2996-CF97-40F1-168FC65BE4FD}"/>
              </a:ext>
            </a:extLst>
          </p:cNvPr>
          <p:cNvCxnSpPr>
            <a:stCxn id="38" idx="2"/>
            <a:endCxn id="95" idx="0"/>
          </p:cNvCxnSpPr>
          <p:nvPr/>
        </p:nvCxnSpPr>
        <p:spPr>
          <a:xfrm rot="16200000" flipH="1">
            <a:off x="2760851" y="3901451"/>
            <a:ext cx="376030" cy="50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E7ADC1E4-CD85-307B-2110-7E2C7D03E52B}"/>
              </a:ext>
            </a:extLst>
          </p:cNvPr>
          <p:cNvCxnSpPr/>
          <p:nvPr/>
        </p:nvCxnSpPr>
        <p:spPr>
          <a:xfrm rot="5400000" flipH="1" flipV="1">
            <a:off x="1435079" y="4786197"/>
            <a:ext cx="1849888" cy="17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E76537E8-3535-A817-8D79-B6C01642FF5E}"/>
              </a:ext>
            </a:extLst>
          </p:cNvPr>
          <p:cNvCxnSpPr>
            <a:cxnSpLocks/>
            <a:stCxn id="27" idx="1"/>
            <a:endCxn id="269" idx="3"/>
          </p:cNvCxnSpPr>
          <p:nvPr/>
        </p:nvCxnSpPr>
        <p:spPr>
          <a:xfrm rot="10800000" flipV="1">
            <a:off x="3203618" y="5673891"/>
            <a:ext cx="329102" cy="284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ternal Storage 39">
            <a:extLst>
              <a:ext uri="{FF2B5EF4-FFF2-40B4-BE49-F238E27FC236}">
                <a16:creationId xmlns:a16="http://schemas.microsoft.com/office/drawing/2014/main" id="{0A376B55-D9D6-FF29-7B94-3CB24C490F64}"/>
              </a:ext>
            </a:extLst>
          </p:cNvPr>
          <p:cNvSpPr>
            <a:spLocks noChangeAspect="1"/>
          </p:cNvSpPr>
          <p:nvPr/>
        </p:nvSpPr>
        <p:spPr>
          <a:xfrm>
            <a:off x="1993128" y="6343116"/>
            <a:ext cx="1373603" cy="30434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D11 Messages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291AD7-E1F7-B3D4-990E-DB43CDE2C6E2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3366732" y="6087384"/>
            <a:ext cx="477729" cy="407903"/>
          </a:xfrm>
          <a:prstGeom prst="bentConnector3">
            <a:avLst>
              <a:gd name="adj1" fmla="val -4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3A539E2-3B93-D4C3-57E9-88E472F933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0519" y="6186502"/>
            <a:ext cx="512198" cy="259775"/>
          </a:xfrm>
          <a:prstGeom prst="bentConnector3">
            <a:avLst>
              <a:gd name="adj1" fmla="val 73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183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lastModifiedBy>Patel, Ms. Megha Punamchand</cp:lastModifiedBy>
  <cp:revision>167</cp:revision>
  <dcterms:created xsi:type="dcterms:W3CDTF">2022-11-12T20:30:24Z</dcterms:created>
  <dcterms:modified xsi:type="dcterms:W3CDTF">2025-04-17T22:22:50Z</dcterms:modified>
</cp:coreProperties>
</file>