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75D9F504-CA96-4B9D-BD8A-BC0740C87CF3}">
          <p14:sldIdLst>
            <p14:sldId id="256"/>
            <p14:sldId id="257"/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aVGG9LZXYRBKCkAHtg1bIj2xC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E60BEB-44FC-4810-AF26-72AD21C88CC4}">
  <a:tblStyle styleId="{70E60BEB-44FC-4810-AF26-72AD21C88CC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94640"/>
  </p:normalViewPr>
  <p:slideViewPr>
    <p:cSldViewPr snapToGrid="0">
      <p:cViewPr varScale="1">
        <p:scale>
          <a:sx n="78" d="100"/>
          <a:sy n="78" d="100"/>
        </p:scale>
        <p:origin x="142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422150" y="1139850"/>
            <a:ext cx="6299700" cy="45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Healthcare Appointment System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ER Diagrams</a:t>
            </a:r>
            <a:endParaRPr sz="36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2"/>
          <p:cNvSpPr txBox="1"/>
          <p:nvPr/>
        </p:nvSpPr>
        <p:spPr>
          <a:xfrm>
            <a:off x="628650" y="184806"/>
            <a:ext cx="7884410" cy="827565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1800"/>
            </a:pPr>
            <a:r>
              <a:rPr lang="en-US" sz="2000" b="1" i="0" u="none" strike="noStrike" kern="1200" cap="none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Team :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Healthcare Appointment System </a:t>
            </a:r>
          </a:p>
          <a:p>
            <a:pPr marL="0" marR="0" lv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Pts val="1800"/>
            </a:pPr>
            <a:r>
              <a:rPr lang="en-US" sz="2000" b="1" i="0" u="none" strike="noStrike" kern="1200" cap="none" dirty="0">
                <a:solidFill>
                  <a:schemeClr val="tx1"/>
                </a:solidFill>
                <a:latin typeface="+mj-lt"/>
                <a:ea typeface="+mj-ea"/>
                <a:cs typeface="+mj-cs"/>
                <a:sym typeface="Calibri"/>
              </a:rPr>
              <a:t>List of Entities</a:t>
            </a:r>
            <a:endParaRPr lang="en-US" sz="2000" b="0" i="0" u="none" strike="noStrike" kern="1200" cap="none" dirty="0">
              <a:solidFill>
                <a:schemeClr val="tx1"/>
              </a:solidFill>
              <a:latin typeface="+mj-lt"/>
              <a:ea typeface="+mj-ea"/>
              <a:cs typeface="+mj-cs"/>
              <a:sym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D64FE8-F32E-E805-44BB-79DF5834B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748516"/>
              </p:ext>
            </p:extLst>
          </p:nvPr>
        </p:nvGraphicFramePr>
        <p:xfrm>
          <a:off x="100455" y="846194"/>
          <a:ext cx="8940799" cy="5702340"/>
        </p:xfrm>
        <a:graphic>
          <a:graphicData uri="http://schemas.openxmlformats.org/drawingml/2006/table">
            <a:tbl>
              <a:tblPr firstRow="1" bandRow="1">
                <a:tableStyleId>{70E60BEB-44FC-4810-AF26-72AD21C88CC4}</a:tableStyleId>
              </a:tblPr>
              <a:tblGrid>
                <a:gridCol w="1961734">
                  <a:extLst>
                    <a:ext uri="{9D8B030D-6E8A-4147-A177-3AD203B41FA5}">
                      <a16:colId xmlns:a16="http://schemas.microsoft.com/office/drawing/2014/main" val="4147821065"/>
                    </a:ext>
                  </a:extLst>
                </a:gridCol>
                <a:gridCol w="6979065">
                  <a:extLst>
                    <a:ext uri="{9D8B030D-6E8A-4147-A177-3AD203B41FA5}">
                      <a16:colId xmlns:a16="http://schemas.microsoft.com/office/drawing/2014/main" val="1307491070"/>
                    </a:ext>
                  </a:extLst>
                </a:gridCol>
              </a:tblGrid>
              <a:tr h="32536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>
                          <a:effectLst/>
                        </a:rPr>
                        <a:t>Entity Name</a:t>
                      </a:r>
                    </a:p>
                  </a:txBody>
                  <a:tcPr marL="20115" marR="20115" marT="13410" marB="13410" anchor="b"/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1800" b="1" dirty="0">
                          <a:effectLst/>
                        </a:rPr>
                        <a:t>Entity Primary Attributes</a:t>
                      </a:r>
                    </a:p>
                  </a:txBody>
                  <a:tcPr marL="0" marR="0" marT="13410" marB="13410" anchor="b"/>
                </a:tc>
                <a:extLst>
                  <a:ext uri="{0D108BD9-81ED-4DB2-BD59-A6C34878D82A}">
                    <a16:rowId xmlns:a16="http://schemas.microsoft.com/office/drawing/2014/main" val="368798777"/>
                  </a:ext>
                </a:extLst>
              </a:tr>
              <a:tr h="547832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dirty="0">
                          <a:effectLst/>
                        </a:rPr>
                        <a:t>Users</a:t>
                      </a:r>
                    </a:p>
                  </a:txBody>
                  <a:tcPr marL="20115" marR="20115" marT="13410" marB="13410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800" dirty="0" err="1">
                          <a:effectLst/>
                        </a:rPr>
                        <a:t>userId</a:t>
                      </a:r>
                      <a:r>
                        <a:rPr lang="en-IN" sz="1800" dirty="0">
                          <a:effectLst/>
                        </a:rPr>
                        <a:t>, name, email, password, phone, address, state, </a:t>
                      </a:r>
                      <a:r>
                        <a:rPr lang="en-IN" sz="1800" dirty="0" err="1">
                          <a:effectLst/>
                        </a:rPr>
                        <a:t>zipcode</a:t>
                      </a:r>
                      <a:r>
                        <a:rPr lang="en-IN" sz="1800" dirty="0">
                          <a:effectLst/>
                        </a:rPr>
                        <a:t>, </a:t>
                      </a:r>
                      <a:r>
                        <a:rPr lang="en-IN" sz="1800" dirty="0" err="1">
                          <a:effectLst/>
                        </a:rPr>
                        <a:t>eName</a:t>
                      </a:r>
                      <a:r>
                        <a:rPr lang="en-IN" sz="1800" dirty="0">
                          <a:effectLst/>
                        </a:rPr>
                        <a:t>, </a:t>
                      </a:r>
                      <a:r>
                        <a:rPr lang="en-IN" sz="1800">
                          <a:effectLst/>
                        </a:rPr>
                        <a:t>specialityName</a:t>
                      </a:r>
                      <a:endParaRPr lang="en-IN" sz="1800" dirty="0">
                        <a:effectLst/>
                      </a:endParaRPr>
                    </a:p>
                  </a:txBody>
                  <a:tcPr marL="0" marR="0" marT="13410" marB="13410" anchor="b"/>
                </a:tc>
                <a:extLst>
                  <a:ext uri="{0D108BD9-81ED-4DB2-BD59-A6C34878D82A}">
                    <a16:rowId xmlns:a16="http://schemas.microsoft.com/office/drawing/2014/main" val="3686070338"/>
                  </a:ext>
                </a:extLst>
              </a:tr>
              <a:tr h="335278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dirty="0" err="1">
                          <a:effectLst/>
                        </a:rPr>
                        <a:t>Zipcode</a:t>
                      </a:r>
                      <a:endParaRPr lang="en-IN" sz="1800" dirty="0">
                        <a:effectLst/>
                      </a:endParaRPr>
                    </a:p>
                  </a:txBody>
                  <a:tcPr marL="20115" marR="20115" marT="13410" marB="13410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800" dirty="0" err="1">
                          <a:effectLst/>
                        </a:rPr>
                        <a:t>zipcode</a:t>
                      </a:r>
                      <a:r>
                        <a:rPr lang="en-IN" sz="1800" dirty="0">
                          <a:effectLst/>
                        </a:rPr>
                        <a:t>, city</a:t>
                      </a:r>
                    </a:p>
                  </a:txBody>
                  <a:tcPr marL="0" marR="0" marT="13410" marB="13410" anchor="b"/>
                </a:tc>
                <a:extLst>
                  <a:ext uri="{0D108BD9-81ED-4DB2-BD59-A6C34878D82A}">
                    <a16:rowId xmlns:a16="http://schemas.microsoft.com/office/drawing/2014/main" val="2137525993"/>
                  </a:ext>
                </a:extLst>
              </a:tr>
              <a:tr h="335278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dirty="0">
                          <a:effectLst/>
                        </a:rPr>
                        <a:t>State</a:t>
                      </a:r>
                    </a:p>
                  </a:txBody>
                  <a:tcPr marL="20115" marR="20115" marT="13410" marB="13410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800" dirty="0">
                          <a:effectLst/>
                        </a:rPr>
                        <a:t>stated, </a:t>
                      </a:r>
                      <a:r>
                        <a:rPr lang="en-IN" sz="1800" dirty="0" err="1">
                          <a:effectLst/>
                        </a:rPr>
                        <a:t>stateName</a:t>
                      </a:r>
                      <a:endParaRPr lang="en-IN" sz="1800" dirty="0">
                        <a:effectLst/>
                      </a:endParaRPr>
                    </a:p>
                  </a:txBody>
                  <a:tcPr marL="0" marR="0" marT="13410" marB="13410" anchor="b"/>
                </a:tc>
                <a:extLst>
                  <a:ext uri="{0D108BD9-81ED-4DB2-BD59-A6C34878D82A}">
                    <a16:rowId xmlns:a16="http://schemas.microsoft.com/office/drawing/2014/main" val="3968030409"/>
                  </a:ext>
                </a:extLst>
              </a:tr>
              <a:tr h="335278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dirty="0">
                          <a:effectLst/>
                        </a:rPr>
                        <a:t>Entitlements</a:t>
                      </a:r>
                    </a:p>
                  </a:txBody>
                  <a:tcPr marL="20115" marR="20115" marT="13410" marB="13410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800" dirty="0" err="1">
                          <a:effectLst/>
                        </a:rPr>
                        <a:t>eId</a:t>
                      </a:r>
                      <a:r>
                        <a:rPr lang="en-IN" sz="1800" dirty="0">
                          <a:effectLst/>
                        </a:rPr>
                        <a:t>, </a:t>
                      </a:r>
                      <a:r>
                        <a:rPr lang="en-IN" sz="1800" dirty="0" err="1">
                          <a:effectLst/>
                        </a:rPr>
                        <a:t>eName</a:t>
                      </a:r>
                      <a:endParaRPr lang="en-IN" sz="1800" dirty="0">
                        <a:effectLst/>
                      </a:endParaRPr>
                    </a:p>
                  </a:txBody>
                  <a:tcPr marL="0" marR="0" marT="13410" marB="13410" anchor="b"/>
                </a:tc>
                <a:extLst>
                  <a:ext uri="{0D108BD9-81ED-4DB2-BD59-A6C34878D82A}">
                    <a16:rowId xmlns:a16="http://schemas.microsoft.com/office/drawing/2014/main" val="4035502345"/>
                  </a:ext>
                </a:extLst>
              </a:tr>
              <a:tr h="537998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dirty="0">
                          <a:effectLst/>
                        </a:rPr>
                        <a:t>Appointments</a:t>
                      </a:r>
                    </a:p>
                  </a:txBody>
                  <a:tcPr marL="20115" marR="20115" marT="13410" marB="13410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800" dirty="0" err="1">
                          <a:effectLst/>
                        </a:rPr>
                        <a:t>appointmentId</a:t>
                      </a:r>
                      <a:r>
                        <a:rPr lang="en-IN" sz="1800" dirty="0">
                          <a:effectLst/>
                        </a:rPr>
                        <a:t>, </a:t>
                      </a:r>
                      <a:r>
                        <a:rPr lang="en-IN" sz="1800" dirty="0" err="1">
                          <a:effectLst/>
                        </a:rPr>
                        <a:t>patientId</a:t>
                      </a:r>
                      <a:r>
                        <a:rPr lang="en-IN" sz="1800" dirty="0">
                          <a:effectLst/>
                        </a:rPr>
                        <a:t>, </a:t>
                      </a:r>
                      <a:r>
                        <a:rPr lang="en-IN" sz="1800" dirty="0" err="1">
                          <a:effectLst/>
                        </a:rPr>
                        <a:t>doctorId</a:t>
                      </a:r>
                      <a:r>
                        <a:rPr lang="en-IN" sz="1800" dirty="0">
                          <a:effectLst/>
                        </a:rPr>
                        <a:t>, </a:t>
                      </a:r>
                      <a:r>
                        <a:rPr lang="en-IN" sz="1800" dirty="0" err="1">
                          <a:effectLst/>
                        </a:rPr>
                        <a:t>appointmentDate</a:t>
                      </a:r>
                      <a:r>
                        <a:rPr lang="en-IN" sz="1800" dirty="0">
                          <a:effectLst/>
                        </a:rPr>
                        <a:t>, status</a:t>
                      </a:r>
                    </a:p>
                  </a:txBody>
                  <a:tcPr marL="0" marR="0" marT="13410" marB="13410" anchor="b"/>
                </a:tc>
                <a:extLst>
                  <a:ext uri="{0D108BD9-81ED-4DB2-BD59-A6C34878D82A}">
                    <a16:rowId xmlns:a16="http://schemas.microsoft.com/office/drawing/2014/main" val="3301312330"/>
                  </a:ext>
                </a:extLst>
              </a:tr>
              <a:tr h="335278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dirty="0" err="1">
                          <a:effectLst/>
                        </a:rPr>
                        <a:t>Doctor_specialty</a:t>
                      </a:r>
                      <a:endParaRPr lang="en-IN" sz="1800" dirty="0">
                        <a:effectLst/>
                      </a:endParaRPr>
                    </a:p>
                  </a:txBody>
                  <a:tcPr marL="20115" marR="20115" marT="13410" marB="13410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800" dirty="0" err="1">
                          <a:effectLst/>
                        </a:rPr>
                        <a:t>specialityId</a:t>
                      </a:r>
                      <a:r>
                        <a:rPr lang="en-IN" sz="1800" dirty="0">
                          <a:effectLst/>
                        </a:rPr>
                        <a:t>, </a:t>
                      </a:r>
                      <a:r>
                        <a:rPr lang="en-IN" sz="1800" dirty="0" err="1">
                          <a:effectLst/>
                        </a:rPr>
                        <a:t>specialityName</a:t>
                      </a:r>
                      <a:endParaRPr lang="en-IN" sz="1800" dirty="0">
                        <a:effectLst/>
                      </a:endParaRPr>
                    </a:p>
                  </a:txBody>
                  <a:tcPr marL="0" marR="0" marT="13410" marB="13410" anchor="b"/>
                </a:tc>
                <a:extLst>
                  <a:ext uri="{0D108BD9-81ED-4DB2-BD59-A6C34878D82A}">
                    <a16:rowId xmlns:a16="http://schemas.microsoft.com/office/drawing/2014/main" val="884424967"/>
                  </a:ext>
                </a:extLst>
              </a:tr>
              <a:tr h="335278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MedicalRecords</a:t>
                      </a:r>
                    </a:p>
                  </a:txBody>
                  <a:tcPr marL="20115" marR="20115" marT="13410" marB="13410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800">
                          <a:effectLst/>
                        </a:rPr>
                        <a:t>recordId, patientId, description, recordDate</a:t>
                      </a:r>
                    </a:p>
                  </a:txBody>
                  <a:tcPr marL="0" marR="0" marT="13410" marB="13410" anchor="b"/>
                </a:tc>
                <a:extLst>
                  <a:ext uri="{0D108BD9-81ED-4DB2-BD59-A6C34878D82A}">
                    <a16:rowId xmlns:a16="http://schemas.microsoft.com/office/drawing/2014/main" val="3647271862"/>
                  </a:ext>
                </a:extLst>
              </a:tr>
              <a:tr h="335278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Prescriptions</a:t>
                      </a:r>
                    </a:p>
                  </a:txBody>
                  <a:tcPr marL="20115" marR="20115" marT="13410" marB="13410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800">
                          <a:effectLst/>
                        </a:rPr>
                        <a:t>prescriptionId, doctorId, patientId, medicine, issueDate</a:t>
                      </a:r>
                    </a:p>
                  </a:txBody>
                  <a:tcPr marL="0" marR="0" marT="13410" marB="13410" anchor="b"/>
                </a:tc>
                <a:extLst>
                  <a:ext uri="{0D108BD9-81ED-4DB2-BD59-A6C34878D82A}">
                    <a16:rowId xmlns:a16="http://schemas.microsoft.com/office/drawing/2014/main" val="1047359696"/>
                  </a:ext>
                </a:extLst>
              </a:tr>
              <a:tr h="335278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Invoices</a:t>
                      </a:r>
                    </a:p>
                  </a:txBody>
                  <a:tcPr marL="20115" marR="20115" marT="13410" marB="13410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800">
                          <a:effectLst/>
                        </a:rPr>
                        <a:t>invoiceId, appointmentId, amount, status, invoiceDate</a:t>
                      </a:r>
                    </a:p>
                  </a:txBody>
                  <a:tcPr marL="0" marR="0" marT="13410" marB="13410" anchor="b"/>
                </a:tc>
                <a:extLst>
                  <a:ext uri="{0D108BD9-81ED-4DB2-BD59-A6C34878D82A}">
                    <a16:rowId xmlns:a16="http://schemas.microsoft.com/office/drawing/2014/main" val="1655168750"/>
                  </a:ext>
                </a:extLst>
              </a:tr>
              <a:tr h="335278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InsuranceClaims</a:t>
                      </a:r>
                    </a:p>
                  </a:txBody>
                  <a:tcPr marL="20115" marR="20115" marT="13410" marB="13410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800">
                          <a:effectLst/>
                        </a:rPr>
                        <a:t>claimId, invoiceId, claimStatus, submissionDate</a:t>
                      </a:r>
                    </a:p>
                  </a:txBody>
                  <a:tcPr marL="0" marR="0" marT="13410" marB="13410" anchor="b"/>
                </a:tc>
                <a:extLst>
                  <a:ext uri="{0D108BD9-81ED-4DB2-BD59-A6C34878D82A}">
                    <a16:rowId xmlns:a16="http://schemas.microsoft.com/office/drawing/2014/main" val="1329624097"/>
                  </a:ext>
                </a:extLst>
              </a:tr>
              <a:tr h="335278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Payments</a:t>
                      </a:r>
                    </a:p>
                  </a:txBody>
                  <a:tcPr marL="20115" marR="20115" marT="13410" marB="13410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800">
                          <a:effectLst/>
                        </a:rPr>
                        <a:t>paymentId, invoiceId, method, status, paymentDate</a:t>
                      </a:r>
                    </a:p>
                  </a:txBody>
                  <a:tcPr marL="0" marR="0" marT="13410" marB="13410" anchor="b"/>
                </a:tc>
                <a:extLst>
                  <a:ext uri="{0D108BD9-81ED-4DB2-BD59-A6C34878D82A}">
                    <a16:rowId xmlns:a16="http://schemas.microsoft.com/office/drawing/2014/main" val="2251104737"/>
                  </a:ext>
                </a:extLst>
              </a:tr>
              <a:tr h="335278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dirty="0">
                          <a:effectLst/>
                        </a:rPr>
                        <a:t>Notifications</a:t>
                      </a:r>
                    </a:p>
                  </a:txBody>
                  <a:tcPr marL="20115" marR="20115" marT="13410" marB="13410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800">
                          <a:effectLst/>
                        </a:rPr>
                        <a:t>notificationId, userId, message, sentAt</a:t>
                      </a:r>
                    </a:p>
                  </a:txBody>
                  <a:tcPr marL="0" marR="0" marT="13410" marB="13410" anchor="b"/>
                </a:tc>
                <a:extLst>
                  <a:ext uri="{0D108BD9-81ED-4DB2-BD59-A6C34878D82A}">
                    <a16:rowId xmlns:a16="http://schemas.microsoft.com/office/drawing/2014/main" val="5883400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 err="1">
                          <a:effectLst/>
                        </a:rPr>
                        <a:t>AuditLogs</a:t>
                      </a:r>
                      <a:endParaRPr lang="en-IN" sz="1800" dirty="0">
                        <a:effectLst/>
                      </a:endParaRPr>
                    </a:p>
                    <a:p>
                      <a:pPr algn="l" rtl="0" fontAlgn="b"/>
                      <a:endParaRPr lang="en-IN" sz="1800" dirty="0">
                        <a:effectLst/>
                      </a:endParaRPr>
                    </a:p>
                  </a:txBody>
                  <a:tcPr marL="20115" marR="20115" marT="13410" marB="1341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dirty="0" err="1">
                          <a:effectLst/>
                        </a:rPr>
                        <a:t>logId</a:t>
                      </a:r>
                      <a:r>
                        <a:rPr lang="en-IN" sz="1800" dirty="0">
                          <a:effectLst/>
                        </a:rPr>
                        <a:t>, </a:t>
                      </a:r>
                      <a:r>
                        <a:rPr lang="en-IN" sz="1800" dirty="0" err="1">
                          <a:effectLst/>
                        </a:rPr>
                        <a:t>userId</a:t>
                      </a:r>
                      <a:r>
                        <a:rPr lang="en-IN" sz="1800" dirty="0">
                          <a:effectLst/>
                        </a:rPr>
                        <a:t>, action, timestamp</a:t>
                      </a:r>
                    </a:p>
                    <a:p>
                      <a:pPr algn="l" rtl="0" fontAlgn="b">
                        <a:buNone/>
                      </a:pPr>
                      <a:endParaRPr lang="en-IN" sz="1800" dirty="0">
                        <a:effectLst/>
                      </a:endParaRPr>
                    </a:p>
                  </a:txBody>
                  <a:tcPr marL="0" marR="0" marT="13410" marB="13410" anchor="b"/>
                </a:tc>
                <a:extLst>
                  <a:ext uri="{0D108BD9-81ED-4DB2-BD59-A6C34878D82A}">
                    <a16:rowId xmlns:a16="http://schemas.microsoft.com/office/drawing/2014/main" val="2783300857"/>
                  </a:ext>
                </a:extLst>
              </a:tr>
              <a:tr h="335278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dirty="0">
                          <a:effectLst/>
                        </a:rPr>
                        <a:t>Messages</a:t>
                      </a:r>
                    </a:p>
                  </a:txBody>
                  <a:tcPr marL="20115" marR="20115" marT="13410" marB="13410" anchor="b"/>
                </a:tc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IN" sz="1800" dirty="0">
                          <a:effectLst/>
                        </a:rPr>
                        <a:t> </a:t>
                      </a:r>
                      <a:r>
                        <a:rPr lang="en-IN" sz="1800" dirty="0" err="1">
                          <a:effectLst/>
                        </a:rPr>
                        <a:t>MessageId</a:t>
                      </a:r>
                      <a:r>
                        <a:rPr lang="en-IN" sz="1800" dirty="0">
                          <a:effectLst/>
                        </a:rPr>
                        <a:t>, </a:t>
                      </a:r>
                      <a:r>
                        <a:rPr lang="en-IN" sz="1800" dirty="0" err="1">
                          <a:effectLst/>
                        </a:rPr>
                        <a:t>DoctorId</a:t>
                      </a:r>
                      <a:r>
                        <a:rPr lang="en-IN" sz="1800" dirty="0">
                          <a:effectLst/>
                        </a:rPr>
                        <a:t>, </a:t>
                      </a:r>
                      <a:r>
                        <a:rPr lang="en-IN" sz="1800" dirty="0" err="1">
                          <a:effectLst/>
                        </a:rPr>
                        <a:t>PatientId,MessageText</a:t>
                      </a:r>
                      <a:r>
                        <a:rPr lang="en-IN" sz="1800" dirty="0">
                          <a:effectLst/>
                        </a:rPr>
                        <a:t>, </a:t>
                      </a:r>
                      <a:r>
                        <a:rPr lang="en-IN" sz="1800" dirty="0" err="1">
                          <a:effectLst/>
                        </a:rPr>
                        <a:t>SentAt,IsRead</a:t>
                      </a:r>
                      <a:endParaRPr lang="en-IN" sz="1800" dirty="0">
                        <a:effectLst/>
                      </a:endParaRPr>
                    </a:p>
                  </a:txBody>
                  <a:tcPr marL="0" marR="0" marT="13410" marB="13410" anchor="b"/>
                </a:tc>
                <a:extLst>
                  <a:ext uri="{0D108BD9-81ED-4DB2-BD59-A6C34878D82A}">
                    <a16:rowId xmlns:a16="http://schemas.microsoft.com/office/drawing/2014/main" val="30148183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1651000" y="304800"/>
            <a:ext cx="5461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: Smart Healthcare Appointment System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Conceptual ER Diagram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EEE5530C-2A80-171F-E322-868940617C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99266078-5B20-25B1-70C6-8DE767C063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 descr="A diagram of a company">
            <a:extLst>
              <a:ext uri="{FF2B5EF4-FFF2-40B4-BE49-F238E27FC236}">
                <a16:creationId xmlns:a16="http://schemas.microsoft.com/office/drawing/2014/main" id="{A246F0A9-11AF-029A-ED65-B8033A0AD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45832"/>
            <a:ext cx="9144000" cy="4966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/>
          <p:nvPr/>
        </p:nvSpPr>
        <p:spPr>
          <a:xfrm>
            <a:off x="1397000" y="185931"/>
            <a:ext cx="68199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: Smart Healthcare Appointment System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Logical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 Diagram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diagram of a computer">
            <a:extLst>
              <a:ext uri="{FF2B5EF4-FFF2-40B4-BE49-F238E27FC236}">
                <a16:creationId xmlns:a16="http://schemas.microsoft.com/office/drawing/2014/main" id="{B5851817-F51C-A442-F5A6-850FB6AEE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6825"/>
            <a:ext cx="9144000" cy="43250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162</Words>
  <Application>Microsoft Office PowerPoint</Application>
  <PresentationFormat>On-screen Show (4:3)</PresentationFormat>
  <Paragraphs>39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Shah, Jainam Sachinkumar</cp:lastModifiedBy>
  <cp:revision>17</cp:revision>
  <dcterms:modified xsi:type="dcterms:W3CDTF">2025-04-17T22:24:25Z</dcterms:modified>
</cp:coreProperties>
</file>