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72" r:id="rId4"/>
    <p:sldId id="257" r:id="rId5"/>
    <p:sldId id="273" r:id="rId6"/>
    <p:sldId id="258" r:id="rId7"/>
    <p:sldId id="275" r:id="rId8"/>
    <p:sldId id="259" r:id="rId9"/>
    <p:sldId id="260" r:id="rId10"/>
    <p:sldId id="279" r:id="rId11"/>
    <p:sldId id="280" r:id="rId12"/>
    <p:sldId id="281" r:id="rId13"/>
    <p:sldId id="271" r:id="rId14"/>
  </p:sldIdLst>
  <p:sldSz cx="18288000" cy="10287000"/>
  <p:notesSz cx="6858000" cy="9144000"/>
  <p:embeddedFontLst>
    <p:embeddedFont>
      <p:font typeface="Gotham" panose="020B0604020202020204" charset="0"/>
      <p:regular r:id="rId15"/>
    </p:embeddedFont>
    <p:embeddedFont>
      <p:font typeface="Gotham Bold"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8" d="100"/>
          <a:sy n="38" d="100"/>
        </p:scale>
        <p:origin x="90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6086653" y="-353712"/>
            <a:ext cx="8641791" cy="10994424"/>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US"/>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1568720" y="9105900"/>
            <a:ext cx="945880" cy="270635"/>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16384897" y="5379918"/>
            <a:ext cx="6059445" cy="605944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US"/>
          </a:p>
        </p:txBody>
      </p:sp>
      <p:grpSp>
        <p:nvGrpSpPr>
          <p:cNvPr id="10" name="Group 10"/>
          <p:cNvGrpSpPr/>
          <p:nvPr/>
        </p:nvGrpSpPr>
        <p:grpSpPr>
          <a:xfrm>
            <a:off x="11762088" y="-9632634"/>
            <a:ext cx="10994424" cy="10994424"/>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2" name="TextBox 1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9965724" y="-1383136"/>
            <a:ext cx="10994424" cy="10994424"/>
            <a:chOff x="0" y="0"/>
            <a:chExt cx="812800" cy="812800"/>
          </a:xfrm>
        </p:grpSpPr>
        <p:sp>
          <p:nvSpPr>
            <p:cNvPr id="20" name="Freeform 2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1" name="TextBox 21"/>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25" name="Rectangle 24">
            <a:extLst>
              <a:ext uri="{FF2B5EF4-FFF2-40B4-BE49-F238E27FC236}">
                <a16:creationId xmlns:a16="http://schemas.microsoft.com/office/drawing/2014/main" id="{63810D1E-B8B5-3449-9631-8AD7311F6B8A}"/>
              </a:ext>
            </a:extLst>
          </p:cNvPr>
          <p:cNvSpPr/>
          <p:nvPr/>
        </p:nvSpPr>
        <p:spPr>
          <a:xfrm>
            <a:off x="2673198" y="3777377"/>
            <a:ext cx="14279771" cy="1015663"/>
          </a:xfrm>
          <a:prstGeom prst="rect">
            <a:avLst/>
          </a:prstGeom>
          <a:noFill/>
        </p:spPr>
        <p:txBody>
          <a:bodyPr wrap="square" lIns="91440" tIns="45720" rIns="91440" bIns="45720">
            <a:spAutoFit/>
          </a:bodyPr>
          <a:lstStyle/>
          <a:p>
            <a:pPr algn="ctr"/>
            <a:r>
              <a:rPr lang="en-IN" sz="6000" dirty="0"/>
              <a:t>Deep Learning-Based Diabetes Prediction</a:t>
            </a:r>
            <a:endParaRPr lang="en-US" sz="6000" b="0" cap="none" spc="0" dirty="0">
              <a:ln w="0"/>
              <a:solidFill>
                <a:schemeClr val="tx1"/>
              </a:solidFill>
              <a:effectLst>
                <a:outerShdw blurRad="38100" dist="19050" dir="2700000" algn="tl" rotWithShape="0">
                  <a:schemeClr val="dk1">
                    <a:alpha val="40000"/>
                  </a:schemeClr>
                </a:outerShdw>
              </a:effectLst>
            </a:endParaRPr>
          </a:p>
        </p:txBody>
      </p:sp>
      <p:sp>
        <p:nvSpPr>
          <p:cNvPr id="13" name="Rectangle 12">
            <a:extLst>
              <a:ext uri="{FF2B5EF4-FFF2-40B4-BE49-F238E27FC236}">
                <a16:creationId xmlns:a16="http://schemas.microsoft.com/office/drawing/2014/main" id="{5E4F49E9-34C2-35A3-2389-D3A98EA0CA32}"/>
              </a:ext>
            </a:extLst>
          </p:cNvPr>
          <p:cNvSpPr/>
          <p:nvPr/>
        </p:nvSpPr>
        <p:spPr>
          <a:xfrm>
            <a:off x="2673198" y="5617125"/>
            <a:ext cx="14279771" cy="1938992"/>
          </a:xfrm>
          <a:prstGeom prst="rect">
            <a:avLst/>
          </a:prstGeom>
          <a:noFill/>
        </p:spPr>
        <p:txBody>
          <a:bodyPr wrap="square" lIns="91440" tIns="45720" rIns="91440" bIns="45720">
            <a:spAutoFit/>
          </a:bodyPr>
          <a:lstStyle/>
          <a:p>
            <a:pPr algn="ctr"/>
            <a:r>
              <a:rPr lang="en-US" sz="3000" b="0" cap="none" spc="0" dirty="0">
                <a:ln w="0"/>
                <a:solidFill>
                  <a:schemeClr val="tx1"/>
                </a:solidFill>
              </a:rPr>
              <a:t>PROJECT BY</a:t>
            </a:r>
          </a:p>
          <a:p>
            <a:pPr algn="ctr"/>
            <a:r>
              <a:rPr lang="en-US" sz="3000" dirty="0">
                <a:ln w="0"/>
                <a:effectLst>
                  <a:outerShdw blurRad="38100" dist="19050" dir="2700000" algn="tl" rotWithShape="0">
                    <a:schemeClr val="dk1">
                      <a:alpha val="40000"/>
                    </a:schemeClr>
                  </a:outerShdw>
                </a:effectLst>
              </a:rPr>
              <a:t>MALAVIKA RAJANALA</a:t>
            </a:r>
          </a:p>
          <a:p>
            <a:pPr algn="ctr"/>
            <a:r>
              <a:rPr lang="en-US" sz="3000" b="0" cap="none" spc="0" dirty="0">
                <a:ln w="0"/>
                <a:solidFill>
                  <a:schemeClr val="tx1"/>
                </a:solidFill>
                <a:effectLst>
                  <a:outerShdw blurRad="38100" dist="19050" dir="2700000" algn="tl" rotWithShape="0">
                    <a:schemeClr val="dk1">
                      <a:alpha val="40000"/>
                    </a:schemeClr>
                  </a:outerShdw>
                </a:effectLst>
              </a:rPr>
              <a:t>SRI CHETAN VALLABHANENI</a:t>
            </a:r>
          </a:p>
          <a:p>
            <a:pPr algn="ctr"/>
            <a:r>
              <a:rPr lang="en-US" sz="3000" dirty="0">
                <a:ln w="0"/>
                <a:effectLst>
                  <a:outerShdw blurRad="38100" dist="19050" dir="2700000" algn="tl" rotWithShape="0">
                    <a:schemeClr val="dk1">
                      <a:alpha val="40000"/>
                    </a:schemeClr>
                  </a:outerShdw>
                </a:effectLst>
              </a:rPr>
              <a:t>VIKAS NIMMAGADDA</a:t>
            </a:r>
            <a:endParaRPr lang="en-US" sz="30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87912198-ED9A-9E0E-3BC8-48547BA6FF7A}"/>
              </a:ext>
            </a:extLst>
          </p:cNvPr>
          <p:cNvGrpSpPr/>
          <p:nvPr/>
        </p:nvGrpSpPr>
        <p:grpSpPr>
          <a:xfrm>
            <a:off x="-1312223" y="-689179"/>
            <a:ext cx="3499668" cy="13405540"/>
            <a:chOff x="0" y="0"/>
            <a:chExt cx="212191" cy="812800"/>
          </a:xfrm>
        </p:grpSpPr>
        <p:sp>
          <p:nvSpPr>
            <p:cNvPr id="3" name="Freeform 12">
              <a:extLst>
                <a:ext uri="{FF2B5EF4-FFF2-40B4-BE49-F238E27FC236}">
                  <a16:creationId xmlns:a16="http://schemas.microsoft.com/office/drawing/2014/main" id="{BA67A3A5-CA30-5B6B-1FF1-FDC8A19A75AB}"/>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13">
              <a:extLst>
                <a:ext uri="{FF2B5EF4-FFF2-40B4-BE49-F238E27FC236}">
                  <a16:creationId xmlns:a16="http://schemas.microsoft.com/office/drawing/2014/main" id="{C2BF8E08-12AA-0C1B-FFD9-AD438487E5D1}"/>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17">
            <a:extLst>
              <a:ext uri="{FF2B5EF4-FFF2-40B4-BE49-F238E27FC236}">
                <a16:creationId xmlns:a16="http://schemas.microsoft.com/office/drawing/2014/main" id="{D78191EC-14DC-0438-8AA8-4B3AD6234C66}"/>
              </a:ext>
            </a:extLst>
          </p:cNvPr>
          <p:cNvGrpSpPr/>
          <p:nvPr/>
        </p:nvGrpSpPr>
        <p:grpSpPr>
          <a:xfrm>
            <a:off x="977741" y="3315742"/>
            <a:ext cx="508158" cy="543805"/>
            <a:chOff x="0" y="0"/>
            <a:chExt cx="812800" cy="869819"/>
          </a:xfrm>
        </p:grpSpPr>
        <p:sp>
          <p:nvSpPr>
            <p:cNvPr id="6" name="Freeform 18">
              <a:extLst>
                <a:ext uri="{FF2B5EF4-FFF2-40B4-BE49-F238E27FC236}">
                  <a16:creationId xmlns:a16="http://schemas.microsoft.com/office/drawing/2014/main" id="{341BF1D2-17B0-06DF-A083-7EEB5C40340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7" name="TextBox 19">
              <a:extLst>
                <a:ext uri="{FF2B5EF4-FFF2-40B4-BE49-F238E27FC236}">
                  <a16:creationId xmlns:a16="http://schemas.microsoft.com/office/drawing/2014/main" id="{655EA2F5-D8A0-5501-A812-C2CF49AB09BC}"/>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sp>
        <p:nvSpPr>
          <p:cNvPr id="8" name="TextBox 22">
            <a:extLst>
              <a:ext uri="{FF2B5EF4-FFF2-40B4-BE49-F238E27FC236}">
                <a16:creationId xmlns:a16="http://schemas.microsoft.com/office/drawing/2014/main" id="{7185BB4B-CB94-DFB1-8FF6-C0988B78534E}"/>
              </a:ext>
            </a:extLst>
          </p:cNvPr>
          <p:cNvSpPr txBox="1"/>
          <p:nvPr/>
        </p:nvSpPr>
        <p:spPr>
          <a:xfrm>
            <a:off x="-869573" y="1178293"/>
            <a:ext cx="412878" cy="459707"/>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nvGrpSpPr>
          <p:cNvPr id="9" name="Group 23">
            <a:extLst>
              <a:ext uri="{FF2B5EF4-FFF2-40B4-BE49-F238E27FC236}">
                <a16:creationId xmlns:a16="http://schemas.microsoft.com/office/drawing/2014/main" id="{C802C6C2-1D40-E671-83D8-13CDE9A3C4FB}"/>
              </a:ext>
            </a:extLst>
          </p:cNvPr>
          <p:cNvGrpSpPr/>
          <p:nvPr/>
        </p:nvGrpSpPr>
        <p:grpSpPr>
          <a:xfrm>
            <a:off x="977740" y="4039917"/>
            <a:ext cx="508158" cy="543805"/>
            <a:chOff x="0" y="0"/>
            <a:chExt cx="812800" cy="869819"/>
          </a:xfrm>
        </p:grpSpPr>
        <p:sp>
          <p:nvSpPr>
            <p:cNvPr id="10" name="Freeform 24">
              <a:extLst>
                <a:ext uri="{FF2B5EF4-FFF2-40B4-BE49-F238E27FC236}">
                  <a16:creationId xmlns:a16="http://schemas.microsoft.com/office/drawing/2014/main" id="{318F96F5-7C48-44D0-8C12-42D45343EDC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1" name="TextBox 25">
              <a:extLst>
                <a:ext uri="{FF2B5EF4-FFF2-40B4-BE49-F238E27FC236}">
                  <a16:creationId xmlns:a16="http://schemas.microsoft.com/office/drawing/2014/main" id="{8036DD9E-2D1B-DC42-F1F9-76AE48300A62}"/>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2" name="Group 26">
            <a:extLst>
              <a:ext uri="{FF2B5EF4-FFF2-40B4-BE49-F238E27FC236}">
                <a16:creationId xmlns:a16="http://schemas.microsoft.com/office/drawing/2014/main" id="{53AA5D43-4517-EACA-D448-ACFA541AB5DB}"/>
              </a:ext>
            </a:extLst>
          </p:cNvPr>
          <p:cNvGrpSpPr/>
          <p:nvPr/>
        </p:nvGrpSpPr>
        <p:grpSpPr>
          <a:xfrm>
            <a:off x="977741" y="2618495"/>
            <a:ext cx="508158" cy="543805"/>
            <a:chOff x="0" y="0"/>
            <a:chExt cx="812800" cy="869819"/>
          </a:xfrm>
        </p:grpSpPr>
        <p:sp>
          <p:nvSpPr>
            <p:cNvPr id="13" name="Freeform 27">
              <a:extLst>
                <a:ext uri="{FF2B5EF4-FFF2-40B4-BE49-F238E27FC236}">
                  <a16:creationId xmlns:a16="http://schemas.microsoft.com/office/drawing/2014/main" id="{416CD9BC-2DB6-506A-60F7-7CB8407FF1CE}"/>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28">
              <a:extLst>
                <a:ext uri="{FF2B5EF4-FFF2-40B4-BE49-F238E27FC236}">
                  <a16:creationId xmlns:a16="http://schemas.microsoft.com/office/drawing/2014/main" id="{0BA60D25-AD84-2A7F-E54A-4832BFD4EF82}"/>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15" name="Group 29">
            <a:extLst>
              <a:ext uri="{FF2B5EF4-FFF2-40B4-BE49-F238E27FC236}">
                <a16:creationId xmlns:a16="http://schemas.microsoft.com/office/drawing/2014/main" id="{348F10F4-707E-2BD2-DDB7-7F160A4EADCC}"/>
              </a:ext>
            </a:extLst>
          </p:cNvPr>
          <p:cNvGrpSpPr/>
          <p:nvPr/>
        </p:nvGrpSpPr>
        <p:grpSpPr>
          <a:xfrm>
            <a:off x="954653" y="6260951"/>
            <a:ext cx="508158" cy="543805"/>
            <a:chOff x="0" y="0"/>
            <a:chExt cx="812800" cy="869819"/>
          </a:xfrm>
        </p:grpSpPr>
        <p:sp>
          <p:nvSpPr>
            <p:cNvPr id="16" name="Freeform 30">
              <a:extLst>
                <a:ext uri="{FF2B5EF4-FFF2-40B4-BE49-F238E27FC236}">
                  <a16:creationId xmlns:a16="http://schemas.microsoft.com/office/drawing/2014/main" id="{F34D2BAA-E6F3-94CF-B44B-0F8E6498423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31">
              <a:extLst>
                <a:ext uri="{FF2B5EF4-FFF2-40B4-BE49-F238E27FC236}">
                  <a16:creationId xmlns:a16="http://schemas.microsoft.com/office/drawing/2014/main" id="{836C4ED1-F76C-9460-8967-669A82547429}"/>
                </a:ext>
              </a:extLst>
            </p:cNvPr>
            <p:cNvSpPr txBox="1"/>
            <p:nvPr/>
          </p:nvSpPr>
          <p:spPr>
            <a:xfrm>
              <a:off x="76200" y="5296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7</a:t>
              </a:r>
            </a:p>
          </p:txBody>
        </p:sp>
      </p:grpSp>
      <p:grpSp>
        <p:nvGrpSpPr>
          <p:cNvPr id="18" name="Group 32">
            <a:extLst>
              <a:ext uri="{FF2B5EF4-FFF2-40B4-BE49-F238E27FC236}">
                <a16:creationId xmlns:a16="http://schemas.microsoft.com/office/drawing/2014/main" id="{A54E185A-772C-3DB9-67A8-5C154F94F92E}"/>
              </a:ext>
            </a:extLst>
          </p:cNvPr>
          <p:cNvGrpSpPr/>
          <p:nvPr/>
        </p:nvGrpSpPr>
        <p:grpSpPr>
          <a:xfrm>
            <a:off x="974820" y="4750424"/>
            <a:ext cx="508158" cy="543805"/>
            <a:chOff x="0" y="0"/>
            <a:chExt cx="812800" cy="869819"/>
          </a:xfrm>
        </p:grpSpPr>
        <p:sp>
          <p:nvSpPr>
            <p:cNvPr id="19" name="Freeform 33">
              <a:extLst>
                <a:ext uri="{FF2B5EF4-FFF2-40B4-BE49-F238E27FC236}">
                  <a16:creationId xmlns:a16="http://schemas.microsoft.com/office/drawing/2014/main" id="{B41C788C-1D16-2B60-3D5E-301CC7E931AA}"/>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34">
              <a:extLst>
                <a:ext uri="{FF2B5EF4-FFF2-40B4-BE49-F238E27FC236}">
                  <a16:creationId xmlns:a16="http://schemas.microsoft.com/office/drawing/2014/main" id="{0106B3F8-F2D8-6405-C96F-74D7F8BEA139}"/>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37">
            <a:extLst>
              <a:ext uri="{FF2B5EF4-FFF2-40B4-BE49-F238E27FC236}">
                <a16:creationId xmlns:a16="http://schemas.microsoft.com/office/drawing/2014/main" id="{447EEA68-2BA8-AD8B-8AD0-653376F66E6F}"/>
              </a:ext>
            </a:extLst>
          </p:cNvPr>
          <p:cNvGrpSpPr/>
          <p:nvPr/>
        </p:nvGrpSpPr>
        <p:grpSpPr>
          <a:xfrm>
            <a:off x="977741" y="7093216"/>
            <a:ext cx="508158" cy="543805"/>
            <a:chOff x="0" y="0"/>
            <a:chExt cx="812800" cy="869819"/>
          </a:xfrm>
        </p:grpSpPr>
        <p:sp>
          <p:nvSpPr>
            <p:cNvPr id="22" name="Freeform 38">
              <a:extLst>
                <a:ext uri="{FF2B5EF4-FFF2-40B4-BE49-F238E27FC236}">
                  <a16:creationId xmlns:a16="http://schemas.microsoft.com/office/drawing/2014/main" id="{D559A200-F651-1DEF-F297-2D3930602F6E}"/>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39">
              <a:extLst>
                <a:ext uri="{FF2B5EF4-FFF2-40B4-BE49-F238E27FC236}">
                  <a16:creationId xmlns:a16="http://schemas.microsoft.com/office/drawing/2014/main" id="{B153E038-FBD4-8246-01B8-DC9DEA06FDE8}"/>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4" name="Group 40">
            <a:extLst>
              <a:ext uri="{FF2B5EF4-FFF2-40B4-BE49-F238E27FC236}">
                <a16:creationId xmlns:a16="http://schemas.microsoft.com/office/drawing/2014/main" id="{E940249C-B637-32E2-8233-FE211B97D698}"/>
              </a:ext>
            </a:extLst>
          </p:cNvPr>
          <p:cNvGrpSpPr/>
          <p:nvPr/>
        </p:nvGrpSpPr>
        <p:grpSpPr>
          <a:xfrm>
            <a:off x="951076" y="7942520"/>
            <a:ext cx="508158" cy="543805"/>
            <a:chOff x="0" y="0"/>
            <a:chExt cx="812800" cy="869819"/>
          </a:xfrm>
        </p:grpSpPr>
        <p:sp>
          <p:nvSpPr>
            <p:cNvPr id="25" name="Freeform 41">
              <a:extLst>
                <a:ext uri="{FF2B5EF4-FFF2-40B4-BE49-F238E27FC236}">
                  <a16:creationId xmlns:a16="http://schemas.microsoft.com/office/drawing/2014/main" id="{654A9B7B-BCB7-45A8-8A1D-E7E20BABD030}"/>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42">
              <a:extLst>
                <a:ext uri="{FF2B5EF4-FFF2-40B4-BE49-F238E27FC236}">
                  <a16:creationId xmlns:a16="http://schemas.microsoft.com/office/drawing/2014/main" id="{2E223200-CB75-ECBB-BA75-343DF112DD50}"/>
                </a:ext>
              </a:extLst>
            </p:cNvPr>
            <p:cNvSpPr txBox="1"/>
            <p:nvPr/>
          </p:nvSpPr>
          <p:spPr>
            <a:xfrm>
              <a:off x="48828" y="86436"/>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9</a:t>
              </a:r>
            </a:p>
          </p:txBody>
        </p:sp>
      </p:grpSp>
      <p:grpSp>
        <p:nvGrpSpPr>
          <p:cNvPr id="27" name="Group 43">
            <a:extLst>
              <a:ext uri="{FF2B5EF4-FFF2-40B4-BE49-F238E27FC236}">
                <a16:creationId xmlns:a16="http://schemas.microsoft.com/office/drawing/2014/main" id="{2BDD42FF-3009-B93A-8B28-DDF31E8C5F11}"/>
              </a:ext>
            </a:extLst>
          </p:cNvPr>
          <p:cNvGrpSpPr/>
          <p:nvPr/>
        </p:nvGrpSpPr>
        <p:grpSpPr>
          <a:xfrm>
            <a:off x="11762088" y="-9632634"/>
            <a:ext cx="10994424" cy="10994424"/>
            <a:chOff x="0" y="0"/>
            <a:chExt cx="812800" cy="812800"/>
          </a:xfrm>
        </p:grpSpPr>
        <p:sp>
          <p:nvSpPr>
            <p:cNvPr id="28" name="Freeform 44">
              <a:extLst>
                <a:ext uri="{FF2B5EF4-FFF2-40B4-BE49-F238E27FC236}">
                  <a16:creationId xmlns:a16="http://schemas.microsoft.com/office/drawing/2014/main" id="{11E348B9-D11C-E8D4-F96C-1ED5B5635C8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9" name="TextBox 45">
              <a:extLst>
                <a:ext uri="{FF2B5EF4-FFF2-40B4-BE49-F238E27FC236}">
                  <a16:creationId xmlns:a16="http://schemas.microsoft.com/office/drawing/2014/main" id="{E6FA15CC-CA65-0328-308A-60F3B0286D59}"/>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0" name="TextBox 29">
            <a:extLst>
              <a:ext uri="{FF2B5EF4-FFF2-40B4-BE49-F238E27FC236}">
                <a16:creationId xmlns:a16="http://schemas.microsoft.com/office/drawing/2014/main" id="{88EC4BC5-A9F8-B21F-1FA3-BB7C7E5A6D25}"/>
              </a:ext>
            </a:extLst>
          </p:cNvPr>
          <p:cNvSpPr txBox="1"/>
          <p:nvPr/>
        </p:nvSpPr>
        <p:spPr>
          <a:xfrm>
            <a:off x="2046351" y="825426"/>
            <a:ext cx="15392802" cy="3070071"/>
          </a:xfrm>
          <a:prstGeom prst="rect">
            <a:avLst/>
          </a:prstGeom>
          <a:noFill/>
        </p:spPr>
        <p:txBody>
          <a:bodyPr wrap="square">
            <a:spAutoFit/>
          </a:bodyPr>
          <a:lstStyle/>
          <a:p>
            <a:pPr>
              <a:lnSpc>
                <a:spcPts val="15266"/>
              </a:lnSpc>
            </a:pPr>
            <a:r>
              <a:rPr lang="en-IN" sz="6600" b="1" cap="none" spc="0" dirty="0">
                <a:ln w="0"/>
                <a:solidFill>
                  <a:schemeClr val="accent6"/>
                </a:solidFill>
              </a:rPr>
              <a:t>Model Performance</a:t>
            </a:r>
            <a:endParaRPr lang="en-US" sz="6600" b="1" cap="none" spc="0" dirty="0">
              <a:ln w="0"/>
              <a:solidFill>
                <a:schemeClr val="accent6"/>
              </a:solidFill>
              <a:effectLst>
                <a:outerShdw blurRad="38100" dist="19050" dir="2700000" algn="tl" rotWithShape="0">
                  <a:schemeClr val="dk1">
                    <a:alpha val="40000"/>
                  </a:schemeClr>
                </a:outerShdw>
              </a:effectLst>
            </a:endParaRPr>
          </a:p>
          <a:p>
            <a:pPr algn="ctr"/>
            <a:endParaRPr lang="en-US" sz="6600" b="1" cap="none" spc="0" dirty="0">
              <a:ln w="0"/>
              <a:solidFill>
                <a:schemeClr val="accent6"/>
              </a:solidFill>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B6768E19-756F-F4A6-FE7F-EC3DEDC7BB0C}"/>
              </a:ext>
            </a:extLst>
          </p:cNvPr>
          <p:cNvSpPr txBox="1"/>
          <p:nvPr/>
        </p:nvSpPr>
        <p:spPr>
          <a:xfrm>
            <a:off x="970170" y="6586099"/>
            <a:ext cx="6824467" cy="923330"/>
          </a:xfrm>
          <a:prstGeom prst="rect">
            <a:avLst/>
          </a:prstGeom>
          <a:noFill/>
        </p:spPr>
        <p:txBody>
          <a:bodyPr wrap="square">
            <a:spAutoFit/>
          </a:bodyPr>
          <a:lstStyle/>
          <a:p>
            <a:pPr algn="ctr"/>
            <a:r>
              <a:rPr lang="en-IN" sz="5400" b="1" dirty="0">
                <a:solidFill>
                  <a:srgbClr val="00B0F0"/>
                </a:solidFill>
                <a:effectLst/>
              </a:rPr>
              <a:t>Top Predictors</a:t>
            </a:r>
            <a:endParaRPr lang="en-US" sz="5400" b="1" i="1" cap="none" spc="0"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F7B6BB61-26DA-E468-B67F-940946303239}"/>
              </a:ext>
            </a:extLst>
          </p:cNvPr>
          <p:cNvSpPr txBox="1"/>
          <p:nvPr/>
        </p:nvSpPr>
        <p:spPr>
          <a:xfrm>
            <a:off x="8756121" y="6520918"/>
            <a:ext cx="8198836" cy="923330"/>
          </a:xfrm>
          <a:prstGeom prst="rect">
            <a:avLst/>
          </a:prstGeom>
          <a:noFill/>
        </p:spPr>
        <p:txBody>
          <a:bodyPr wrap="square">
            <a:spAutoFit/>
          </a:bodyPr>
          <a:lstStyle/>
          <a:p>
            <a:pPr algn="ctr"/>
            <a:r>
              <a:rPr lang="en-IN" sz="5400" b="1" dirty="0">
                <a:solidFill>
                  <a:schemeClr val="accent2">
                    <a:lumMod val="75000"/>
                  </a:schemeClr>
                </a:solidFill>
                <a:effectLst/>
              </a:rPr>
              <a:t>Performance Evaluation</a:t>
            </a:r>
            <a:endParaRPr lang="en-US" sz="5400" b="1" i="1"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851BB24A-F99E-38CB-9C8E-71A5B9B3C94D}"/>
              </a:ext>
            </a:extLst>
          </p:cNvPr>
          <p:cNvSpPr txBox="1"/>
          <p:nvPr/>
        </p:nvSpPr>
        <p:spPr>
          <a:xfrm>
            <a:off x="9372600" y="3343783"/>
            <a:ext cx="5301328" cy="923330"/>
          </a:xfrm>
          <a:prstGeom prst="rect">
            <a:avLst/>
          </a:prstGeom>
          <a:noFill/>
        </p:spPr>
        <p:txBody>
          <a:bodyPr wrap="square">
            <a:spAutoFit/>
          </a:bodyPr>
          <a:lstStyle/>
          <a:p>
            <a:pPr algn="ctr"/>
            <a:r>
              <a:rPr lang="en-IN" sz="5400" b="1" dirty="0">
                <a:solidFill>
                  <a:schemeClr val="accent5">
                    <a:lumMod val="75000"/>
                  </a:schemeClr>
                </a:solidFill>
                <a:effectLst/>
              </a:rPr>
              <a:t>Precision &amp; Recall</a:t>
            </a:r>
            <a:endParaRPr lang="en-US" sz="5400" b="1" i="1"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6CD3803A-132E-C756-A00C-A40EAC6EF3CA}"/>
              </a:ext>
            </a:extLst>
          </p:cNvPr>
          <p:cNvSpPr txBox="1"/>
          <p:nvPr/>
        </p:nvSpPr>
        <p:spPr>
          <a:xfrm>
            <a:off x="1595727" y="3350080"/>
            <a:ext cx="5301328" cy="923330"/>
          </a:xfrm>
          <a:prstGeom prst="rect">
            <a:avLst/>
          </a:prstGeom>
          <a:noFill/>
        </p:spPr>
        <p:txBody>
          <a:bodyPr wrap="square">
            <a:spAutoFit/>
          </a:bodyPr>
          <a:lstStyle/>
          <a:p>
            <a:pPr algn="ctr"/>
            <a:r>
              <a:rPr lang="en-IN" sz="5400" b="1" dirty="0">
                <a:solidFill>
                  <a:srgbClr val="002060"/>
                </a:solidFill>
                <a:effectLst/>
              </a:rPr>
              <a:t>Test Accuracy</a:t>
            </a:r>
            <a:endParaRPr lang="en-US" sz="5400" b="1" i="1"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AB7FC9F0-F725-02F4-CF69-2D6D993FFBA8}"/>
              </a:ext>
            </a:extLst>
          </p:cNvPr>
          <p:cNvSpPr/>
          <p:nvPr/>
        </p:nvSpPr>
        <p:spPr>
          <a:xfrm>
            <a:off x="2873258" y="4246342"/>
            <a:ext cx="2746265"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73.38%</a:t>
            </a:r>
          </a:p>
        </p:txBody>
      </p:sp>
      <p:sp>
        <p:nvSpPr>
          <p:cNvPr id="36" name="Rectangle 35">
            <a:extLst>
              <a:ext uri="{FF2B5EF4-FFF2-40B4-BE49-F238E27FC236}">
                <a16:creationId xmlns:a16="http://schemas.microsoft.com/office/drawing/2014/main" id="{40CA7280-82D4-7273-9415-53462DC8A536}"/>
              </a:ext>
            </a:extLst>
          </p:cNvPr>
          <p:cNvSpPr/>
          <p:nvPr/>
        </p:nvSpPr>
        <p:spPr>
          <a:xfrm>
            <a:off x="11332345" y="7064023"/>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0.63</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7" name="Rectangle 36">
            <a:extLst>
              <a:ext uri="{FF2B5EF4-FFF2-40B4-BE49-F238E27FC236}">
                <a16:creationId xmlns:a16="http://schemas.microsoft.com/office/drawing/2014/main" id="{376019A0-17A7-C76A-2355-5269EA704E11}"/>
              </a:ext>
            </a:extLst>
          </p:cNvPr>
          <p:cNvSpPr/>
          <p:nvPr/>
        </p:nvSpPr>
        <p:spPr>
          <a:xfrm>
            <a:off x="11173512" y="4096604"/>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0.78</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8" name="Rectangle 37">
            <a:extLst>
              <a:ext uri="{FF2B5EF4-FFF2-40B4-BE49-F238E27FC236}">
                <a16:creationId xmlns:a16="http://schemas.microsoft.com/office/drawing/2014/main" id="{3D06493E-BB93-E123-602D-3D07A78D4926}"/>
              </a:ext>
            </a:extLst>
          </p:cNvPr>
          <p:cNvSpPr/>
          <p:nvPr/>
        </p:nvSpPr>
        <p:spPr>
          <a:xfrm>
            <a:off x="3315383" y="7270567"/>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0.81</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39" name="Group 32">
            <a:extLst>
              <a:ext uri="{FF2B5EF4-FFF2-40B4-BE49-F238E27FC236}">
                <a16:creationId xmlns:a16="http://schemas.microsoft.com/office/drawing/2014/main" id="{D220BA56-00D9-EFC4-5625-BEF4D7E5DFC1}"/>
              </a:ext>
            </a:extLst>
          </p:cNvPr>
          <p:cNvGrpSpPr/>
          <p:nvPr/>
        </p:nvGrpSpPr>
        <p:grpSpPr>
          <a:xfrm>
            <a:off x="960628" y="5491363"/>
            <a:ext cx="508158" cy="588347"/>
            <a:chOff x="0" y="0"/>
            <a:chExt cx="812800" cy="869819"/>
          </a:xfrm>
        </p:grpSpPr>
        <p:sp>
          <p:nvSpPr>
            <p:cNvPr id="40" name="Freeform 33">
              <a:extLst>
                <a:ext uri="{FF2B5EF4-FFF2-40B4-BE49-F238E27FC236}">
                  <a16:creationId xmlns:a16="http://schemas.microsoft.com/office/drawing/2014/main" id="{E43026E1-8A4B-1D47-2A45-EAA01BB289D2}"/>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34">
              <a:extLst>
                <a:ext uri="{FF2B5EF4-FFF2-40B4-BE49-F238E27FC236}">
                  <a16:creationId xmlns:a16="http://schemas.microsoft.com/office/drawing/2014/main" id="{604683A0-1C1D-01CC-8F1E-DC285FB93114}"/>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42" name="Group 9">
            <a:extLst>
              <a:ext uri="{FF2B5EF4-FFF2-40B4-BE49-F238E27FC236}">
                <a16:creationId xmlns:a16="http://schemas.microsoft.com/office/drawing/2014/main" id="{A7FD3E58-00B4-8EA2-88F8-442A5EB8C8A1}"/>
              </a:ext>
            </a:extLst>
          </p:cNvPr>
          <p:cNvGrpSpPr/>
          <p:nvPr/>
        </p:nvGrpSpPr>
        <p:grpSpPr>
          <a:xfrm>
            <a:off x="718475" y="6880479"/>
            <a:ext cx="992463" cy="992463"/>
            <a:chOff x="0" y="0"/>
            <a:chExt cx="812800" cy="812800"/>
          </a:xfrm>
        </p:grpSpPr>
        <p:sp>
          <p:nvSpPr>
            <p:cNvPr id="43" name="Freeform 10">
              <a:extLst>
                <a:ext uri="{FF2B5EF4-FFF2-40B4-BE49-F238E27FC236}">
                  <a16:creationId xmlns:a16="http://schemas.microsoft.com/office/drawing/2014/main" id="{B5AD8D69-5236-44D6-DD2C-7C1036147C6C}"/>
                </a:ext>
              </a:extLst>
            </p:cNvPr>
            <p:cNvSpPr/>
            <p:nvPr/>
          </p:nvSpPr>
          <p:spPr>
            <a:xfrm rot="2477069">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44" name="TextBox 11">
              <a:extLst>
                <a:ext uri="{FF2B5EF4-FFF2-40B4-BE49-F238E27FC236}">
                  <a16:creationId xmlns:a16="http://schemas.microsoft.com/office/drawing/2014/main" id="{08C3C75F-47FD-9C65-9382-054DE2422C48}"/>
                </a:ext>
              </a:extLst>
            </p:cNvPr>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8</a:t>
              </a:r>
            </a:p>
          </p:txBody>
        </p:sp>
      </p:grpSp>
      <p:grpSp>
        <p:nvGrpSpPr>
          <p:cNvPr id="45" name="Group 26">
            <a:extLst>
              <a:ext uri="{FF2B5EF4-FFF2-40B4-BE49-F238E27FC236}">
                <a16:creationId xmlns:a16="http://schemas.microsoft.com/office/drawing/2014/main" id="{6B876B4C-1D19-E6E8-B0FE-88BFB3D1A10E}"/>
              </a:ext>
            </a:extLst>
          </p:cNvPr>
          <p:cNvGrpSpPr/>
          <p:nvPr/>
        </p:nvGrpSpPr>
        <p:grpSpPr>
          <a:xfrm>
            <a:off x="1008268" y="1912484"/>
            <a:ext cx="508158" cy="543805"/>
            <a:chOff x="0" y="0"/>
            <a:chExt cx="812800" cy="869819"/>
          </a:xfrm>
        </p:grpSpPr>
        <p:sp>
          <p:nvSpPr>
            <p:cNvPr id="46" name="Freeform 27">
              <a:extLst>
                <a:ext uri="{FF2B5EF4-FFF2-40B4-BE49-F238E27FC236}">
                  <a16:creationId xmlns:a16="http://schemas.microsoft.com/office/drawing/2014/main" id="{ED541F2C-B27D-C9D5-CABB-15954E2C0D66}"/>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7" name="TextBox 28">
              <a:extLst>
                <a:ext uri="{FF2B5EF4-FFF2-40B4-BE49-F238E27FC236}">
                  <a16:creationId xmlns:a16="http://schemas.microsoft.com/office/drawing/2014/main" id="{3BB7EFDA-FE26-9455-0F27-5565F2423F3A}"/>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sp>
        <p:nvSpPr>
          <p:cNvPr id="48" name="TextBox 47">
            <a:extLst>
              <a:ext uri="{FF2B5EF4-FFF2-40B4-BE49-F238E27FC236}">
                <a16:creationId xmlns:a16="http://schemas.microsoft.com/office/drawing/2014/main" id="{C26F913D-664E-1038-21E1-09EC140C9C70}"/>
              </a:ext>
            </a:extLst>
          </p:cNvPr>
          <p:cNvSpPr txBox="1"/>
          <p:nvPr/>
        </p:nvSpPr>
        <p:spPr>
          <a:xfrm>
            <a:off x="2387658" y="5204600"/>
            <a:ext cx="5841942" cy="369332"/>
          </a:xfrm>
          <a:prstGeom prst="rect">
            <a:avLst/>
          </a:prstGeom>
          <a:noFill/>
        </p:spPr>
        <p:txBody>
          <a:bodyPr wrap="square" rtlCol="0">
            <a:spAutoFit/>
          </a:bodyPr>
          <a:lstStyle/>
          <a:p>
            <a:r>
              <a:rPr lang="en-US" dirty="0">
                <a:effectLst/>
              </a:rPr>
              <a:t>The model's accuracy in predicting diabetes risk on test data.</a:t>
            </a:r>
            <a:endParaRPr lang="en-IN" dirty="0"/>
          </a:p>
        </p:txBody>
      </p:sp>
      <p:sp>
        <p:nvSpPr>
          <p:cNvPr id="49" name="TextBox 48">
            <a:extLst>
              <a:ext uri="{FF2B5EF4-FFF2-40B4-BE49-F238E27FC236}">
                <a16:creationId xmlns:a16="http://schemas.microsoft.com/office/drawing/2014/main" id="{47CFE0D5-96EC-484F-D95C-0C8B7A226187}"/>
              </a:ext>
            </a:extLst>
          </p:cNvPr>
          <p:cNvSpPr txBox="1"/>
          <p:nvPr/>
        </p:nvSpPr>
        <p:spPr>
          <a:xfrm>
            <a:off x="9452098" y="4975657"/>
            <a:ext cx="7159502" cy="1477328"/>
          </a:xfrm>
          <a:prstGeom prst="rect">
            <a:avLst/>
          </a:prstGeom>
          <a:noFill/>
        </p:spPr>
        <p:txBody>
          <a:bodyPr wrap="square" rtlCol="0">
            <a:spAutoFit/>
          </a:bodyPr>
          <a:lstStyle/>
          <a:p>
            <a:r>
              <a:rPr lang="en-US" dirty="0"/>
              <a:t>Precision (Class 0): 0.78, Recall (Class 0): 0.81</a:t>
            </a:r>
          </a:p>
          <a:p>
            <a:r>
              <a:rPr lang="en-US" dirty="0"/>
              <a:t>Precision (Class 1): 0.63, Recall (Class 1): 0.60</a:t>
            </a:r>
          </a:p>
          <a:p>
            <a:r>
              <a:rPr lang="en-US" dirty="0"/>
              <a:t>Precision measures the model's ability to correctly identify true positives, while recall measures the model's ability to capture all actual positives.</a:t>
            </a:r>
          </a:p>
          <a:p>
            <a:endParaRPr lang="en-IN" dirty="0"/>
          </a:p>
        </p:txBody>
      </p:sp>
      <p:sp>
        <p:nvSpPr>
          <p:cNvPr id="50" name="TextBox 49">
            <a:extLst>
              <a:ext uri="{FF2B5EF4-FFF2-40B4-BE49-F238E27FC236}">
                <a16:creationId xmlns:a16="http://schemas.microsoft.com/office/drawing/2014/main" id="{693A2B7B-59C3-BF6A-2A03-9570274A1E5F}"/>
              </a:ext>
            </a:extLst>
          </p:cNvPr>
          <p:cNvSpPr txBox="1"/>
          <p:nvPr/>
        </p:nvSpPr>
        <p:spPr>
          <a:xfrm>
            <a:off x="2353898" y="8129799"/>
            <a:ext cx="6104302" cy="923330"/>
          </a:xfrm>
          <a:prstGeom prst="rect">
            <a:avLst/>
          </a:prstGeom>
          <a:noFill/>
        </p:spPr>
        <p:txBody>
          <a:bodyPr wrap="square" rtlCol="0">
            <a:spAutoFit/>
          </a:bodyPr>
          <a:lstStyle/>
          <a:p>
            <a:r>
              <a:rPr lang="en-US" dirty="0"/>
              <a:t>Glucose and BMI identified as significant predictors.</a:t>
            </a:r>
          </a:p>
          <a:p>
            <a:r>
              <a:rPr lang="en-US" dirty="0"/>
              <a:t>Glucose levels and BMI play a crucial role in predicting diabetes risk.</a:t>
            </a:r>
          </a:p>
        </p:txBody>
      </p:sp>
      <p:sp>
        <p:nvSpPr>
          <p:cNvPr id="52" name="TextBox 51">
            <a:extLst>
              <a:ext uri="{FF2B5EF4-FFF2-40B4-BE49-F238E27FC236}">
                <a16:creationId xmlns:a16="http://schemas.microsoft.com/office/drawing/2014/main" id="{EE441418-A9FD-0402-4D4B-B73785F8BFE8}"/>
              </a:ext>
            </a:extLst>
          </p:cNvPr>
          <p:cNvSpPr txBox="1"/>
          <p:nvPr/>
        </p:nvSpPr>
        <p:spPr>
          <a:xfrm>
            <a:off x="9452097" y="8026467"/>
            <a:ext cx="7502859" cy="646331"/>
          </a:xfrm>
          <a:prstGeom prst="rect">
            <a:avLst/>
          </a:prstGeom>
          <a:noFill/>
        </p:spPr>
        <p:txBody>
          <a:bodyPr wrap="square" rtlCol="0">
            <a:spAutoFit/>
          </a:bodyPr>
          <a:lstStyle/>
          <a:p>
            <a:r>
              <a:rPr lang="en-US" dirty="0"/>
              <a:t>The model shows promise but falls slightly short of the 75% accuracy target.</a:t>
            </a:r>
          </a:p>
          <a:p>
            <a:r>
              <a:rPr lang="en-US" dirty="0"/>
              <a:t>Effective in identifying non-diabetic cases but less accurate for diabetic cases.</a:t>
            </a:r>
          </a:p>
        </p:txBody>
      </p:sp>
      <p:grpSp>
        <p:nvGrpSpPr>
          <p:cNvPr id="53" name="Group 40">
            <a:extLst>
              <a:ext uri="{FF2B5EF4-FFF2-40B4-BE49-F238E27FC236}">
                <a16:creationId xmlns:a16="http://schemas.microsoft.com/office/drawing/2014/main" id="{AD17E4FC-031C-D16F-E841-FD706A591FA7}"/>
              </a:ext>
            </a:extLst>
          </p:cNvPr>
          <p:cNvGrpSpPr/>
          <p:nvPr/>
        </p:nvGrpSpPr>
        <p:grpSpPr>
          <a:xfrm>
            <a:off x="951076" y="8596081"/>
            <a:ext cx="508158" cy="543805"/>
            <a:chOff x="0" y="0"/>
            <a:chExt cx="812800" cy="869819"/>
          </a:xfrm>
        </p:grpSpPr>
        <p:sp>
          <p:nvSpPr>
            <p:cNvPr id="54" name="Freeform 41">
              <a:extLst>
                <a:ext uri="{FF2B5EF4-FFF2-40B4-BE49-F238E27FC236}">
                  <a16:creationId xmlns:a16="http://schemas.microsoft.com/office/drawing/2014/main" id="{1E92FE93-B84B-DF87-5155-A4F17E63DFCA}"/>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55" name="TextBox 42">
              <a:extLst>
                <a:ext uri="{FF2B5EF4-FFF2-40B4-BE49-F238E27FC236}">
                  <a16:creationId xmlns:a16="http://schemas.microsoft.com/office/drawing/2014/main" id="{0EC2F568-F605-A139-98F3-3AADE5AA42D6}"/>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2041931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D333E19B-174F-EF20-A45D-543CF839511C}"/>
              </a:ext>
            </a:extLst>
          </p:cNvPr>
          <p:cNvGrpSpPr/>
          <p:nvPr/>
        </p:nvGrpSpPr>
        <p:grpSpPr>
          <a:xfrm>
            <a:off x="-1480821" y="-1674939"/>
            <a:ext cx="3499668" cy="13405540"/>
            <a:chOff x="0" y="0"/>
            <a:chExt cx="212191" cy="812800"/>
          </a:xfrm>
        </p:grpSpPr>
        <p:sp>
          <p:nvSpPr>
            <p:cNvPr id="3" name="Freeform 12">
              <a:extLst>
                <a:ext uri="{FF2B5EF4-FFF2-40B4-BE49-F238E27FC236}">
                  <a16:creationId xmlns:a16="http://schemas.microsoft.com/office/drawing/2014/main" id="{6753AE5C-3B25-BC31-7460-F8E96E3B583E}"/>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13">
              <a:extLst>
                <a:ext uri="{FF2B5EF4-FFF2-40B4-BE49-F238E27FC236}">
                  <a16:creationId xmlns:a16="http://schemas.microsoft.com/office/drawing/2014/main" id="{9ED9001B-B0BD-6551-AD06-E99071984827}"/>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17">
            <a:extLst>
              <a:ext uri="{FF2B5EF4-FFF2-40B4-BE49-F238E27FC236}">
                <a16:creationId xmlns:a16="http://schemas.microsoft.com/office/drawing/2014/main" id="{D0DD0989-AB07-96C5-853F-4B161F76BD9A}"/>
              </a:ext>
            </a:extLst>
          </p:cNvPr>
          <p:cNvGrpSpPr/>
          <p:nvPr/>
        </p:nvGrpSpPr>
        <p:grpSpPr>
          <a:xfrm>
            <a:off x="962534" y="3360570"/>
            <a:ext cx="508158" cy="543805"/>
            <a:chOff x="0" y="0"/>
            <a:chExt cx="812800" cy="869819"/>
          </a:xfrm>
        </p:grpSpPr>
        <p:sp>
          <p:nvSpPr>
            <p:cNvPr id="6" name="Freeform 18">
              <a:extLst>
                <a:ext uri="{FF2B5EF4-FFF2-40B4-BE49-F238E27FC236}">
                  <a16:creationId xmlns:a16="http://schemas.microsoft.com/office/drawing/2014/main" id="{EAD9A0B7-20DE-FD76-FF1F-2E7012936811}"/>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7" name="TextBox 19">
              <a:extLst>
                <a:ext uri="{FF2B5EF4-FFF2-40B4-BE49-F238E27FC236}">
                  <a16:creationId xmlns:a16="http://schemas.microsoft.com/office/drawing/2014/main" id="{47236447-6868-B6AE-C71B-0F29FEF76024}"/>
                </a:ext>
              </a:extLst>
            </p:cNvPr>
            <p:cNvSpPr txBox="1"/>
            <p:nvPr/>
          </p:nvSpPr>
          <p:spPr>
            <a:xfrm>
              <a:off x="76199" y="123883"/>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3</a:t>
              </a:r>
            </a:p>
          </p:txBody>
        </p:sp>
      </p:grpSp>
      <p:sp>
        <p:nvSpPr>
          <p:cNvPr id="8" name="TextBox 22">
            <a:extLst>
              <a:ext uri="{FF2B5EF4-FFF2-40B4-BE49-F238E27FC236}">
                <a16:creationId xmlns:a16="http://schemas.microsoft.com/office/drawing/2014/main" id="{82DB1795-B553-0F10-CA51-8AC906378D30}"/>
              </a:ext>
            </a:extLst>
          </p:cNvPr>
          <p:cNvSpPr txBox="1"/>
          <p:nvPr/>
        </p:nvSpPr>
        <p:spPr>
          <a:xfrm>
            <a:off x="-869573" y="1178293"/>
            <a:ext cx="412878" cy="459707"/>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nvGrpSpPr>
          <p:cNvPr id="9" name="Group 23">
            <a:extLst>
              <a:ext uri="{FF2B5EF4-FFF2-40B4-BE49-F238E27FC236}">
                <a16:creationId xmlns:a16="http://schemas.microsoft.com/office/drawing/2014/main" id="{170C4041-2046-76C6-75E6-97C5CF9915F7}"/>
              </a:ext>
            </a:extLst>
          </p:cNvPr>
          <p:cNvGrpSpPr/>
          <p:nvPr/>
        </p:nvGrpSpPr>
        <p:grpSpPr>
          <a:xfrm>
            <a:off x="977740" y="4145348"/>
            <a:ext cx="508158" cy="543805"/>
            <a:chOff x="0" y="0"/>
            <a:chExt cx="812800" cy="869819"/>
          </a:xfrm>
        </p:grpSpPr>
        <p:sp>
          <p:nvSpPr>
            <p:cNvPr id="10" name="Freeform 24">
              <a:extLst>
                <a:ext uri="{FF2B5EF4-FFF2-40B4-BE49-F238E27FC236}">
                  <a16:creationId xmlns:a16="http://schemas.microsoft.com/office/drawing/2014/main" id="{AF3C9C42-B908-8F54-F682-3B5AB52DD96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1" name="TextBox 25">
              <a:extLst>
                <a:ext uri="{FF2B5EF4-FFF2-40B4-BE49-F238E27FC236}">
                  <a16:creationId xmlns:a16="http://schemas.microsoft.com/office/drawing/2014/main" id="{E99162DF-DF23-D7F0-CE87-86716ABD843C}"/>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4</a:t>
              </a:r>
            </a:p>
          </p:txBody>
        </p:sp>
      </p:grpSp>
      <p:grpSp>
        <p:nvGrpSpPr>
          <p:cNvPr id="12" name="Group 26">
            <a:extLst>
              <a:ext uri="{FF2B5EF4-FFF2-40B4-BE49-F238E27FC236}">
                <a16:creationId xmlns:a16="http://schemas.microsoft.com/office/drawing/2014/main" id="{89EAF921-3462-C6A4-88FC-A2389AADC6BD}"/>
              </a:ext>
            </a:extLst>
          </p:cNvPr>
          <p:cNvGrpSpPr/>
          <p:nvPr/>
        </p:nvGrpSpPr>
        <p:grpSpPr>
          <a:xfrm>
            <a:off x="977741" y="2618495"/>
            <a:ext cx="508158" cy="543805"/>
            <a:chOff x="0" y="0"/>
            <a:chExt cx="812800" cy="869819"/>
          </a:xfrm>
        </p:grpSpPr>
        <p:sp>
          <p:nvSpPr>
            <p:cNvPr id="13" name="Freeform 27">
              <a:extLst>
                <a:ext uri="{FF2B5EF4-FFF2-40B4-BE49-F238E27FC236}">
                  <a16:creationId xmlns:a16="http://schemas.microsoft.com/office/drawing/2014/main" id="{E438177E-94DD-A9D1-A32C-7EBDD708A9B5}"/>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28">
              <a:extLst>
                <a:ext uri="{FF2B5EF4-FFF2-40B4-BE49-F238E27FC236}">
                  <a16:creationId xmlns:a16="http://schemas.microsoft.com/office/drawing/2014/main" id="{52FE33CF-DE05-7966-164C-6B93D707A4CC}"/>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15" name="Group 29">
            <a:extLst>
              <a:ext uri="{FF2B5EF4-FFF2-40B4-BE49-F238E27FC236}">
                <a16:creationId xmlns:a16="http://schemas.microsoft.com/office/drawing/2014/main" id="{2783E0DB-AFB8-6DE4-20A6-0A390141D5D2}"/>
              </a:ext>
            </a:extLst>
          </p:cNvPr>
          <p:cNvGrpSpPr/>
          <p:nvPr/>
        </p:nvGrpSpPr>
        <p:grpSpPr>
          <a:xfrm>
            <a:off x="977741" y="6425585"/>
            <a:ext cx="508158" cy="543805"/>
            <a:chOff x="0" y="0"/>
            <a:chExt cx="812800" cy="869819"/>
          </a:xfrm>
        </p:grpSpPr>
        <p:sp>
          <p:nvSpPr>
            <p:cNvPr id="16" name="Freeform 30">
              <a:extLst>
                <a:ext uri="{FF2B5EF4-FFF2-40B4-BE49-F238E27FC236}">
                  <a16:creationId xmlns:a16="http://schemas.microsoft.com/office/drawing/2014/main" id="{CF3C2978-1CBB-DBD8-DC32-1A91F02F5399}"/>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31">
              <a:extLst>
                <a:ext uri="{FF2B5EF4-FFF2-40B4-BE49-F238E27FC236}">
                  <a16:creationId xmlns:a16="http://schemas.microsoft.com/office/drawing/2014/main" id="{F09711B3-BCFA-4E56-7223-B79770DA598F}"/>
                </a:ext>
              </a:extLst>
            </p:cNvPr>
            <p:cNvSpPr txBox="1"/>
            <p:nvPr/>
          </p:nvSpPr>
          <p:spPr>
            <a:xfrm>
              <a:off x="76200" y="5296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7</a:t>
              </a:r>
            </a:p>
          </p:txBody>
        </p:sp>
      </p:grpSp>
      <p:grpSp>
        <p:nvGrpSpPr>
          <p:cNvPr id="18" name="Group 32">
            <a:extLst>
              <a:ext uri="{FF2B5EF4-FFF2-40B4-BE49-F238E27FC236}">
                <a16:creationId xmlns:a16="http://schemas.microsoft.com/office/drawing/2014/main" id="{812E3CD9-2C5C-68CA-7C9B-046534F2279B}"/>
              </a:ext>
            </a:extLst>
          </p:cNvPr>
          <p:cNvGrpSpPr/>
          <p:nvPr/>
        </p:nvGrpSpPr>
        <p:grpSpPr>
          <a:xfrm>
            <a:off x="996758" y="4904495"/>
            <a:ext cx="508158" cy="543805"/>
            <a:chOff x="0" y="0"/>
            <a:chExt cx="812800" cy="869819"/>
          </a:xfrm>
        </p:grpSpPr>
        <p:sp>
          <p:nvSpPr>
            <p:cNvPr id="19" name="Freeform 33">
              <a:extLst>
                <a:ext uri="{FF2B5EF4-FFF2-40B4-BE49-F238E27FC236}">
                  <a16:creationId xmlns:a16="http://schemas.microsoft.com/office/drawing/2014/main" id="{DD0D69C3-29C8-67B3-D7FE-FC68D0E7668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34">
              <a:extLst>
                <a:ext uri="{FF2B5EF4-FFF2-40B4-BE49-F238E27FC236}">
                  <a16:creationId xmlns:a16="http://schemas.microsoft.com/office/drawing/2014/main" id="{3D217815-F3B5-53D7-84C1-8A81FF2DB5E1}"/>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37">
            <a:extLst>
              <a:ext uri="{FF2B5EF4-FFF2-40B4-BE49-F238E27FC236}">
                <a16:creationId xmlns:a16="http://schemas.microsoft.com/office/drawing/2014/main" id="{47668825-9ECA-818F-D59B-84008479D9E1}"/>
              </a:ext>
            </a:extLst>
          </p:cNvPr>
          <p:cNvGrpSpPr/>
          <p:nvPr/>
        </p:nvGrpSpPr>
        <p:grpSpPr>
          <a:xfrm>
            <a:off x="977741" y="7093216"/>
            <a:ext cx="508158" cy="543805"/>
            <a:chOff x="0" y="0"/>
            <a:chExt cx="812800" cy="869819"/>
          </a:xfrm>
        </p:grpSpPr>
        <p:sp>
          <p:nvSpPr>
            <p:cNvPr id="22" name="Freeform 38">
              <a:extLst>
                <a:ext uri="{FF2B5EF4-FFF2-40B4-BE49-F238E27FC236}">
                  <a16:creationId xmlns:a16="http://schemas.microsoft.com/office/drawing/2014/main" id="{6DF05A9C-95BE-F572-1A92-E3019E161B9D}"/>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39">
              <a:extLst>
                <a:ext uri="{FF2B5EF4-FFF2-40B4-BE49-F238E27FC236}">
                  <a16:creationId xmlns:a16="http://schemas.microsoft.com/office/drawing/2014/main" id="{5C349E19-0C1C-9FC0-66A0-48D1CA56504C}"/>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4" name="Group 40">
            <a:extLst>
              <a:ext uri="{FF2B5EF4-FFF2-40B4-BE49-F238E27FC236}">
                <a16:creationId xmlns:a16="http://schemas.microsoft.com/office/drawing/2014/main" id="{B827904E-6A1E-61A3-D820-82E7513EA1F0}"/>
              </a:ext>
            </a:extLst>
          </p:cNvPr>
          <p:cNvGrpSpPr/>
          <p:nvPr/>
        </p:nvGrpSpPr>
        <p:grpSpPr>
          <a:xfrm>
            <a:off x="977741" y="7760846"/>
            <a:ext cx="508158" cy="543805"/>
            <a:chOff x="0" y="0"/>
            <a:chExt cx="812800" cy="869819"/>
          </a:xfrm>
        </p:grpSpPr>
        <p:sp>
          <p:nvSpPr>
            <p:cNvPr id="25" name="Freeform 41">
              <a:extLst>
                <a:ext uri="{FF2B5EF4-FFF2-40B4-BE49-F238E27FC236}">
                  <a16:creationId xmlns:a16="http://schemas.microsoft.com/office/drawing/2014/main" id="{552057B5-DFF4-2B99-D172-F2096CBA2148}"/>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42">
              <a:extLst>
                <a:ext uri="{FF2B5EF4-FFF2-40B4-BE49-F238E27FC236}">
                  <a16:creationId xmlns:a16="http://schemas.microsoft.com/office/drawing/2014/main" id="{3402AE80-C058-91D7-2E22-F770047E8C7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27" name="Group 43">
            <a:extLst>
              <a:ext uri="{FF2B5EF4-FFF2-40B4-BE49-F238E27FC236}">
                <a16:creationId xmlns:a16="http://schemas.microsoft.com/office/drawing/2014/main" id="{60F1666F-93DD-4EB7-0C2A-F73070651A28}"/>
              </a:ext>
            </a:extLst>
          </p:cNvPr>
          <p:cNvGrpSpPr/>
          <p:nvPr/>
        </p:nvGrpSpPr>
        <p:grpSpPr>
          <a:xfrm>
            <a:off x="11762088" y="-9632634"/>
            <a:ext cx="10994424" cy="10994424"/>
            <a:chOff x="0" y="0"/>
            <a:chExt cx="812800" cy="812800"/>
          </a:xfrm>
        </p:grpSpPr>
        <p:sp>
          <p:nvSpPr>
            <p:cNvPr id="28" name="Freeform 44">
              <a:extLst>
                <a:ext uri="{FF2B5EF4-FFF2-40B4-BE49-F238E27FC236}">
                  <a16:creationId xmlns:a16="http://schemas.microsoft.com/office/drawing/2014/main" id="{E7BCA411-4075-E3DB-64C3-4D1601E0BC08}"/>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9" name="TextBox 45">
              <a:extLst>
                <a:ext uri="{FF2B5EF4-FFF2-40B4-BE49-F238E27FC236}">
                  <a16:creationId xmlns:a16="http://schemas.microsoft.com/office/drawing/2014/main" id="{58C390CD-F506-EE8A-2460-15E0B68CAD60}"/>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0" name="TextBox 29">
            <a:extLst>
              <a:ext uri="{FF2B5EF4-FFF2-40B4-BE49-F238E27FC236}">
                <a16:creationId xmlns:a16="http://schemas.microsoft.com/office/drawing/2014/main" id="{DCF9513D-8A1F-52D1-5222-E3E86440D688}"/>
              </a:ext>
            </a:extLst>
          </p:cNvPr>
          <p:cNvSpPr txBox="1"/>
          <p:nvPr/>
        </p:nvSpPr>
        <p:spPr>
          <a:xfrm>
            <a:off x="2046351" y="825426"/>
            <a:ext cx="15392802" cy="3070071"/>
          </a:xfrm>
          <a:prstGeom prst="rect">
            <a:avLst/>
          </a:prstGeom>
          <a:noFill/>
        </p:spPr>
        <p:txBody>
          <a:bodyPr wrap="square">
            <a:spAutoFit/>
          </a:bodyPr>
          <a:lstStyle/>
          <a:p>
            <a:pPr>
              <a:lnSpc>
                <a:spcPts val="15266"/>
              </a:lnSpc>
            </a:pPr>
            <a:r>
              <a:rPr lang="en-IN" sz="6600" b="1" dirty="0">
                <a:ln w="0"/>
                <a:solidFill>
                  <a:schemeClr val="accent6"/>
                </a:solidFill>
                <a:effectLst>
                  <a:outerShdw blurRad="38100" dist="19050" dir="2700000" algn="tl" rotWithShape="0">
                    <a:schemeClr val="dk1">
                      <a:alpha val="40000"/>
                    </a:schemeClr>
                  </a:outerShdw>
                </a:effectLst>
              </a:rPr>
              <a:t>Feature Importance</a:t>
            </a:r>
            <a:endParaRPr lang="en-US" sz="6600" b="1" cap="none" spc="0" dirty="0">
              <a:ln w="0"/>
              <a:solidFill>
                <a:schemeClr val="accent6"/>
              </a:solidFill>
              <a:effectLst>
                <a:outerShdw blurRad="38100" dist="19050" dir="2700000" algn="tl" rotWithShape="0">
                  <a:schemeClr val="dk1">
                    <a:alpha val="40000"/>
                  </a:schemeClr>
                </a:outerShdw>
              </a:effectLst>
            </a:endParaRPr>
          </a:p>
          <a:p>
            <a:pPr algn="ctr"/>
            <a:endParaRPr lang="en-US" sz="6600" b="1" cap="none" spc="0" dirty="0">
              <a:ln w="0"/>
              <a:solidFill>
                <a:schemeClr val="accent6"/>
              </a:solidFill>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68FA736E-6382-5939-BFAA-434B7E8D68BC}"/>
              </a:ext>
            </a:extLst>
          </p:cNvPr>
          <p:cNvSpPr txBox="1"/>
          <p:nvPr/>
        </p:nvSpPr>
        <p:spPr>
          <a:xfrm>
            <a:off x="1100333" y="6048970"/>
            <a:ext cx="6824467" cy="923330"/>
          </a:xfrm>
          <a:prstGeom prst="rect">
            <a:avLst/>
          </a:prstGeom>
          <a:noFill/>
        </p:spPr>
        <p:txBody>
          <a:bodyPr wrap="square">
            <a:spAutoFit/>
          </a:bodyPr>
          <a:lstStyle/>
          <a:p>
            <a:pPr algn="ctr"/>
            <a:r>
              <a:rPr lang="en-IN" sz="5400" b="1" i="1"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Blood Pressure</a:t>
            </a:r>
            <a:endParaRPr lang="en-US" sz="5400" b="1" i="1" cap="none" spc="0"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7200DB65-5D79-7AC0-75C9-30978CDD1861}"/>
              </a:ext>
            </a:extLst>
          </p:cNvPr>
          <p:cNvSpPr txBox="1"/>
          <p:nvPr/>
        </p:nvSpPr>
        <p:spPr>
          <a:xfrm>
            <a:off x="8382000" y="5972770"/>
            <a:ext cx="8198836" cy="923330"/>
          </a:xfrm>
          <a:prstGeom prst="rect">
            <a:avLst/>
          </a:prstGeom>
          <a:noFill/>
        </p:spPr>
        <p:txBody>
          <a:bodyPr wrap="square">
            <a:spAutoFit/>
          </a:bodyPr>
          <a:lstStyle/>
          <a:p>
            <a:pPr algn="ctr"/>
            <a:r>
              <a:rPr lang="en-US" sz="5400" b="1" i="1"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Age &amp; Insulin Levels</a:t>
            </a:r>
          </a:p>
        </p:txBody>
      </p:sp>
      <p:sp>
        <p:nvSpPr>
          <p:cNvPr id="33" name="TextBox 32">
            <a:extLst>
              <a:ext uri="{FF2B5EF4-FFF2-40B4-BE49-F238E27FC236}">
                <a16:creationId xmlns:a16="http://schemas.microsoft.com/office/drawing/2014/main" id="{41777655-D36C-456F-091A-2C5FC0DE40A4}"/>
              </a:ext>
            </a:extLst>
          </p:cNvPr>
          <p:cNvSpPr txBox="1"/>
          <p:nvPr/>
        </p:nvSpPr>
        <p:spPr>
          <a:xfrm>
            <a:off x="9372599" y="3343783"/>
            <a:ext cx="7319673" cy="923330"/>
          </a:xfrm>
          <a:prstGeom prst="rect">
            <a:avLst/>
          </a:prstGeom>
          <a:noFill/>
        </p:spPr>
        <p:txBody>
          <a:bodyPr wrap="square">
            <a:spAutoFit/>
          </a:bodyPr>
          <a:lstStyle/>
          <a:p>
            <a:pPr algn="ctr"/>
            <a:r>
              <a:rPr lang="en-IN" sz="5400" b="1" i="1"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BMI (Body Mass Index)</a:t>
            </a:r>
            <a:endParaRPr lang="en-US" sz="5400" b="1" i="1"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F36BA26D-92D8-F15F-055F-9C2229349DF9}"/>
              </a:ext>
            </a:extLst>
          </p:cNvPr>
          <p:cNvSpPr txBox="1"/>
          <p:nvPr/>
        </p:nvSpPr>
        <p:spPr>
          <a:xfrm>
            <a:off x="1595727" y="3350080"/>
            <a:ext cx="5301328" cy="923330"/>
          </a:xfrm>
          <a:prstGeom prst="rect">
            <a:avLst/>
          </a:prstGeom>
          <a:noFill/>
        </p:spPr>
        <p:txBody>
          <a:bodyPr wrap="square">
            <a:spAutoFit/>
          </a:bodyPr>
          <a:lstStyle/>
          <a:p>
            <a:pPr algn="ctr"/>
            <a:r>
              <a:rPr lang="en-IN" sz="5400" b="1" i="1" cap="none" spc="0" dirty="0">
                <a:ln w="0"/>
                <a:solidFill>
                  <a:srgbClr val="002060"/>
                </a:solidFill>
                <a:latin typeface="Times New Roman" panose="02020603050405020304" pitchFamily="18" charset="0"/>
                <a:cs typeface="Times New Roman" panose="02020603050405020304" pitchFamily="18" charset="0"/>
              </a:rPr>
              <a:t>G</a:t>
            </a:r>
            <a:r>
              <a:rPr lang="en-IN" sz="5400" b="1" i="1" dirty="0">
                <a:ln w="0"/>
                <a:solidFill>
                  <a:srgbClr val="002060"/>
                </a:solidFill>
                <a:latin typeface="Times New Roman" panose="02020603050405020304" pitchFamily="18" charset="0"/>
                <a:cs typeface="Times New Roman" panose="02020603050405020304" pitchFamily="18" charset="0"/>
              </a:rPr>
              <a:t>lucose Level</a:t>
            </a:r>
            <a:endParaRPr lang="en-US" sz="5400" b="1" i="1"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39" name="Group 32">
            <a:extLst>
              <a:ext uri="{FF2B5EF4-FFF2-40B4-BE49-F238E27FC236}">
                <a16:creationId xmlns:a16="http://schemas.microsoft.com/office/drawing/2014/main" id="{1E325BEA-A46D-832C-AFE0-A6BAFF018016}"/>
              </a:ext>
            </a:extLst>
          </p:cNvPr>
          <p:cNvGrpSpPr/>
          <p:nvPr/>
        </p:nvGrpSpPr>
        <p:grpSpPr>
          <a:xfrm>
            <a:off x="977740" y="5621953"/>
            <a:ext cx="508158" cy="588347"/>
            <a:chOff x="0" y="0"/>
            <a:chExt cx="812800" cy="869819"/>
          </a:xfrm>
        </p:grpSpPr>
        <p:sp>
          <p:nvSpPr>
            <p:cNvPr id="40" name="Freeform 33">
              <a:extLst>
                <a:ext uri="{FF2B5EF4-FFF2-40B4-BE49-F238E27FC236}">
                  <a16:creationId xmlns:a16="http://schemas.microsoft.com/office/drawing/2014/main" id="{23D4B6D5-886E-CA9D-6D80-0E7824E6F8AB}"/>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34">
              <a:extLst>
                <a:ext uri="{FF2B5EF4-FFF2-40B4-BE49-F238E27FC236}">
                  <a16:creationId xmlns:a16="http://schemas.microsoft.com/office/drawing/2014/main" id="{D48F5CAC-AA58-0D16-7A2D-1C8BEF2B5B1F}"/>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42" name="Group 9">
            <a:extLst>
              <a:ext uri="{FF2B5EF4-FFF2-40B4-BE49-F238E27FC236}">
                <a16:creationId xmlns:a16="http://schemas.microsoft.com/office/drawing/2014/main" id="{37AEAE70-143C-75CC-758A-E60E4EEB9090}"/>
              </a:ext>
            </a:extLst>
          </p:cNvPr>
          <p:cNvGrpSpPr/>
          <p:nvPr/>
        </p:nvGrpSpPr>
        <p:grpSpPr>
          <a:xfrm>
            <a:off x="754605" y="7688100"/>
            <a:ext cx="992463" cy="992463"/>
            <a:chOff x="-14533" y="4553"/>
            <a:chExt cx="812800" cy="812800"/>
          </a:xfrm>
        </p:grpSpPr>
        <p:sp>
          <p:nvSpPr>
            <p:cNvPr id="43" name="Freeform 10">
              <a:extLst>
                <a:ext uri="{FF2B5EF4-FFF2-40B4-BE49-F238E27FC236}">
                  <a16:creationId xmlns:a16="http://schemas.microsoft.com/office/drawing/2014/main" id="{8013D836-9BA4-B174-713E-78DB7F041A0F}"/>
                </a:ext>
              </a:extLst>
            </p:cNvPr>
            <p:cNvSpPr/>
            <p:nvPr/>
          </p:nvSpPr>
          <p:spPr>
            <a:xfrm rot="2477069">
              <a:off x="-14533" y="4553"/>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44" name="TextBox 11">
              <a:extLst>
                <a:ext uri="{FF2B5EF4-FFF2-40B4-BE49-F238E27FC236}">
                  <a16:creationId xmlns:a16="http://schemas.microsoft.com/office/drawing/2014/main" id="{5F3983DD-0570-2B56-F2C5-216634735173}"/>
                </a:ext>
              </a:extLst>
            </p:cNvPr>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9</a:t>
              </a:r>
            </a:p>
          </p:txBody>
        </p:sp>
      </p:grpSp>
      <p:grpSp>
        <p:nvGrpSpPr>
          <p:cNvPr id="45" name="Group 26">
            <a:extLst>
              <a:ext uri="{FF2B5EF4-FFF2-40B4-BE49-F238E27FC236}">
                <a16:creationId xmlns:a16="http://schemas.microsoft.com/office/drawing/2014/main" id="{C0A0E43A-54F9-0676-CE2C-01320563C4E1}"/>
              </a:ext>
            </a:extLst>
          </p:cNvPr>
          <p:cNvGrpSpPr/>
          <p:nvPr/>
        </p:nvGrpSpPr>
        <p:grpSpPr>
          <a:xfrm>
            <a:off x="1008268" y="1912484"/>
            <a:ext cx="508158" cy="543805"/>
            <a:chOff x="0" y="0"/>
            <a:chExt cx="812800" cy="869819"/>
          </a:xfrm>
        </p:grpSpPr>
        <p:sp>
          <p:nvSpPr>
            <p:cNvPr id="46" name="Freeform 27">
              <a:extLst>
                <a:ext uri="{FF2B5EF4-FFF2-40B4-BE49-F238E27FC236}">
                  <a16:creationId xmlns:a16="http://schemas.microsoft.com/office/drawing/2014/main" id="{70BC022F-E9FC-546A-EC5F-37A2590E27E0}"/>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7" name="TextBox 28">
              <a:extLst>
                <a:ext uri="{FF2B5EF4-FFF2-40B4-BE49-F238E27FC236}">
                  <a16:creationId xmlns:a16="http://schemas.microsoft.com/office/drawing/2014/main" id="{25AFC543-D1B9-33EB-148D-9E68A7B93378}"/>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sp>
        <p:nvSpPr>
          <p:cNvPr id="48" name="TextBox 47">
            <a:extLst>
              <a:ext uri="{FF2B5EF4-FFF2-40B4-BE49-F238E27FC236}">
                <a16:creationId xmlns:a16="http://schemas.microsoft.com/office/drawing/2014/main" id="{A4700B55-62F0-E8AE-0390-AF2626FF9119}"/>
              </a:ext>
            </a:extLst>
          </p:cNvPr>
          <p:cNvSpPr txBox="1"/>
          <p:nvPr/>
        </p:nvSpPr>
        <p:spPr>
          <a:xfrm>
            <a:off x="2387657" y="4457700"/>
            <a:ext cx="6304737" cy="923330"/>
          </a:xfrm>
          <a:prstGeom prst="rect">
            <a:avLst/>
          </a:prstGeom>
          <a:noFill/>
        </p:spPr>
        <p:txBody>
          <a:bodyPr wrap="square" rtlCol="0">
            <a:spAutoFit/>
          </a:bodyPr>
          <a:lstStyle/>
          <a:p>
            <a:r>
              <a:rPr lang="en-US" dirty="0"/>
              <a:t>High glucose levels have a significant impact on diabetes risk.</a:t>
            </a:r>
          </a:p>
          <a:p>
            <a:r>
              <a:rPr lang="en-US" dirty="0"/>
              <a:t>Glucose is a key indicator in predicting the likelihood of developing diabetes.</a:t>
            </a:r>
          </a:p>
        </p:txBody>
      </p:sp>
      <p:sp>
        <p:nvSpPr>
          <p:cNvPr id="49" name="TextBox 48">
            <a:extLst>
              <a:ext uri="{FF2B5EF4-FFF2-40B4-BE49-F238E27FC236}">
                <a16:creationId xmlns:a16="http://schemas.microsoft.com/office/drawing/2014/main" id="{384CC37E-8ECD-CAA0-80B1-C44719930F39}"/>
              </a:ext>
            </a:extLst>
          </p:cNvPr>
          <p:cNvSpPr txBox="1"/>
          <p:nvPr/>
        </p:nvSpPr>
        <p:spPr>
          <a:xfrm>
            <a:off x="9452097" y="4381500"/>
            <a:ext cx="7319673" cy="646331"/>
          </a:xfrm>
          <a:prstGeom prst="rect">
            <a:avLst/>
          </a:prstGeom>
          <a:noFill/>
        </p:spPr>
        <p:txBody>
          <a:bodyPr wrap="square" rtlCol="0">
            <a:spAutoFit/>
          </a:bodyPr>
          <a:lstStyle/>
          <a:p>
            <a:r>
              <a:rPr lang="en-US" dirty="0"/>
              <a:t>High glucose levels have a significant impact on diabetes risk.</a:t>
            </a:r>
          </a:p>
          <a:p>
            <a:r>
              <a:rPr lang="en-US" dirty="0"/>
              <a:t>Glucose is a key indicator in predicting the likelihood of developing diabetes.</a:t>
            </a:r>
          </a:p>
        </p:txBody>
      </p:sp>
      <p:sp>
        <p:nvSpPr>
          <p:cNvPr id="50" name="TextBox 49">
            <a:extLst>
              <a:ext uri="{FF2B5EF4-FFF2-40B4-BE49-F238E27FC236}">
                <a16:creationId xmlns:a16="http://schemas.microsoft.com/office/drawing/2014/main" id="{7700C8E7-7B87-020D-A703-89AB9EB61C74}"/>
              </a:ext>
            </a:extLst>
          </p:cNvPr>
          <p:cNvSpPr txBox="1"/>
          <p:nvPr/>
        </p:nvSpPr>
        <p:spPr>
          <a:xfrm>
            <a:off x="2353897" y="6896100"/>
            <a:ext cx="6402223" cy="646331"/>
          </a:xfrm>
          <a:prstGeom prst="rect">
            <a:avLst/>
          </a:prstGeom>
          <a:noFill/>
        </p:spPr>
        <p:txBody>
          <a:bodyPr wrap="square" rtlCol="0">
            <a:spAutoFit/>
          </a:bodyPr>
          <a:lstStyle/>
          <a:p>
            <a:r>
              <a:rPr lang="en-US" dirty="0"/>
              <a:t>High blood pressure is a common comorbidity of diabetes.</a:t>
            </a:r>
          </a:p>
          <a:p>
            <a:r>
              <a:rPr lang="en-US" dirty="0"/>
              <a:t>Monitoring blood pressure is essential in diabetes management.</a:t>
            </a:r>
          </a:p>
        </p:txBody>
      </p:sp>
      <p:sp>
        <p:nvSpPr>
          <p:cNvPr id="51" name="TextBox 50">
            <a:extLst>
              <a:ext uri="{FF2B5EF4-FFF2-40B4-BE49-F238E27FC236}">
                <a16:creationId xmlns:a16="http://schemas.microsoft.com/office/drawing/2014/main" id="{5D671FD4-53FA-BF24-81A2-AD42505408E1}"/>
              </a:ext>
            </a:extLst>
          </p:cNvPr>
          <p:cNvSpPr txBox="1"/>
          <p:nvPr/>
        </p:nvSpPr>
        <p:spPr>
          <a:xfrm>
            <a:off x="9452097" y="6866572"/>
            <a:ext cx="8198836" cy="1477328"/>
          </a:xfrm>
          <a:prstGeom prst="rect">
            <a:avLst/>
          </a:prstGeom>
          <a:noFill/>
        </p:spPr>
        <p:txBody>
          <a:bodyPr wrap="square" rtlCol="0">
            <a:spAutoFit/>
          </a:bodyPr>
          <a:lstStyle/>
          <a:p>
            <a:r>
              <a:rPr lang="en-US" dirty="0"/>
              <a:t>Age is an important factor in diabetes prediction.</a:t>
            </a:r>
          </a:p>
          <a:p>
            <a:r>
              <a:rPr lang="en-US" dirty="0"/>
              <a:t>Risk of diabetes tends to increase with age due to various physiological changes.      </a:t>
            </a:r>
          </a:p>
          <a:p>
            <a:r>
              <a:rPr lang="en-US" dirty="0"/>
              <a:t>Insulin levels are closely linked to diabetes risk.</a:t>
            </a:r>
          </a:p>
          <a:p>
            <a:r>
              <a:rPr lang="en-US" dirty="0"/>
              <a:t>Abnormal insulin levels can indicate insulin resistance, a precursor to diabetes.</a:t>
            </a:r>
          </a:p>
          <a:p>
            <a:endParaRPr lang="en-US" dirty="0"/>
          </a:p>
        </p:txBody>
      </p:sp>
      <p:sp>
        <p:nvSpPr>
          <p:cNvPr id="54" name="TextBox 25">
            <a:extLst>
              <a:ext uri="{FF2B5EF4-FFF2-40B4-BE49-F238E27FC236}">
                <a16:creationId xmlns:a16="http://schemas.microsoft.com/office/drawing/2014/main" id="{19F8453C-AF7D-3217-6F4E-512FE825DEF9}"/>
              </a:ext>
            </a:extLst>
          </p:cNvPr>
          <p:cNvSpPr txBox="1"/>
          <p:nvPr/>
        </p:nvSpPr>
        <p:spPr>
          <a:xfrm>
            <a:off x="98847" y="4361127"/>
            <a:ext cx="412878" cy="459706"/>
          </a:xfrm>
          <a:prstGeom prst="rect">
            <a:avLst/>
          </a:prstGeom>
        </p:spPr>
        <p:txBody>
          <a:bodyPr lIns="50800" tIns="50800" rIns="50800" bIns="50800" rtlCol="0" anchor="ctr"/>
          <a:lstStyle/>
          <a:p>
            <a:pPr algn="ctr">
              <a:lnSpc>
                <a:spcPts val="2380"/>
              </a:lnSpc>
              <a:spcBef>
                <a:spcPct val="0"/>
              </a:spcBef>
            </a:pPr>
            <a:endParaRPr lang="en-US" sz="1700" dirty="0">
              <a:solidFill>
                <a:srgbClr val="191919"/>
              </a:solidFill>
              <a:latin typeface="Gotham"/>
              <a:ea typeface="Gotham"/>
              <a:cs typeface="Gotham"/>
              <a:sym typeface="Gotham"/>
            </a:endParaRPr>
          </a:p>
        </p:txBody>
      </p:sp>
      <p:grpSp>
        <p:nvGrpSpPr>
          <p:cNvPr id="55" name="Group 40">
            <a:extLst>
              <a:ext uri="{FF2B5EF4-FFF2-40B4-BE49-F238E27FC236}">
                <a16:creationId xmlns:a16="http://schemas.microsoft.com/office/drawing/2014/main" id="{B3CE0B29-1C4C-D4E1-5850-2036E2F00F34}"/>
              </a:ext>
            </a:extLst>
          </p:cNvPr>
          <p:cNvGrpSpPr/>
          <p:nvPr/>
        </p:nvGrpSpPr>
        <p:grpSpPr>
          <a:xfrm>
            <a:off x="914893" y="8733273"/>
            <a:ext cx="508158" cy="543805"/>
            <a:chOff x="0" y="0"/>
            <a:chExt cx="812800" cy="869819"/>
          </a:xfrm>
        </p:grpSpPr>
        <p:sp>
          <p:nvSpPr>
            <p:cNvPr id="56" name="Freeform 41">
              <a:extLst>
                <a:ext uri="{FF2B5EF4-FFF2-40B4-BE49-F238E27FC236}">
                  <a16:creationId xmlns:a16="http://schemas.microsoft.com/office/drawing/2014/main" id="{56D97491-C20E-7FDC-96B4-8F4270B81C0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57" name="TextBox 42">
              <a:extLst>
                <a:ext uri="{FF2B5EF4-FFF2-40B4-BE49-F238E27FC236}">
                  <a16:creationId xmlns:a16="http://schemas.microsoft.com/office/drawing/2014/main" id="{9A8E075A-D984-57A1-389B-651A85E95DF0}"/>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48462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1260E59E-060E-CC76-D864-61C80877431B}"/>
              </a:ext>
            </a:extLst>
          </p:cNvPr>
          <p:cNvGrpSpPr/>
          <p:nvPr/>
        </p:nvGrpSpPr>
        <p:grpSpPr>
          <a:xfrm>
            <a:off x="-1371600" y="-1526374"/>
            <a:ext cx="3499668" cy="13405540"/>
            <a:chOff x="0" y="0"/>
            <a:chExt cx="212191" cy="812800"/>
          </a:xfrm>
        </p:grpSpPr>
        <p:sp>
          <p:nvSpPr>
            <p:cNvPr id="3" name="Freeform 12">
              <a:extLst>
                <a:ext uri="{FF2B5EF4-FFF2-40B4-BE49-F238E27FC236}">
                  <a16:creationId xmlns:a16="http://schemas.microsoft.com/office/drawing/2014/main" id="{1B4AC559-CE55-DEE6-91CE-506D8820EE7E}"/>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13">
              <a:extLst>
                <a:ext uri="{FF2B5EF4-FFF2-40B4-BE49-F238E27FC236}">
                  <a16:creationId xmlns:a16="http://schemas.microsoft.com/office/drawing/2014/main" id="{5415BD19-590C-AB2E-8528-1127D7348AEC}"/>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17">
            <a:extLst>
              <a:ext uri="{FF2B5EF4-FFF2-40B4-BE49-F238E27FC236}">
                <a16:creationId xmlns:a16="http://schemas.microsoft.com/office/drawing/2014/main" id="{57F485A2-642D-F550-A000-F25BFFCE8DB4}"/>
              </a:ext>
            </a:extLst>
          </p:cNvPr>
          <p:cNvGrpSpPr/>
          <p:nvPr/>
        </p:nvGrpSpPr>
        <p:grpSpPr>
          <a:xfrm>
            <a:off x="977741" y="3315742"/>
            <a:ext cx="508158" cy="543805"/>
            <a:chOff x="0" y="0"/>
            <a:chExt cx="812800" cy="869819"/>
          </a:xfrm>
        </p:grpSpPr>
        <p:sp>
          <p:nvSpPr>
            <p:cNvPr id="6" name="Freeform 18">
              <a:extLst>
                <a:ext uri="{FF2B5EF4-FFF2-40B4-BE49-F238E27FC236}">
                  <a16:creationId xmlns:a16="http://schemas.microsoft.com/office/drawing/2014/main" id="{33CB4523-9264-C41B-650A-92ABF61DD7A0}"/>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7" name="TextBox 19">
              <a:extLst>
                <a:ext uri="{FF2B5EF4-FFF2-40B4-BE49-F238E27FC236}">
                  <a16:creationId xmlns:a16="http://schemas.microsoft.com/office/drawing/2014/main" id="{4477A9DA-EF8F-ACD7-6E23-15DE96D7EB53}"/>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sp>
        <p:nvSpPr>
          <p:cNvPr id="8" name="TextBox 22">
            <a:extLst>
              <a:ext uri="{FF2B5EF4-FFF2-40B4-BE49-F238E27FC236}">
                <a16:creationId xmlns:a16="http://schemas.microsoft.com/office/drawing/2014/main" id="{9D834BF6-748A-C77D-FB78-53F2BB3F655B}"/>
              </a:ext>
            </a:extLst>
          </p:cNvPr>
          <p:cNvSpPr txBox="1"/>
          <p:nvPr/>
        </p:nvSpPr>
        <p:spPr>
          <a:xfrm>
            <a:off x="-869573" y="1178293"/>
            <a:ext cx="412878" cy="459707"/>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nvGrpSpPr>
          <p:cNvPr id="9" name="Group 23">
            <a:extLst>
              <a:ext uri="{FF2B5EF4-FFF2-40B4-BE49-F238E27FC236}">
                <a16:creationId xmlns:a16="http://schemas.microsoft.com/office/drawing/2014/main" id="{1B0D641A-5EDC-D7EA-759F-3142291591E4}"/>
              </a:ext>
            </a:extLst>
          </p:cNvPr>
          <p:cNvGrpSpPr/>
          <p:nvPr/>
        </p:nvGrpSpPr>
        <p:grpSpPr>
          <a:xfrm>
            <a:off x="977741" y="4294895"/>
            <a:ext cx="508158" cy="543805"/>
            <a:chOff x="0" y="0"/>
            <a:chExt cx="812800" cy="869819"/>
          </a:xfrm>
        </p:grpSpPr>
        <p:sp>
          <p:nvSpPr>
            <p:cNvPr id="10" name="Freeform 24">
              <a:extLst>
                <a:ext uri="{FF2B5EF4-FFF2-40B4-BE49-F238E27FC236}">
                  <a16:creationId xmlns:a16="http://schemas.microsoft.com/office/drawing/2014/main" id="{616DC1A1-F67F-4DBA-9239-E9CEDF542B88}"/>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1" name="TextBox 25">
              <a:extLst>
                <a:ext uri="{FF2B5EF4-FFF2-40B4-BE49-F238E27FC236}">
                  <a16:creationId xmlns:a16="http://schemas.microsoft.com/office/drawing/2014/main" id="{2A782C07-F05F-A617-95AA-524D4A2CE0F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2" name="Group 26">
            <a:extLst>
              <a:ext uri="{FF2B5EF4-FFF2-40B4-BE49-F238E27FC236}">
                <a16:creationId xmlns:a16="http://schemas.microsoft.com/office/drawing/2014/main" id="{4EBB1498-BB1A-0BC5-7348-E490A535FDB7}"/>
              </a:ext>
            </a:extLst>
          </p:cNvPr>
          <p:cNvGrpSpPr/>
          <p:nvPr/>
        </p:nvGrpSpPr>
        <p:grpSpPr>
          <a:xfrm>
            <a:off x="977741" y="2618495"/>
            <a:ext cx="508158" cy="543805"/>
            <a:chOff x="0" y="0"/>
            <a:chExt cx="812800" cy="869819"/>
          </a:xfrm>
        </p:grpSpPr>
        <p:sp>
          <p:nvSpPr>
            <p:cNvPr id="13" name="Freeform 27">
              <a:extLst>
                <a:ext uri="{FF2B5EF4-FFF2-40B4-BE49-F238E27FC236}">
                  <a16:creationId xmlns:a16="http://schemas.microsoft.com/office/drawing/2014/main" id="{FF4C2F5A-2656-72A1-587D-CDDEF87C40C2}"/>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4" name="TextBox 28">
              <a:extLst>
                <a:ext uri="{FF2B5EF4-FFF2-40B4-BE49-F238E27FC236}">
                  <a16:creationId xmlns:a16="http://schemas.microsoft.com/office/drawing/2014/main" id="{9DDD229B-A427-62C4-42F3-9BCF2599A359}"/>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15" name="Group 29">
            <a:extLst>
              <a:ext uri="{FF2B5EF4-FFF2-40B4-BE49-F238E27FC236}">
                <a16:creationId xmlns:a16="http://schemas.microsoft.com/office/drawing/2014/main" id="{639A47A1-D53A-690A-8F0E-F6EFF1968918}"/>
              </a:ext>
            </a:extLst>
          </p:cNvPr>
          <p:cNvGrpSpPr/>
          <p:nvPr/>
        </p:nvGrpSpPr>
        <p:grpSpPr>
          <a:xfrm>
            <a:off x="977741" y="6425585"/>
            <a:ext cx="508158" cy="543805"/>
            <a:chOff x="0" y="0"/>
            <a:chExt cx="812800" cy="869819"/>
          </a:xfrm>
        </p:grpSpPr>
        <p:sp>
          <p:nvSpPr>
            <p:cNvPr id="16" name="Freeform 30">
              <a:extLst>
                <a:ext uri="{FF2B5EF4-FFF2-40B4-BE49-F238E27FC236}">
                  <a16:creationId xmlns:a16="http://schemas.microsoft.com/office/drawing/2014/main" id="{FA0A9B59-11E7-1B73-A52B-13B861A38A58}"/>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7" name="TextBox 31">
              <a:extLst>
                <a:ext uri="{FF2B5EF4-FFF2-40B4-BE49-F238E27FC236}">
                  <a16:creationId xmlns:a16="http://schemas.microsoft.com/office/drawing/2014/main" id="{A1BF48FD-2DF4-0606-EC69-E70A4F153151}"/>
                </a:ext>
              </a:extLst>
            </p:cNvPr>
            <p:cNvSpPr txBox="1"/>
            <p:nvPr/>
          </p:nvSpPr>
          <p:spPr>
            <a:xfrm>
              <a:off x="76200" y="5296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7</a:t>
              </a:r>
            </a:p>
          </p:txBody>
        </p:sp>
      </p:grpSp>
      <p:grpSp>
        <p:nvGrpSpPr>
          <p:cNvPr id="18" name="Group 32">
            <a:extLst>
              <a:ext uri="{FF2B5EF4-FFF2-40B4-BE49-F238E27FC236}">
                <a16:creationId xmlns:a16="http://schemas.microsoft.com/office/drawing/2014/main" id="{A2F29B7F-12E6-3641-9126-752D36C8582A}"/>
              </a:ext>
            </a:extLst>
          </p:cNvPr>
          <p:cNvGrpSpPr/>
          <p:nvPr/>
        </p:nvGrpSpPr>
        <p:grpSpPr>
          <a:xfrm>
            <a:off x="996758" y="4904495"/>
            <a:ext cx="508158" cy="543805"/>
            <a:chOff x="0" y="0"/>
            <a:chExt cx="812800" cy="869819"/>
          </a:xfrm>
        </p:grpSpPr>
        <p:sp>
          <p:nvSpPr>
            <p:cNvPr id="19" name="Freeform 33">
              <a:extLst>
                <a:ext uri="{FF2B5EF4-FFF2-40B4-BE49-F238E27FC236}">
                  <a16:creationId xmlns:a16="http://schemas.microsoft.com/office/drawing/2014/main" id="{6E8C2DBB-1C80-8C6A-7579-C3A81246040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34">
              <a:extLst>
                <a:ext uri="{FF2B5EF4-FFF2-40B4-BE49-F238E27FC236}">
                  <a16:creationId xmlns:a16="http://schemas.microsoft.com/office/drawing/2014/main" id="{A1D92AC0-4B2F-D145-BF1C-5A65B7CC4F7C}"/>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37">
            <a:extLst>
              <a:ext uri="{FF2B5EF4-FFF2-40B4-BE49-F238E27FC236}">
                <a16:creationId xmlns:a16="http://schemas.microsoft.com/office/drawing/2014/main" id="{0C74F20A-154E-223B-9509-6B537E5573F8}"/>
              </a:ext>
            </a:extLst>
          </p:cNvPr>
          <p:cNvGrpSpPr/>
          <p:nvPr/>
        </p:nvGrpSpPr>
        <p:grpSpPr>
          <a:xfrm>
            <a:off x="977741" y="7093216"/>
            <a:ext cx="508158" cy="543805"/>
            <a:chOff x="0" y="0"/>
            <a:chExt cx="812800" cy="869819"/>
          </a:xfrm>
        </p:grpSpPr>
        <p:sp>
          <p:nvSpPr>
            <p:cNvPr id="22" name="Freeform 38">
              <a:extLst>
                <a:ext uri="{FF2B5EF4-FFF2-40B4-BE49-F238E27FC236}">
                  <a16:creationId xmlns:a16="http://schemas.microsoft.com/office/drawing/2014/main" id="{D9FC4DDE-B46F-3E2B-D25E-E26FAE8FB31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3" name="TextBox 39">
              <a:extLst>
                <a:ext uri="{FF2B5EF4-FFF2-40B4-BE49-F238E27FC236}">
                  <a16:creationId xmlns:a16="http://schemas.microsoft.com/office/drawing/2014/main" id="{55E9FBC3-2C0F-FD6A-E549-A6D7AE3A43F8}"/>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24" name="Group 40">
            <a:extLst>
              <a:ext uri="{FF2B5EF4-FFF2-40B4-BE49-F238E27FC236}">
                <a16:creationId xmlns:a16="http://schemas.microsoft.com/office/drawing/2014/main" id="{8DFACA18-5652-0C6F-A2A3-2BA68A2D9271}"/>
              </a:ext>
            </a:extLst>
          </p:cNvPr>
          <p:cNvGrpSpPr/>
          <p:nvPr/>
        </p:nvGrpSpPr>
        <p:grpSpPr>
          <a:xfrm>
            <a:off x="977741" y="7760846"/>
            <a:ext cx="508158" cy="543805"/>
            <a:chOff x="0" y="0"/>
            <a:chExt cx="812800" cy="869819"/>
          </a:xfrm>
        </p:grpSpPr>
        <p:sp>
          <p:nvSpPr>
            <p:cNvPr id="25" name="Freeform 41">
              <a:extLst>
                <a:ext uri="{FF2B5EF4-FFF2-40B4-BE49-F238E27FC236}">
                  <a16:creationId xmlns:a16="http://schemas.microsoft.com/office/drawing/2014/main" id="{0697647A-CB32-B3F8-511C-81E23C78EE31}"/>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42">
              <a:extLst>
                <a:ext uri="{FF2B5EF4-FFF2-40B4-BE49-F238E27FC236}">
                  <a16:creationId xmlns:a16="http://schemas.microsoft.com/office/drawing/2014/main" id="{90AA6EAF-C633-9076-DF37-7E82FD0A00EE}"/>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9</a:t>
              </a:r>
            </a:p>
          </p:txBody>
        </p:sp>
      </p:grpSp>
      <p:grpSp>
        <p:nvGrpSpPr>
          <p:cNvPr id="27" name="Group 43">
            <a:extLst>
              <a:ext uri="{FF2B5EF4-FFF2-40B4-BE49-F238E27FC236}">
                <a16:creationId xmlns:a16="http://schemas.microsoft.com/office/drawing/2014/main" id="{E1B970DB-23CD-B986-B312-B355F46A5D89}"/>
              </a:ext>
            </a:extLst>
          </p:cNvPr>
          <p:cNvGrpSpPr/>
          <p:nvPr/>
        </p:nvGrpSpPr>
        <p:grpSpPr>
          <a:xfrm>
            <a:off x="11762088" y="-9632634"/>
            <a:ext cx="10994424" cy="10994424"/>
            <a:chOff x="0" y="0"/>
            <a:chExt cx="812800" cy="812800"/>
          </a:xfrm>
        </p:grpSpPr>
        <p:sp>
          <p:nvSpPr>
            <p:cNvPr id="28" name="Freeform 44">
              <a:extLst>
                <a:ext uri="{FF2B5EF4-FFF2-40B4-BE49-F238E27FC236}">
                  <a16:creationId xmlns:a16="http://schemas.microsoft.com/office/drawing/2014/main" id="{99344331-3514-DDCF-A647-E53BC73F7C0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29" name="TextBox 45">
              <a:extLst>
                <a:ext uri="{FF2B5EF4-FFF2-40B4-BE49-F238E27FC236}">
                  <a16:creationId xmlns:a16="http://schemas.microsoft.com/office/drawing/2014/main" id="{5D818340-81DB-4A38-8BDC-34F4FA061B90}"/>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0" name="TextBox 29">
            <a:extLst>
              <a:ext uri="{FF2B5EF4-FFF2-40B4-BE49-F238E27FC236}">
                <a16:creationId xmlns:a16="http://schemas.microsoft.com/office/drawing/2014/main" id="{449AD0A0-FDCC-475E-9ACE-27C6A1FD7E47}"/>
              </a:ext>
            </a:extLst>
          </p:cNvPr>
          <p:cNvSpPr txBox="1"/>
          <p:nvPr/>
        </p:nvSpPr>
        <p:spPr>
          <a:xfrm>
            <a:off x="2046351" y="825426"/>
            <a:ext cx="15392802" cy="1787349"/>
          </a:xfrm>
          <a:prstGeom prst="rect">
            <a:avLst/>
          </a:prstGeom>
          <a:noFill/>
        </p:spPr>
        <p:txBody>
          <a:bodyPr wrap="square">
            <a:spAutoFit/>
          </a:bodyPr>
          <a:lstStyle/>
          <a:p>
            <a:pPr>
              <a:lnSpc>
                <a:spcPts val="15266"/>
              </a:lnSpc>
            </a:pPr>
            <a:r>
              <a:rPr lang="en-IN" sz="6600" b="1" dirty="0">
                <a:ln w="0"/>
                <a:solidFill>
                  <a:schemeClr val="accent6"/>
                </a:solidFill>
                <a:effectLst>
                  <a:outerShdw blurRad="38100" dist="19050" dir="2700000" algn="tl" rotWithShape="0">
                    <a:schemeClr val="dk1">
                      <a:alpha val="40000"/>
                    </a:schemeClr>
                  </a:outerShdw>
                </a:effectLst>
              </a:rPr>
              <a:t>Future Work Recommendations</a:t>
            </a:r>
            <a:endParaRPr lang="en-US" sz="6600" b="1" cap="none" spc="0" dirty="0">
              <a:ln w="0"/>
              <a:solidFill>
                <a:schemeClr val="accent6"/>
              </a:solidFill>
              <a:effectLst>
                <a:outerShdw blurRad="38100" dist="19050" dir="2700000" algn="tl" rotWithShape="0">
                  <a:schemeClr val="dk1">
                    <a:alpha val="40000"/>
                  </a:schemeClr>
                </a:outerShdw>
              </a:effectLst>
            </a:endParaRPr>
          </a:p>
        </p:txBody>
      </p:sp>
      <p:sp>
        <p:nvSpPr>
          <p:cNvPr id="31" name="TextBox 30">
            <a:extLst>
              <a:ext uri="{FF2B5EF4-FFF2-40B4-BE49-F238E27FC236}">
                <a16:creationId xmlns:a16="http://schemas.microsoft.com/office/drawing/2014/main" id="{AB2BFFB0-7B14-6709-167B-6D3415096F61}"/>
              </a:ext>
            </a:extLst>
          </p:cNvPr>
          <p:cNvSpPr txBox="1"/>
          <p:nvPr/>
        </p:nvSpPr>
        <p:spPr>
          <a:xfrm>
            <a:off x="1438258" y="6393789"/>
            <a:ext cx="8696342" cy="769441"/>
          </a:xfrm>
          <a:prstGeom prst="rect">
            <a:avLst/>
          </a:prstGeom>
          <a:noFill/>
        </p:spPr>
        <p:txBody>
          <a:bodyPr wrap="square">
            <a:spAutoFit/>
          </a:bodyPr>
          <a:lstStyle/>
          <a:p>
            <a:pPr algn="ctr"/>
            <a:r>
              <a:rPr lang="en-US" sz="4400" b="1" i="1"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Integrate Time-Series Analysis</a:t>
            </a:r>
            <a:endParaRPr lang="en-US" sz="4400" b="1" i="1" cap="none" spc="0"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2" name="TextBox 31">
            <a:extLst>
              <a:ext uri="{FF2B5EF4-FFF2-40B4-BE49-F238E27FC236}">
                <a16:creationId xmlns:a16="http://schemas.microsoft.com/office/drawing/2014/main" id="{4989C9E7-E3CC-7E36-A4EF-3AF4D5866A60}"/>
              </a:ext>
            </a:extLst>
          </p:cNvPr>
          <p:cNvSpPr txBox="1"/>
          <p:nvPr/>
        </p:nvSpPr>
        <p:spPr>
          <a:xfrm>
            <a:off x="9530069" y="6403584"/>
            <a:ext cx="8198836" cy="769441"/>
          </a:xfrm>
          <a:prstGeom prst="rect">
            <a:avLst/>
          </a:prstGeom>
          <a:noFill/>
        </p:spPr>
        <p:txBody>
          <a:bodyPr wrap="square">
            <a:spAutoFit/>
          </a:bodyPr>
          <a:lstStyle/>
          <a:p>
            <a:pPr algn="ctr"/>
            <a:r>
              <a:rPr lang="en-US" sz="4400" b="1" i="1"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Deploy Explainable AI techniques</a:t>
            </a:r>
          </a:p>
        </p:txBody>
      </p:sp>
      <p:sp>
        <p:nvSpPr>
          <p:cNvPr id="33" name="TextBox 32">
            <a:extLst>
              <a:ext uri="{FF2B5EF4-FFF2-40B4-BE49-F238E27FC236}">
                <a16:creationId xmlns:a16="http://schemas.microsoft.com/office/drawing/2014/main" id="{F944FA67-45D3-D04B-466F-59D90BBB6C88}"/>
              </a:ext>
            </a:extLst>
          </p:cNvPr>
          <p:cNvSpPr txBox="1"/>
          <p:nvPr/>
        </p:nvSpPr>
        <p:spPr>
          <a:xfrm>
            <a:off x="9368852" y="3403441"/>
            <a:ext cx="7535056" cy="1446550"/>
          </a:xfrm>
          <a:prstGeom prst="rect">
            <a:avLst/>
          </a:prstGeom>
          <a:noFill/>
        </p:spPr>
        <p:txBody>
          <a:bodyPr wrap="square">
            <a:spAutoFit/>
          </a:bodyPr>
          <a:lstStyle/>
          <a:p>
            <a:pPr algn="ctr"/>
            <a:r>
              <a:rPr lang="en-IN" sz="4400" b="1" i="1"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Enhanced data Augmentation Techniques</a:t>
            </a:r>
            <a:endParaRPr lang="en-US" sz="4400" b="1" i="1"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77F1260A-1A31-F5A0-4362-56B57CFEAA65}"/>
              </a:ext>
            </a:extLst>
          </p:cNvPr>
          <p:cNvSpPr txBox="1"/>
          <p:nvPr/>
        </p:nvSpPr>
        <p:spPr>
          <a:xfrm>
            <a:off x="1741341" y="3350234"/>
            <a:ext cx="7448776" cy="769441"/>
          </a:xfrm>
          <a:prstGeom prst="rect">
            <a:avLst/>
          </a:prstGeom>
          <a:noFill/>
        </p:spPr>
        <p:txBody>
          <a:bodyPr wrap="square">
            <a:spAutoFit/>
          </a:bodyPr>
          <a:lstStyle/>
          <a:p>
            <a:pPr algn="ctr"/>
            <a:r>
              <a:rPr lang="en-IN" sz="4400" b="1" i="1" dirty="0">
                <a:ln w="0"/>
                <a:solidFill>
                  <a:srgbClr val="002060"/>
                </a:solidFill>
                <a:latin typeface="Times New Roman" panose="02020603050405020304" pitchFamily="18" charset="0"/>
                <a:cs typeface="Times New Roman" panose="02020603050405020304" pitchFamily="18" charset="0"/>
              </a:rPr>
              <a:t>Explore Transfer Learning</a:t>
            </a:r>
            <a:endParaRPr lang="en-US" sz="4400" b="1" i="1"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35" name="Group 32">
            <a:extLst>
              <a:ext uri="{FF2B5EF4-FFF2-40B4-BE49-F238E27FC236}">
                <a16:creationId xmlns:a16="http://schemas.microsoft.com/office/drawing/2014/main" id="{3BDE48D7-E0D4-F905-F945-1836DEAC267C}"/>
              </a:ext>
            </a:extLst>
          </p:cNvPr>
          <p:cNvGrpSpPr/>
          <p:nvPr/>
        </p:nvGrpSpPr>
        <p:grpSpPr>
          <a:xfrm>
            <a:off x="977740" y="5621953"/>
            <a:ext cx="508158" cy="588347"/>
            <a:chOff x="0" y="0"/>
            <a:chExt cx="812800" cy="869819"/>
          </a:xfrm>
        </p:grpSpPr>
        <p:sp>
          <p:nvSpPr>
            <p:cNvPr id="36" name="Freeform 33">
              <a:extLst>
                <a:ext uri="{FF2B5EF4-FFF2-40B4-BE49-F238E27FC236}">
                  <a16:creationId xmlns:a16="http://schemas.microsoft.com/office/drawing/2014/main" id="{819BFF82-95D7-EE03-5B7B-07FEBA2CB48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7" name="TextBox 34">
              <a:extLst>
                <a:ext uri="{FF2B5EF4-FFF2-40B4-BE49-F238E27FC236}">
                  <a16:creationId xmlns:a16="http://schemas.microsoft.com/office/drawing/2014/main" id="{F7761FEC-C658-21BD-3C32-E696207C873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38" name="Group 9">
            <a:extLst>
              <a:ext uri="{FF2B5EF4-FFF2-40B4-BE49-F238E27FC236}">
                <a16:creationId xmlns:a16="http://schemas.microsoft.com/office/drawing/2014/main" id="{6DDEC9A4-3D00-15FA-2A80-3E36F8220B82}"/>
              </a:ext>
            </a:extLst>
          </p:cNvPr>
          <p:cNvGrpSpPr/>
          <p:nvPr/>
        </p:nvGrpSpPr>
        <p:grpSpPr>
          <a:xfrm>
            <a:off x="748878" y="8393337"/>
            <a:ext cx="992463" cy="992463"/>
            <a:chOff x="0" y="0"/>
            <a:chExt cx="812800" cy="812800"/>
          </a:xfrm>
        </p:grpSpPr>
        <p:sp>
          <p:nvSpPr>
            <p:cNvPr id="39" name="Freeform 10">
              <a:extLst>
                <a:ext uri="{FF2B5EF4-FFF2-40B4-BE49-F238E27FC236}">
                  <a16:creationId xmlns:a16="http://schemas.microsoft.com/office/drawing/2014/main" id="{45604FA9-FA51-E967-D411-07D0F67145C0}"/>
                </a:ext>
              </a:extLst>
            </p:cNvPr>
            <p:cNvSpPr/>
            <p:nvPr/>
          </p:nvSpPr>
          <p:spPr>
            <a:xfrm rot="2477069">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40" name="TextBox 11">
              <a:extLst>
                <a:ext uri="{FF2B5EF4-FFF2-40B4-BE49-F238E27FC236}">
                  <a16:creationId xmlns:a16="http://schemas.microsoft.com/office/drawing/2014/main" id="{1BD77A2F-B79C-4282-EFA8-00495EF7FB86}"/>
                </a:ext>
              </a:extLst>
            </p:cNvPr>
            <p:cNvSpPr txBox="1"/>
            <p:nvPr/>
          </p:nvSpPr>
          <p:spPr>
            <a:xfrm>
              <a:off x="51364" y="7768"/>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10</a:t>
              </a:r>
            </a:p>
          </p:txBody>
        </p:sp>
      </p:grpSp>
      <p:grpSp>
        <p:nvGrpSpPr>
          <p:cNvPr id="41" name="Group 26">
            <a:extLst>
              <a:ext uri="{FF2B5EF4-FFF2-40B4-BE49-F238E27FC236}">
                <a16:creationId xmlns:a16="http://schemas.microsoft.com/office/drawing/2014/main" id="{11E27BDF-5726-F351-20A8-0E38E458EF46}"/>
              </a:ext>
            </a:extLst>
          </p:cNvPr>
          <p:cNvGrpSpPr/>
          <p:nvPr/>
        </p:nvGrpSpPr>
        <p:grpSpPr>
          <a:xfrm>
            <a:off x="1008268" y="1912484"/>
            <a:ext cx="508158" cy="543805"/>
            <a:chOff x="0" y="0"/>
            <a:chExt cx="812800" cy="869819"/>
          </a:xfrm>
        </p:grpSpPr>
        <p:sp>
          <p:nvSpPr>
            <p:cNvPr id="42" name="Freeform 27">
              <a:extLst>
                <a:ext uri="{FF2B5EF4-FFF2-40B4-BE49-F238E27FC236}">
                  <a16:creationId xmlns:a16="http://schemas.microsoft.com/office/drawing/2014/main" id="{8AA61BBE-4B9C-3E3B-8DF1-92F37DA818FB}"/>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3" name="TextBox 28">
              <a:extLst>
                <a:ext uri="{FF2B5EF4-FFF2-40B4-BE49-F238E27FC236}">
                  <a16:creationId xmlns:a16="http://schemas.microsoft.com/office/drawing/2014/main" id="{E1FAF5D0-BCE6-E8F9-E6E8-D7D5453AB4EF}"/>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sp>
        <p:nvSpPr>
          <p:cNvPr id="44" name="TextBox 43">
            <a:extLst>
              <a:ext uri="{FF2B5EF4-FFF2-40B4-BE49-F238E27FC236}">
                <a16:creationId xmlns:a16="http://schemas.microsoft.com/office/drawing/2014/main" id="{B4A2FBCE-8E9C-1CFC-39B5-989D75B15ABB}"/>
              </a:ext>
            </a:extLst>
          </p:cNvPr>
          <p:cNvSpPr txBox="1"/>
          <p:nvPr/>
        </p:nvSpPr>
        <p:spPr>
          <a:xfrm>
            <a:off x="2373809" y="4576232"/>
            <a:ext cx="6304737" cy="1200329"/>
          </a:xfrm>
          <a:prstGeom prst="rect">
            <a:avLst/>
          </a:prstGeom>
          <a:noFill/>
        </p:spPr>
        <p:txBody>
          <a:bodyPr wrap="square" rtlCol="0">
            <a:spAutoFit/>
          </a:bodyPr>
          <a:lstStyle/>
          <a:p>
            <a:pPr algn="just"/>
            <a:r>
              <a:rPr lang="en-US" dirty="0"/>
              <a:t>Investigate the potential of leveraging pre-trained models for diabetes prediction tasks.</a:t>
            </a:r>
          </a:p>
          <a:p>
            <a:pPr algn="just"/>
            <a:r>
              <a:rPr lang="en-US" dirty="0"/>
              <a:t>Transfer learning can help improve model performance by utilizing knowledge from related domains.</a:t>
            </a:r>
          </a:p>
        </p:txBody>
      </p:sp>
      <p:sp>
        <p:nvSpPr>
          <p:cNvPr id="45" name="TextBox 44">
            <a:extLst>
              <a:ext uri="{FF2B5EF4-FFF2-40B4-BE49-F238E27FC236}">
                <a16:creationId xmlns:a16="http://schemas.microsoft.com/office/drawing/2014/main" id="{6F447EC0-6AFB-E957-36DB-9961D4C5D395}"/>
              </a:ext>
            </a:extLst>
          </p:cNvPr>
          <p:cNvSpPr txBox="1"/>
          <p:nvPr/>
        </p:nvSpPr>
        <p:spPr>
          <a:xfrm>
            <a:off x="9530069" y="4787717"/>
            <a:ext cx="7319673" cy="1200329"/>
          </a:xfrm>
          <a:prstGeom prst="rect">
            <a:avLst/>
          </a:prstGeom>
          <a:noFill/>
        </p:spPr>
        <p:txBody>
          <a:bodyPr wrap="square" rtlCol="0">
            <a:spAutoFit/>
          </a:bodyPr>
          <a:lstStyle/>
          <a:p>
            <a:pPr algn="just"/>
            <a:r>
              <a:rPr lang="en-US" dirty="0"/>
              <a:t>Implement advanced data augmentation methods to increase the diversity and size of the training dataset.</a:t>
            </a:r>
          </a:p>
          <a:p>
            <a:pPr algn="just"/>
            <a:r>
              <a:rPr lang="en-US" dirty="0"/>
              <a:t>Augmented data can lead to more robust models and better generalization to unseen instances.</a:t>
            </a:r>
          </a:p>
        </p:txBody>
      </p:sp>
      <p:sp>
        <p:nvSpPr>
          <p:cNvPr id="46" name="TextBox 45">
            <a:extLst>
              <a:ext uri="{FF2B5EF4-FFF2-40B4-BE49-F238E27FC236}">
                <a16:creationId xmlns:a16="http://schemas.microsoft.com/office/drawing/2014/main" id="{31C0CC76-69EE-47A6-0D80-4AFE8AB819F4}"/>
              </a:ext>
            </a:extLst>
          </p:cNvPr>
          <p:cNvSpPr txBox="1"/>
          <p:nvPr/>
        </p:nvSpPr>
        <p:spPr>
          <a:xfrm>
            <a:off x="2264618" y="7320359"/>
            <a:ext cx="6402223" cy="1200329"/>
          </a:xfrm>
          <a:prstGeom prst="rect">
            <a:avLst/>
          </a:prstGeom>
          <a:noFill/>
        </p:spPr>
        <p:txBody>
          <a:bodyPr wrap="square" rtlCol="0">
            <a:spAutoFit/>
          </a:bodyPr>
          <a:lstStyle/>
          <a:p>
            <a:pPr algn="just"/>
            <a:r>
              <a:rPr lang="en-US" dirty="0"/>
              <a:t>Incorporate temporal aspects into the model to capture trends and patterns over time.</a:t>
            </a:r>
          </a:p>
          <a:p>
            <a:pPr algn="just"/>
            <a:r>
              <a:rPr lang="en-US" dirty="0"/>
              <a:t>Time-series analysis can provide valuable insights into the progression of diabetes risk factors.</a:t>
            </a:r>
          </a:p>
        </p:txBody>
      </p:sp>
      <p:sp>
        <p:nvSpPr>
          <p:cNvPr id="47" name="TextBox 46">
            <a:extLst>
              <a:ext uri="{FF2B5EF4-FFF2-40B4-BE49-F238E27FC236}">
                <a16:creationId xmlns:a16="http://schemas.microsoft.com/office/drawing/2014/main" id="{CA9AE56A-C940-33D6-6EBE-BB33ED837119}"/>
              </a:ext>
            </a:extLst>
          </p:cNvPr>
          <p:cNvSpPr txBox="1"/>
          <p:nvPr/>
        </p:nvSpPr>
        <p:spPr>
          <a:xfrm>
            <a:off x="9621161" y="7202969"/>
            <a:ext cx="7893767" cy="1200329"/>
          </a:xfrm>
          <a:prstGeom prst="rect">
            <a:avLst/>
          </a:prstGeom>
          <a:noFill/>
        </p:spPr>
        <p:txBody>
          <a:bodyPr wrap="square" rtlCol="0">
            <a:spAutoFit/>
          </a:bodyPr>
          <a:lstStyle/>
          <a:p>
            <a:pPr algn="just"/>
            <a:r>
              <a:rPr lang="en-US" dirty="0"/>
              <a:t>Utilize interpretable models to enhance transparency and trust in the prediction results.</a:t>
            </a:r>
          </a:p>
          <a:p>
            <a:pPr algn="just"/>
            <a:r>
              <a:rPr lang="en-US" dirty="0"/>
              <a:t>Explainable AI methods can help clinicians understand the model's decisions and improve patient care.</a:t>
            </a:r>
          </a:p>
        </p:txBody>
      </p:sp>
    </p:spTree>
    <p:extLst>
      <p:ext uri="{BB962C8B-B14F-4D97-AF65-F5344CB8AC3E}">
        <p14:creationId xmlns:p14="http://schemas.microsoft.com/office/powerpoint/2010/main" val="423230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D174850A-9001-27C9-053A-B5A92FFF989F}"/>
              </a:ext>
            </a:extLst>
          </p:cNvPr>
          <p:cNvGrpSpPr/>
          <p:nvPr/>
        </p:nvGrpSpPr>
        <p:grpSpPr>
          <a:xfrm>
            <a:off x="-2286000" y="-1275976"/>
            <a:ext cx="3499668" cy="13405540"/>
            <a:chOff x="0" y="0"/>
            <a:chExt cx="212191" cy="812800"/>
          </a:xfrm>
        </p:grpSpPr>
        <p:sp>
          <p:nvSpPr>
            <p:cNvPr id="3" name="Freeform 5">
              <a:extLst>
                <a:ext uri="{FF2B5EF4-FFF2-40B4-BE49-F238E27FC236}">
                  <a16:creationId xmlns:a16="http://schemas.microsoft.com/office/drawing/2014/main" id="{21122C9C-50E1-EC5F-5C18-8D26811972DC}"/>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6">
              <a:extLst>
                <a:ext uri="{FF2B5EF4-FFF2-40B4-BE49-F238E27FC236}">
                  <a16:creationId xmlns:a16="http://schemas.microsoft.com/office/drawing/2014/main" id="{AD6CFA18-ED81-C8FA-8DE6-087632B49C2B}"/>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32" name="Freeform 34">
            <a:extLst>
              <a:ext uri="{FF2B5EF4-FFF2-40B4-BE49-F238E27FC236}">
                <a16:creationId xmlns:a16="http://schemas.microsoft.com/office/drawing/2014/main" id="{24E66FDB-53B6-66A9-872E-51727C3739E0}"/>
              </a:ext>
            </a:extLst>
          </p:cNvPr>
          <p:cNvSpPr/>
          <p:nvPr/>
        </p:nvSpPr>
        <p:spPr>
          <a:xfrm>
            <a:off x="16313420" y="1028700"/>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3" name="Group 35">
            <a:extLst>
              <a:ext uri="{FF2B5EF4-FFF2-40B4-BE49-F238E27FC236}">
                <a16:creationId xmlns:a16="http://schemas.microsoft.com/office/drawing/2014/main" id="{53100D31-6EB8-2FE3-901D-652645BB0241}"/>
              </a:ext>
            </a:extLst>
          </p:cNvPr>
          <p:cNvGrpSpPr/>
          <p:nvPr/>
        </p:nvGrpSpPr>
        <p:grpSpPr>
          <a:xfrm>
            <a:off x="17170670" y="-178579"/>
            <a:ext cx="10994424" cy="10994424"/>
            <a:chOff x="0" y="0"/>
            <a:chExt cx="812800" cy="812800"/>
          </a:xfrm>
        </p:grpSpPr>
        <p:sp>
          <p:nvSpPr>
            <p:cNvPr id="34" name="Freeform 36">
              <a:extLst>
                <a:ext uri="{FF2B5EF4-FFF2-40B4-BE49-F238E27FC236}">
                  <a16:creationId xmlns:a16="http://schemas.microsoft.com/office/drawing/2014/main" id="{1E7AA61A-3AF3-29E5-B0BD-C9C714A3C7D1}"/>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5" name="TextBox 37">
              <a:extLst>
                <a:ext uri="{FF2B5EF4-FFF2-40B4-BE49-F238E27FC236}">
                  <a16:creationId xmlns:a16="http://schemas.microsoft.com/office/drawing/2014/main" id="{90CA46FA-BF28-63C8-A1D6-D3F585DD2161}"/>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484A1CE2-264D-B036-9F67-487F76813546}"/>
              </a:ext>
            </a:extLst>
          </p:cNvPr>
          <p:cNvSpPr txBox="1"/>
          <p:nvPr/>
        </p:nvSpPr>
        <p:spPr>
          <a:xfrm>
            <a:off x="2755790" y="3613309"/>
            <a:ext cx="12749462" cy="2215991"/>
          </a:xfrm>
          <a:prstGeom prst="rect">
            <a:avLst/>
          </a:prstGeom>
          <a:noFill/>
        </p:spPr>
        <p:txBody>
          <a:bodyPr wrap="square">
            <a:spAutoFit/>
          </a:bodyPr>
          <a:lstStyle/>
          <a:p>
            <a:pPr algn="ctr"/>
            <a:r>
              <a:rPr lang="en-US" sz="13800" b="1" dirty="0">
                <a:ln w="0"/>
                <a:solidFill>
                  <a:schemeClr val="accent6"/>
                </a:solidFill>
                <a:effectLst>
                  <a:outerShdw blurRad="38100" dist="19050" dir="2700000" algn="tl" rotWithShape="0">
                    <a:schemeClr val="dk1">
                      <a:alpha val="40000"/>
                    </a:schemeClr>
                  </a:outerShdw>
                </a:effectLst>
              </a:rPr>
              <a:t>THANK YOU…..</a:t>
            </a:r>
            <a:endParaRPr lang="en-US" sz="13800" b="1" cap="none" spc="0" dirty="0">
              <a:ln w="0"/>
              <a:solidFill>
                <a:schemeClr val="accent6"/>
              </a:solidFill>
              <a:effectLst>
                <a:outerShdw blurRad="38100" dist="19050" dir="2700000" algn="tl" rotWithShape="0">
                  <a:schemeClr val="dk1">
                    <a:alpha val="40000"/>
                  </a:schemeClr>
                </a:outerShdw>
              </a:effectLst>
            </a:endParaRPr>
          </a:p>
        </p:txBody>
      </p:sp>
      <p:sp>
        <p:nvSpPr>
          <p:cNvPr id="37" name="TextBox 30">
            <a:extLst>
              <a:ext uri="{FF2B5EF4-FFF2-40B4-BE49-F238E27FC236}">
                <a16:creationId xmlns:a16="http://schemas.microsoft.com/office/drawing/2014/main" id="{0750237B-02ED-5187-EF47-70254E98BA77}"/>
              </a:ext>
            </a:extLst>
          </p:cNvPr>
          <p:cNvSpPr txBox="1"/>
          <p:nvPr/>
        </p:nvSpPr>
        <p:spPr>
          <a:xfrm>
            <a:off x="1177781" y="6171780"/>
            <a:ext cx="412878" cy="459706"/>
          </a:xfrm>
          <a:prstGeom prst="rect">
            <a:avLst/>
          </a:prstGeom>
        </p:spPr>
        <p:txBody>
          <a:bodyPr lIns="50800" tIns="50800" rIns="50800" bIns="50800" rtlCol="0" anchor="ctr"/>
          <a:lstStyle/>
          <a:p>
            <a:pPr algn="ctr">
              <a:lnSpc>
                <a:spcPts val="2380"/>
              </a:lnSpc>
              <a:spcBef>
                <a:spcPct val="0"/>
              </a:spcBef>
            </a:pPr>
            <a:endParaRPr lang="en-US" sz="1700" dirty="0">
              <a:solidFill>
                <a:srgbClr val="191919"/>
              </a:solidFill>
              <a:latin typeface="Gotham"/>
              <a:ea typeface="Gotham"/>
              <a:cs typeface="Gotham"/>
              <a:sym typeface="Gotham"/>
            </a:endParaRPr>
          </a:p>
        </p:txBody>
      </p:sp>
      <p:grpSp>
        <p:nvGrpSpPr>
          <p:cNvPr id="39" name="Group 6">
            <a:extLst>
              <a:ext uri="{FF2B5EF4-FFF2-40B4-BE49-F238E27FC236}">
                <a16:creationId xmlns:a16="http://schemas.microsoft.com/office/drawing/2014/main" id="{3D57D826-9572-1511-10F6-DA85364F9C98}"/>
              </a:ext>
            </a:extLst>
          </p:cNvPr>
          <p:cNvGrpSpPr/>
          <p:nvPr/>
        </p:nvGrpSpPr>
        <p:grpSpPr>
          <a:xfrm>
            <a:off x="16934107" y="5426794"/>
            <a:ext cx="6059445" cy="6059445"/>
            <a:chOff x="0" y="0"/>
            <a:chExt cx="812800" cy="812800"/>
          </a:xfrm>
        </p:grpSpPr>
        <p:sp>
          <p:nvSpPr>
            <p:cNvPr id="40" name="Freeform 7">
              <a:extLst>
                <a:ext uri="{FF2B5EF4-FFF2-40B4-BE49-F238E27FC236}">
                  <a16:creationId xmlns:a16="http://schemas.microsoft.com/office/drawing/2014/main" id="{6147C402-4B46-71AA-0AB1-711F63C1BAE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41" name="TextBox 8">
              <a:extLst>
                <a:ext uri="{FF2B5EF4-FFF2-40B4-BE49-F238E27FC236}">
                  <a16:creationId xmlns:a16="http://schemas.microsoft.com/office/drawing/2014/main" id="{1DBC36C4-B149-4277-5F8E-1ED104CF9853}"/>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42" name="Group 6">
            <a:extLst>
              <a:ext uri="{FF2B5EF4-FFF2-40B4-BE49-F238E27FC236}">
                <a16:creationId xmlns:a16="http://schemas.microsoft.com/office/drawing/2014/main" id="{6BB5729F-074C-2EAB-845E-A56FDD9F0B13}"/>
              </a:ext>
            </a:extLst>
          </p:cNvPr>
          <p:cNvGrpSpPr/>
          <p:nvPr/>
        </p:nvGrpSpPr>
        <p:grpSpPr>
          <a:xfrm>
            <a:off x="14034666" y="7962674"/>
            <a:ext cx="6059445" cy="6059445"/>
            <a:chOff x="0" y="0"/>
            <a:chExt cx="812800" cy="812800"/>
          </a:xfrm>
        </p:grpSpPr>
        <p:sp>
          <p:nvSpPr>
            <p:cNvPr id="43" name="Freeform 7">
              <a:extLst>
                <a:ext uri="{FF2B5EF4-FFF2-40B4-BE49-F238E27FC236}">
                  <a16:creationId xmlns:a16="http://schemas.microsoft.com/office/drawing/2014/main" id="{18398D59-F7E9-2D61-8A46-68A7CCD75AA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44" name="TextBox 8">
              <a:extLst>
                <a:ext uri="{FF2B5EF4-FFF2-40B4-BE49-F238E27FC236}">
                  <a16:creationId xmlns:a16="http://schemas.microsoft.com/office/drawing/2014/main" id="{88D1FE00-1DC2-F372-BEFF-953DA1250926}"/>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Smiley Face 44">
            <a:extLst>
              <a:ext uri="{FF2B5EF4-FFF2-40B4-BE49-F238E27FC236}">
                <a16:creationId xmlns:a16="http://schemas.microsoft.com/office/drawing/2014/main" id="{C337CEF6-A246-0D63-CDCD-73DB04DD3748}"/>
              </a:ext>
            </a:extLst>
          </p:cNvPr>
          <p:cNvSpPr/>
          <p:nvPr/>
        </p:nvSpPr>
        <p:spPr>
          <a:xfrm>
            <a:off x="14630400" y="4381500"/>
            <a:ext cx="914400" cy="9144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Freeform 7">
            <a:extLst>
              <a:ext uri="{FF2B5EF4-FFF2-40B4-BE49-F238E27FC236}">
                <a16:creationId xmlns:a16="http://schemas.microsoft.com/office/drawing/2014/main" id="{9A8A89D5-0573-05A6-2224-03F4FF310C44}"/>
              </a:ext>
            </a:extLst>
          </p:cNvPr>
          <p:cNvSpPr/>
          <p:nvPr/>
        </p:nvSpPr>
        <p:spPr>
          <a:xfrm>
            <a:off x="9932565" y="9332676"/>
            <a:ext cx="6059445" cy="6059445"/>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grpSp>
        <p:nvGrpSpPr>
          <p:cNvPr id="49" name="Group 4">
            <a:extLst>
              <a:ext uri="{FF2B5EF4-FFF2-40B4-BE49-F238E27FC236}">
                <a16:creationId xmlns:a16="http://schemas.microsoft.com/office/drawing/2014/main" id="{45FC0A91-B268-CE9B-3129-38BF6616BD9C}"/>
              </a:ext>
            </a:extLst>
          </p:cNvPr>
          <p:cNvGrpSpPr/>
          <p:nvPr/>
        </p:nvGrpSpPr>
        <p:grpSpPr>
          <a:xfrm>
            <a:off x="-2133600" y="-1123576"/>
            <a:ext cx="3499668" cy="13405540"/>
            <a:chOff x="0" y="0"/>
            <a:chExt cx="212191" cy="812800"/>
          </a:xfrm>
        </p:grpSpPr>
        <p:sp>
          <p:nvSpPr>
            <p:cNvPr id="50" name="Freeform 5">
              <a:extLst>
                <a:ext uri="{FF2B5EF4-FFF2-40B4-BE49-F238E27FC236}">
                  <a16:creationId xmlns:a16="http://schemas.microsoft.com/office/drawing/2014/main" id="{45434B87-5A1B-294E-B7BE-CC4C1BC4FE89}"/>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51" name="TextBox 6">
              <a:extLst>
                <a:ext uri="{FF2B5EF4-FFF2-40B4-BE49-F238E27FC236}">
                  <a16:creationId xmlns:a16="http://schemas.microsoft.com/office/drawing/2014/main" id="{F5DC1372-4136-2BE5-73BF-270EEFFB155B}"/>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2" name="Group 4">
            <a:extLst>
              <a:ext uri="{FF2B5EF4-FFF2-40B4-BE49-F238E27FC236}">
                <a16:creationId xmlns:a16="http://schemas.microsoft.com/office/drawing/2014/main" id="{9BB682BD-3FD3-273A-1DEF-61C120C270B6}"/>
              </a:ext>
            </a:extLst>
          </p:cNvPr>
          <p:cNvGrpSpPr/>
          <p:nvPr/>
        </p:nvGrpSpPr>
        <p:grpSpPr>
          <a:xfrm>
            <a:off x="-1981200" y="-971176"/>
            <a:ext cx="3499668" cy="13405540"/>
            <a:chOff x="0" y="0"/>
            <a:chExt cx="212191" cy="812800"/>
          </a:xfrm>
        </p:grpSpPr>
        <p:sp>
          <p:nvSpPr>
            <p:cNvPr id="53" name="Freeform 5">
              <a:extLst>
                <a:ext uri="{FF2B5EF4-FFF2-40B4-BE49-F238E27FC236}">
                  <a16:creationId xmlns:a16="http://schemas.microsoft.com/office/drawing/2014/main" id="{DF5A141D-55F2-A94C-29D7-87B17C0BC3F5}"/>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54" name="TextBox 6">
              <a:extLst>
                <a:ext uri="{FF2B5EF4-FFF2-40B4-BE49-F238E27FC236}">
                  <a16:creationId xmlns:a16="http://schemas.microsoft.com/office/drawing/2014/main" id="{31279B44-59CB-F3E3-B01B-F60786FD43AB}"/>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5" name="Group 4">
            <a:extLst>
              <a:ext uri="{FF2B5EF4-FFF2-40B4-BE49-F238E27FC236}">
                <a16:creationId xmlns:a16="http://schemas.microsoft.com/office/drawing/2014/main" id="{0BA19A16-A7B1-9814-D614-D7388CAF0A63}"/>
              </a:ext>
            </a:extLst>
          </p:cNvPr>
          <p:cNvGrpSpPr/>
          <p:nvPr/>
        </p:nvGrpSpPr>
        <p:grpSpPr>
          <a:xfrm>
            <a:off x="-1828800" y="-818776"/>
            <a:ext cx="3499668" cy="13405540"/>
            <a:chOff x="0" y="0"/>
            <a:chExt cx="212191" cy="812800"/>
          </a:xfrm>
        </p:grpSpPr>
        <p:sp>
          <p:nvSpPr>
            <p:cNvPr id="56" name="Freeform 5">
              <a:extLst>
                <a:ext uri="{FF2B5EF4-FFF2-40B4-BE49-F238E27FC236}">
                  <a16:creationId xmlns:a16="http://schemas.microsoft.com/office/drawing/2014/main" id="{349F3F65-E6DC-1D74-3B3E-4B071E19565B}"/>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57" name="TextBox 6">
              <a:extLst>
                <a:ext uri="{FF2B5EF4-FFF2-40B4-BE49-F238E27FC236}">
                  <a16:creationId xmlns:a16="http://schemas.microsoft.com/office/drawing/2014/main" id="{FE571BA7-BA19-37C4-260E-01BDF7DEC68F}"/>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8" name="Group 4">
            <a:extLst>
              <a:ext uri="{FF2B5EF4-FFF2-40B4-BE49-F238E27FC236}">
                <a16:creationId xmlns:a16="http://schemas.microsoft.com/office/drawing/2014/main" id="{18EEB95D-483E-EF7B-3570-3631A208F350}"/>
              </a:ext>
            </a:extLst>
          </p:cNvPr>
          <p:cNvGrpSpPr/>
          <p:nvPr/>
        </p:nvGrpSpPr>
        <p:grpSpPr>
          <a:xfrm>
            <a:off x="-1676400" y="-666376"/>
            <a:ext cx="3499668" cy="13405540"/>
            <a:chOff x="0" y="0"/>
            <a:chExt cx="212191" cy="812800"/>
          </a:xfrm>
        </p:grpSpPr>
        <p:sp>
          <p:nvSpPr>
            <p:cNvPr id="59" name="Freeform 5">
              <a:extLst>
                <a:ext uri="{FF2B5EF4-FFF2-40B4-BE49-F238E27FC236}">
                  <a16:creationId xmlns:a16="http://schemas.microsoft.com/office/drawing/2014/main" id="{2366C41A-C898-5D2D-DC6F-7A359AE22D98}"/>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60" name="TextBox 6">
              <a:extLst>
                <a:ext uri="{FF2B5EF4-FFF2-40B4-BE49-F238E27FC236}">
                  <a16:creationId xmlns:a16="http://schemas.microsoft.com/office/drawing/2014/main" id="{E16EFBEE-B00F-001C-9882-7F45DF7EF803}"/>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1" name="Group 4">
            <a:extLst>
              <a:ext uri="{FF2B5EF4-FFF2-40B4-BE49-F238E27FC236}">
                <a16:creationId xmlns:a16="http://schemas.microsoft.com/office/drawing/2014/main" id="{7F3715E7-AFF2-A0A7-5E32-D2F1FA561870}"/>
              </a:ext>
            </a:extLst>
          </p:cNvPr>
          <p:cNvGrpSpPr/>
          <p:nvPr/>
        </p:nvGrpSpPr>
        <p:grpSpPr>
          <a:xfrm>
            <a:off x="-1524000" y="-513976"/>
            <a:ext cx="3499668" cy="13405540"/>
            <a:chOff x="0" y="0"/>
            <a:chExt cx="212191" cy="812800"/>
          </a:xfrm>
        </p:grpSpPr>
        <p:sp>
          <p:nvSpPr>
            <p:cNvPr id="62" name="Freeform 5">
              <a:extLst>
                <a:ext uri="{FF2B5EF4-FFF2-40B4-BE49-F238E27FC236}">
                  <a16:creationId xmlns:a16="http://schemas.microsoft.com/office/drawing/2014/main" id="{E2EE43A3-A0DA-7D38-E291-F308CFA2F4B6}"/>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63" name="TextBox 6">
              <a:extLst>
                <a:ext uri="{FF2B5EF4-FFF2-40B4-BE49-F238E27FC236}">
                  <a16:creationId xmlns:a16="http://schemas.microsoft.com/office/drawing/2014/main" id="{C03735F0-8D85-EF81-F855-B67805782545}"/>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4" name="Group 4">
            <a:extLst>
              <a:ext uri="{FF2B5EF4-FFF2-40B4-BE49-F238E27FC236}">
                <a16:creationId xmlns:a16="http://schemas.microsoft.com/office/drawing/2014/main" id="{7FFFAE45-ABC4-5E8E-752C-F95A423A8D45}"/>
              </a:ext>
            </a:extLst>
          </p:cNvPr>
          <p:cNvGrpSpPr/>
          <p:nvPr/>
        </p:nvGrpSpPr>
        <p:grpSpPr>
          <a:xfrm>
            <a:off x="-1371600" y="-361576"/>
            <a:ext cx="3499668" cy="13405540"/>
            <a:chOff x="0" y="0"/>
            <a:chExt cx="212191" cy="812800"/>
          </a:xfrm>
        </p:grpSpPr>
        <p:sp>
          <p:nvSpPr>
            <p:cNvPr id="65" name="Freeform 5">
              <a:extLst>
                <a:ext uri="{FF2B5EF4-FFF2-40B4-BE49-F238E27FC236}">
                  <a16:creationId xmlns:a16="http://schemas.microsoft.com/office/drawing/2014/main" id="{EB61D61B-5DA8-48FF-C456-56547C5052BC}"/>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66" name="TextBox 6">
              <a:extLst>
                <a:ext uri="{FF2B5EF4-FFF2-40B4-BE49-F238E27FC236}">
                  <a16:creationId xmlns:a16="http://schemas.microsoft.com/office/drawing/2014/main" id="{FEB497AB-71D8-C128-1953-CAB4E9A5A08A}"/>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67" name="Group 4">
            <a:extLst>
              <a:ext uri="{FF2B5EF4-FFF2-40B4-BE49-F238E27FC236}">
                <a16:creationId xmlns:a16="http://schemas.microsoft.com/office/drawing/2014/main" id="{962D702E-3B6F-DF8D-3336-73FC76D309B5}"/>
              </a:ext>
            </a:extLst>
          </p:cNvPr>
          <p:cNvGrpSpPr/>
          <p:nvPr/>
        </p:nvGrpSpPr>
        <p:grpSpPr>
          <a:xfrm>
            <a:off x="-1219200" y="-209176"/>
            <a:ext cx="3499668" cy="13405540"/>
            <a:chOff x="0" y="0"/>
            <a:chExt cx="212191" cy="812800"/>
          </a:xfrm>
        </p:grpSpPr>
        <p:sp>
          <p:nvSpPr>
            <p:cNvPr id="68" name="Freeform 5">
              <a:extLst>
                <a:ext uri="{FF2B5EF4-FFF2-40B4-BE49-F238E27FC236}">
                  <a16:creationId xmlns:a16="http://schemas.microsoft.com/office/drawing/2014/main" id="{C03C2B0D-7340-5C8E-70FE-A8C9EBB56A96}"/>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69" name="TextBox 6">
              <a:extLst>
                <a:ext uri="{FF2B5EF4-FFF2-40B4-BE49-F238E27FC236}">
                  <a16:creationId xmlns:a16="http://schemas.microsoft.com/office/drawing/2014/main" id="{AA07D700-37DF-95BC-6F56-01CE87E0DA89}"/>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0" name="Group 4">
            <a:extLst>
              <a:ext uri="{FF2B5EF4-FFF2-40B4-BE49-F238E27FC236}">
                <a16:creationId xmlns:a16="http://schemas.microsoft.com/office/drawing/2014/main" id="{6F489A7E-26AA-5AB9-7CF0-716706B200EA}"/>
              </a:ext>
            </a:extLst>
          </p:cNvPr>
          <p:cNvGrpSpPr/>
          <p:nvPr/>
        </p:nvGrpSpPr>
        <p:grpSpPr>
          <a:xfrm>
            <a:off x="-1066800" y="-56776"/>
            <a:ext cx="3499668" cy="13405540"/>
            <a:chOff x="0" y="0"/>
            <a:chExt cx="212191" cy="812800"/>
          </a:xfrm>
        </p:grpSpPr>
        <p:sp>
          <p:nvSpPr>
            <p:cNvPr id="71" name="Freeform 5">
              <a:extLst>
                <a:ext uri="{FF2B5EF4-FFF2-40B4-BE49-F238E27FC236}">
                  <a16:creationId xmlns:a16="http://schemas.microsoft.com/office/drawing/2014/main" id="{EA3EEC7A-A1A3-613A-776C-BD7FE2DF48A5}"/>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72" name="TextBox 6">
              <a:extLst>
                <a:ext uri="{FF2B5EF4-FFF2-40B4-BE49-F238E27FC236}">
                  <a16:creationId xmlns:a16="http://schemas.microsoft.com/office/drawing/2014/main" id="{F603174E-4FCC-B24C-B720-2DB8E22590C1}"/>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Tree>
    <p:extLst>
      <p:ext uri="{BB962C8B-B14F-4D97-AF65-F5344CB8AC3E}">
        <p14:creationId xmlns:p14="http://schemas.microsoft.com/office/powerpoint/2010/main" val="361582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7522BF30-67B0-E311-E8CC-304C3177CA8C}"/>
              </a:ext>
            </a:extLst>
          </p:cNvPr>
          <p:cNvGrpSpPr/>
          <p:nvPr/>
        </p:nvGrpSpPr>
        <p:grpSpPr>
          <a:xfrm>
            <a:off x="-6086653" y="-353712"/>
            <a:ext cx="8641791" cy="10994424"/>
            <a:chOff x="0" y="0"/>
            <a:chExt cx="812800" cy="812800"/>
          </a:xfrm>
        </p:grpSpPr>
        <p:sp>
          <p:nvSpPr>
            <p:cNvPr id="3" name="Freeform 3">
              <a:extLst>
                <a:ext uri="{FF2B5EF4-FFF2-40B4-BE49-F238E27FC236}">
                  <a16:creationId xmlns:a16="http://schemas.microsoft.com/office/drawing/2014/main" id="{CE1B09B5-A2F9-B5B0-B496-E090CA47D0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txBody>
            <a:bodyPr/>
            <a:lstStyle/>
            <a:p>
              <a:endParaRPr lang="en-US"/>
            </a:p>
          </p:txBody>
        </p:sp>
        <p:sp>
          <p:nvSpPr>
            <p:cNvPr id="4" name="TextBox 4">
              <a:extLst>
                <a:ext uri="{FF2B5EF4-FFF2-40B4-BE49-F238E27FC236}">
                  <a16:creationId xmlns:a16="http://schemas.microsoft.com/office/drawing/2014/main" id="{B83943F4-448B-7B67-DB74-35FD0668C3DE}"/>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0EEB45C-D46A-C144-7C9D-8BAAE319CFF3}"/>
              </a:ext>
            </a:extLst>
          </p:cNvPr>
          <p:cNvSpPr/>
          <p:nvPr/>
        </p:nvSpPr>
        <p:spPr>
          <a:xfrm>
            <a:off x="1568720" y="9105900"/>
            <a:ext cx="945880" cy="270635"/>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03E5CEA9-73A0-A338-D1FF-795400837BDD}"/>
              </a:ext>
            </a:extLst>
          </p:cNvPr>
          <p:cNvGrpSpPr/>
          <p:nvPr/>
        </p:nvGrpSpPr>
        <p:grpSpPr>
          <a:xfrm>
            <a:off x="16384897" y="5379918"/>
            <a:ext cx="6059445" cy="6059445"/>
            <a:chOff x="0" y="0"/>
            <a:chExt cx="812800" cy="812800"/>
          </a:xfrm>
        </p:grpSpPr>
        <p:sp>
          <p:nvSpPr>
            <p:cNvPr id="7" name="Freeform 7">
              <a:extLst>
                <a:ext uri="{FF2B5EF4-FFF2-40B4-BE49-F238E27FC236}">
                  <a16:creationId xmlns:a16="http://schemas.microsoft.com/office/drawing/2014/main" id="{7BEE1DCA-FD39-A67E-EFC5-CA15C2D1492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8" name="TextBox 8">
              <a:extLst>
                <a:ext uri="{FF2B5EF4-FFF2-40B4-BE49-F238E27FC236}">
                  <a16:creationId xmlns:a16="http://schemas.microsoft.com/office/drawing/2014/main" id="{2D25F1D1-B3BF-5213-71DD-B24837E68667}"/>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05C79C7F-C3C3-B957-E1C5-7ABA47991D64}"/>
              </a:ext>
            </a:extLst>
          </p:cNvPr>
          <p:cNvSpPr/>
          <p:nvPr/>
        </p:nvSpPr>
        <p:spPr>
          <a:xfrm>
            <a:off x="15720762" y="6964430"/>
            <a:ext cx="2000810" cy="4114800"/>
          </a:xfrm>
          <a:custGeom>
            <a:avLst/>
            <a:gdLst/>
            <a:ahLst/>
            <a:cxnLst/>
            <a:rect l="l" t="t" r="r" b="b"/>
            <a:pathLst>
              <a:path w="2000810" h="4114800">
                <a:moveTo>
                  <a:pt x="0" y="0"/>
                </a:moveTo>
                <a:lnTo>
                  <a:pt x="2000810" y="0"/>
                </a:lnTo>
                <a:lnTo>
                  <a:pt x="2000810" y="4114800"/>
                </a:lnTo>
                <a:lnTo>
                  <a:pt x="0" y="4114800"/>
                </a:lnTo>
                <a:lnTo>
                  <a:pt x="0" y="0"/>
                </a:lnTo>
                <a:close/>
              </a:path>
            </a:pathLst>
          </a:custGeom>
          <a:blipFill>
            <a:blip r:embed="rId4">
              <a:alphaModFix amt="53000"/>
              <a:extLst>
                <a:ext uri="{96DAC541-7B7A-43D3-8B79-37D633B846F1}">
                  <asvg:svgBlip xmlns:asvg="http://schemas.microsoft.com/office/drawing/2016/SVG/main" r:embed="rId5"/>
                </a:ext>
              </a:extLst>
            </a:blip>
            <a:stretch>
              <a:fillRect r="-204881"/>
            </a:stretch>
          </a:blipFill>
        </p:spPr>
        <p:txBody>
          <a:bodyPr/>
          <a:lstStyle/>
          <a:p>
            <a:endParaRPr lang="en-US"/>
          </a:p>
        </p:txBody>
      </p:sp>
      <p:grpSp>
        <p:nvGrpSpPr>
          <p:cNvPr id="10" name="Group 10">
            <a:extLst>
              <a:ext uri="{FF2B5EF4-FFF2-40B4-BE49-F238E27FC236}">
                <a16:creationId xmlns:a16="http://schemas.microsoft.com/office/drawing/2014/main" id="{84C5AAC4-7A65-7AB5-424C-22B359641253}"/>
              </a:ext>
            </a:extLst>
          </p:cNvPr>
          <p:cNvGrpSpPr/>
          <p:nvPr/>
        </p:nvGrpSpPr>
        <p:grpSpPr>
          <a:xfrm>
            <a:off x="11762088" y="-9632634"/>
            <a:ext cx="10994424" cy="10994424"/>
            <a:chOff x="0" y="0"/>
            <a:chExt cx="812800" cy="812800"/>
          </a:xfrm>
        </p:grpSpPr>
        <p:sp>
          <p:nvSpPr>
            <p:cNvPr id="11" name="Freeform 11">
              <a:extLst>
                <a:ext uri="{FF2B5EF4-FFF2-40B4-BE49-F238E27FC236}">
                  <a16:creationId xmlns:a16="http://schemas.microsoft.com/office/drawing/2014/main" id="{12E0B7CF-1743-DF58-D962-FB5C9113D6E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2" name="TextBox 12">
              <a:extLst>
                <a:ext uri="{FF2B5EF4-FFF2-40B4-BE49-F238E27FC236}">
                  <a16:creationId xmlns:a16="http://schemas.microsoft.com/office/drawing/2014/main" id="{516D8E56-DE6E-884C-A172-F6ADAB07AC30}"/>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13" name="Group 19">
            <a:extLst>
              <a:ext uri="{FF2B5EF4-FFF2-40B4-BE49-F238E27FC236}">
                <a16:creationId xmlns:a16="http://schemas.microsoft.com/office/drawing/2014/main" id="{9CCAC8D0-B319-DB0A-EC8B-3719B98275F3}"/>
              </a:ext>
            </a:extLst>
          </p:cNvPr>
          <p:cNvGrpSpPr/>
          <p:nvPr/>
        </p:nvGrpSpPr>
        <p:grpSpPr>
          <a:xfrm>
            <a:off x="-9965724" y="-1383136"/>
            <a:ext cx="10994424" cy="10994424"/>
            <a:chOff x="0" y="0"/>
            <a:chExt cx="812800" cy="812800"/>
          </a:xfrm>
        </p:grpSpPr>
        <p:sp>
          <p:nvSpPr>
            <p:cNvPr id="14" name="Freeform 20">
              <a:extLst>
                <a:ext uri="{FF2B5EF4-FFF2-40B4-BE49-F238E27FC236}">
                  <a16:creationId xmlns:a16="http://schemas.microsoft.com/office/drawing/2014/main" id="{257E3538-42CC-D2FE-9D91-7907524BFD5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15" name="TextBox 21">
              <a:extLst>
                <a:ext uri="{FF2B5EF4-FFF2-40B4-BE49-F238E27FC236}">
                  <a16:creationId xmlns:a16="http://schemas.microsoft.com/office/drawing/2014/main" id="{42138DF9-4BC0-D403-35E8-63AF96131055}"/>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16" name="Rectangle 15">
            <a:extLst>
              <a:ext uri="{FF2B5EF4-FFF2-40B4-BE49-F238E27FC236}">
                <a16:creationId xmlns:a16="http://schemas.microsoft.com/office/drawing/2014/main" id="{B2D1E5C6-79A5-03BA-3D81-EDBC03943C6D}"/>
              </a:ext>
            </a:extLst>
          </p:cNvPr>
          <p:cNvSpPr/>
          <p:nvPr/>
        </p:nvSpPr>
        <p:spPr>
          <a:xfrm>
            <a:off x="-659178" y="1036651"/>
            <a:ext cx="13947704" cy="1323439"/>
          </a:xfrm>
          <a:prstGeom prst="rect">
            <a:avLst/>
          </a:prstGeom>
          <a:noFill/>
        </p:spPr>
        <p:txBody>
          <a:bodyPr wrap="square" lIns="91440" tIns="45720" rIns="91440" bIns="45720">
            <a:spAutoFit/>
          </a:bodyPr>
          <a:lstStyle/>
          <a:p>
            <a:pPr algn="ctr"/>
            <a:r>
              <a:rPr lang="en-IN" sz="8000" b="1" i="0" dirty="0">
                <a:solidFill>
                  <a:schemeClr val="accent6"/>
                </a:solidFill>
                <a:effectLst/>
                <a:latin typeface="Times New Roman" panose="02020603050405020304" pitchFamily="18" charset="0"/>
                <a:cs typeface="Times New Roman" panose="02020603050405020304" pitchFamily="18" charset="0"/>
              </a:rPr>
              <a:t>Table of contents</a:t>
            </a:r>
            <a:endParaRPr lang="en-US" sz="8000" b="1" cap="none" spc="0" dirty="0">
              <a:ln w="0"/>
              <a:solidFill>
                <a:schemeClr val="accent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B9AA67CD-5B5E-AEA4-F712-F27D8858B95D}"/>
              </a:ext>
            </a:extLst>
          </p:cNvPr>
          <p:cNvSpPr/>
          <p:nvPr/>
        </p:nvSpPr>
        <p:spPr>
          <a:xfrm>
            <a:off x="2808950" y="2552700"/>
            <a:ext cx="10331162" cy="6186309"/>
          </a:xfrm>
          <a:prstGeom prst="rect">
            <a:avLst/>
          </a:prstGeom>
          <a:noFill/>
        </p:spPr>
        <p:txBody>
          <a:bodyPr wrap="none" lIns="91440" tIns="45720" rIns="91440" bIns="45720">
            <a:spAutoFit/>
          </a:bodyPr>
          <a:lstStyle/>
          <a:p>
            <a:r>
              <a:rPr lang="en-US" sz="4400" b="0" cap="none" spc="0" dirty="0">
                <a:ln w="0"/>
                <a:solidFill>
                  <a:schemeClr val="tx1"/>
                </a:solidFill>
                <a:effectLst>
                  <a:outerShdw blurRad="38100" dist="19050" dir="2700000" algn="tl" rotWithShape="0">
                    <a:schemeClr val="dk1">
                      <a:alpha val="40000"/>
                    </a:schemeClr>
                  </a:outerShdw>
                </a:effectLst>
                <a:latin typeface="+mj-lt"/>
              </a:rPr>
              <a:t> 1. </a:t>
            </a:r>
            <a:r>
              <a:rPr lang="en-IN" sz="4400" b="0" i="0" dirty="0">
                <a:solidFill>
                  <a:srgbClr val="000000"/>
                </a:solidFill>
                <a:effectLst/>
                <a:latin typeface="+mj-lt"/>
              </a:rPr>
              <a:t>Deep Learning-Based Diabetes Prediction</a:t>
            </a:r>
          </a:p>
          <a:p>
            <a:r>
              <a:rPr lang="en-US" sz="4400" b="0" cap="none" spc="0" dirty="0">
                <a:ln w="0"/>
                <a:solidFill>
                  <a:schemeClr val="tx1"/>
                </a:solidFill>
                <a:effectLst>
                  <a:outerShdw blurRad="38100" dist="19050" dir="2700000" algn="tl" rotWithShape="0">
                    <a:schemeClr val="dk1">
                      <a:alpha val="40000"/>
                    </a:schemeClr>
                  </a:outerShdw>
                </a:effectLst>
                <a:latin typeface="+mj-lt"/>
              </a:rPr>
              <a:t> 2. </a:t>
            </a:r>
            <a:r>
              <a:rPr lang="en-IN" sz="4400" b="0" i="0" dirty="0">
                <a:solidFill>
                  <a:srgbClr val="000000"/>
                </a:solidFill>
                <a:effectLst/>
                <a:latin typeface="+mj-lt"/>
              </a:rPr>
              <a:t>Contents: Problem Definition &amp; Data</a:t>
            </a:r>
            <a:endParaRPr lang="en-US" sz="4400" i="0" dirty="0">
              <a:ln w="0"/>
              <a:effectLst>
                <a:outerShdw blurRad="38100" dist="19050" dir="2700000" algn="tl" rotWithShape="0">
                  <a:schemeClr val="dk1">
                    <a:alpha val="40000"/>
                  </a:schemeClr>
                </a:outerShdw>
              </a:effectLst>
              <a:latin typeface="+mj-lt"/>
            </a:endParaRPr>
          </a:p>
          <a:p>
            <a:r>
              <a:rPr lang="en-US" sz="4400" b="0" cap="none" spc="0" dirty="0">
                <a:ln w="0"/>
                <a:solidFill>
                  <a:schemeClr val="tx1"/>
                </a:solidFill>
                <a:effectLst>
                  <a:outerShdw blurRad="38100" dist="19050" dir="2700000" algn="tl" rotWithShape="0">
                    <a:schemeClr val="dk1">
                      <a:alpha val="40000"/>
                    </a:schemeClr>
                  </a:outerShdw>
                </a:effectLst>
                <a:latin typeface="+mj-lt"/>
              </a:rPr>
              <a:t> 4. </a:t>
            </a:r>
            <a:r>
              <a:rPr lang="en-IN" sz="4400" b="0" i="0" dirty="0">
                <a:solidFill>
                  <a:srgbClr val="000000"/>
                </a:solidFill>
                <a:effectLst/>
                <a:latin typeface="+mj-lt"/>
              </a:rPr>
              <a:t>Methodology &amp; Results</a:t>
            </a:r>
          </a:p>
          <a:p>
            <a:r>
              <a:rPr lang="en-US" sz="4400" b="0" cap="none" spc="0" dirty="0">
                <a:ln w="0"/>
                <a:solidFill>
                  <a:schemeClr val="tx1"/>
                </a:solidFill>
                <a:effectLst>
                  <a:outerShdw blurRad="38100" dist="19050" dir="2700000" algn="tl" rotWithShape="0">
                    <a:schemeClr val="dk1">
                      <a:alpha val="40000"/>
                    </a:schemeClr>
                  </a:outerShdw>
                </a:effectLst>
                <a:latin typeface="+mj-lt"/>
              </a:rPr>
              <a:t> 5. </a:t>
            </a:r>
            <a:r>
              <a:rPr lang="en-IN" sz="4400" b="0" i="0" dirty="0">
                <a:solidFill>
                  <a:srgbClr val="000000"/>
                </a:solidFill>
                <a:effectLst/>
                <a:latin typeface="+mj-lt"/>
              </a:rPr>
              <a:t>Evaluation &amp; Future Work</a:t>
            </a:r>
          </a:p>
          <a:p>
            <a:r>
              <a:rPr lang="en-US" sz="4400" b="0" cap="none" spc="0" dirty="0">
                <a:ln w="0"/>
                <a:solidFill>
                  <a:schemeClr val="tx1"/>
                </a:solidFill>
                <a:effectLst>
                  <a:outerShdw blurRad="38100" dist="19050" dir="2700000" algn="tl" rotWithShape="0">
                    <a:schemeClr val="dk1">
                      <a:alpha val="40000"/>
                    </a:schemeClr>
                  </a:outerShdw>
                </a:effectLst>
                <a:latin typeface="+mj-lt"/>
              </a:rPr>
              <a:t> 6. </a:t>
            </a:r>
            <a:r>
              <a:rPr lang="en-IN" sz="4400" b="0" i="0" dirty="0">
                <a:solidFill>
                  <a:srgbClr val="000000"/>
                </a:solidFill>
                <a:effectLst/>
                <a:latin typeface="+mj-lt"/>
              </a:rPr>
              <a:t>Hypotheses</a:t>
            </a:r>
          </a:p>
          <a:p>
            <a:r>
              <a:rPr lang="en-US" sz="4400" b="0" cap="none" spc="0" dirty="0">
                <a:ln w="0"/>
                <a:solidFill>
                  <a:schemeClr val="tx1"/>
                </a:solidFill>
                <a:effectLst>
                  <a:outerShdw blurRad="38100" dist="19050" dir="2700000" algn="tl" rotWithShape="0">
                    <a:schemeClr val="dk1">
                      <a:alpha val="40000"/>
                    </a:schemeClr>
                  </a:outerShdw>
                </a:effectLst>
                <a:latin typeface="+mj-lt"/>
              </a:rPr>
              <a:t> 7. </a:t>
            </a:r>
            <a:r>
              <a:rPr lang="en-IN" sz="4400" b="0" i="0" dirty="0">
                <a:solidFill>
                  <a:srgbClr val="000000"/>
                </a:solidFill>
                <a:effectLst/>
                <a:latin typeface="+mj-lt"/>
              </a:rPr>
              <a:t>Neural Network Architecture</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a:p>
            <a:r>
              <a:rPr lang="en-US" sz="4400" b="0" cap="none" spc="0" dirty="0">
                <a:ln w="0"/>
                <a:solidFill>
                  <a:schemeClr val="tx1"/>
                </a:solidFill>
                <a:effectLst>
                  <a:outerShdw blurRad="38100" dist="19050" dir="2700000" algn="tl" rotWithShape="0">
                    <a:schemeClr val="dk1">
                      <a:alpha val="40000"/>
                    </a:schemeClr>
                  </a:outerShdw>
                </a:effectLst>
                <a:latin typeface="+mj-lt"/>
              </a:rPr>
              <a:t> 8. </a:t>
            </a:r>
            <a:r>
              <a:rPr lang="en-IN" sz="4400" b="0" i="0" dirty="0">
                <a:solidFill>
                  <a:srgbClr val="000000"/>
                </a:solidFill>
                <a:effectLst/>
                <a:latin typeface="+mj-lt"/>
              </a:rPr>
              <a:t>Model Performance</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a:p>
            <a:r>
              <a:rPr lang="en-US" sz="4400" b="0" cap="none" spc="0" dirty="0">
                <a:ln w="0"/>
                <a:solidFill>
                  <a:schemeClr val="tx1"/>
                </a:solidFill>
                <a:effectLst>
                  <a:outerShdw blurRad="38100" dist="19050" dir="2700000" algn="tl" rotWithShape="0">
                    <a:schemeClr val="dk1">
                      <a:alpha val="40000"/>
                    </a:schemeClr>
                  </a:outerShdw>
                </a:effectLst>
                <a:latin typeface="+mj-lt"/>
              </a:rPr>
              <a:t> 9. </a:t>
            </a:r>
            <a:r>
              <a:rPr lang="en-IN" sz="4400" b="0" i="0" dirty="0">
                <a:solidFill>
                  <a:srgbClr val="000000"/>
                </a:solidFill>
                <a:effectLst/>
                <a:latin typeface="+mj-lt"/>
              </a:rPr>
              <a:t>Feature Importance</a:t>
            </a:r>
          </a:p>
          <a:p>
            <a:r>
              <a:rPr lang="en-US" sz="4400" b="0" cap="none" spc="0" dirty="0">
                <a:ln w="0"/>
                <a:solidFill>
                  <a:schemeClr val="tx1"/>
                </a:solidFill>
                <a:effectLst>
                  <a:outerShdw blurRad="38100" dist="19050" dir="2700000" algn="tl" rotWithShape="0">
                    <a:schemeClr val="dk1">
                      <a:alpha val="40000"/>
                    </a:schemeClr>
                  </a:outerShdw>
                </a:effectLst>
                <a:latin typeface="+mj-lt"/>
              </a:rPr>
              <a:t>10. </a:t>
            </a:r>
            <a:r>
              <a:rPr lang="en-IN" sz="4400" b="0" i="0" dirty="0">
                <a:solidFill>
                  <a:srgbClr val="000000"/>
                </a:solidFill>
                <a:effectLst/>
                <a:latin typeface="+mj-lt"/>
              </a:rPr>
              <a:t>Future Work Recommendations</a:t>
            </a:r>
            <a:endParaRPr lang="en-US" sz="4400" b="0" cap="none" spc="0" dirty="0">
              <a:ln w="0"/>
              <a:solidFill>
                <a:schemeClr val="tx1"/>
              </a:solidFill>
              <a:effectLst>
                <a:outerShdw blurRad="38100" dist="19050" dir="2700000" algn="tl" rotWithShape="0">
                  <a:schemeClr val="dk1">
                    <a:alpha val="40000"/>
                  </a:schemeClr>
                </a:outerShdw>
              </a:effectLst>
              <a:latin typeface="+mj-lt"/>
            </a:endParaRPr>
          </a:p>
        </p:txBody>
      </p:sp>
    </p:spTree>
    <p:extLst>
      <p:ext uri="{BB962C8B-B14F-4D97-AF65-F5344CB8AC3E}">
        <p14:creationId xmlns:p14="http://schemas.microsoft.com/office/powerpoint/2010/main" val="2861452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6070E5D3-EE81-08DB-E614-6521E3452652}"/>
              </a:ext>
            </a:extLst>
          </p:cNvPr>
          <p:cNvGrpSpPr/>
          <p:nvPr/>
        </p:nvGrpSpPr>
        <p:grpSpPr>
          <a:xfrm>
            <a:off x="-1235049" y="-997943"/>
            <a:ext cx="3499668" cy="13405540"/>
            <a:chOff x="0" y="0"/>
            <a:chExt cx="212191" cy="812800"/>
          </a:xfrm>
        </p:grpSpPr>
        <p:sp>
          <p:nvSpPr>
            <p:cNvPr id="3" name="Freeform 12">
              <a:extLst>
                <a:ext uri="{FF2B5EF4-FFF2-40B4-BE49-F238E27FC236}">
                  <a16:creationId xmlns:a16="http://schemas.microsoft.com/office/drawing/2014/main" id="{005A8C65-D961-6E8D-3751-C65B4AE16178}"/>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13">
              <a:extLst>
                <a:ext uri="{FF2B5EF4-FFF2-40B4-BE49-F238E27FC236}">
                  <a16:creationId xmlns:a16="http://schemas.microsoft.com/office/drawing/2014/main" id="{80CC8478-911D-4854-D8EB-E2D511B09876}"/>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8" name="Group 17">
            <a:extLst>
              <a:ext uri="{FF2B5EF4-FFF2-40B4-BE49-F238E27FC236}">
                <a16:creationId xmlns:a16="http://schemas.microsoft.com/office/drawing/2014/main" id="{2B2DA2A9-D54E-2D42-94E1-47C56C703CD5}"/>
              </a:ext>
            </a:extLst>
          </p:cNvPr>
          <p:cNvGrpSpPr/>
          <p:nvPr/>
        </p:nvGrpSpPr>
        <p:grpSpPr>
          <a:xfrm>
            <a:off x="977740" y="3586261"/>
            <a:ext cx="508158" cy="543805"/>
            <a:chOff x="0" y="0"/>
            <a:chExt cx="812800" cy="869819"/>
          </a:xfrm>
        </p:grpSpPr>
        <p:sp>
          <p:nvSpPr>
            <p:cNvPr id="9" name="Freeform 18">
              <a:extLst>
                <a:ext uri="{FF2B5EF4-FFF2-40B4-BE49-F238E27FC236}">
                  <a16:creationId xmlns:a16="http://schemas.microsoft.com/office/drawing/2014/main" id="{5ECD4CED-0795-92C5-CE57-57DD0F162935}"/>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9">
              <a:extLst>
                <a:ext uri="{FF2B5EF4-FFF2-40B4-BE49-F238E27FC236}">
                  <a16:creationId xmlns:a16="http://schemas.microsoft.com/office/drawing/2014/main" id="{6DABA05E-332F-BB3D-2C16-1EB5CD896E11}"/>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sp>
        <p:nvSpPr>
          <p:cNvPr id="13" name="TextBox 22">
            <a:extLst>
              <a:ext uri="{FF2B5EF4-FFF2-40B4-BE49-F238E27FC236}">
                <a16:creationId xmlns:a16="http://schemas.microsoft.com/office/drawing/2014/main" id="{2096EAB1-C754-8ED7-F7DC-4F2E507FB141}"/>
              </a:ext>
            </a:extLst>
          </p:cNvPr>
          <p:cNvSpPr txBox="1"/>
          <p:nvPr/>
        </p:nvSpPr>
        <p:spPr>
          <a:xfrm>
            <a:off x="-869573" y="1178293"/>
            <a:ext cx="412878" cy="459707"/>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nvGrpSpPr>
          <p:cNvPr id="14" name="Group 23">
            <a:extLst>
              <a:ext uri="{FF2B5EF4-FFF2-40B4-BE49-F238E27FC236}">
                <a16:creationId xmlns:a16="http://schemas.microsoft.com/office/drawing/2014/main" id="{B85038B2-E4F5-F15C-BEEB-8AF5F3EEF33B}"/>
              </a:ext>
            </a:extLst>
          </p:cNvPr>
          <p:cNvGrpSpPr/>
          <p:nvPr/>
        </p:nvGrpSpPr>
        <p:grpSpPr>
          <a:xfrm>
            <a:off x="977741" y="4294895"/>
            <a:ext cx="508158" cy="543805"/>
            <a:chOff x="0" y="0"/>
            <a:chExt cx="812800" cy="869819"/>
          </a:xfrm>
        </p:grpSpPr>
        <p:sp>
          <p:nvSpPr>
            <p:cNvPr id="15" name="Freeform 24">
              <a:extLst>
                <a:ext uri="{FF2B5EF4-FFF2-40B4-BE49-F238E27FC236}">
                  <a16:creationId xmlns:a16="http://schemas.microsoft.com/office/drawing/2014/main" id="{A9F5F184-B7E9-F0A4-0127-09E1051A48C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25">
              <a:extLst>
                <a:ext uri="{FF2B5EF4-FFF2-40B4-BE49-F238E27FC236}">
                  <a16:creationId xmlns:a16="http://schemas.microsoft.com/office/drawing/2014/main" id="{F3604B49-AE22-D01E-DE5D-D27EDC3FF963}"/>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26">
            <a:extLst>
              <a:ext uri="{FF2B5EF4-FFF2-40B4-BE49-F238E27FC236}">
                <a16:creationId xmlns:a16="http://schemas.microsoft.com/office/drawing/2014/main" id="{EAD86FEA-3085-0633-1BA4-0A3AD35B659C}"/>
              </a:ext>
            </a:extLst>
          </p:cNvPr>
          <p:cNvGrpSpPr/>
          <p:nvPr/>
        </p:nvGrpSpPr>
        <p:grpSpPr>
          <a:xfrm>
            <a:off x="977740" y="2874091"/>
            <a:ext cx="508158" cy="543805"/>
            <a:chOff x="0" y="0"/>
            <a:chExt cx="812800" cy="869819"/>
          </a:xfrm>
        </p:grpSpPr>
        <p:sp>
          <p:nvSpPr>
            <p:cNvPr id="18" name="Freeform 27">
              <a:extLst>
                <a:ext uri="{FF2B5EF4-FFF2-40B4-BE49-F238E27FC236}">
                  <a16:creationId xmlns:a16="http://schemas.microsoft.com/office/drawing/2014/main" id="{6B88DEF0-2B3A-126C-6154-28CA251B8136}"/>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28">
              <a:extLst>
                <a:ext uri="{FF2B5EF4-FFF2-40B4-BE49-F238E27FC236}">
                  <a16:creationId xmlns:a16="http://schemas.microsoft.com/office/drawing/2014/main" id="{8D8A4010-5759-073B-8103-8360C91E299E}"/>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20" name="Group 29">
            <a:extLst>
              <a:ext uri="{FF2B5EF4-FFF2-40B4-BE49-F238E27FC236}">
                <a16:creationId xmlns:a16="http://schemas.microsoft.com/office/drawing/2014/main" id="{0DFA4119-FCE9-4378-76B6-C5B102E47825}"/>
              </a:ext>
            </a:extLst>
          </p:cNvPr>
          <p:cNvGrpSpPr/>
          <p:nvPr/>
        </p:nvGrpSpPr>
        <p:grpSpPr>
          <a:xfrm>
            <a:off x="977741" y="6425585"/>
            <a:ext cx="508158" cy="543805"/>
            <a:chOff x="0" y="0"/>
            <a:chExt cx="812800" cy="869819"/>
          </a:xfrm>
        </p:grpSpPr>
        <p:sp>
          <p:nvSpPr>
            <p:cNvPr id="21" name="Freeform 30">
              <a:extLst>
                <a:ext uri="{FF2B5EF4-FFF2-40B4-BE49-F238E27FC236}">
                  <a16:creationId xmlns:a16="http://schemas.microsoft.com/office/drawing/2014/main" id="{2B7EB142-F091-DDC8-8226-D6151945E31A}"/>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31">
              <a:extLst>
                <a:ext uri="{FF2B5EF4-FFF2-40B4-BE49-F238E27FC236}">
                  <a16:creationId xmlns:a16="http://schemas.microsoft.com/office/drawing/2014/main" id="{DABC7584-AA25-5E55-32C5-120619858A3A}"/>
                </a:ext>
              </a:extLst>
            </p:cNvPr>
            <p:cNvSpPr txBox="1"/>
            <p:nvPr/>
          </p:nvSpPr>
          <p:spPr>
            <a:xfrm>
              <a:off x="76200" y="5296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7</a:t>
              </a:r>
            </a:p>
          </p:txBody>
        </p:sp>
      </p:grpSp>
      <p:grpSp>
        <p:nvGrpSpPr>
          <p:cNvPr id="23" name="Group 32">
            <a:extLst>
              <a:ext uri="{FF2B5EF4-FFF2-40B4-BE49-F238E27FC236}">
                <a16:creationId xmlns:a16="http://schemas.microsoft.com/office/drawing/2014/main" id="{D5C25983-B99E-3167-FED0-5D284B562DED}"/>
              </a:ext>
            </a:extLst>
          </p:cNvPr>
          <p:cNvGrpSpPr/>
          <p:nvPr/>
        </p:nvGrpSpPr>
        <p:grpSpPr>
          <a:xfrm>
            <a:off x="996758" y="4904495"/>
            <a:ext cx="508158" cy="543805"/>
            <a:chOff x="0" y="0"/>
            <a:chExt cx="812800" cy="869819"/>
          </a:xfrm>
        </p:grpSpPr>
        <p:sp>
          <p:nvSpPr>
            <p:cNvPr id="24" name="Freeform 33">
              <a:extLst>
                <a:ext uri="{FF2B5EF4-FFF2-40B4-BE49-F238E27FC236}">
                  <a16:creationId xmlns:a16="http://schemas.microsoft.com/office/drawing/2014/main" id="{0DEFD8CC-89D7-7254-B5CA-0D2DC070C25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34">
              <a:extLst>
                <a:ext uri="{FF2B5EF4-FFF2-40B4-BE49-F238E27FC236}">
                  <a16:creationId xmlns:a16="http://schemas.microsoft.com/office/drawing/2014/main" id="{B81B79D9-F690-1C91-046D-4085213BB95E}"/>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7" name="Group 37">
            <a:extLst>
              <a:ext uri="{FF2B5EF4-FFF2-40B4-BE49-F238E27FC236}">
                <a16:creationId xmlns:a16="http://schemas.microsoft.com/office/drawing/2014/main" id="{85CA570B-BE4E-8489-9F5A-239436D55A9D}"/>
              </a:ext>
            </a:extLst>
          </p:cNvPr>
          <p:cNvGrpSpPr/>
          <p:nvPr/>
        </p:nvGrpSpPr>
        <p:grpSpPr>
          <a:xfrm>
            <a:off x="977741" y="7093216"/>
            <a:ext cx="508158" cy="543805"/>
            <a:chOff x="0" y="0"/>
            <a:chExt cx="812800" cy="869819"/>
          </a:xfrm>
        </p:grpSpPr>
        <p:sp>
          <p:nvSpPr>
            <p:cNvPr id="28" name="Freeform 38">
              <a:extLst>
                <a:ext uri="{FF2B5EF4-FFF2-40B4-BE49-F238E27FC236}">
                  <a16:creationId xmlns:a16="http://schemas.microsoft.com/office/drawing/2014/main" id="{1C732B63-3057-D71D-5DA6-9060506E6B50}"/>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39">
              <a:extLst>
                <a:ext uri="{FF2B5EF4-FFF2-40B4-BE49-F238E27FC236}">
                  <a16:creationId xmlns:a16="http://schemas.microsoft.com/office/drawing/2014/main" id="{3A58CB2E-AB7C-BFCA-B886-41487C88C1B4}"/>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0" name="Group 40">
            <a:extLst>
              <a:ext uri="{FF2B5EF4-FFF2-40B4-BE49-F238E27FC236}">
                <a16:creationId xmlns:a16="http://schemas.microsoft.com/office/drawing/2014/main" id="{6F93A085-44C3-7D7A-DF10-4C2972ED2A1B}"/>
              </a:ext>
            </a:extLst>
          </p:cNvPr>
          <p:cNvGrpSpPr/>
          <p:nvPr/>
        </p:nvGrpSpPr>
        <p:grpSpPr>
          <a:xfrm>
            <a:off x="977741" y="7760846"/>
            <a:ext cx="508158" cy="543805"/>
            <a:chOff x="0" y="0"/>
            <a:chExt cx="812800" cy="869819"/>
          </a:xfrm>
        </p:grpSpPr>
        <p:sp>
          <p:nvSpPr>
            <p:cNvPr id="31" name="Freeform 41">
              <a:extLst>
                <a:ext uri="{FF2B5EF4-FFF2-40B4-BE49-F238E27FC236}">
                  <a16:creationId xmlns:a16="http://schemas.microsoft.com/office/drawing/2014/main" id="{F2EAD99F-4BAE-EB09-9922-A1E94E133EA1}"/>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42">
              <a:extLst>
                <a:ext uri="{FF2B5EF4-FFF2-40B4-BE49-F238E27FC236}">
                  <a16:creationId xmlns:a16="http://schemas.microsoft.com/office/drawing/2014/main" id="{4196F292-3BD4-6E28-6321-0C198BE3407E}"/>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3" name="Group 43">
            <a:extLst>
              <a:ext uri="{FF2B5EF4-FFF2-40B4-BE49-F238E27FC236}">
                <a16:creationId xmlns:a16="http://schemas.microsoft.com/office/drawing/2014/main" id="{D87144BB-C8AF-2540-53D4-22409AF51D80}"/>
              </a:ext>
            </a:extLst>
          </p:cNvPr>
          <p:cNvGrpSpPr/>
          <p:nvPr/>
        </p:nvGrpSpPr>
        <p:grpSpPr>
          <a:xfrm>
            <a:off x="11762088" y="-9632634"/>
            <a:ext cx="10994424" cy="10994424"/>
            <a:chOff x="0" y="0"/>
            <a:chExt cx="812800" cy="812800"/>
          </a:xfrm>
        </p:grpSpPr>
        <p:sp>
          <p:nvSpPr>
            <p:cNvPr id="34" name="Freeform 44">
              <a:extLst>
                <a:ext uri="{FF2B5EF4-FFF2-40B4-BE49-F238E27FC236}">
                  <a16:creationId xmlns:a16="http://schemas.microsoft.com/office/drawing/2014/main" id="{66ADEEB4-F69F-C19A-91C4-374AF50D9813}"/>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5" name="TextBox 45">
              <a:extLst>
                <a:ext uri="{FF2B5EF4-FFF2-40B4-BE49-F238E27FC236}">
                  <a16:creationId xmlns:a16="http://schemas.microsoft.com/office/drawing/2014/main" id="{F3A1DB0B-3881-1093-FC51-493C18CCFCA6}"/>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3DC87562-0B2B-5C49-C9A2-637120FAD3AA}"/>
              </a:ext>
            </a:extLst>
          </p:cNvPr>
          <p:cNvSpPr txBox="1"/>
          <p:nvPr/>
        </p:nvSpPr>
        <p:spPr>
          <a:xfrm>
            <a:off x="2319533" y="491803"/>
            <a:ext cx="15392802" cy="3070071"/>
          </a:xfrm>
          <a:prstGeom prst="rect">
            <a:avLst/>
          </a:prstGeom>
          <a:noFill/>
        </p:spPr>
        <p:txBody>
          <a:bodyPr wrap="square">
            <a:spAutoFit/>
          </a:bodyPr>
          <a:lstStyle/>
          <a:p>
            <a:pPr>
              <a:lnSpc>
                <a:spcPts val="15266"/>
              </a:lnSpc>
            </a:pPr>
            <a:r>
              <a:rPr lang="en-IN" sz="6600" b="1" dirty="0">
                <a:solidFill>
                  <a:schemeClr val="accent6"/>
                </a:solidFill>
                <a:effectLst/>
              </a:rPr>
              <a:t>Deep Learning-Based Diabetes Prediction</a:t>
            </a:r>
            <a:endParaRPr lang="en-US" sz="6600" b="1" cap="none" spc="0" dirty="0">
              <a:ln w="0"/>
              <a:solidFill>
                <a:schemeClr val="accent6"/>
              </a:solidFill>
              <a:effectLst>
                <a:outerShdw blurRad="38100" dist="19050" dir="2700000" algn="tl" rotWithShape="0">
                  <a:schemeClr val="dk1">
                    <a:alpha val="40000"/>
                  </a:schemeClr>
                </a:outerShdw>
              </a:effectLst>
            </a:endParaRPr>
          </a:p>
          <a:p>
            <a:pPr algn="ctr"/>
            <a:endParaRPr lang="en-US" sz="6600" b="1" cap="none" spc="0" dirty="0">
              <a:ln w="0"/>
              <a:solidFill>
                <a:schemeClr val="accent6"/>
              </a:solidFill>
              <a:effectLst>
                <a:outerShdw blurRad="38100" dist="19050" dir="2700000" algn="tl" rotWithShape="0">
                  <a:schemeClr val="dk1">
                    <a:alpha val="40000"/>
                  </a:schemeClr>
                </a:outerShdw>
              </a:effectLst>
            </a:endParaRPr>
          </a:p>
        </p:txBody>
      </p:sp>
      <p:sp>
        <p:nvSpPr>
          <p:cNvPr id="41" name="TextBox 40">
            <a:extLst>
              <a:ext uri="{FF2B5EF4-FFF2-40B4-BE49-F238E27FC236}">
                <a16:creationId xmlns:a16="http://schemas.microsoft.com/office/drawing/2014/main" id="{EA49C8E1-F726-D1C2-9E99-B17B9A853E25}"/>
              </a:ext>
            </a:extLst>
          </p:cNvPr>
          <p:cNvSpPr txBox="1"/>
          <p:nvPr/>
        </p:nvSpPr>
        <p:spPr>
          <a:xfrm>
            <a:off x="2319533" y="6458701"/>
            <a:ext cx="5301328" cy="923330"/>
          </a:xfrm>
          <a:prstGeom prst="rect">
            <a:avLst/>
          </a:prstGeom>
          <a:noFill/>
        </p:spPr>
        <p:txBody>
          <a:bodyPr wrap="square">
            <a:spAutoFit/>
          </a:bodyPr>
          <a:lstStyle/>
          <a:p>
            <a:pPr algn="ctr"/>
            <a:r>
              <a:rPr lang="en-IN" sz="5400" b="1" dirty="0">
                <a:solidFill>
                  <a:srgbClr val="00B0F0"/>
                </a:solidFill>
                <a:effectLst/>
              </a:rPr>
              <a:t>Recall (Class 0)</a:t>
            </a:r>
            <a:endParaRPr lang="en-US" sz="5400" b="1" i="1" cap="none" spc="0" dirty="0">
              <a:ln w="0"/>
              <a:solidFill>
                <a:srgbClr val="00B0F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5D8A7913-6647-8FF6-3C08-89FEF7BBDD7F}"/>
              </a:ext>
            </a:extLst>
          </p:cNvPr>
          <p:cNvSpPr txBox="1"/>
          <p:nvPr/>
        </p:nvSpPr>
        <p:spPr>
          <a:xfrm>
            <a:off x="9111424" y="6311097"/>
            <a:ext cx="5301328" cy="923330"/>
          </a:xfrm>
          <a:prstGeom prst="rect">
            <a:avLst/>
          </a:prstGeom>
          <a:noFill/>
        </p:spPr>
        <p:txBody>
          <a:bodyPr wrap="square">
            <a:spAutoFit/>
          </a:bodyPr>
          <a:lstStyle/>
          <a:p>
            <a:pPr algn="ctr"/>
            <a:r>
              <a:rPr lang="en-IN" sz="5400" b="1" dirty="0">
                <a:solidFill>
                  <a:schemeClr val="accent2">
                    <a:lumMod val="75000"/>
                  </a:schemeClr>
                </a:solidFill>
                <a:effectLst/>
              </a:rPr>
              <a:t>Precision (Class 1)</a:t>
            </a:r>
            <a:endParaRPr lang="en-US" sz="5400" b="1" i="1" cap="none" spc="0" dirty="0">
              <a:ln w="0"/>
              <a:solidFill>
                <a:schemeClr val="accent2">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2D9977BE-5320-2467-0CD4-A09220F1E962}"/>
              </a:ext>
            </a:extLst>
          </p:cNvPr>
          <p:cNvSpPr txBox="1"/>
          <p:nvPr/>
        </p:nvSpPr>
        <p:spPr>
          <a:xfrm>
            <a:off x="9372600" y="3397882"/>
            <a:ext cx="5301328" cy="923330"/>
          </a:xfrm>
          <a:prstGeom prst="rect">
            <a:avLst/>
          </a:prstGeom>
          <a:noFill/>
        </p:spPr>
        <p:txBody>
          <a:bodyPr wrap="square">
            <a:spAutoFit/>
          </a:bodyPr>
          <a:lstStyle/>
          <a:p>
            <a:pPr algn="ctr"/>
            <a:r>
              <a:rPr lang="en-IN" sz="5400" b="1" dirty="0">
                <a:solidFill>
                  <a:schemeClr val="accent5">
                    <a:lumMod val="75000"/>
                  </a:schemeClr>
                </a:solidFill>
                <a:effectLst/>
              </a:rPr>
              <a:t>Precision (Class 0)</a:t>
            </a:r>
            <a:endParaRPr lang="en-US" sz="5400" b="1" i="1" cap="none" spc="0" dirty="0">
              <a:ln w="0"/>
              <a:solidFill>
                <a:schemeClr val="accent5">
                  <a:lumMod val="75000"/>
                </a:schemeClr>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8D31ED34-E9C5-E5E0-AE84-835C076984EF}"/>
              </a:ext>
            </a:extLst>
          </p:cNvPr>
          <p:cNvSpPr txBox="1"/>
          <p:nvPr/>
        </p:nvSpPr>
        <p:spPr>
          <a:xfrm>
            <a:off x="1595727" y="3350080"/>
            <a:ext cx="5301328" cy="923330"/>
          </a:xfrm>
          <a:prstGeom prst="rect">
            <a:avLst/>
          </a:prstGeom>
          <a:noFill/>
        </p:spPr>
        <p:txBody>
          <a:bodyPr wrap="square">
            <a:spAutoFit/>
          </a:bodyPr>
          <a:lstStyle/>
          <a:p>
            <a:pPr algn="ctr"/>
            <a:r>
              <a:rPr lang="en-IN" sz="5400" b="1" dirty="0">
                <a:solidFill>
                  <a:srgbClr val="002060"/>
                </a:solidFill>
                <a:effectLst/>
              </a:rPr>
              <a:t>Accuracy</a:t>
            </a:r>
            <a:endParaRPr lang="en-US" sz="5400" b="1" i="1" cap="none" spc="0" dirty="0">
              <a:ln w="0"/>
              <a:solidFill>
                <a:srgbClr val="00206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5" name="Rectangle 44">
            <a:extLst>
              <a:ext uri="{FF2B5EF4-FFF2-40B4-BE49-F238E27FC236}">
                <a16:creationId xmlns:a16="http://schemas.microsoft.com/office/drawing/2014/main" id="{7F05C5CA-6BDC-1D69-95F2-10D39FEA51B8}"/>
              </a:ext>
            </a:extLst>
          </p:cNvPr>
          <p:cNvSpPr/>
          <p:nvPr/>
        </p:nvSpPr>
        <p:spPr>
          <a:xfrm>
            <a:off x="2873258" y="4246342"/>
            <a:ext cx="2746265" cy="1107996"/>
          </a:xfrm>
          <a:prstGeom prst="rect">
            <a:avLst/>
          </a:prstGeom>
          <a:noFill/>
        </p:spPr>
        <p:txBody>
          <a:bodyPr wrap="none" lIns="91440" tIns="45720" rIns="91440" bIns="45720">
            <a:spAutoFit/>
          </a:bodyPr>
          <a:lstStyle/>
          <a:p>
            <a:pPr algn="ctr"/>
            <a:r>
              <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73.38%</a:t>
            </a:r>
          </a:p>
        </p:txBody>
      </p:sp>
      <p:sp>
        <p:nvSpPr>
          <p:cNvPr id="46" name="Rectangle 45">
            <a:extLst>
              <a:ext uri="{FF2B5EF4-FFF2-40B4-BE49-F238E27FC236}">
                <a16:creationId xmlns:a16="http://schemas.microsoft.com/office/drawing/2014/main" id="{C138C35B-1474-8523-3942-04C5CE7A6A4E}"/>
              </a:ext>
            </a:extLst>
          </p:cNvPr>
          <p:cNvSpPr/>
          <p:nvPr/>
        </p:nvSpPr>
        <p:spPr>
          <a:xfrm>
            <a:off x="11212567" y="7163504"/>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0.63</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7" name="Rectangle 46">
            <a:extLst>
              <a:ext uri="{FF2B5EF4-FFF2-40B4-BE49-F238E27FC236}">
                <a16:creationId xmlns:a16="http://schemas.microsoft.com/office/drawing/2014/main" id="{2DF81D55-1C3F-9045-CC24-DA9A84C627B7}"/>
              </a:ext>
            </a:extLst>
          </p:cNvPr>
          <p:cNvSpPr/>
          <p:nvPr/>
        </p:nvSpPr>
        <p:spPr>
          <a:xfrm>
            <a:off x="11173512" y="4246342"/>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0.78</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8" name="Rectangle 47">
            <a:extLst>
              <a:ext uri="{FF2B5EF4-FFF2-40B4-BE49-F238E27FC236}">
                <a16:creationId xmlns:a16="http://schemas.microsoft.com/office/drawing/2014/main" id="{48D1D2E0-89B6-E69D-0528-390F20137EC4}"/>
              </a:ext>
            </a:extLst>
          </p:cNvPr>
          <p:cNvSpPr/>
          <p:nvPr/>
        </p:nvSpPr>
        <p:spPr>
          <a:xfrm>
            <a:off x="3634138" y="7234427"/>
            <a:ext cx="1699504" cy="1107996"/>
          </a:xfrm>
          <a:prstGeom prst="rect">
            <a:avLst/>
          </a:prstGeom>
          <a:noFill/>
        </p:spPr>
        <p:txBody>
          <a:bodyPr wrap="none" lIns="91440" tIns="45720" rIns="91440" bIns="45720">
            <a:spAutoFit/>
          </a:bodyPr>
          <a:lstStyle/>
          <a:p>
            <a:pPr algn="ctr"/>
            <a:r>
              <a:rPr lang="en-US" sz="6600" b="1" dirty="0">
                <a:ln w="9525">
                  <a:solidFill>
                    <a:schemeClr val="bg1"/>
                  </a:solidFill>
                  <a:prstDash val="solid"/>
                </a:ln>
                <a:effectLst>
                  <a:outerShdw blurRad="12700" dist="38100" dir="2700000" algn="tl" rotWithShape="0">
                    <a:schemeClr val="bg1">
                      <a:lumMod val="50000"/>
                    </a:schemeClr>
                  </a:outerShdw>
                </a:effectLst>
              </a:rPr>
              <a:t>0.81</a:t>
            </a:r>
            <a:endParaRPr lang="en-US" sz="6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49" name="Group 32">
            <a:extLst>
              <a:ext uri="{FF2B5EF4-FFF2-40B4-BE49-F238E27FC236}">
                <a16:creationId xmlns:a16="http://schemas.microsoft.com/office/drawing/2014/main" id="{445E8111-C672-2D37-F987-E4B55AC3B0DD}"/>
              </a:ext>
            </a:extLst>
          </p:cNvPr>
          <p:cNvGrpSpPr/>
          <p:nvPr/>
        </p:nvGrpSpPr>
        <p:grpSpPr>
          <a:xfrm>
            <a:off x="977740" y="5621953"/>
            <a:ext cx="508158" cy="588347"/>
            <a:chOff x="0" y="0"/>
            <a:chExt cx="812800" cy="869819"/>
          </a:xfrm>
        </p:grpSpPr>
        <p:sp>
          <p:nvSpPr>
            <p:cNvPr id="50" name="Freeform 33">
              <a:extLst>
                <a:ext uri="{FF2B5EF4-FFF2-40B4-BE49-F238E27FC236}">
                  <a16:creationId xmlns:a16="http://schemas.microsoft.com/office/drawing/2014/main" id="{62FD209D-AD83-AE8D-A7DF-F50DEA91BD0B}"/>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51" name="TextBox 34">
              <a:extLst>
                <a:ext uri="{FF2B5EF4-FFF2-40B4-BE49-F238E27FC236}">
                  <a16:creationId xmlns:a16="http://schemas.microsoft.com/office/drawing/2014/main" id="{C696133E-7A2E-E50C-4F0A-B7921DD3FF17}"/>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56" name="Group 9">
            <a:extLst>
              <a:ext uri="{FF2B5EF4-FFF2-40B4-BE49-F238E27FC236}">
                <a16:creationId xmlns:a16="http://schemas.microsoft.com/office/drawing/2014/main" id="{67E6096A-3ED2-81F2-141F-58A2D19C4C1A}"/>
              </a:ext>
            </a:extLst>
          </p:cNvPr>
          <p:cNvGrpSpPr/>
          <p:nvPr/>
        </p:nvGrpSpPr>
        <p:grpSpPr>
          <a:xfrm>
            <a:off x="803382" y="1689639"/>
            <a:ext cx="992463" cy="992463"/>
            <a:chOff x="0" y="0"/>
            <a:chExt cx="812800" cy="812800"/>
          </a:xfrm>
        </p:grpSpPr>
        <p:sp>
          <p:nvSpPr>
            <p:cNvPr id="57" name="Freeform 10">
              <a:extLst>
                <a:ext uri="{FF2B5EF4-FFF2-40B4-BE49-F238E27FC236}">
                  <a16:creationId xmlns:a16="http://schemas.microsoft.com/office/drawing/2014/main" id="{542B2ECB-DE00-9886-0784-763DC600D62A}"/>
                </a:ext>
              </a:extLst>
            </p:cNvPr>
            <p:cNvSpPr/>
            <p:nvPr/>
          </p:nvSpPr>
          <p:spPr>
            <a:xfrm rot="2477069">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58" name="TextBox 11">
              <a:extLst>
                <a:ext uri="{FF2B5EF4-FFF2-40B4-BE49-F238E27FC236}">
                  <a16:creationId xmlns:a16="http://schemas.microsoft.com/office/drawing/2014/main" id="{9902452F-A851-DDC5-6F29-61608E8F698C}"/>
                </a:ext>
              </a:extLst>
            </p:cNvPr>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1</a:t>
              </a:r>
            </a:p>
          </p:txBody>
        </p:sp>
      </p:grpSp>
      <p:grpSp>
        <p:nvGrpSpPr>
          <p:cNvPr id="66" name="Group 40">
            <a:extLst>
              <a:ext uri="{FF2B5EF4-FFF2-40B4-BE49-F238E27FC236}">
                <a16:creationId xmlns:a16="http://schemas.microsoft.com/office/drawing/2014/main" id="{68F5CD66-636A-2DFB-2BD5-91455E3D1BBD}"/>
              </a:ext>
            </a:extLst>
          </p:cNvPr>
          <p:cNvGrpSpPr/>
          <p:nvPr/>
        </p:nvGrpSpPr>
        <p:grpSpPr>
          <a:xfrm>
            <a:off x="914400" y="8495344"/>
            <a:ext cx="508158" cy="543805"/>
            <a:chOff x="0" y="0"/>
            <a:chExt cx="812800" cy="869819"/>
          </a:xfrm>
        </p:grpSpPr>
        <p:sp>
          <p:nvSpPr>
            <p:cNvPr id="67" name="Freeform 41">
              <a:extLst>
                <a:ext uri="{FF2B5EF4-FFF2-40B4-BE49-F238E27FC236}">
                  <a16:creationId xmlns:a16="http://schemas.microsoft.com/office/drawing/2014/main" id="{215480EC-6145-FCEE-01F9-9585FEF40AC9}"/>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68" name="TextBox 42">
              <a:extLst>
                <a:ext uri="{FF2B5EF4-FFF2-40B4-BE49-F238E27FC236}">
                  <a16:creationId xmlns:a16="http://schemas.microsoft.com/office/drawing/2014/main" id="{AFD7A6D7-7C1E-CA49-BAC5-56C1C8974B61}"/>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725692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3668" y="-1094195"/>
            <a:ext cx="3499668" cy="13405540"/>
            <a:chOff x="0" y="0"/>
            <a:chExt cx="212191" cy="812800"/>
          </a:xfrm>
        </p:grpSpPr>
        <p:sp>
          <p:nvSpPr>
            <p:cNvPr id="3" name="Freeform 3"/>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txBody>
            <a:bodyPr/>
            <a:lstStyle/>
            <a:p>
              <a:endParaRPr lang="en-US"/>
            </a:p>
          </p:txBody>
        </p:sp>
        <p:sp>
          <p:nvSpPr>
            <p:cNvPr id="4" name="TextBox 4"/>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3563600" y="-6342019"/>
            <a:ext cx="10994424" cy="896914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7" name="TextBox 7"/>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730339" y="2781300"/>
            <a:ext cx="992463" cy="992463"/>
            <a:chOff x="0" y="0"/>
            <a:chExt cx="812800" cy="812800"/>
          </a:xfrm>
        </p:grpSpPr>
        <p:sp>
          <p:nvSpPr>
            <p:cNvPr id="10" name="Freeform 10"/>
            <p:cNvSpPr/>
            <p:nvPr/>
          </p:nvSpPr>
          <p:spPr>
            <a:xfrm rot="2477069">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11" name="TextBox 11"/>
            <p:cNvSpPr txBox="1"/>
            <p:nvPr/>
          </p:nvSpPr>
          <p:spPr>
            <a:xfrm>
              <a:off x="67863" y="29916"/>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2</a:t>
              </a:r>
            </a:p>
          </p:txBody>
        </p:sp>
      </p:grpSp>
      <p:grpSp>
        <p:nvGrpSpPr>
          <p:cNvPr id="12" name="Group 12"/>
          <p:cNvGrpSpPr/>
          <p:nvPr/>
        </p:nvGrpSpPr>
        <p:grpSpPr>
          <a:xfrm>
            <a:off x="941278" y="4448507"/>
            <a:ext cx="552161" cy="543805"/>
            <a:chOff x="0" y="0"/>
            <a:chExt cx="812800" cy="869819"/>
          </a:xfrm>
        </p:grpSpPr>
        <p:sp>
          <p:nvSpPr>
            <p:cNvPr id="13" name="Freeform 1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dirty="0"/>
            </a:p>
          </p:txBody>
        </p:sp>
        <p:sp>
          <p:nvSpPr>
            <p:cNvPr id="14" name="TextBox 1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4</a:t>
              </a:r>
            </a:p>
          </p:txBody>
        </p:sp>
      </p:grpSp>
      <p:grpSp>
        <p:nvGrpSpPr>
          <p:cNvPr id="15" name="Group 15"/>
          <p:cNvGrpSpPr/>
          <p:nvPr/>
        </p:nvGrpSpPr>
        <p:grpSpPr>
          <a:xfrm>
            <a:off x="959341" y="2171700"/>
            <a:ext cx="508158" cy="543805"/>
            <a:chOff x="0" y="0"/>
            <a:chExt cx="812800" cy="869819"/>
          </a:xfrm>
        </p:grpSpPr>
        <p:sp>
          <p:nvSpPr>
            <p:cNvPr id="16" name="Freeform 1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dirty="0"/>
            </a:p>
          </p:txBody>
        </p:sp>
        <p:sp>
          <p:nvSpPr>
            <p:cNvPr id="17" name="TextBox 1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a:t>
              </a:r>
            </a:p>
          </p:txBody>
        </p:sp>
      </p:grpSp>
      <p:grpSp>
        <p:nvGrpSpPr>
          <p:cNvPr id="18" name="Group 18"/>
          <p:cNvGrpSpPr/>
          <p:nvPr/>
        </p:nvGrpSpPr>
        <p:grpSpPr>
          <a:xfrm>
            <a:off x="948235" y="5115753"/>
            <a:ext cx="508158" cy="543805"/>
            <a:chOff x="0" y="0"/>
            <a:chExt cx="812800" cy="869819"/>
          </a:xfrm>
        </p:grpSpPr>
        <p:sp>
          <p:nvSpPr>
            <p:cNvPr id="19" name="Freeform 1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0" name="TextBox 2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1" name="Group 21"/>
          <p:cNvGrpSpPr/>
          <p:nvPr/>
        </p:nvGrpSpPr>
        <p:grpSpPr>
          <a:xfrm>
            <a:off x="955946" y="3816312"/>
            <a:ext cx="508158" cy="520502"/>
            <a:chOff x="0" y="29032"/>
            <a:chExt cx="812800" cy="840787"/>
          </a:xfrm>
        </p:grpSpPr>
        <p:sp>
          <p:nvSpPr>
            <p:cNvPr id="22" name="Freeform 22"/>
            <p:cNvSpPr/>
            <p:nvPr/>
          </p:nvSpPr>
          <p:spPr>
            <a:xfrm>
              <a:off x="0" y="29032"/>
              <a:ext cx="812800" cy="840787"/>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dirty="0"/>
            </a:p>
          </p:txBody>
        </p:sp>
        <p:sp>
          <p:nvSpPr>
            <p:cNvPr id="23" name="TextBox 23"/>
            <p:cNvSpPr txBox="1"/>
            <p:nvPr/>
          </p:nvSpPr>
          <p:spPr>
            <a:xfrm>
              <a:off x="76200" y="107514"/>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3</a:t>
              </a:r>
            </a:p>
          </p:txBody>
        </p:sp>
      </p:grpSp>
      <p:grpSp>
        <p:nvGrpSpPr>
          <p:cNvPr id="24" name="Group 24"/>
          <p:cNvGrpSpPr/>
          <p:nvPr/>
        </p:nvGrpSpPr>
        <p:grpSpPr>
          <a:xfrm>
            <a:off x="948235" y="6455730"/>
            <a:ext cx="508158" cy="543805"/>
            <a:chOff x="0" y="0"/>
            <a:chExt cx="812800" cy="869819"/>
          </a:xfrm>
        </p:grpSpPr>
        <p:sp>
          <p:nvSpPr>
            <p:cNvPr id="25" name="Freeform 2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6" name="TextBox 2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7" name="Group 27"/>
          <p:cNvGrpSpPr/>
          <p:nvPr/>
        </p:nvGrpSpPr>
        <p:grpSpPr>
          <a:xfrm>
            <a:off x="948235" y="5784877"/>
            <a:ext cx="508158" cy="543805"/>
            <a:chOff x="0" y="0"/>
            <a:chExt cx="812800" cy="869819"/>
          </a:xfrm>
        </p:grpSpPr>
        <p:sp>
          <p:nvSpPr>
            <p:cNvPr id="28" name="Freeform 2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2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sp>
        <p:nvSpPr>
          <p:cNvPr id="33" name="TextBox 33"/>
          <p:cNvSpPr txBox="1"/>
          <p:nvPr/>
        </p:nvSpPr>
        <p:spPr>
          <a:xfrm>
            <a:off x="2194176" y="549699"/>
            <a:ext cx="18735408" cy="1710533"/>
          </a:xfrm>
          <a:prstGeom prst="rect">
            <a:avLst/>
          </a:prstGeom>
        </p:spPr>
        <p:txBody>
          <a:bodyPr wrap="square" lIns="0" tIns="0" rIns="0" bIns="0" rtlCol="0" anchor="t">
            <a:spAutoFit/>
          </a:bodyPr>
          <a:lstStyle/>
          <a:p>
            <a:pPr>
              <a:lnSpc>
                <a:spcPts val="15266"/>
              </a:lnSpc>
            </a:pPr>
            <a:r>
              <a:rPr lang="en-IN" sz="7200" b="1" dirty="0">
                <a:solidFill>
                  <a:schemeClr val="accent6">
                    <a:lumMod val="75000"/>
                  </a:schemeClr>
                </a:solidFill>
                <a:effectLst/>
              </a:rPr>
              <a:t>Contents</a:t>
            </a:r>
            <a:endParaRPr lang="en-US" sz="9600" b="1" spc="786" dirty="0">
              <a:solidFill>
                <a:schemeClr val="accent6">
                  <a:lumMod val="75000"/>
                </a:schemeClr>
              </a:solidFill>
              <a:latin typeface="Gotham Bold"/>
              <a:ea typeface="Gotham Bold"/>
              <a:cs typeface="Gotham Bold"/>
              <a:sym typeface="Gotham Bold"/>
            </a:endParaRPr>
          </a:p>
        </p:txBody>
      </p:sp>
      <p:sp>
        <p:nvSpPr>
          <p:cNvPr id="34" name="TextBox 34"/>
          <p:cNvSpPr txBox="1"/>
          <p:nvPr/>
        </p:nvSpPr>
        <p:spPr>
          <a:xfrm>
            <a:off x="502011" y="2579741"/>
            <a:ext cx="7933612" cy="590803"/>
          </a:xfrm>
          <a:prstGeom prst="rect">
            <a:avLst/>
          </a:prstGeom>
        </p:spPr>
        <p:txBody>
          <a:bodyPr wrap="square" lIns="0" tIns="0" rIns="0" bIns="0" rtlCol="0" anchor="t">
            <a:spAutoFit/>
          </a:bodyPr>
          <a:lstStyle/>
          <a:p>
            <a:pPr algn="ctr">
              <a:lnSpc>
                <a:spcPts val="4858"/>
              </a:lnSpc>
            </a:pPr>
            <a:r>
              <a:rPr lang="en-IN" sz="3600" dirty="0">
                <a:solidFill>
                  <a:srgbClr val="002060"/>
                </a:solidFill>
                <a:effectLst/>
              </a:rPr>
              <a:t>Problem Definition </a:t>
            </a:r>
            <a:endParaRPr lang="en-US" sz="3470" dirty="0">
              <a:solidFill>
                <a:srgbClr val="002060"/>
              </a:solidFill>
              <a:latin typeface="Gotham Bold"/>
              <a:ea typeface="Gotham Bold"/>
              <a:cs typeface="Gotham Bold"/>
              <a:sym typeface="Gotham Bold"/>
            </a:endParaRPr>
          </a:p>
        </p:txBody>
      </p:sp>
      <p:grpSp>
        <p:nvGrpSpPr>
          <p:cNvPr id="36" name="Group 36"/>
          <p:cNvGrpSpPr/>
          <p:nvPr/>
        </p:nvGrpSpPr>
        <p:grpSpPr>
          <a:xfrm>
            <a:off x="948235" y="7123361"/>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9" name="Group 39"/>
          <p:cNvGrpSpPr/>
          <p:nvPr/>
        </p:nvGrpSpPr>
        <p:grpSpPr>
          <a:xfrm>
            <a:off x="948235" y="7790991"/>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2" name="Group 42"/>
          <p:cNvGrpSpPr/>
          <p:nvPr/>
        </p:nvGrpSpPr>
        <p:grpSpPr>
          <a:xfrm rot="3945801">
            <a:off x="14871099" y="8400621"/>
            <a:ext cx="4776403" cy="4776403"/>
            <a:chOff x="0" y="0"/>
            <a:chExt cx="812800" cy="812800"/>
          </a:xfrm>
        </p:grpSpPr>
        <p:sp>
          <p:nvSpPr>
            <p:cNvPr id="43" name="Freeform 4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44" name="TextBox 4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5" name="Freeform 45"/>
          <p:cNvSpPr/>
          <p:nvPr/>
        </p:nvSpPr>
        <p:spPr>
          <a:xfrm rot="4162447">
            <a:off x="14812727" y="7509820"/>
            <a:ext cx="3481750" cy="5079075"/>
          </a:xfrm>
          <a:custGeom>
            <a:avLst/>
            <a:gdLst/>
            <a:ahLst/>
            <a:cxnLst/>
            <a:rect l="l" t="t" r="r" b="b"/>
            <a:pathLst>
              <a:path w="1577153" h="3243522">
                <a:moveTo>
                  <a:pt x="0" y="0"/>
                </a:moveTo>
                <a:lnTo>
                  <a:pt x="1577154" y="0"/>
                </a:lnTo>
                <a:lnTo>
                  <a:pt x="1577154" y="3243523"/>
                </a:lnTo>
                <a:lnTo>
                  <a:pt x="0" y="3243523"/>
                </a:lnTo>
                <a:lnTo>
                  <a:pt x="0" y="0"/>
                </a:lnTo>
                <a:close/>
              </a:path>
            </a:pathLst>
          </a:custGeom>
          <a:blipFill>
            <a:blip r:embed="rId4">
              <a:extLst>
                <a:ext uri="{96DAC541-7B7A-43D3-8B79-37D633B846F1}">
                  <asvg:svgBlip xmlns:asvg="http://schemas.microsoft.com/office/drawing/2016/SVG/main" r:embed="rId5"/>
                </a:ext>
              </a:extLst>
            </a:blip>
            <a:stretch>
              <a:fillRect r="-204881"/>
            </a:stretch>
          </a:blipFill>
        </p:spPr>
        <p:txBody>
          <a:bodyPr/>
          <a:lstStyle/>
          <a:p>
            <a:endParaRPr lang="en-US"/>
          </a:p>
        </p:txBody>
      </p:sp>
      <p:sp>
        <p:nvSpPr>
          <p:cNvPr id="50" name="TextBox 34">
            <a:extLst>
              <a:ext uri="{FF2B5EF4-FFF2-40B4-BE49-F238E27FC236}">
                <a16:creationId xmlns:a16="http://schemas.microsoft.com/office/drawing/2014/main" id="{E60DDF82-7FC3-7C72-D384-52ACA830A5EB}"/>
              </a:ext>
            </a:extLst>
          </p:cNvPr>
          <p:cNvSpPr txBox="1"/>
          <p:nvPr/>
        </p:nvSpPr>
        <p:spPr>
          <a:xfrm>
            <a:off x="3019505" y="6356281"/>
            <a:ext cx="14039225" cy="3323987"/>
          </a:xfrm>
          <a:prstGeom prst="rect">
            <a:avLst/>
          </a:prstGeom>
        </p:spPr>
        <p:txBody>
          <a:bodyPr wrap="square" lIns="0" tIns="0" rIns="0" bIns="0" rtlCol="0" anchor="t">
            <a:spAutoFit/>
          </a:bodyPr>
          <a:lstStyle/>
          <a:p>
            <a:pPr algn="just"/>
            <a:r>
              <a:rPr lang="en-IN" sz="3600" b="1" dirty="0"/>
              <a:t>Source</a:t>
            </a:r>
            <a:r>
              <a:rPr lang="en-IN" sz="3600" dirty="0"/>
              <a:t>: Pima Indians Diabetes Database (Kaggle).</a:t>
            </a:r>
          </a:p>
          <a:p>
            <a:pPr algn="just"/>
            <a:r>
              <a:rPr lang="en-IN" sz="3600" dirty="0"/>
              <a:t>768 instances, 8 features, 1 target variable.</a:t>
            </a:r>
          </a:p>
          <a:p>
            <a:pPr algn="just"/>
            <a:r>
              <a:rPr lang="en-IN" sz="3600" b="1" dirty="0"/>
              <a:t>Features</a:t>
            </a:r>
            <a:r>
              <a:rPr lang="en-IN" sz="3600" dirty="0"/>
              <a:t>: Pregnancies, Glucose, Blood Pressure, Skin Thickness, Insulin, BMI, Diabetes Pedigree Function, Age.</a:t>
            </a:r>
          </a:p>
          <a:p>
            <a:pPr algn="just"/>
            <a:r>
              <a:rPr lang="en-IN" sz="3600" b="1" dirty="0"/>
              <a:t>Target: </a:t>
            </a:r>
            <a:r>
              <a:rPr lang="en-IN" sz="3600" dirty="0"/>
              <a:t>Diabetes Outcome (0 or 1).</a:t>
            </a:r>
          </a:p>
          <a:p>
            <a:pPr algn="just"/>
            <a:endParaRPr lang="en-US" sz="3600" dirty="0"/>
          </a:p>
        </p:txBody>
      </p:sp>
      <p:sp>
        <p:nvSpPr>
          <p:cNvPr id="51" name="TextBox 34">
            <a:extLst>
              <a:ext uri="{FF2B5EF4-FFF2-40B4-BE49-F238E27FC236}">
                <a16:creationId xmlns:a16="http://schemas.microsoft.com/office/drawing/2014/main" id="{1F8061FB-A5C3-3F85-E3BE-E2E816322338}"/>
              </a:ext>
            </a:extLst>
          </p:cNvPr>
          <p:cNvSpPr txBox="1"/>
          <p:nvPr/>
        </p:nvSpPr>
        <p:spPr>
          <a:xfrm>
            <a:off x="3023253" y="3274568"/>
            <a:ext cx="14039225" cy="2769989"/>
          </a:xfrm>
          <a:prstGeom prst="rect">
            <a:avLst/>
          </a:prstGeom>
        </p:spPr>
        <p:txBody>
          <a:bodyPr wrap="square" lIns="0" tIns="0" rIns="0" bIns="0" rtlCol="0" anchor="t">
            <a:spAutoFit/>
          </a:bodyPr>
          <a:lstStyle/>
          <a:p>
            <a:pPr algn="just"/>
            <a:r>
              <a:rPr lang="en-US" sz="3600" dirty="0"/>
              <a:t>Early detection of diabetes is crucial for effective management and treatment.</a:t>
            </a:r>
          </a:p>
          <a:p>
            <a:pPr algn="just"/>
            <a:r>
              <a:rPr lang="en-US" sz="3600" dirty="0"/>
              <a:t>Develop a deep learning model to predict diabetes risk based on health indicators.</a:t>
            </a:r>
          </a:p>
          <a:p>
            <a:pPr algn="just"/>
            <a:endParaRPr lang="en-US" sz="3600" dirty="0"/>
          </a:p>
        </p:txBody>
      </p:sp>
      <p:sp>
        <p:nvSpPr>
          <p:cNvPr id="52" name="TextBox 34">
            <a:extLst>
              <a:ext uri="{FF2B5EF4-FFF2-40B4-BE49-F238E27FC236}">
                <a16:creationId xmlns:a16="http://schemas.microsoft.com/office/drawing/2014/main" id="{0DB59FE6-05E0-7D62-6C4C-FD5580B7706C}"/>
              </a:ext>
            </a:extLst>
          </p:cNvPr>
          <p:cNvSpPr txBox="1"/>
          <p:nvPr/>
        </p:nvSpPr>
        <p:spPr>
          <a:xfrm>
            <a:off x="-943552" y="5697139"/>
            <a:ext cx="7933612" cy="590803"/>
          </a:xfrm>
          <a:prstGeom prst="rect">
            <a:avLst/>
          </a:prstGeom>
        </p:spPr>
        <p:txBody>
          <a:bodyPr wrap="square" lIns="0" tIns="0" rIns="0" bIns="0" rtlCol="0" anchor="t">
            <a:spAutoFit/>
          </a:bodyPr>
          <a:lstStyle/>
          <a:p>
            <a:pPr algn="ctr">
              <a:lnSpc>
                <a:spcPts val="4858"/>
              </a:lnSpc>
            </a:pPr>
            <a:r>
              <a:rPr lang="en-IN" sz="3600" dirty="0">
                <a:solidFill>
                  <a:srgbClr val="002060"/>
                </a:solidFill>
                <a:effectLst/>
              </a:rPr>
              <a:t>Data</a:t>
            </a:r>
            <a:endParaRPr lang="en-US" sz="3470" dirty="0">
              <a:solidFill>
                <a:srgbClr val="002060"/>
              </a:solidFill>
              <a:latin typeface="Gotham Bold"/>
              <a:ea typeface="Gotham Bold"/>
              <a:cs typeface="Gotham Bold"/>
              <a:sym typeface="Gotham Bold"/>
            </a:endParaRPr>
          </a:p>
        </p:txBody>
      </p:sp>
      <p:grpSp>
        <p:nvGrpSpPr>
          <p:cNvPr id="53" name="Group 40">
            <a:extLst>
              <a:ext uri="{FF2B5EF4-FFF2-40B4-BE49-F238E27FC236}">
                <a16:creationId xmlns:a16="http://schemas.microsoft.com/office/drawing/2014/main" id="{A10C72B7-CCDC-EEB2-EE6D-21BBB08F47B6}"/>
              </a:ext>
            </a:extLst>
          </p:cNvPr>
          <p:cNvGrpSpPr/>
          <p:nvPr/>
        </p:nvGrpSpPr>
        <p:grpSpPr>
          <a:xfrm>
            <a:off x="914400" y="8495344"/>
            <a:ext cx="508158" cy="543805"/>
            <a:chOff x="0" y="0"/>
            <a:chExt cx="812800" cy="869819"/>
          </a:xfrm>
        </p:grpSpPr>
        <p:sp>
          <p:nvSpPr>
            <p:cNvPr id="54" name="Freeform 41">
              <a:extLst>
                <a:ext uri="{FF2B5EF4-FFF2-40B4-BE49-F238E27FC236}">
                  <a16:creationId xmlns:a16="http://schemas.microsoft.com/office/drawing/2014/main" id="{FF5FC1F6-2E95-FBED-DCEE-2F8ADD3D3B79}"/>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55" name="TextBox 42">
              <a:extLst>
                <a:ext uri="{FF2B5EF4-FFF2-40B4-BE49-F238E27FC236}">
                  <a16:creationId xmlns:a16="http://schemas.microsoft.com/office/drawing/2014/main" id="{A09D09ED-F344-2BEB-6764-622530EAEC99}"/>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993015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a:extLst>
              <a:ext uri="{FF2B5EF4-FFF2-40B4-BE49-F238E27FC236}">
                <a16:creationId xmlns:a16="http://schemas.microsoft.com/office/drawing/2014/main" id="{1C3FB700-5579-AF90-D030-8DBA6F6607EE}"/>
              </a:ext>
            </a:extLst>
          </p:cNvPr>
          <p:cNvGrpSpPr/>
          <p:nvPr/>
        </p:nvGrpSpPr>
        <p:grpSpPr>
          <a:xfrm>
            <a:off x="-1505987" y="-2700343"/>
            <a:ext cx="3499668" cy="13405540"/>
            <a:chOff x="0" y="0"/>
            <a:chExt cx="212191" cy="812800"/>
          </a:xfrm>
        </p:grpSpPr>
        <p:sp>
          <p:nvSpPr>
            <p:cNvPr id="3" name="Freeform 12">
              <a:extLst>
                <a:ext uri="{FF2B5EF4-FFF2-40B4-BE49-F238E27FC236}">
                  <a16:creationId xmlns:a16="http://schemas.microsoft.com/office/drawing/2014/main" id="{77BDF40A-7949-B479-782A-D596207F3450}"/>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4" name="TextBox 13">
              <a:extLst>
                <a:ext uri="{FF2B5EF4-FFF2-40B4-BE49-F238E27FC236}">
                  <a16:creationId xmlns:a16="http://schemas.microsoft.com/office/drawing/2014/main" id="{9E993194-2946-E531-D351-A82B736D3D74}"/>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5" name="Group 14">
            <a:extLst>
              <a:ext uri="{FF2B5EF4-FFF2-40B4-BE49-F238E27FC236}">
                <a16:creationId xmlns:a16="http://schemas.microsoft.com/office/drawing/2014/main" id="{FF6B1062-9A1C-63C5-80F4-FAEA421AF2DD}"/>
              </a:ext>
            </a:extLst>
          </p:cNvPr>
          <p:cNvGrpSpPr/>
          <p:nvPr/>
        </p:nvGrpSpPr>
        <p:grpSpPr>
          <a:xfrm>
            <a:off x="735588" y="3103007"/>
            <a:ext cx="992463" cy="992463"/>
            <a:chOff x="0" y="0"/>
            <a:chExt cx="812800" cy="812800"/>
          </a:xfrm>
        </p:grpSpPr>
        <p:sp>
          <p:nvSpPr>
            <p:cNvPr id="6" name="Freeform 15">
              <a:extLst>
                <a:ext uri="{FF2B5EF4-FFF2-40B4-BE49-F238E27FC236}">
                  <a16:creationId xmlns:a16="http://schemas.microsoft.com/office/drawing/2014/main" id="{2493B2A0-B995-1E87-FF2C-079CEE685794}"/>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7" name="TextBox 16">
              <a:extLst>
                <a:ext uri="{FF2B5EF4-FFF2-40B4-BE49-F238E27FC236}">
                  <a16:creationId xmlns:a16="http://schemas.microsoft.com/office/drawing/2014/main" id="{40430261-D901-3248-6C13-BDAA7A678796}"/>
                </a:ext>
              </a:extLst>
            </p:cNvPr>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3</a:t>
              </a:r>
            </a:p>
          </p:txBody>
        </p:sp>
      </p:grpSp>
      <p:grpSp>
        <p:nvGrpSpPr>
          <p:cNvPr id="8" name="Group 17">
            <a:extLst>
              <a:ext uri="{FF2B5EF4-FFF2-40B4-BE49-F238E27FC236}">
                <a16:creationId xmlns:a16="http://schemas.microsoft.com/office/drawing/2014/main" id="{91259526-7274-9BF7-67CC-A3A9593B20D0}"/>
              </a:ext>
            </a:extLst>
          </p:cNvPr>
          <p:cNvGrpSpPr/>
          <p:nvPr/>
        </p:nvGrpSpPr>
        <p:grpSpPr>
          <a:xfrm>
            <a:off x="977741" y="4142495"/>
            <a:ext cx="508158" cy="543805"/>
            <a:chOff x="0" y="0"/>
            <a:chExt cx="812800" cy="869819"/>
          </a:xfrm>
        </p:grpSpPr>
        <p:sp>
          <p:nvSpPr>
            <p:cNvPr id="9" name="Freeform 18">
              <a:extLst>
                <a:ext uri="{FF2B5EF4-FFF2-40B4-BE49-F238E27FC236}">
                  <a16:creationId xmlns:a16="http://schemas.microsoft.com/office/drawing/2014/main" id="{B81B9320-83C3-5153-AB0A-FC7D71292493}"/>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0" name="TextBox 19">
              <a:extLst>
                <a:ext uri="{FF2B5EF4-FFF2-40B4-BE49-F238E27FC236}">
                  <a16:creationId xmlns:a16="http://schemas.microsoft.com/office/drawing/2014/main" id="{CB479690-39EA-3A69-A8F4-C7704F6F0704}"/>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4</a:t>
              </a:r>
            </a:p>
          </p:txBody>
        </p:sp>
      </p:grpSp>
      <p:grpSp>
        <p:nvGrpSpPr>
          <p:cNvPr id="11" name="Group 20">
            <a:extLst>
              <a:ext uri="{FF2B5EF4-FFF2-40B4-BE49-F238E27FC236}">
                <a16:creationId xmlns:a16="http://schemas.microsoft.com/office/drawing/2014/main" id="{5EF4B514-FB8F-036A-B8F6-E01B7FE3A0E5}"/>
              </a:ext>
            </a:extLst>
          </p:cNvPr>
          <p:cNvGrpSpPr/>
          <p:nvPr/>
        </p:nvGrpSpPr>
        <p:grpSpPr>
          <a:xfrm>
            <a:off x="977741" y="1714500"/>
            <a:ext cx="508158" cy="543805"/>
            <a:chOff x="0" y="0"/>
            <a:chExt cx="812800" cy="869819"/>
          </a:xfrm>
        </p:grpSpPr>
        <p:sp>
          <p:nvSpPr>
            <p:cNvPr id="12" name="Freeform 21">
              <a:extLst>
                <a:ext uri="{FF2B5EF4-FFF2-40B4-BE49-F238E27FC236}">
                  <a16:creationId xmlns:a16="http://schemas.microsoft.com/office/drawing/2014/main" id="{B93A9353-75A4-67BE-64A1-43E2C4BE385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3" name="TextBox 22">
              <a:extLst>
                <a:ext uri="{FF2B5EF4-FFF2-40B4-BE49-F238E27FC236}">
                  <a16:creationId xmlns:a16="http://schemas.microsoft.com/office/drawing/2014/main" id="{A5AF2390-386A-B742-0A64-30B3F510CA43}"/>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4" name="Group 23">
            <a:extLst>
              <a:ext uri="{FF2B5EF4-FFF2-40B4-BE49-F238E27FC236}">
                <a16:creationId xmlns:a16="http://schemas.microsoft.com/office/drawing/2014/main" id="{C91CD68D-3CC5-D8DD-DD1C-C9D5B6898140}"/>
              </a:ext>
            </a:extLst>
          </p:cNvPr>
          <p:cNvGrpSpPr/>
          <p:nvPr/>
        </p:nvGrpSpPr>
        <p:grpSpPr>
          <a:xfrm>
            <a:off x="977741" y="4904495"/>
            <a:ext cx="508158" cy="543805"/>
            <a:chOff x="0" y="0"/>
            <a:chExt cx="812800" cy="869819"/>
          </a:xfrm>
        </p:grpSpPr>
        <p:sp>
          <p:nvSpPr>
            <p:cNvPr id="15" name="Freeform 24">
              <a:extLst>
                <a:ext uri="{FF2B5EF4-FFF2-40B4-BE49-F238E27FC236}">
                  <a16:creationId xmlns:a16="http://schemas.microsoft.com/office/drawing/2014/main" id="{9A6748FD-CE58-A8C3-7A15-FE26692B3A3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25">
              <a:extLst>
                <a:ext uri="{FF2B5EF4-FFF2-40B4-BE49-F238E27FC236}">
                  <a16:creationId xmlns:a16="http://schemas.microsoft.com/office/drawing/2014/main" id="{27970B7A-05FA-FE83-4D51-118B7EBD1788}"/>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5</a:t>
              </a:r>
            </a:p>
          </p:txBody>
        </p:sp>
      </p:grpSp>
      <p:grpSp>
        <p:nvGrpSpPr>
          <p:cNvPr id="17" name="Group 26">
            <a:extLst>
              <a:ext uri="{FF2B5EF4-FFF2-40B4-BE49-F238E27FC236}">
                <a16:creationId xmlns:a16="http://schemas.microsoft.com/office/drawing/2014/main" id="{5BAC4C6E-E860-915D-4A09-9F81DAA40244}"/>
              </a:ext>
            </a:extLst>
          </p:cNvPr>
          <p:cNvGrpSpPr/>
          <p:nvPr/>
        </p:nvGrpSpPr>
        <p:grpSpPr>
          <a:xfrm>
            <a:off x="977741" y="2400300"/>
            <a:ext cx="508158" cy="543805"/>
            <a:chOff x="0" y="0"/>
            <a:chExt cx="812800" cy="869819"/>
          </a:xfrm>
        </p:grpSpPr>
        <p:sp>
          <p:nvSpPr>
            <p:cNvPr id="18" name="Freeform 27">
              <a:extLst>
                <a:ext uri="{FF2B5EF4-FFF2-40B4-BE49-F238E27FC236}">
                  <a16:creationId xmlns:a16="http://schemas.microsoft.com/office/drawing/2014/main" id="{80EB2390-A845-F34B-D71D-8EEFBD727C23}"/>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28">
              <a:extLst>
                <a:ext uri="{FF2B5EF4-FFF2-40B4-BE49-F238E27FC236}">
                  <a16:creationId xmlns:a16="http://schemas.microsoft.com/office/drawing/2014/main" id="{83868955-8BD9-899B-F1A8-32D97C0B8182}"/>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0" name="Group 29">
            <a:extLst>
              <a:ext uri="{FF2B5EF4-FFF2-40B4-BE49-F238E27FC236}">
                <a16:creationId xmlns:a16="http://schemas.microsoft.com/office/drawing/2014/main" id="{BE33F311-E49B-1F33-7579-07AA3DDE38A1}"/>
              </a:ext>
            </a:extLst>
          </p:cNvPr>
          <p:cNvGrpSpPr/>
          <p:nvPr/>
        </p:nvGrpSpPr>
        <p:grpSpPr>
          <a:xfrm>
            <a:off x="977741" y="6425585"/>
            <a:ext cx="508158" cy="543805"/>
            <a:chOff x="0" y="0"/>
            <a:chExt cx="812800" cy="869819"/>
          </a:xfrm>
        </p:grpSpPr>
        <p:sp>
          <p:nvSpPr>
            <p:cNvPr id="21" name="Freeform 30">
              <a:extLst>
                <a:ext uri="{FF2B5EF4-FFF2-40B4-BE49-F238E27FC236}">
                  <a16:creationId xmlns:a16="http://schemas.microsoft.com/office/drawing/2014/main" id="{9B4548F7-FBDA-6F4E-A592-A2B6FD6D61CB}"/>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31">
              <a:extLst>
                <a:ext uri="{FF2B5EF4-FFF2-40B4-BE49-F238E27FC236}">
                  <a16:creationId xmlns:a16="http://schemas.microsoft.com/office/drawing/2014/main" id="{F3924249-1EE0-0882-46D2-3A678D890620}"/>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3" name="Group 32">
            <a:extLst>
              <a:ext uri="{FF2B5EF4-FFF2-40B4-BE49-F238E27FC236}">
                <a16:creationId xmlns:a16="http://schemas.microsoft.com/office/drawing/2014/main" id="{D89E59F0-2963-F87C-1092-34CAE65691F0}"/>
              </a:ext>
            </a:extLst>
          </p:cNvPr>
          <p:cNvGrpSpPr/>
          <p:nvPr/>
        </p:nvGrpSpPr>
        <p:grpSpPr>
          <a:xfrm>
            <a:off x="977741" y="5676900"/>
            <a:ext cx="508158" cy="543805"/>
            <a:chOff x="0" y="0"/>
            <a:chExt cx="812800" cy="869819"/>
          </a:xfrm>
        </p:grpSpPr>
        <p:sp>
          <p:nvSpPr>
            <p:cNvPr id="24" name="Freeform 33">
              <a:extLst>
                <a:ext uri="{FF2B5EF4-FFF2-40B4-BE49-F238E27FC236}">
                  <a16:creationId xmlns:a16="http://schemas.microsoft.com/office/drawing/2014/main" id="{1E3E85E4-48F8-FFEF-EAFA-A55BD73EB323}"/>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34">
              <a:extLst>
                <a:ext uri="{FF2B5EF4-FFF2-40B4-BE49-F238E27FC236}">
                  <a16:creationId xmlns:a16="http://schemas.microsoft.com/office/drawing/2014/main" id="{2AECE5A7-3066-27C5-8461-2801AB35DADB}"/>
                </a:ext>
              </a:extLst>
            </p:cNvPr>
            <p:cNvSpPr txBox="1"/>
            <p:nvPr/>
          </p:nvSpPr>
          <p:spPr>
            <a:xfrm>
              <a:off x="43505" y="5244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27" name="Group 37">
            <a:extLst>
              <a:ext uri="{FF2B5EF4-FFF2-40B4-BE49-F238E27FC236}">
                <a16:creationId xmlns:a16="http://schemas.microsoft.com/office/drawing/2014/main" id="{58092D3A-25C3-8F83-F6B5-EDED5B7A8A7F}"/>
              </a:ext>
            </a:extLst>
          </p:cNvPr>
          <p:cNvGrpSpPr/>
          <p:nvPr/>
        </p:nvGrpSpPr>
        <p:grpSpPr>
          <a:xfrm>
            <a:off x="977741" y="7093216"/>
            <a:ext cx="508158" cy="543805"/>
            <a:chOff x="0" y="0"/>
            <a:chExt cx="812800" cy="869819"/>
          </a:xfrm>
        </p:grpSpPr>
        <p:sp>
          <p:nvSpPr>
            <p:cNvPr id="28" name="Freeform 38">
              <a:extLst>
                <a:ext uri="{FF2B5EF4-FFF2-40B4-BE49-F238E27FC236}">
                  <a16:creationId xmlns:a16="http://schemas.microsoft.com/office/drawing/2014/main" id="{9611C7BC-2E45-388F-1D54-706F9BA4FB29}"/>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9" name="TextBox 39">
              <a:extLst>
                <a:ext uri="{FF2B5EF4-FFF2-40B4-BE49-F238E27FC236}">
                  <a16:creationId xmlns:a16="http://schemas.microsoft.com/office/drawing/2014/main" id="{64EA6864-9651-27B4-486E-85D24C13A3AF}"/>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0" name="Group 40">
            <a:extLst>
              <a:ext uri="{FF2B5EF4-FFF2-40B4-BE49-F238E27FC236}">
                <a16:creationId xmlns:a16="http://schemas.microsoft.com/office/drawing/2014/main" id="{57343A2B-43D8-8405-ED97-F4D748D724B7}"/>
              </a:ext>
            </a:extLst>
          </p:cNvPr>
          <p:cNvGrpSpPr/>
          <p:nvPr/>
        </p:nvGrpSpPr>
        <p:grpSpPr>
          <a:xfrm>
            <a:off x="977741" y="7760846"/>
            <a:ext cx="508158" cy="543805"/>
            <a:chOff x="0" y="0"/>
            <a:chExt cx="812800" cy="869819"/>
          </a:xfrm>
        </p:grpSpPr>
        <p:sp>
          <p:nvSpPr>
            <p:cNvPr id="31" name="Freeform 41">
              <a:extLst>
                <a:ext uri="{FF2B5EF4-FFF2-40B4-BE49-F238E27FC236}">
                  <a16:creationId xmlns:a16="http://schemas.microsoft.com/office/drawing/2014/main" id="{69753419-1A1C-E838-B580-8F7CC56C3763}"/>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42">
              <a:extLst>
                <a:ext uri="{FF2B5EF4-FFF2-40B4-BE49-F238E27FC236}">
                  <a16:creationId xmlns:a16="http://schemas.microsoft.com/office/drawing/2014/main" id="{32558862-8AF4-0881-B011-04AAFDCE74CB}"/>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33" name="Group 43">
            <a:extLst>
              <a:ext uri="{FF2B5EF4-FFF2-40B4-BE49-F238E27FC236}">
                <a16:creationId xmlns:a16="http://schemas.microsoft.com/office/drawing/2014/main" id="{8C2F19AA-0087-03D8-EAC9-1D8723BC60A9}"/>
              </a:ext>
            </a:extLst>
          </p:cNvPr>
          <p:cNvGrpSpPr/>
          <p:nvPr/>
        </p:nvGrpSpPr>
        <p:grpSpPr>
          <a:xfrm>
            <a:off x="11762088" y="-9632634"/>
            <a:ext cx="10994424" cy="10994424"/>
            <a:chOff x="0" y="0"/>
            <a:chExt cx="812800" cy="812800"/>
          </a:xfrm>
        </p:grpSpPr>
        <p:sp>
          <p:nvSpPr>
            <p:cNvPr id="34" name="Freeform 44">
              <a:extLst>
                <a:ext uri="{FF2B5EF4-FFF2-40B4-BE49-F238E27FC236}">
                  <a16:creationId xmlns:a16="http://schemas.microsoft.com/office/drawing/2014/main" id="{2C6F2EB4-63CE-E4B3-D4CB-922A9DAECFC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35" name="TextBox 45">
              <a:extLst>
                <a:ext uri="{FF2B5EF4-FFF2-40B4-BE49-F238E27FC236}">
                  <a16:creationId xmlns:a16="http://schemas.microsoft.com/office/drawing/2014/main" id="{D1B32ABC-AB85-EF9B-6F0E-112EDA8E364B}"/>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36" name="TextBox 35">
            <a:extLst>
              <a:ext uri="{FF2B5EF4-FFF2-40B4-BE49-F238E27FC236}">
                <a16:creationId xmlns:a16="http://schemas.microsoft.com/office/drawing/2014/main" id="{E9F1163A-F1A4-8CFE-01D0-465537A82C2D}"/>
              </a:ext>
            </a:extLst>
          </p:cNvPr>
          <p:cNvSpPr txBox="1"/>
          <p:nvPr/>
        </p:nvSpPr>
        <p:spPr>
          <a:xfrm>
            <a:off x="-228600" y="1153061"/>
            <a:ext cx="10768262" cy="1323439"/>
          </a:xfrm>
          <a:prstGeom prst="rect">
            <a:avLst/>
          </a:prstGeom>
          <a:noFill/>
        </p:spPr>
        <p:txBody>
          <a:bodyPr wrap="square">
            <a:spAutoFit/>
          </a:bodyPr>
          <a:lstStyle/>
          <a:p>
            <a:pPr algn="ctr"/>
            <a:r>
              <a:rPr lang="en-US" sz="8000" b="1" dirty="0">
                <a:ln w="0"/>
                <a:solidFill>
                  <a:schemeClr val="accent6"/>
                </a:solidFill>
                <a:effectLst>
                  <a:outerShdw blurRad="38100" dist="19050" dir="2700000" algn="tl" rotWithShape="0">
                    <a:schemeClr val="dk1">
                      <a:alpha val="40000"/>
                    </a:schemeClr>
                  </a:outerShdw>
                </a:effectLst>
              </a:rPr>
              <a:t>Methodology  </a:t>
            </a:r>
            <a:endParaRPr lang="en-US" sz="8000" b="1" cap="none" spc="0" dirty="0">
              <a:ln w="0"/>
              <a:solidFill>
                <a:schemeClr val="accent6"/>
              </a:solidFill>
              <a:effectLst>
                <a:outerShdw blurRad="38100" dist="19050" dir="2700000" algn="tl" rotWithShape="0">
                  <a:schemeClr val="dk1">
                    <a:alpha val="40000"/>
                  </a:schemeClr>
                </a:outerShdw>
              </a:effectLst>
            </a:endParaRPr>
          </a:p>
        </p:txBody>
      </p:sp>
      <p:sp>
        <p:nvSpPr>
          <p:cNvPr id="37" name="TextBox 36">
            <a:extLst>
              <a:ext uri="{FF2B5EF4-FFF2-40B4-BE49-F238E27FC236}">
                <a16:creationId xmlns:a16="http://schemas.microsoft.com/office/drawing/2014/main" id="{8B43151F-3A9D-D82F-303C-55E5C7D7F036}"/>
              </a:ext>
            </a:extLst>
          </p:cNvPr>
          <p:cNvSpPr txBox="1"/>
          <p:nvPr/>
        </p:nvSpPr>
        <p:spPr>
          <a:xfrm>
            <a:off x="2403265" y="6771353"/>
            <a:ext cx="7045535" cy="2585323"/>
          </a:xfrm>
          <a:prstGeom prst="rect">
            <a:avLst/>
          </a:prstGeom>
        </p:spPr>
        <p:txBody>
          <a:bodyPr wrap="square" lIns="0" tIns="0" rIns="0" bIns="0" rtlCol="0" anchor="t">
            <a:spAutoFit/>
          </a:bodyPr>
          <a:lstStyle/>
          <a:p>
            <a:pPr marL="457200" indent="-457200">
              <a:buFont typeface="Wingdings" panose="05000000000000000000" pitchFamily="2" charset="2"/>
              <a:buChar char="Ø"/>
            </a:pPr>
            <a:r>
              <a:rPr lang="en-US" sz="2800" dirty="0"/>
              <a:t>Built a Neural Network (MLP) in TensorFlow / </a:t>
            </a:r>
            <a:r>
              <a:rPr lang="en-US" sz="2800" dirty="0" err="1"/>
              <a:t>Keras</a:t>
            </a:r>
            <a:r>
              <a:rPr lang="en-US" sz="2800" dirty="0"/>
              <a:t>:</a:t>
            </a:r>
          </a:p>
          <a:p>
            <a:pPr marL="457200" indent="-457200">
              <a:buFont typeface="Wingdings" panose="05000000000000000000" pitchFamily="2" charset="2"/>
              <a:buChar char="Ø"/>
            </a:pPr>
            <a:r>
              <a:rPr lang="en-US" sz="2800" dirty="0"/>
              <a:t>3 hidden layers with 64, 32, and 16 neurons (</a:t>
            </a:r>
            <a:r>
              <a:rPr lang="en-US" sz="2800" dirty="0" err="1"/>
              <a:t>ReLU</a:t>
            </a:r>
            <a:r>
              <a:rPr lang="en-US" sz="2800" dirty="0"/>
              <a:t> activation).</a:t>
            </a:r>
          </a:p>
          <a:p>
            <a:pPr marL="457200" indent="-457200">
              <a:buFont typeface="Wingdings" panose="05000000000000000000" pitchFamily="2" charset="2"/>
              <a:buChar char="Ø"/>
            </a:pPr>
            <a:r>
              <a:rPr lang="en-US" sz="2800" dirty="0"/>
              <a:t>Dropout layers to reduce overfitting.</a:t>
            </a:r>
          </a:p>
          <a:p>
            <a:pPr marL="457200" indent="-457200">
              <a:buFont typeface="Wingdings" panose="05000000000000000000" pitchFamily="2" charset="2"/>
              <a:buChar char="Ø"/>
            </a:pPr>
            <a:r>
              <a:rPr lang="en-US" sz="2800" dirty="0"/>
              <a:t>Output: 1 neuron (sigmoid activation).</a:t>
            </a:r>
          </a:p>
        </p:txBody>
      </p:sp>
      <p:sp>
        <p:nvSpPr>
          <p:cNvPr id="41" name="TextBox 40">
            <a:extLst>
              <a:ext uri="{FF2B5EF4-FFF2-40B4-BE49-F238E27FC236}">
                <a16:creationId xmlns:a16="http://schemas.microsoft.com/office/drawing/2014/main" id="{40ECC361-073F-2659-267F-9490048AE51E}"/>
              </a:ext>
            </a:extLst>
          </p:cNvPr>
          <p:cNvSpPr txBox="1"/>
          <p:nvPr/>
        </p:nvSpPr>
        <p:spPr>
          <a:xfrm>
            <a:off x="1184271" y="6144827"/>
            <a:ext cx="5301328" cy="584775"/>
          </a:xfrm>
          <a:prstGeom prst="rect">
            <a:avLst/>
          </a:prstGeom>
          <a:noFill/>
        </p:spPr>
        <p:txBody>
          <a:bodyPr wrap="square">
            <a:spAutoFit/>
          </a:bodyPr>
          <a:lstStyle/>
          <a:p>
            <a:pPr algn="ctr"/>
            <a:r>
              <a:rPr lang="en-IN" sz="3200" b="1" i="0" dirty="0">
                <a:solidFill>
                  <a:srgbClr val="FF890D"/>
                </a:solidFill>
                <a:effectLst/>
                <a:latin typeface="Times New Roman" panose="02020603050405020304" pitchFamily="18" charset="0"/>
                <a:cs typeface="Times New Roman" panose="02020603050405020304" pitchFamily="18" charset="0"/>
              </a:rPr>
              <a:t>Model Design</a:t>
            </a:r>
            <a:endParaRPr lang="en-US" sz="3200" b="1" i="1" cap="none" spc="0" dirty="0">
              <a:ln w="0"/>
              <a:solidFill>
                <a:schemeClr val="accent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176B1323-24E6-398F-5B78-22AA2C89762E}"/>
              </a:ext>
            </a:extLst>
          </p:cNvPr>
          <p:cNvSpPr txBox="1"/>
          <p:nvPr/>
        </p:nvSpPr>
        <p:spPr>
          <a:xfrm>
            <a:off x="9949420" y="5939393"/>
            <a:ext cx="5301328" cy="584775"/>
          </a:xfrm>
          <a:prstGeom prst="rect">
            <a:avLst/>
          </a:prstGeom>
          <a:noFill/>
        </p:spPr>
        <p:txBody>
          <a:bodyPr wrap="square">
            <a:spAutoFit/>
          </a:bodyPr>
          <a:lstStyle/>
          <a:p>
            <a:pPr algn="ctr"/>
            <a:r>
              <a:rPr lang="en-IN" sz="3200" b="1" cap="none" spc="0" dirty="0">
                <a:ln w="0"/>
                <a:solidFill>
                  <a:srgbClr val="FF890D"/>
                </a:solidFill>
                <a:latin typeface="Times New Roman" panose="02020603050405020304" pitchFamily="18" charset="0"/>
                <a:cs typeface="Times New Roman" panose="02020603050405020304" pitchFamily="18" charset="0"/>
              </a:rPr>
              <a:t>Training &amp; </a:t>
            </a:r>
            <a:r>
              <a:rPr lang="en-IN" sz="3200" b="1" cap="none" spc="0" dirty="0" err="1">
                <a:ln w="0"/>
                <a:solidFill>
                  <a:srgbClr val="FF890D"/>
                </a:solidFill>
                <a:latin typeface="Times New Roman" panose="02020603050405020304" pitchFamily="18" charset="0"/>
                <a:cs typeface="Times New Roman" panose="02020603050405020304" pitchFamily="18" charset="0"/>
              </a:rPr>
              <a:t>Evulation</a:t>
            </a:r>
            <a:endParaRPr lang="en-US" sz="3200" b="1" i="1" cap="none" spc="0" dirty="0">
              <a:ln w="0"/>
              <a:solidFill>
                <a:schemeClr val="accent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7AAE255A-D3ED-EFDD-48A8-D92D113547F2}"/>
              </a:ext>
            </a:extLst>
          </p:cNvPr>
          <p:cNvSpPr txBox="1"/>
          <p:nvPr/>
        </p:nvSpPr>
        <p:spPr>
          <a:xfrm>
            <a:off x="9448800" y="2681228"/>
            <a:ext cx="5301328" cy="584775"/>
          </a:xfrm>
          <a:prstGeom prst="rect">
            <a:avLst/>
          </a:prstGeom>
          <a:noFill/>
        </p:spPr>
        <p:txBody>
          <a:bodyPr wrap="square">
            <a:spAutoFit/>
          </a:bodyPr>
          <a:lstStyle/>
          <a:p>
            <a:pPr algn="ctr"/>
            <a:r>
              <a:rPr lang="en-IN" sz="3200" b="1" i="0" dirty="0">
                <a:solidFill>
                  <a:srgbClr val="FF890D"/>
                </a:solidFill>
                <a:effectLst/>
                <a:latin typeface="Times New Roman" panose="02020603050405020304" pitchFamily="18" charset="0"/>
                <a:cs typeface="Times New Roman" panose="02020603050405020304" pitchFamily="18" charset="0"/>
              </a:rPr>
              <a:t>Data Processing</a:t>
            </a:r>
            <a:endParaRPr lang="en-US" sz="3200" b="1" i="1" cap="none" spc="0" dirty="0">
              <a:ln w="0"/>
              <a:solidFill>
                <a:schemeClr val="accent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2E8EEF56-6B57-DFF9-2339-4F24308F676F}"/>
              </a:ext>
            </a:extLst>
          </p:cNvPr>
          <p:cNvSpPr txBox="1"/>
          <p:nvPr/>
        </p:nvSpPr>
        <p:spPr>
          <a:xfrm>
            <a:off x="1248851" y="2726797"/>
            <a:ext cx="5301328" cy="584775"/>
          </a:xfrm>
          <a:prstGeom prst="rect">
            <a:avLst/>
          </a:prstGeom>
          <a:noFill/>
        </p:spPr>
        <p:txBody>
          <a:bodyPr wrap="square">
            <a:spAutoFit/>
          </a:bodyPr>
          <a:lstStyle/>
          <a:p>
            <a:pPr algn="ctr"/>
            <a:r>
              <a:rPr lang="en-IN" sz="3200" b="1" dirty="0">
                <a:ln w="0"/>
                <a:solidFill>
                  <a:srgbClr val="FF890D"/>
                </a:solidFill>
                <a:latin typeface="Times New Roman" panose="02020603050405020304" pitchFamily="18" charset="0"/>
                <a:cs typeface="Times New Roman" panose="02020603050405020304" pitchFamily="18" charset="0"/>
              </a:rPr>
              <a:t>Data Preparation</a:t>
            </a:r>
            <a:endParaRPr lang="en-US" sz="3200" b="1" i="1" cap="none" spc="0" dirty="0">
              <a:ln w="0"/>
              <a:solidFill>
                <a:schemeClr val="accent6"/>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52" name="Rectangle 7">
            <a:extLst>
              <a:ext uri="{FF2B5EF4-FFF2-40B4-BE49-F238E27FC236}">
                <a16:creationId xmlns:a16="http://schemas.microsoft.com/office/drawing/2014/main" id="{6F4FBE31-86F7-3F22-6E74-30EC49ABA363}"/>
              </a:ext>
            </a:extLst>
          </p:cNvPr>
          <p:cNvSpPr>
            <a:spLocks noChangeArrowheads="1"/>
          </p:cNvSpPr>
          <p:nvPr/>
        </p:nvSpPr>
        <p:spPr bwMode="auto">
          <a:xfrm>
            <a:off x="2129236" y="2848503"/>
            <a:ext cx="7319564"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mj-lt"/>
              <a:cs typeface="Times New Roman" panose="02020603050405020304" pitchFamily="18" charset="0"/>
            </a:endParaRP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Used the Pima Indians Diabetes dataset (768 samples, 8 features).</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Features include health indicators like Glucose, BMI, and Age.</a:t>
            </a:r>
          </a:p>
          <a:p>
            <a:pPr marL="342900" marR="0" lvl="0" indent="-3429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Target: Diabetes Outcome (0 = Non-Diabetic, 1 = Diabetic) </a:t>
            </a:r>
          </a:p>
        </p:txBody>
      </p:sp>
      <p:sp>
        <p:nvSpPr>
          <p:cNvPr id="53" name="Rectangle 8">
            <a:extLst>
              <a:ext uri="{FF2B5EF4-FFF2-40B4-BE49-F238E27FC236}">
                <a16:creationId xmlns:a16="http://schemas.microsoft.com/office/drawing/2014/main" id="{196DA176-91B0-D865-E7E5-012632DBC9D2}"/>
              </a:ext>
            </a:extLst>
          </p:cNvPr>
          <p:cNvSpPr>
            <a:spLocks noChangeArrowheads="1"/>
          </p:cNvSpPr>
          <p:nvPr/>
        </p:nvSpPr>
        <p:spPr bwMode="auto">
          <a:xfrm>
            <a:off x="10300293" y="2801989"/>
            <a:ext cx="696232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800" b="0" i="0" u="none" strike="noStrike" cap="none" normalizeH="0" baseline="0" dirty="0">
              <a:ln>
                <a:noFill/>
              </a:ln>
              <a:solidFill>
                <a:schemeClr val="tx1"/>
              </a:solidFill>
              <a:effectLst/>
              <a:latin typeface="+mj-lt"/>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err="1">
                <a:ln>
                  <a:noFill/>
                </a:ln>
                <a:solidFill>
                  <a:schemeClr val="tx1"/>
                </a:solidFill>
                <a:effectLst/>
                <a:latin typeface="+mj-lt"/>
                <a:cs typeface="Times New Roman" panose="02020603050405020304" pitchFamily="18" charset="0"/>
              </a:rPr>
              <a:t>Splitted</a:t>
            </a: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 into train (80%) and test (20%) sets.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Scaled features using </a:t>
            </a:r>
            <a:r>
              <a:rPr kumimoji="0" lang="en-US" altLang="en-US" sz="2800" b="0" i="0" u="none" strike="noStrike" cap="none" normalizeH="0" baseline="0" dirty="0" err="1">
                <a:ln>
                  <a:noFill/>
                </a:ln>
                <a:solidFill>
                  <a:schemeClr val="tx1"/>
                </a:solidFill>
                <a:effectLst/>
                <a:latin typeface="+mj-lt"/>
                <a:cs typeface="Times New Roman" panose="02020603050405020304" pitchFamily="18" charset="0"/>
              </a:rPr>
              <a:t>StandardScaler</a:t>
            </a:r>
            <a:r>
              <a:rPr kumimoji="0" lang="en-US" altLang="en-US" sz="2800" b="0" i="0" u="none" strike="noStrike" cap="none" normalizeH="0" baseline="0" dirty="0">
                <a:ln>
                  <a:noFill/>
                </a:ln>
                <a:solidFill>
                  <a:schemeClr val="tx1"/>
                </a:solidFill>
                <a:effectLst/>
                <a:latin typeface="+mj-lt"/>
                <a:cs typeface="Times New Roman" panose="02020603050405020304" pitchFamily="18" charset="0"/>
              </a:rPr>
              <a:t>. </a:t>
            </a:r>
          </a:p>
        </p:txBody>
      </p:sp>
      <p:sp>
        <p:nvSpPr>
          <p:cNvPr id="54" name="Rectangle 9">
            <a:extLst>
              <a:ext uri="{FF2B5EF4-FFF2-40B4-BE49-F238E27FC236}">
                <a16:creationId xmlns:a16="http://schemas.microsoft.com/office/drawing/2014/main" id="{AD1A02CC-C820-F474-9FA9-5E8A71B7740E}"/>
              </a:ext>
            </a:extLst>
          </p:cNvPr>
          <p:cNvSpPr>
            <a:spLocks noChangeArrowheads="1"/>
          </p:cNvSpPr>
          <p:nvPr/>
        </p:nvSpPr>
        <p:spPr bwMode="auto">
          <a:xfrm rot="10800000" flipV="1">
            <a:off x="10413160" y="6100016"/>
            <a:ext cx="726524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3200" b="0" i="0" u="none" strike="noStrike" cap="none" normalizeH="0" baseline="0" dirty="0">
              <a:ln>
                <a:noFill/>
              </a:ln>
              <a:solidFill>
                <a:schemeClr val="tx1"/>
              </a:solidFill>
              <a:effectLst/>
              <a:latin typeface="+mj-lt"/>
            </a:endParaRP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mj-lt"/>
              </a:rPr>
              <a:t>Optimizer: Adam (learning rate 0.001).</a:t>
            </a:r>
          </a:p>
          <a:p>
            <a:pPr marL="457200" marR="0" lvl="0" indent="-45720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b="0" i="0" u="none" strike="noStrike" cap="none" normalizeH="0" baseline="0" dirty="0">
                <a:ln>
                  <a:noFill/>
                </a:ln>
                <a:solidFill>
                  <a:schemeClr val="tx1"/>
                </a:solidFill>
                <a:effectLst/>
                <a:latin typeface="+mj-lt"/>
              </a:rPr>
              <a:t>Loss: Binary </a:t>
            </a:r>
            <a:r>
              <a:rPr kumimoji="0" lang="en-US" altLang="en-US" sz="3200" b="0" i="0" u="none" strike="noStrike" cap="none" normalizeH="0" baseline="0" dirty="0" err="1">
                <a:ln>
                  <a:noFill/>
                </a:ln>
                <a:solidFill>
                  <a:schemeClr val="tx1"/>
                </a:solidFill>
                <a:effectLst/>
                <a:latin typeface="+mj-lt"/>
              </a:rPr>
              <a:t>Crossentropy</a:t>
            </a:r>
            <a:r>
              <a:rPr kumimoji="0" lang="en-US" altLang="en-US" sz="3200" b="0" i="0" u="none" strike="noStrike" cap="none" normalizeH="0" baseline="0" dirty="0">
                <a:ln>
                  <a:noFill/>
                </a:ln>
                <a:solidFill>
                  <a:schemeClr val="tx1"/>
                </a:solidFill>
                <a:effectLst/>
                <a:latin typeface="+mj-lt"/>
              </a:rPr>
              <a:t>.</a:t>
            </a:r>
          </a:p>
          <a:p>
            <a:pPr marL="457200" indent="-457200">
              <a:buFont typeface="Wingdings" panose="05000000000000000000" pitchFamily="2" charset="2"/>
              <a:buChar char="Ø"/>
            </a:pPr>
            <a:r>
              <a:rPr kumimoji="0" lang="en-US" altLang="en-US" sz="3200" b="0" i="0" u="none" strike="noStrike" cap="none" normalizeH="0" baseline="0" dirty="0">
                <a:ln>
                  <a:noFill/>
                </a:ln>
                <a:solidFill>
                  <a:schemeClr val="tx1"/>
                </a:solidFill>
                <a:effectLst/>
                <a:latin typeface="+mj-lt"/>
              </a:rPr>
              <a:t>Trained for 100 epochs, batch size: 32. </a:t>
            </a:r>
            <a:endParaRPr lang="en-US" sz="2000" dirty="0">
              <a:latin typeface="+mj-lt"/>
            </a:endParaRPr>
          </a:p>
          <a:p>
            <a:pPr lvl="1"/>
            <a:r>
              <a:rPr lang="en-US" sz="3200" dirty="0">
                <a:latin typeface="+mj-lt"/>
              </a:rPr>
              <a:t>Metrics: Accuracy, Precision, Recall, F1score. Analyzed training history and feature importance.</a:t>
            </a:r>
          </a:p>
          <a:p>
            <a:pPr marR="0" lvl="0" defTabSz="914400" rtl="0" eaLnBrk="0" fontAlgn="base" latinLnBrk="0" hangingPunct="0">
              <a:lnSpc>
                <a:spcPct val="100000"/>
              </a:lnSpc>
              <a:spcBef>
                <a:spcPct val="0"/>
              </a:spcBef>
              <a:spcAft>
                <a:spcPct val="0"/>
              </a:spcAft>
              <a:buClrTx/>
              <a:buSzTx/>
              <a:tabLst/>
            </a:pPr>
            <a:endParaRPr kumimoji="0" lang="en-US" altLang="en-US" sz="3200" b="0" i="0" u="none" strike="noStrike" cap="none" normalizeH="0" baseline="0" dirty="0">
              <a:ln>
                <a:noFill/>
              </a:ln>
              <a:solidFill>
                <a:schemeClr val="tx1"/>
              </a:solidFill>
              <a:effectLst/>
              <a:latin typeface="+mj-lt"/>
            </a:endParaRPr>
          </a:p>
        </p:txBody>
      </p:sp>
      <p:grpSp>
        <p:nvGrpSpPr>
          <p:cNvPr id="55" name="Group 40">
            <a:extLst>
              <a:ext uri="{FF2B5EF4-FFF2-40B4-BE49-F238E27FC236}">
                <a16:creationId xmlns:a16="http://schemas.microsoft.com/office/drawing/2014/main" id="{8A495EC7-2CE4-9A0B-64D2-A2E06F20E76E}"/>
              </a:ext>
            </a:extLst>
          </p:cNvPr>
          <p:cNvGrpSpPr/>
          <p:nvPr/>
        </p:nvGrpSpPr>
        <p:grpSpPr>
          <a:xfrm>
            <a:off x="914400" y="8420100"/>
            <a:ext cx="508158" cy="543805"/>
            <a:chOff x="0" y="0"/>
            <a:chExt cx="812800" cy="869819"/>
          </a:xfrm>
        </p:grpSpPr>
        <p:sp>
          <p:nvSpPr>
            <p:cNvPr id="56" name="Freeform 41">
              <a:extLst>
                <a:ext uri="{FF2B5EF4-FFF2-40B4-BE49-F238E27FC236}">
                  <a16:creationId xmlns:a16="http://schemas.microsoft.com/office/drawing/2014/main" id="{6E16B511-5D60-EE60-FB91-B25415400E75}"/>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57" name="TextBox 42">
              <a:extLst>
                <a:ext uri="{FF2B5EF4-FFF2-40B4-BE49-F238E27FC236}">
                  <a16:creationId xmlns:a16="http://schemas.microsoft.com/office/drawing/2014/main" id="{E6715C54-D9AE-5341-5106-EE7DFB3FC001}"/>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466673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2" name="Group 2"/>
          <p:cNvGrpSpPr/>
          <p:nvPr/>
        </p:nvGrpSpPr>
        <p:grpSpPr>
          <a:xfrm>
            <a:off x="12078215" y="-2756366"/>
            <a:ext cx="12753441" cy="13824350"/>
            <a:chOff x="76200" y="47625"/>
            <a:chExt cx="812800" cy="881051"/>
          </a:xfrm>
        </p:grpSpPr>
        <p:sp>
          <p:nvSpPr>
            <p:cNvPr id="3" name="Freeform 3"/>
            <p:cNvSpPr/>
            <p:nvPr/>
          </p:nvSpPr>
          <p:spPr>
            <a:xfrm>
              <a:off x="76200" y="11587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txBody>
            <a:bodyPr/>
            <a:lstStyle/>
            <a:p>
              <a:endParaRPr lang="en-IN" dirty="0"/>
            </a:p>
          </p:txBody>
        </p:sp>
        <p:sp>
          <p:nvSpPr>
            <p:cNvPr id="4" name="TextBox 4"/>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355534" y="-1559270"/>
            <a:ext cx="3499668" cy="13405540"/>
            <a:chOff x="0" y="0"/>
            <a:chExt cx="212191" cy="812800"/>
          </a:xfrm>
        </p:grpSpPr>
        <p:sp>
          <p:nvSpPr>
            <p:cNvPr id="8" name="Freeform 8"/>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9" name="TextBox 9"/>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p:cNvGrpSpPr/>
          <p:nvPr/>
        </p:nvGrpSpPr>
        <p:grpSpPr>
          <a:xfrm>
            <a:off x="683937" y="4074837"/>
            <a:ext cx="992463" cy="992463"/>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13" name="TextBox 13"/>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4</a:t>
              </a:r>
            </a:p>
          </p:txBody>
        </p:sp>
      </p:grpSp>
      <p:grpSp>
        <p:nvGrpSpPr>
          <p:cNvPr id="14" name="Group 14"/>
          <p:cNvGrpSpPr/>
          <p:nvPr/>
        </p:nvGrpSpPr>
        <p:grpSpPr>
          <a:xfrm>
            <a:off x="951509" y="3390900"/>
            <a:ext cx="508158" cy="543805"/>
            <a:chOff x="0" y="0"/>
            <a:chExt cx="812800" cy="869819"/>
          </a:xfrm>
        </p:grpSpPr>
        <p:sp>
          <p:nvSpPr>
            <p:cNvPr id="15" name="Freeform 1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3</a:t>
              </a:r>
            </a:p>
          </p:txBody>
        </p:sp>
      </p:grpSp>
      <p:grpSp>
        <p:nvGrpSpPr>
          <p:cNvPr id="17" name="Group 17"/>
          <p:cNvGrpSpPr/>
          <p:nvPr/>
        </p:nvGrpSpPr>
        <p:grpSpPr>
          <a:xfrm>
            <a:off x="951509" y="1982349"/>
            <a:ext cx="508158" cy="543805"/>
            <a:chOff x="0" y="0"/>
            <a:chExt cx="812800" cy="869819"/>
          </a:xfrm>
        </p:grpSpPr>
        <p:sp>
          <p:nvSpPr>
            <p:cNvPr id="18" name="Freeform 1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0" name="Group 20"/>
          <p:cNvGrpSpPr/>
          <p:nvPr/>
        </p:nvGrpSpPr>
        <p:grpSpPr>
          <a:xfrm>
            <a:off x="951509" y="5094059"/>
            <a:ext cx="508158" cy="543805"/>
            <a:chOff x="0" y="0"/>
            <a:chExt cx="812800" cy="869819"/>
          </a:xfrm>
        </p:grpSpPr>
        <p:sp>
          <p:nvSpPr>
            <p:cNvPr id="21" name="Freeform 2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5</a:t>
              </a:r>
            </a:p>
          </p:txBody>
        </p:sp>
      </p:grpSp>
      <p:grpSp>
        <p:nvGrpSpPr>
          <p:cNvPr id="23" name="Group 23"/>
          <p:cNvGrpSpPr/>
          <p:nvPr/>
        </p:nvGrpSpPr>
        <p:grpSpPr>
          <a:xfrm>
            <a:off x="951509" y="2705100"/>
            <a:ext cx="508158" cy="543805"/>
            <a:chOff x="0" y="0"/>
            <a:chExt cx="812800" cy="869819"/>
          </a:xfrm>
        </p:grpSpPr>
        <p:sp>
          <p:nvSpPr>
            <p:cNvPr id="24" name="Freeform 2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p:cNvSpPr txBox="1"/>
            <p:nvPr/>
          </p:nvSpPr>
          <p:spPr>
            <a:xfrm>
              <a:off x="76200" y="132857"/>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26" name="Group 26"/>
          <p:cNvGrpSpPr/>
          <p:nvPr/>
        </p:nvGrpSpPr>
        <p:grpSpPr>
          <a:xfrm>
            <a:off x="951509" y="6425585"/>
            <a:ext cx="508158" cy="543805"/>
            <a:chOff x="0" y="0"/>
            <a:chExt cx="812800" cy="869819"/>
          </a:xfrm>
        </p:grpSpPr>
        <p:sp>
          <p:nvSpPr>
            <p:cNvPr id="27" name="Freeform 2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9" name="Group 29"/>
          <p:cNvGrpSpPr/>
          <p:nvPr/>
        </p:nvGrpSpPr>
        <p:grpSpPr>
          <a:xfrm>
            <a:off x="951509" y="5759822"/>
            <a:ext cx="508158" cy="543805"/>
            <a:chOff x="0" y="0"/>
            <a:chExt cx="812800" cy="869819"/>
          </a:xfrm>
        </p:grpSpPr>
        <p:sp>
          <p:nvSpPr>
            <p:cNvPr id="30" name="Freeform 3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6" name="Group 36"/>
          <p:cNvGrpSpPr/>
          <p:nvPr/>
        </p:nvGrpSpPr>
        <p:grpSpPr>
          <a:xfrm>
            <a:off x="951509" y="7093216"/>
            <a:ext cx="508158" cy="543805"/>
            <a:chOff x="0" y="0"/>
            <a:chExt cx="812800" cy="869819"/>
          </a:xfrm>
        </p:grpSpPr>
        <p:sp>
          <p:nvSpPr>
            <p:cNvPr id="37" name="Freeform 3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9" name="Group 39"/>
          <p:cNvGrpSpPr/>
          <p:nvPr/>
        </p:nvGrpSpPr>
        <p:grpSpPr>
          <a:xfrm>
            <a:off x="951509" y="7760846"/>
            <a:ext cx="508158" cy="543805"/>
            <a:chOff x="0" y="0"/>
            <a:chExt cx="812800" cy="869819"/>
          </a:xfrm>
        </p:grpSpPr>
        <p:sp>
          <p:nvSpPr>
            <p:cNvPr id="40" name="Freeform 4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50" name="TextBox 49">
            <a:extLst>
              <a:ext uri="{FF2B5EF4-FFF2-40B4-BE49-F238E27FC236}">
                <a16:creationId xmlns:a16="http://schemas.microsoft.com/office/drawing/2014/main" id="{E96EEA88-233A-D51C-E0BF-0827B16741B6}"/>
              </a:ext>
            </a:extLst>
          </p:cNvPr>
          <p:cNvSpPr txBox="1"/>
          <p:nvPr/>
        </p:nvSpPr>
        <p:spPr>
          <a:xfrm>
            <a:off x="-1355534" y="1211563"/>
            <a:ext cx="10216800" cy="1323439"/>
          </a:xfrm>
          <a:prstGeom prst="rect">
            <a:avLst/>
          </a:prstGeom>
          <a:noFill/>
        </p:spPr>
        <p:txBody>
          <a:bodyPr wrap="square">
            <a:spAutoFit/>
          </a:bodyPr>
          <a:lstStyle/>
          <a:p>
            <a:pPr algn="ctr"/>
            <a:r>
              <a:rPr lang="en-US" sz="8000" b="1" dirty="0">
                <a:ln w="0"/>
                <a:solidFill>
                  <a:schemeClr val="accent6"/>
                </a:solidFill>
                <a:effectLst>
                  <a:outerShdw blurRad="38100" dist="19050" dir="2700000" algn="tl" rotWithShape="0">
                    <a:schemeClr val="dk1">
                      <a:alpha val="40000"/>
                    </a:schemeClr>
                  </a:outerShdw>
                </a:effectLst>
              </a:rPr>
              <a:t>Result</a:t>
            </a:r>
            <a:endParaRPr lang="en-US" sz="8000" b="1" cap="none" spc="0" dirty="0">
              <a:ln w="0"/>
              <a:solidFill>
                <a:schemeClr val="accent6"/>
              </a:solidFill>
              <a:effectLst>
                <a:outerShdw blurRad="38100" dist="19050" dir="2700000" algn="tl" rotWithShape="0">
                  <a:schemeClr val="dk1">
                    <a:alpha val="40000"/>
                  </a:schemeClr>
                </a:outerShdw>
              </a:effectLst>
            </a:endParaRPr>
          </a:p>
        </p:txBody>
      </p:sp>
      <p:sp>
        <p:nvSpPr>
          <p:cNvPr id="5" name="Rectangle 1">
            <a:extLst>
              <a:ext uri="{FF2B5EF4-FFF2-40B4-BE49-F238E27FC236}">
                <a16:creationId xmlns:a16="http://schemas.microsoft.com/office/drawing/2014/main" id="{7226C3D2-D8F6-FAC0-F23F-4D27211D4D3A}"/>
              </a:ext>
            </a:extLst>
          </p:cNvPr>
          <p:cNvSpPr>
            <a:spLocks noChangeArrowheads="1"/>
          </p:cNvSpPr>
          <p:nvPr/>
        </p:nvSpPr>
        <p:spPr bwMode="auto">
          <a:xfrm>
            <a:off x="2638301" y="2436068"/>
            <a:ext cx="14650550" cy="4585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36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mj-lt"/>
              </a:rPr>
              <a:t>The model achieved a test </a:t>
            </a:r>
            <a:r>
              <a:rPr kumimoji="0" lang="en-US" altLang="en-US" sz="3200" b="1" i="0" u="none" strike="noStrike" cap="none" normalizeH="0" baseline="0" dirty="0">
                <a:ln>
                  <a:noFill/>
                </a:ln>
                <a:solidFill>
                  <a:schemeClr val="tx1"/>
                </a:solidFill>
                <a:effectLst/>
                <a:latin typeface="+mj-lt"/>
              </a:rPr>
              <a:t>accuracy of 73.38%</a:t>
            </a:r>
            <a:r>
              <a:rPr kumimoji="0" lang="en-US" altLang="en-US" sz="3200" b="0" i="0" u="none" strike="noStrike" cap="none" normalizeH="0" baseline="0" dirty="0">
                <a:ln>
                  <a:noFill/>
                </a:ln>
                <a:solidFill>
                  <a:schemeClr val="tx1"/>
                </a:solidFill>
                <a:effectLst/>
                <a:latin typeface="+mj-lt"/>
              </a:rPr>
              <a:t>, showing good ability to correctly identify non-diabetic cases </a:t>
            </a:r>
            <a:r>
              <a:rPr kumimoji="0" lang="en-US" altLang="en-US" sz="3200" i="0" u="none" strike="noStrike" cap="none" normalizeH="0" baseline="0" dirty="0">
                <a:ln>
                  <a:noFill/>
                </a:ln>
                <a:solidFill>
                  <a:schemeClr val="tx1"/>
                </a:solidFill>
                <a:effectLst/>
                <a:latin typeface="+mj-lt"/>
              </a:rPr>
              <a:t>with </a:t>
            </a:r>
            <a:r>
              <a:rPr kumimoji="0" lang="en-US" altLang="en-US" sz="3200" b="1" i="0" u="none" strike="noStrike" cap="none" normalizeH="0" baseline="0" dirty="0">
                <a:ln>
                  <a:noFill/>
                </a:ln>
                <a:solidFill>
                  <a:schemeClr val="tx1"/>
                </a:solidFill>
                <a:effectLst/>
                <a:latin typeface="+mj-lt"/>
              </a:rPr>
              <a:t>78% precision </a:t>
            </a:r>
            <a:r>
              <a:rPr kumimoji="0" lang="en-US" altLang="en-US" sz="3200" b="0" i="0" u="none" strike="noStrike" cap="none" normalizeH="0" baseline="0" dirty="0">
                <a:ln>
                  <a:noFill/>
                </a:ln>
                <a:solidFill>
                  <a:schemeClr val="tx1"/>
                </a:solidFill>
                <a:effectLst/>
                <a:latin typeface="+mj-lt"/>
              </a:rPr>
              <a:t>and </a:t>
            </a:r>
            <a:r>
              <a:rPr kumimoji="0" lang="en-US" altLang="en-US" sz="3200" b="1" i="0" u="none" strike="noStrike" cap="none" normalizeH="0" baseline="0" dirty="0">
                <a:ln>
                  <a:noFill/>
                </a:ln>
                <a:solidFill>
                  <a:schemeClr val="tx1"/>
                </a:solidFill>
                <a:effectLst/>
                <a:latin typeface="+mj-lt"/>
              </a:rPr>
              <a:t>81% recall</a:t>
            </a:r>
            <a:r>
              <a:rPr kumimoji="0" lang="en-US" altLang="en-US" sz="3200" b="0" i="0" u="none" strike="noStrike" cap="none" normalizeH="0" baseline="0" dirty="0">
                <a:ln>
                  <a:noFill/>
                </a:ln>
                <a:solidFill>
                  <a:schemeClr val="tx1"/>
                </a:solidFill>
                <a:effectLst/>
                <a:latin typeface="+mj-lt"/>
              </a:rPr>
              <a:t>. However, its performance in predicting diabetic cases was less accurate, with </a:t>
            </a:r>
            <a:r>
              <a:rPr kumimoji="0" lang="en-US" altLang="en-US" sz="3200" b="1" i="0" u="none" strike="noStrike" cap="none" normalizeH="0" baseline="0" dirty="0">
                <a:ln>
                  <a:noFill/>
                </a:ln>
                <a:solidFill>
                  <a:schemeClr val="tx1"/>
                </a:solidFill>
                <a:effectLst/>
                <a:latin typeface="+mj-lt"/>
              </a:rPr>
              <a:t>a precision of 63% and a recall of 60%, </a:t>
            </a:r>
            <a:r>
              <a:rPr kumimoji="0" lang="en-US" altLang="en-US" sz="3200" b="0" i="0" u="none" strike="noStrike" cap="none" normalizeH="0" baseline="0" dirty="0">
                <a:ln>
                  <a:noFill/>
                </a:ln>
                <a:solidFill>
                  <a:schemeClr val="tx1"/>
                </a:solidFill>
                <a:effectLst/>
                <a:latin typeface="+mj-lt"/>
              </a:rPr>
              <a:t>indicating room for improvement. Key factors like glucose levels and BMI stood out as the most significant predictors of diabetes, which is consistent with medical understanding. Although the model narrowly missed the </a:t>
            </a:r>
            <a:r>
              <a:rPr kumimoji="0" lang="en-US" altLang="en-US" sz="3200" b="1" i="0" u="none" strike="noStrike" cap="none" normalizeH="0" baseline="0" dirty="0">
                <a:ln>
                  <a:noFill/>
                </a:ln>
                <a:solidFill>
                  <a:schemeClr val="tx1"/>
                </a:solidFill>
                <a:effectLst/>
                <a:latin typeface="+mj-lt"/>
              </a:rPr>
              <a:t>75% accuracy goal</a:t>
            </a:r>
            <a:r>
              <a:rPr kumimoji="0" lang="en-US" altLang="en-US" sz="3200" b="0" i="0" u="none" strike="noStrike" cap="none" normalizeH="0" baseline="0" dirty="0">
                <a:ln>
                  <a:noFill/>
                </a:ln>
                <a:solidFill>
                  <a:schemeClr val="tx1"/>
                </a:solidFill>
                <a:effectLst/>
                <a:latin typeface="+mj-lt"/>
              </a:rPr>
              <a:t>, it demonstrates potential as a useful screening tool. Some overfitting was noticed during training, suggesting the need for further adjustments to improve its generalization.</a:t>
            </a:r>
            <a:endParaRPr kumimoji="0" lang="en-US" altLang="en-US" sz="4400" b="0" i="0" u="none" strike="noStrike" cap="none" normalizeH="0" baseline="0" dirty="0">
              <a:ln>
                <a:noFill/>
              </a:ln>
              <a:solidFill>
                <a:schemeClr val="tx1"/>
              </a:solidFill>
              <a:effectLst/>
              <a:latin typeface="+mj-lt"/>
            </a:endParaRPr>
          </a:p>
        </p:txBody>
      </p:sp>
      <p:grpSp>
        <p:nvGrpSpPr>
          <p:cNvPr id="34" name="Group 40">
            <a:extLst>
              <a:ext uri="{FF2B5EF4-FFF2-40B4-BE49-F238E27FC236}">
                <a16:creationId xmlns:a16="http://schemas.microsoft.com/office/drawing/2014/main" id="{2B35BECD-7CD1-2886-EA2E-54D9B97AAF8D}"/>
              </a:ext>
            </a:extLst>
          </p:cNvPr>
          <p:cNvGrpSpPr/>
          <p:nvPr/>
        </p:nvGrpSpPr>
        <p:grpSpPr>
          <a:xfrm>
            <a:off x="914400" y="8420100"/>
            <a:ext cx="508158" cy="543805"/>
            <a:chOff x="0" y="0"/>
            <a:chExt cx="812800" cy="869819"/>
          </a:xfrm>
        </p:grpSpPr>
        <p:sp>
          <p:nvSpPr>
            <p:cNvPr id="35" name="Freeform 41">
              <a:extLst>
                <a:ext uri="{FF2B5EF4-FFF2-40B4-BE49-F238E27FC236}">
                  <a16:creationId xmlns:a16="http://schemas.microsoft.com/office/drawing/2014/main" id="{4059F618-AEF1-8675-6BD6-152A21A2FFD2}"/>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2" name="TextBox 42">
              <a:extLst>
                <a:ext uri="{FF2B5EF4-FFF2-40B4-BE49-F238E27FC236}">
                  <a16:creationId xmlns:a16="http://schemas.microsoft.com/office/drawing/2014/main" id="{26F15078-B701-8F9B-0879-9418EB7EE0E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AA34F-AE85-8125-C464-791249B75F3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CD01F19-5FB2-438A-3D52-02D739DF429D}"/>
              </a:ext>
            </a:extLst>
          </p:cNvPr>
          <p:cNvGrpSpPr/>
          <p:nvPr/>
        </p:nvGrpSpPr>
        <p:grpSpPr>
          <a:xfrm>
            <a:off x="12078215" y="-2756366"/>
            <a:ext cx="12753441" cy="13824350"/>
            <a:chOff x="76200" y="47625"/>
            <a:chExt cx="812800" cy="881051"/>
          </a:xfrm>
        </p:grpSpPr>
        <p:sp>
          <p:nvSpPr>
            <p:cNvPr id="3" name="Freeform 3">
              <a:extLst>
                <a:ext uri="{FF2B5EF4-FFF2-40B4-BE49-F238E27FC236}">
                  <a16:creationId xmlns:a16="http://schemas.microsoft.com/office/drawing/2014/main" id="{26D2805C-3A82-871C-B22C-6F2DE197CF60}"/>
                </a:ext>
              </a:extLst>
            </p:cNvPr>
            <p:cNvSpPr/>
            <p:nvPr/>
          </p:nvSpPr>
          <p:spPr>
            <a:xfrm>
              <a:off x="76200" y="115876"/>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txBody>
            <a:bodyPr/>
            <a:lstStyle/>
            <a:p>
              <a:endParaRPr lang="en-IN" dirty="0"/>
            </a:p>
          </p:txBody>
        </p:sp>
        <p:sp>
          <p:nvSpPr>
            <p:cNvPr id="4" name="TextBox 4">
              <a:extLst>
                <a:ext uri="{FF2B5EF4-FFF2-40B4-BE49-F238E27FC236}">
                  <a16:creationId xmlns:a16="http://schemas.microsoft.com/office/drawing/2014/main" id="{8A10B621-4C31-ED43-9D8F-8BFB34AF1133}"/>
                </a:ext>
              </a:extLst>
            </p:cNvPr>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0C875537-3AC8-F87E-6F77-863A2719C253}"/>
              </a:ext>
            </a:extLst>
          </p:cNvPr>
          <p:cNvGrpSpPr/>
          <p:nvPr/>
        </p:nvGrpSpPr>
        <p:grpSpPr>
          <a:xfrm>
            <a:off x="-1373119" y="-1315898"/>
            <a:ext cx="3499668" cy="13405540"/>
            <a:chOff x="0" y="0"/>
            <a:chExt cx="212191" cy="812800"/>
          </a:xfrm>
        </p:grpSpPr>
        <p:sp>
          <p:nvSpPr>
            <p:cNvPr id="8" name="Freeform 8">
              <a:extLst>
                <a:ext uri="{FF2B5EF4-FFF2-40B4-BE49-F238E27FC236}">
                  <a16:creationId xmlns:a16="http://schemas.microsoft.com/office/drawing/2014/main" id="{79D42C00-84C6-F531-FFF6-E222758700FB}"/>
                </a:ext>
              </a:extLst>
            </p:cNvPr>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9" name="TextBox 9">
              <a:extLst>
                <a:ext uri="{FF2B5EF4-FFF2-40B4-BE49-F238E27FC236}">
                  <a16:creationId xmlns:a16="http://schemas.microsoft.com/office/drawing/2014/main" id="{06D6CA77-2175-8CD4-03FB-AB966A26DE7B}"/>
                </a:ext>
              </a:extLst>
            </p:cNvPr>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sp>
        <p:nvSpPr>
          <p:cNvPr id="10" name="Freeform 10">
            <a:extLst>
              <a:ext uri="{FF2B5EF4-FFF2-40B4-BE49-F238E27FC236}">
                <a16:creationId xmlns:a16="http://schemas.microsoft.com/office/drawing/2014/main" id="{48CBBF04-F696-AD94-3B7F-D37ECB0EE216}"/>
              </a:ext>
            </a:extLst>
          </p:cNvPr>
          <p:cNvSpPr/>
          <p:nvPr/>
        </p:nvSpPr>
        <p:spPr>
          <a:xfrm>
            <a:off x="16313420" y="910465"/>
            <a:ext cx="945880" cy="236470"/>
          </a:xfrm>
          <a:custGeom>
            <a:avLst/>
            <a:gdLst/>
            <a:ahLst/>
            <a:cxnLst/>
            <a:rect l="l" t="t" r="r" b="b"/>
            <a:pathLst>
              <a:path w="945880" h="23647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1" name="Group 11">
            <a:extLst>
              <a:ext uri="{FF2B5EF4-FFF2-40B4-BE49-F238E27FC236}">
                <a16:creationId xmlns:a16="http://schemas.microsoft.com/office/drawing/2014/main" id="{5F0E84AB-FFC9-30C0-6B6D-48586CCFC95A}"/>
              </a:ext>
            </a:extLst>
          </p:cNvPr>
          <p:cNvGrpSpPr/>
          <p:nvPr/>
        </p:nvGrpSpPr>
        <p:grpSpPr>
          <a:xfrm>
            <a:off x="683937" y="4612529"/>
            <a:ext cx="992463" cy="992463"/>
            <a:chOff x="0" y="0"/>
            <a:chExt cx="812800" cy="812800"/>
          </a:xfrm>
        </p:grpSpPr>
        <p:sp>
          <p:nvSpPr>
            <p:cNvPr id="12" name="Freeform 12">
              <a:extLst>
                <a:ext uri="{FF2B5EF4-FFF2-40B4-BE49-F238E27FC236}">
                  <a16:creationId xmlns:a16="http://schemas.microsoft.com/office/drawing/2014/main" id="{2FC5EFD1-7E4C-A937-302F-95C1C3722067}"/>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13" name="TextBox 13">
              <a:extLst>
                <a:ext uri="{FF2B5EF4-FFF2-40B4-BE49-F238E27FC236}">
                  <a16:creationId xmlns:a16="http://schemas.microsoft.com/office/drawing/2014/main" id="{8CF9623A-492B-29E2-878A-02C55ECB1B2C}"/>
                </a:ext>
              </a:extLst>
            </p:cNvPr>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5</a:t>
              </a:r>
            </a:p>
          </p:txBody>
        </p:sp>
      </p:grpSp>
      <p:grpSp>
        <p:nvGrpSpPr>
          <p:cNvPr id="14" name="Group 14">
            <a:extLst>
              <a:ext uri="{FF2B5EF4-FFF2-40B4-BE49-F238E27FC236}">
                <a16:creationId xmlns:a16="http://schemas.microsoft.com/office/drawing/2014/main" id="{DAADD73F-C4A5-7C3A-16CE-22293C35C832}"/>
              </a:ext>
            </a:extLst>
          </p:cNvPr>
          <p:cNvGrpSpPr/>
          <p:nvPr/>
        </p:nvGrpSpPr>
        <p:grpSpPr>
          <a:xfrm>
            <a:off x="951509" y="3913895"/>
            <a:ext cx="508158" cy="543805"/>
            <a:chOff x="0" y="0"/>
            <a:chExt cx="812800" cy="869819"/>
          </a:xfrm>
        </p:grpSpPr>
        <p:sp>
          <p:nvSpPr>
            <p:cNvPr id="15" name="Freeform 15">
              <a:extLst>
                <a:ext uri="{FF2B5EF4-FFF2-40B4-BE49-F238E27FC236}">
                  <a16:creationId xmlns:a16="http://schemas.microsoft.com/office/drawing/2014/main" id="{0AE90F1F-FCE6-18FA-6F59-78FD79994F7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6" name="TextBox 16">
              <a:extLst>
                <a:ext uri="{FF2B5EF4-FFF2-40B4-BE49-F238E27FC236}">
                  <a16:creationId xmlns:a16="http://schemas.microsoft.com/office/drawing/2014/main" id="{0382104B-B9AF-0F79-B505-34E5BC8BA75F}"/>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4</a:t>
              </a:r>
            </a:p>
          </p:txBody>
        </p:sp>
      </p:grpSp>
      <p:grpSp>
        <p:nvGrpSpPr>
          <p:cNvPr id="17" name="Group 17">
            <a:extLst>
              <a:ext uri="{FF2B5EF4-FFF2-40B4-BE49-F238E27FC236}">
                <a16:creationId xmlns:a16="http://schemas.microsoft.com/office/drawing/2014/main" id="{D9E0E360-8C9E-8C80-C923-1E65C19B9EE3}"/>
              </a:ext>
            </a:extLst>
          </p:cNvPr>
          <p:cNvGrpSpPr/>
          <p:nvPr/>
        </p:nvGrpSpPr>
        <p:grpSpPr>
          <a:xfrm>
            <a:off x="951509" y="1982349"/>
            <a:ext cx="508158" cy="543805"/>
            <a:chOff x="0" y="0"/>
            <a:chExt cx="812800" cy="869819"/>
          </a:xfrm>
        </p:grpSpPr>
        <p:sp>
          <p:nvSpPr>
            <p:cNvPr id="18" name="Freeform 18">
              <a:extLst>
                <a:ext uri="{FF2B5EF4-FFF2-40B4-BE49-F238E27FC236}">
                  <a16:creationId xmlns:a16="http://schemas.microsoft.com/office/drawing/2014/main" id="{28B53A05-52EE-F3A7-E76E-D9E7A53F557D}"/>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9" name="TextBox 19">
              <a:extLst>
                <a:ext uri="{FF2B5EF4-FFF2-40B4-BE49-F238E27FC236}">
                  <a16:creationId xmlns:a16="http://schemas.microsoft.com/office/drawing/2014/main" id="{BDEA4462-90E8-AABF-2539-4F316DA6CEBA}"/>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0" name="Group 20">
            <a:extLst>
              <a:ext uri="{FF2B5EF4-FFF2-40B4-BE49-F238E27FC236}">
                <a16:creationId xmlns:a16="http://schemas.microsoft.com/office/drawing/2014/main" id="{D117727B-A81D-4480-E7D4-C613B95F4F42}"/>
              </a:ext>
            </a:extLst>
          </p:cNvPr>
          <p:cNvGrpSpPr/>
          <p:nvPr/>
        </p:nvGrpSpPr>
        <p:grpSpPr>
          <a:xfrm>
            <a:off x="951509" y="3238500"/>
            <a:ext cx="508158" cy="543805"/>
            <a:chOff x="0" y="0"/>
            <a:chExt cx="812800" cy="869819"/>
          </a:xfrm>
        </p:grpSpPr>
        <p:sp>
          <p:nvSpPr>
            <p:cNvPr id="21" name="Freeform 21">
              <a:extLst>
                <a:ext uri="{FF2B5EF4-FFF2-40B4-BE49-F238E27FC236}">
                  <a16:creationId xmlns:a16="http://schemas.microsoft.com/office/drawing/2014/main" id="{73D61CFC-BC7E-E7A3-BDD3-133CCFD88C6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2" name="TextBox 22">
              <a:extLst>
                <a:ext uri="{FF2B5EF4-FFF2-40B4-BE49-F238E27FC236}">
                  <a16:creationId xmlns:a16="http://schemas.microsoft.com/office/drawing/2014/main" id="{5D1FA6B6-CBC3-D04A-08B2-98EFFA1E4DED}"/>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3</a:t>
              </a:r>
            </a:p>
          </p:txBody>
        </p:sp>
      </p:grpSp>
      <p:grpSp>
        <p:nvGrpSpPr>
          <p:cNvPr id="23" name="Group 23">
            <a:extLst>
              <a:ext uri="{FF2B5EF4-FFF2-40B4-BE49-F238E27FC236}">
                <a16:creationId xmlns:a16="http://schemas.microsoft.com/office/drawing/2014/main" id="{0C6C96A9-0CBC-EE40-0C56-BDC666EE3169}"/>
              </a:ext>
            </a:extLst>
          </p:cNvPr>
          <p:cNvGrpSpPr/>
          <p:nvPr/>
        </p:nvGrpSpPr>
        <p:grpSpPr>
          <a:xfrm>
            <a:off x="914400" y="2628900"/>
            <a:ext cx="508158" cy="543805"/>
            <a:chOff x="0" y="0"/>
            <a:chExt cx="812800" cy="869819"/>
          </a:xfrm>
        </p:grpSpPr>
        <p:sp>
          <p:nvSpPr>
            <p:cNvPr id="24" name="Freeform 24">
              <a:extLst>
                <a:ext uri="{FF2B5EF4-FFF2-40B4-BE49-F238E27FC236}">
                  <a16:creationId xmlns:a16="http://schemas.microsoft.com/office/drawing/2014/main" id="{16D82ABC-1CFB-A0DA-C39A-D160C188C51D}"/>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5" name="TextBox 25">
              <a:extLst>
                <a:ext uri="{FF2B5EF4-FFF2-40B4-BE49-F238E27FC236}">
                  <a16:creationId xmlns:a16="http://schemas.microsoft.com/office/drawing/2014/main" id="{EDB6396F-C0E5-F25B-B897-BD548BF34EF1}"/>
                </a:ext>
              </a:extLst>
            </p:cNvPr>
            <p:cNvSpPr txBox="1"/>
            <p:nvPr/>
          </p:nvSpPr>
          <p:spPr>
            <a:xfrm>
              <a:off x="76200" y="52969"/>
              <a:ext cx="660399" cy="735302"/>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2</a:t>
              </a:r>
            </a:p>
          </p:txBody>
        </p:sp>
      </p:grpSp>
      <p:grpSp>
        <p:nvGrpSpPr>
          <p:cNvPr id="26" name="Group 26">
            <a:extLst>
              <a:ext uri="{FF2B5EF4-FFF2-40B4-BE49-F238E27FC236}">
                <a16:creationId xmlns:a16="http://schemas.microsoft.com/office/drawing/2014/main" id="{9C68B2BC-0CB6-D609-4369-1866EB7EDAD4}"/>
              </a:ext>
            </a:extLst>
          </p:cNvPr>
          <p:cNvGrpSpPr/>
          <p:nvPr/>
        </p:nvGrpSpPr>
        <p:grpSpPr>
          <a:xfrm>
            <a:off x="951509" y="6425585"/>
            <a:ext cx="508158" cy="543805"/>
            <a:chOff x="0" y="0"/>
            <a:chExt cx="812800" cy="869819"/>
          </a:xfrm>
        </p:grpSpPr>
        <p:sp>
          <p:nvSpPr>
            <p:cNvPr id="27" name="Freeform 27">
              <a:extLst>
                <a:ext uri="{FF2B5EF4-FFF2-40B4-BE49-F238E27FC236}">
                  <a16:creationId xmlns:a16="http://schemas.microsoft.com/office/drawing/2014/main" id="{A06111DF-7DE4-466F-CEE1-0B1514A40AA8}"/>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8" name="TextBox 28">
              <a:extLst>
                <a:ext uri="{FF2B5EF4-FFF2-40B4-BE49-F238E27FC236}">
                  <a16:creationId xmlns:a16="http://schemas.microsoft.com/office/drawing/2014/main" id="{F9464EFF-176C-1877-63E5-BA4D8310EBE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9" name="Group 29">
            <a:extLst>
              <a:ext uri="{FF2B5EF4-FFF2-40B4-BE49-F238E27FC236}">
                <a16:creationId xmlns:a16="http://schemas.microsoft.com/office/drawing/2014/main" id="{6C852871-6783-4FDA-E59A-F63E58E72E6B}"/>
              </a:ext>
            </a:extLst>
          </p:cNvPr>
          <p:cNvGrpSpPr/>
          <p:nvPr/>
        </p:nvGrpSpPr>
        <p:grpSpPr>
          <a:xfrm>
            <a:off x="951509" y="5759822"/>
            <a:ext cx="508158" cy="543805"/>
            <a:chOff x="0" y="0"/>
            <a:chExt cx="812800" cy="869819"/>
          </a:xfrm>
        </p:grpSpPr>
        <p:sp>
          <p:nvSpPr>
            <p:cNvPr id="30" name="Freeform 30">
              <a:extLst>
                <a:ext uri="{FF2B5EF4-FFF2-40B4-BE49-F238E27FC236}">
                  <a16:creationId xmlns:a16="http://schemas.microsoft.com/office/drawing/2014/main" id="{6C88BC48-B70C-0343-F054-C7A106DE853F}"/>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1" name="TextBox 31">
              <a:extLst>
                <a:ext uri="{FF2B5EF4-FFF2-40B4-BE49-F238E27FC236}">
                  <a16:creationId xmlns:a16="http://schemas.microsoft.com/office/drawing/2014/main" id="{0F44D765-1C23-2998-CCD8-433734732CB7}"/>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6</a:t>
              </a:r>
            </a:p>
          </p:txBody>
        </p:sp>
      </p:grpSp>
      <p:grpSp>
        <p:nvGrpSpPr>
          <p:cNvPr id="36" name="Group 36">
            <a:extLst>
              <a:ext uri="{FF2B5EF4-FFF2-40B4-BE49-F238E27FC236}">
                <a16:creationId xmlns:a16="http://schemas.microsoft.com/office/drawing/2014/main" id="{98AB17C2-03D4-163B-038F-935BC70DC33D}"/>
              </a:ext>
            </a:extLst>
          </p:cNvPr>
          <p:cNvGrpSpPr/>
          <p:nvPr/>
        </p:nvGrpSpPr>
        <p:grpSpPr>
          <a:xfrm>
            <a:off x="951509" y="7093216"/>
            <a:ext cx="508158" cy="543805"/>
            <a:chOff x="0" y="0"/>
            <a:chExt cx="812800" cy="869819"/>
          </a:xfrm>
        </p:grpSpPr>
        <p:sp>
          <p:nvSpPr>
            <p:cNvPr id="37" name="Freeform 37">
              <a:extLst>
                <a:ext uri="{FF2B5EF4-FFF2-40B4-BE49-F238E27FC236}">
                  <a16:creationId xmlns:a16="http://schemas.microsoft.com/office/drawing/2014/main" id="{4FDBF618-76A7-0E1C-CD7F-560E8962196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8" name="TextBox 38">
              <a:extLst>
                <a:ext uri="{FF2B5EF4-FFF2-40B4-BE49-F238E27FC236}">
                  <a16:creationId xmlns:a16="http://schemas.microsoft.com/office/drawing/2014/main" id="{9A4B65F7-A102-10CB-8DF4-4DC2A014E490}"/>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9" name="Group 39">
            <a:extLst>
              <a:ext uri="{FF2B5EF4-FFF2-40B4-BE49-F238E27FC236}">
                <a16:creationId xmlns:a16="http://schemas.microsoft.com/office/drawing/2014/main" id="{B592C73F-1E9F-E005-5B37-E8F3D4AAECC6}"/>
              </a:ext>
            </a:extLst>
          </p:cNvPr>
          <p:cNvGrpSpPr/>
          <p:nvPr/>
        </p:nvGrpSpPr>
        <p:grpSpPr>
          <a:xfrm>
            <a:off x="951509" y="7760846"/>
            <a:ext cx="508158" cy="543805"/>
            <a:chOff x="0" y="0"/>
            <a:chExt cx="812800" cy="869819"/>
          </a:xfrm>
        </p:grpSpPr>
        <p:sp>
          <p:nvSpPr>
            <p:cNvPr id="40" name="Freeform 40">
              <a:extLst>
                <a:ext uri="{FF2B5EF4-FFF2-40B4-BE49-F238E27FC236}">
                  <a16:creationId xmlns:a16="http://schemas.microsoft.com/office/drawing/2014/main" id="{7ACE7F95-13A9-B9F9-FF1C-D1DA10C441DC}"/>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1" name="TextBox 41">
              <a:extLst>
                <a:ext uri="{FF2B5EF4-FFF2-40B4-BE49-F238E27FC236}">
                  <a16:creationId xmlns:a16="http://schemas.microsoft.com/office/drawing/2014/main" id="{02E8BBC0-8804-E68C-8846-B0729D827D93}"/>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sp>
        <p:nvSpPr>
          <p:cNvPr id="50" name="TextBox 49">
            <a:extLst>
              <a:ext uri="{FF2B5EF4-FFF2-40B4-BE49-F238E27FC236}">
                <a16:creationId xmlns:a16="http://schemas.microsoft.com/office/drawing/2014/main" id="{96B2DE53-77E8-6EF6-6420-EBAE2048240B}"/>
              </a:ext>
            </a:extLst>
          </p:cNvPr>
          <p:cNvSpPr txBox="1"/>
          <p:nvPr/>
        </p:nvSpPr>
        <p:spPr>
          <a:xfrm>
            <a:off x="1028700" y="961005"/>
            <a:ext cx="12753440" cy="1323439"/>
          </a:xfrm>
          <a:prstGeom prst="rect">
            <a:avLst/>
          </a:prstGeom>
          <a:noFill/>
        </p:spPr>
        <p:txBody>
          <a:bodyPr wrap="square">
            <a:spAutoFit/>
          </a:bodyPr>
          <a:lstStyle/>
          <a:p>
            <a:pPr algn="ctr"/>
            <a:r>
              <a:rPr lang="en-US" sz="8000" b="1" cap="none" spc="0" dirty="0">
                <a:ln w="0"/>
                <a:solidFill>
                  <a:schemeClr val="accent6"/>
                </a:solidFill>
                <a:effectLst>
                  <a:outerShdw blurRad="38100" dist="19050" dir="2700000" algn="tl" rotWithShape="0">
                    <a:schemeClr val="dk1">
                      <a:alpha val="40000"/>
                    </a:schemeClr>
                  </a:outerShdw>
                </a:effectLst>
              </a:rPr>
              <a:t>Evaluation &amp; Future Work</a:t>
            </a:r>
          </a:p>
        </p:txBody>
      </p:sp>
      <p:sp>
        <p:nvSpPr>
          <p:cNvPr id="5" name="Rectangle 1">
            <a:extLst>
              <a:ext uri="{FF2B5EF4-FFF2-40B4-BE49-F238E27FC236}">
                <a16:creationId xmlns:a16="http://schemas.microsoft.com/office/drawing/2014/main" id="{202B6129-E56D-D31E-C413-6DAA3AA096CF}"/>
              </a:ext>
            </a:extLst>
          </p:cNvPr>
          <p:cNvSpPr>
            <a:spLocks noChangeArrowheads="1"/>
          </p:cNvSpPr>
          <p:nvPr/>
        </p:nvSpPr>
        <p:spPr bwMode="auto">
          <a:xfrm>
            <a:off x="2454644" y="2988247"/>
            <a:ext cx="1503095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3600" b="1" dirty="0"/>
              <a:t>Evaluation: </a:t>
            </a:r>
            <a:r>
              <a:rPr lang="en-US" sz="3600" dirty="0"/>
              <a:t>The model achieved a test accuracy of 73.38%, showing promising results. Identified non-diabetic cases with good accuracy, but diabetic cases were less accurately predicted. Glucose and BMI were confirmed as top predictors, aligning with medical knowledge.</a:t>
            </a:r>
          </a:p>
        </p:txBody>
      </p:sp>
      <p:sp>
        <p:nvSpPr>
          <p:cNvPr id="6" name="Rectangle 1">
            <a:extLst>
              <a:ext uri="{FF2B5EF4-FFF2-40B4-BE49-F238E27FC236}">
                <a16:creationId xmlns:a16="http://schemas.microsoft.com/office/drawing/2014/main" id="{63D80412-10E6-C69B-6357-E2C6C89C4512}"/>
              </a:ext>
            </a:extLst>
          </p:cNvPr>
          <p:cNvSpPr>
            <a:spLocks noChangeArrowheads="1"/>
          </p:cNvSpPr>
          <p:nvPr/>
        </p:nvSpPr>
        <p:spPr bwMode="auto">
          <a:xfrm>
            <a:off x="2454643" y="5675457"/>
            <a:ext cx="1503095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3600" b="1" dirty="0"/>
              <a:t>Future Work: </a:t>
            </a:r>
            <a:r>
              <a:rPr lang="en-US" sz="3600" dirty="0"/>
              <a:t>Experiment with more complex neural network architectures to potentially improve accuracy. Implement k-fold cross-validation for robust performance estimation and validation. Explore ensemble methods like combining MLP with Random Forests for enhanced predictive power. Incorporate additional relevant features such as family history and diet information for a more comprehensive model. Develop a user-friendly web or mobile application for easy access to the diabetes prediction tool.</a:t>
            </a:r>
          </a:p>
        </p:txBody>
      </p:sp>
      <p:grpSp>
        <p:nvGrpSpPr>
          <p:cNvPr id="32" name="Group 40">
            <a:extLst>
              <a:ext uri="{FF2B5EF4-FFF2-40B4-BE49-F238E27FC236}">
                <a16:creationId xmlns:a16="http://schemas.microsoft.com/office/drawing/2014/main" id="{F9AB9586-084A-FE3F-1A95-4CCE75285C3F}"/>
              </a:ext>
            </a:extLst>
          </p:cNvPr>
          <p:cNvGrpSpPr/>
          <p:nvPr/>
        </p:nvGrpSpPr>
        <p:grpSpPr>
          <a:xfrm>
            <a:off x="914400" y="8495344"/>
            <a:ext cx="508158" cy="543805"/>
            <a:chOff x="0" y="0"/>
            <a:chExt cx="812800" cy="869819"/>
          </a:xfrm>
        </p:grpSpPr>
        <p:sp>
          <p:nvSpPr>
            <p:cNvPr id="33" name="Freeform 41">
              <a:extLst>
                <a:ext uri="{FF2B5EF4-FFF2-40B4-BE49-F238E27FC236}">
                  <a16:creationId xmlns:a16="http://schemas.microsoft.com/office/drawing/2014/main" id="{EE30641F-29EB-83BD-B8FF-0619730E537E}"/>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4" name="TextBox 42">
              <a:extLst>
                <a:ext uri="{FF2B5EF4-FFF2-40B4-BE49-F238E27FC236}">
                  <a16:creationId xmlns:a16="http://schemas.microsoft.com/office/drawing/2014/main" id="{A5147089-F841-60AB-BFBD-1B4D1512DA25}"/>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extLst>
      <p:ext uri="{BB962C8B-B14F-4D97-AF65-F5344CB8AC3E}">
        <p14:creationId xmlns:p14="http://schemas.microsoft.com/office/powerpoint/2010/main" val="2749070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4" name="Group 4"/>
          <p:cNvGrpSpPr/>
          <p:nvPr/>
        </p:nvGrpSpPr>
        <p:grpSpPr>
          <a:xfrm>
            <a:off x="-1436292" y="-1317718"/>
            <a:ext cx="3499668" cy="13405540"/>
            <a:chOff x="0" y="0"/>
            <a:chExt cx="212191" cy="812800"/>
          </a:xfrm>
        </p:grpSpPr>
        <p:sp>
          <p:nvSpPr>
            <p:cNvPr id="5" name="Freeform 5"/>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txBody>
            <a:bodyPr/>
            <a:lstStyle/>
            <a:p>
              <a:endParaRPr lang="en-US"/>
            </a:p>
          </p:txBody>
        </p:sp>
        <p:sp>
          <p:nvSpPr>
            <p:cNvPr id="6" name="TextBox 6"/>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709357" y="5294037"/>
            <a:ext cx="992463" cy="992463"/>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US"/>
            </a:p>
          </p:txBody>
        </p:sp>
        <p:sp>
          <p:nvSpPr>
            <p:cNvPr id="9" name="TextBox 9"/>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6</a:t>
              </a:r>
            </a:p>
          </p:txBody>
        </p:sp>
      </p:grpSp>
      <p:grpSp>
        <p:nvGrpSpPr>
          <p:cNvPr id="10" name="Group 10"/>
          <p:cNvGrpSpPr/>
          <p:nvPr/>
        </p:nvGrpSpPr>
        <p:grpSpPr>
          <a:xfrm>
            <a:off x="951509" y="3390900"/>
            <a:ext cx="508158" cy="543805"/>
            <a:chOff x="0" y="0"/>
            <a:chExt cx="812800" cy="869819"/>
          </a:xfrm>
        </p:grpSpPr>
        <p:sp>
          <p:nvSpPr>
            <p:cNvPr id="11" name="Freeform 11"/>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2" name="TextBox 12"/>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3</a:t>
              </a:r>
            </a:p>
          </p:txBody>
        </p:sp>
      </p:grpSp>
      <p:grpSp>
        <p:nvGrpSpPr>
          <p:cNvPr id="13" name="Group 13"/>
          <p:cNvGrpSpPr/>
          <p:nvPr/>
        </p:nvGrpSpPr>
        <p:grpSpPr>
          <a:xfrm>
            <a:off x="951509" y="1982349"/>
            <a:ext cx="508158" cy="543805"/>
            <a:chOff x="0" y="0"/>
            <a:chExt cx="812800" cy="869819"/>
          </a:xfrm>
        </p:grpSpPr>
        <p:sp>
          <p:nvSpPr>
            <p:cNvPr id="14" name="Freeform 14"/>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5" name="TextBox 15"/>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16" name="Group 16"/>
          <p:cNvGrpSpPr/>
          <p:nvPr/>
        </p:nvGrpSpPr>
        <p:grpSpPr>
          <a:xfrm>
            <a:off x="951509" y="4076700"/>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IN" dirty="0"/>
            </a:p>
          </p:txBody>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4</a:t>
              </a:r>
            </a:p>
          </p:txBody>
        </p:sp>
      </p:grpSp>
      <p:grpSp>
        <p:nvGrpSpPr>
          <p:cNvPr id="19" name="Group 19"/>
          <p:cNvGrpSpPr/>
          <p:nvPr/>
        </p:nvGrpSpPr>
        <p:grpSpPr>
          <a:xfrm>
            <a:off x="951509" y="2648112"/>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2" name="Group 22"/>
          <p:cNvGrpSpPr/>
          <p:nvPr/>
        </p:nvGrpSpPr>
        <p:grpSpPr>
          <a:xfrm>
            <a:off x="951509" y="6425585"/>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7</a:t>
              </a:r>
            </a:p>
          </p:txBody>
        </p:sp>
      </p:grpSp>
      <p:grpSp>
        <p:nvGrpSpPr>
          <p:cNvPr id="25" name="Group 25"/>
          <p:cNvGrpSpPr/>
          <p:nvPr/>
        </p:nvGrpSpPr>
        <p:grpSpPr>
          <a:xfrm>
            <a:off x="951509" y="4675895"/>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5</a:t>
              </a:r>
            </a:p>
          </p:txBody>
        </p:sp>
      </p:grpSp>
      <p:grpSp>
        <p:nvGrpSpPr>
          <p:cNvPr id="30" name="Group 30"/>
          <p:cNvGrpSpPr/>
          <p:nvPr/>
        </p:nvGrpSpPr>
        <p:grpSpPr>
          <a:xfrm>
            <a:off x="16029398" y="-873092"/>
            <a:ext cx="1436473" cy="4346008"/>
            <a:chOff x="0" y="0"/>
            <a:chExt cx="1915297" cy="4423077"/>
          </a:xfrm>
        </p:grpSpPr>
        <p:sp>
          <p:nvSpPr>
            <p:cNvPr id="31" name="AutoShape 31"/>
            <p:cNvSpPr/>
            <p:nvPr/>
          </p:nvSpPr>
          <p:spPr>
            <a:xfrm>
              <a:off x="0" y="0"/>
              <a:ext cx="1915297" cy="4423077"/>
            </a:xfrm>
            <a:prstGeom prst="rect">
              <a:avLst/>
            </a:prstGeom>
            <a:solidFill>
              <a:srgbClr val="FD6220"/>
            </a:solidFill>
          </p:spPr>
          <p:txBody>
            <a:bodyPr/>
            <a:lstStyle/>
            <a:p>
              <a:endParaRPr lang="en-US"/>
            </a:p>
          </p:txBody>
        </p:sp>
      </p:grpSp>
      <p:sp>
        <p:nvSpPr>
          <p:cNvPr id="37" name="TextBox 37"/>
          <p:cNvSpPr txBox="1"/>
          <p:nvPr/>
        </p:nvSpPr>
        <p:spPr>
          <a:xfrm>
            <a:off x="2454644" y="3524543"/>
            <a:ext cx="15299956" cy="1477328"/>
          </a:xfrm>
          <a:prstGeom prst="rect">
            <a:avLst/>
          </a:prstGeom>
        </p:spPr>
        <p:txBody>
          <a:bodyPr wrap="square" lIns="0" tIns="0" rIns="0" bIns="0" rtlCol="0" anchor="t">
            <a:spAutoFit/>
          </a:bodyPr>
          <a:lstStyle/>
          <a:p>
            <a:pPr algn="just"/>
            <a:r>
              <a:rPr lang="en-IN" sz="3200" b="1" dirty="0">
                <a:effectLst/>
              </a:rPr>
              <a:t>Hypothesis 1:</a:t>
            </a:r>
            <a:r>
              <a:rPr lang="en-IN" sz="3200" dirty="0">
                <a:effectLst/>
              </a:rPr>
              <a:t> </a:t>
            </a:r>
            <a:r>
              <a:rPr lang="en-US" sz="3200" dirty="0"/>
              <a:t>A deep neural network can achieve at least 75% accuracy in predicting diabetes risk.</a:t>
            </a:r>
          </a:p>
          <a:p>
            <a:pPr algn="just"/>
            <a:r>
              <a:rPr lang="en-US" sz="3200" dirty="0"/>
              <a:t>This accuracy threshold is crucial for the model to be considered reliable for early detection.</a:t>
            </a:r>
          </a:p>
        </p:txBody>
      </p:sp>
      <p:grpSp>
        <p:nvGrpSpPr>
          <p:cNvPr id="41" name="Group 41"/>
          <p:cNvGrpSpPr/>
          <p:nvPr/>
        </p:nvGrpSpPr>
        <p:grpSpPr>
          <a:xfrm>
            <a:off x="951509" y="7093216"/>
            <a:ext cx="508158" cy="543805"/>
            <a:chOff x="0" y="0"/>
            <a:chExt cx="812800" cy="869819"/>
          </a:xfrm>
        </p:grpSpPr>
        <p:sp>
          <p:nvSpPr>
            <p:cNvPr id="42" name="Freeform 4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3" name="TextBox 4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44" name="Group 44"/>
          <p:cNvGrpSpPr/>
          <p:nvPr/>
        </p:nvGrpSpPr>
        <p:grpSpPr>
          <a:xfrm>
            <a:off x="951509" y="7760846"/>
            <a:ext cx="508158" cy="543805"/>
            <a:chOff x="0" y="0"/>
            <a:chExt cx="812800" cy="869819"/>
          </a:xfrm>
        </p:grpSpPr>
        <p:sp>
          <p:nvSpPr>
            <p:cNvPr id="45" name="Freeform 4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46" name="TextBox 4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7" name="Group 47"/>
          <p:cNvGrpSpPr/>
          <p:nvPr/>
        </p:nvGrpSpPr>
        <p:grpSpPr>
          <a:xfrm>
            <a:off x="16439471" y="8737362"/>
            <a:ext cx="3697059" cy="3697059"/>
            <a:chOff x="0" y="0"/>
            <a:chExt cx="812800" cy="812800"/>
          </a:xfrm>
        </p:grpSpPr>
        <p:sp>
          <p:nvSpPr>
            <p:cNvPr id="48" name="Freeform 4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txBody>
            <a:bodyPr/>
            <a:lstStyle/>
            <a:p>
              <a:endParaRPr lang="en-US"/>
            </a:p>
          </p:txBody>
        </p:sp>
        <p:sp>
          <p:nvSpPr>
            <p:cNvPr id="49" name="TextBox 49"/>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51" name="TextBox 50">
            <a:extLst>
              <a:ext uri="{FF2B5EF4-FFF2-40B4-BE49-F238E27FC236}">
                <a16:creationId xmlns:a16="http://schemas.microsoft.com/office/drawing/2014/main" id="{B676F687-B848-13E9-28DE-961A91D64382}"/>
              </a:ext>
            </a:extLst>
          </p:cNvPr>
          <p:cNvSpPr txBox="1"/>
          <p:nvPr/>
        </p:nvSpPr>
        <p:spPr>
          <a:xfrm>
            <a:off x="-533400" y="1181267"/>
            <a:ext cx="10768262" cy="1323439"/>
          </a:xfrm>
          <a:prstGeom prst="rect">
            <a:avLst/>
          </a:prstGeom>
          <a:noFill/>
        </p:spPr>
        <p:txBody>
          <a:bodyPr wrap="square">
            <a:spAutoFit/>
          </a:bodyPr>
          <a:lstStyle/>
          <a:p>
            <a:pPr algn="ctr"/>
            <a:r>
              <a:rPr lang="en-US" sz="8000" b="1" cap="none" spc="0" dirty="0">
                <a:ln w="0"/>
                <a:solidFill>
                  <a:schemeClr val="accent6"/>
                </a:solidFill>
                <a:effectLst>
                  <a:outerShdw blurRad="38100" dist="19050" dir="2700000" algn="tl" rotWithShape="0">
                    <a:schemeClr val="dk1">
                      <a:alpha val="40000"/>
                    </a:schemeClr>
                  </a:outerShdw>
                </a:effectLst>
              </a:rPr>
              <a:t>Hypotheses</a:t>
            </a:r>
          </a:p>
        </p:txBody>
      </p:sp>
      <p:sp>
        <p:nvSpPr>
          <p:cNvPr id="2" name="TextBox 37">
            <a:extLst>
              <a:ext uri="{FF2B5EF4-FFF2-40B4-BE49-F238E27FC236}">
                <a16:creationId xmlns:a16="http://schemas.microsoft.com/office/drawing/2014/main" id="{A537FAFF-E90D-8636-9E6C-89B2B1EBF643}"/>
              </a:ext>
            </a:extLst>
          </p:cNvPr>
          <p:cNvSpPr txBox="1"/>
          <p:nvPr/>
        </p:nvSpPr>
        <p:spPr>
          <a:xfrm>
            <a:off x="2454644" y="5930125"/>
            <a:ext cx="15186866" cy="1477328"/>
          </a:xfrm>
          <a:prstGeom prst="rect">
            <a:avLst/>
          </a:prstGeom>
        </p:spPr>
        <p:txBody>
          <a:bodyPr wrap="square" lIns="0" tIns="0" rIns="0" bIns="0" rtlCol="0" anchor="t">
            <a:spAutoFit/>
          </a:bodyPr>
          <a:lstStyle/>
          <a:p>
            <a:pPr algn="just"/>
            <a:r>
              <a:rPr lang="en-IN" sz="3200" b="1" dirty="0">
                <a:effectLst/>
              </a:rPr>
              <a:t>Hypothesis 2: </a:t>
            </a:r>
            <a:r>
              <a:rPr lang="en-US" sz="3200" dirty="0"/>
              <a:t>Glucose levels and BMI will be the most significant predictors.</a:t>
            </a:r>
          </a:p>
          <a:p>
            <a:pPr algn="just"/>
            <a:r>
              <a:rPr lang="en-US" sz="3200" dirty="0"/>
              <a:t>These two features are commonly associated with diabetes risk in medical literature and are expected to have a strong impact on the prediction model.</a:t>
            </a:r>
          </a:p>
        </p:txBody>
      </p:sp>
      <p:grpSp>
        <p:nvGrpSpPr>
          <p:cNvPr id="28" name="Group 40">
            <a:extLst>
              <a:ext uri="{FF2B5EF4-FFF2-40B4-BE49-F238E27FC236}">
                <a16:creationId xmlns:a16="http://schemas.microsoft.com/office/drawing/2014/main" id="{25B4057F-FADB-FE34-8C3A-E1AB84209274}"/>
              </a:ext>
            </a:extLst>
          </p:cNvPr>
          <p:cNvGrpSpPr/>
          <p:nvPr/>
        </p:nvGrpSpPr>
        <p:grpSpPr>
          <a:xfrm>
            <a:off x="903869" y="8465459"/>
            <a:ext cx="508158" cy="543805"/>
            <a:chOff x="0" y="0"/>
            <a:chExt cx="812800" cy="869819"/>
          </a:xfrm>
        </p:grpSpPr>
        <p:sp>
          <p:nvSpPr>
            <p:cNvPr id="29" name="Freeform 41">
              <a:extLst>
                <a:ext uri="{FF2B5EF4-FFF2-40B4-BE49-F238E27FC236}">
                  <a16:creationId xmlns:a16="http://schemas.microsoft.com/office/drawing/2014/main" id="{6D7DEE3D-8135-241D-A3C3-C765EE591BA7}"/>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2" name="TextBox 42">
              <a:extLst>
                <a:ext uri="{FF2B5EF4-FFF2-40B4-BE49-F238E27FC236}">
                  <a16:creationId xmlns:a16="http://schemas.microsoft.com/office/drawing/2014/main" id="{9A4353FB-C573-C626-2666-0C5742D9EE64}"/>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E"/>
        </a:solidFill>
        <a:effectLst/>
      </p:bgPr>
    </p:bg>
    <p:spTree>
      <p:nvGrpSpPr>
        <p:cNvPr id="1" name=""/>
        <p:cNvGrpSpPr/>
        <p:nvPr/>
      </p:nvGrpSpPr>
      <p:grpSpPr>
        <a:xfrm>
          <a:off x="0" y="0"/>
          <a:ext cx="0" cy="0"/>
          <a:chOff x="0" y="0"/>
          <a:chExt cx="0" cy="0"/>
        </a:xfrm>
      </p:grpSpPr>
      <p:grpSp>
        <p:nvGrpSpPr>
          <p:cNvPr id="10" name="Group 10"/>
          <p:cNvGrpSpPr/>
          <p:nvPr/>
        </p:nvGrpSpPr>
        <p:grpSpPr>
          <a:xfrm>
            <a:off x="-1373119" y="-1315898"/>
            <a:ext cx="3499668" cy="13405540"/>
            <a:chOff x="0" y="0"/>
            <a:chExt cx="212191" cy="812800"/>
          </a:xfrm>
        </p:grpSpPr>
        <p:sp>
          <p:nvSpPr>
            <p:cNvPr id="11" name="Freeform 11"/>
            <p:cNvSpPr/>
            <p:nvPr/>
          </p:nvSpPr>
          <p:spPr>
            <a:xfrm>
              <a:off x="0" y="0"/>
              <a:ext cx="212191" cy="812800"/>
            </a:xfrm>
            <a:custGeom>
              <a:avLst/>
              <a:gdLst/>
              <a:ahLst/>
              <a:cxnLst/>
              <a:rect l="l" t="t" r="r" b="b"/>
              <a:pathLst>
                <a:path w="212191" h="812800">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txBody>
            <a:bodyPr/>
            <a:lstStyle/>
            <a:p>
              <a:endParaRPr lang="en-US"/>
            </a:p>
          </p:txBody>
        </p:sp>
        <p:sp>
          <p:nvSpPr>
            <p:cNvPr id="12" name="TextBox 12"/>
            <p:cNvSpPr txBox="1"/>
            <p:nvPr/>
          </p:nvSpPr>
          <p:spPr>
            <a:xfrm>
              <a:off x="19893" y="47625"/>
              <a:ext cx="172405" cy="68897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743286" y="6022791"/>
            <a:ext cx="992463" cy="992463"/>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txBody>
            <a:bodyPr/>
            <a:lstStyle/>
            <a:p>
              <a:endParaRPr lang="en-IN" dirty="0"/>
            </a:p>
          </p:txBody>
        </p:sp>
        <p:sp>
          <p:nvSpPr>
            <p:cNvPr id="15" name="TextBox 15"/>
            <p:cNvSpPr txBox="1"/>
            <p:nvPr/>
          </p:nvSpPr>
          <p:spPr>
            <a:xfrm>
              <a:off x="76200" y="19050"/>
              <a:ext cx="660400" cy="717550"/>
            </a:xfrm>
            <a:prstGeom prst="rect">
              <a:avLst/>
            </a:prstGeom>
          </p:spPr>
          <p:txBody>
            <a:bodyPr lIns="50800" tIns="50800" rIns="50800" bIns="50800" rtlCol="0" anchor="ctr"/>
            <a:lstStyle/>
            <a:p>
              <a:pPr algn="ctr">
                <a:lnSpc>
                  <a:spcPts val="3779"/>
                </a:lnSpc>
                <a:spcBef>
                  <a:spcPct val="0"/>
                </a:spcBef>
              </a:pPr>
              <a:r>
                <a:rPr lang="en-US" sz="2699" dirty="0">
                  <a:solidFill>
                    <a:srgbClr val="FFFEFE"/>
                  </a:solidFill>
                  <a:latin typeface="Gotham"/>
                  <a:ea typeface="Gotham"/>
                  <a:cs typeface="Gotham"/>
                  <a:sym typeface="Gotham"/>
                </a:rPr>
                <a:t>7</a:t>
              </a:r>
            </a:p>
          </p:txBody>
        </p:sp>
      </p:grpSp>
      <p:grpSp>
        <p:nvGrpSpPr>
          <p:cNvPr id="16" name="Group 16"/>
          <p:cNvGrpSpPr/>
          <p:nvPr/>
        </p:nvGrpSpPr>
        <p:grpSpPr>
          <a:xfrm>
            <a:off x="951509" y="3315742"/>
            <a:ext cx="508158" cy="543805"/>
            <a:chOff x="0" y="0"/>
            <a:chExt cx="812800" cy="869819"/>
          </a:xfrm>
        </p:grpSpPr>
        <p:sp>
          <p:nvSpPr>
            <p:cNvPr id="17" name="Freeform 17"/>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18" name="TextBox 18"/>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3</a:t>
              </a:r>
            </a:p>
          </p:txBody>
        </p:sp>
      </p:grpSp>
      <p:grpSp>
        <p:nvGrpSpPr>
          <p:cNvPr id="19" name="Group 19"/>
          <p:cNvGrpSpPr/>
          <p:nvPr/>
        </p:nvGrpSpPr>
        <p:grpSpPr>
          <a:xfrm>
            <a:off x="951509" y="1982349"/>
            <a:ext cx="508158" cy="543805"/>
            <a:chOff x="0" y="0"/>
            <a:chExt cx="812800" cy="869819"/>
          </a:xfrm>
        </p:grpSpPr>
        <p:sp>
          <p:nvSpPr>
            <p:cNvPr id="20" name="Freeform 20"/>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1" name="TextBox 21"/>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1</a:t>
              </a:r>
            </a:p>
          </p:txBody>
        </p:sp>
      </p:grpSp>
      <p:grpSp>
        <p:nvGrpSpPr>
          <p:cNvPr id="22" name="Group 22"/>
          <p:cNvGrpSpPr/>
          <p:nvPr/>
        </p:nvGrpSpPr>
        <p:grpSpPr>
          <a:xfrm>
            <a:off x="951509" y="4000500"/>
            <a:ext cx="508158" cy="543805"/>
            <a:chOff x="0" y="0"/>
            <a:chExt cx="812800" cy="869819"/>
          </a:xfrm>
        </p:grpSpPr>
        <p:sp>
          <p:nvSpPr>
            <p:cNvPr id="23" name="Freeform 23"/>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4" name="TextBox 24"/>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4</a:t>
              </a:r>
            </a:p>
          </p:txBody>
        </p:sp>
      </p:grpSp>
      <p:grpSp>
        <p:nvGrpSpPr>
          <p:cNvPr id="25" name="Group 25"/>
          <p:cNvGrpSpPr/>
          <p:nvPr/>
        </p:nvGrpSpPr>
        <p:grpSpPr>
          <a:xfrm>
            <a:off x="951509" y="2648112"/>
            <a:ext cx="508158" cy="543805"/>
            <a:chOff x="0" y="0"/>
            <a:chExt cx="812800" cy="869819"/>
          </a:xfrm>
        </p:grpSpPr>
        <p:sp>
          <p:nvSpPr>
            <p:cNvPr id="26" name="Freeform 26"/>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27" name="TextBox 27"/>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2</a:t>
              </a:r>
            </a:p>
          </p:txBody>
        </p:sp>
      </p:grpSp>
      <p:grpSp>
        <p:nvGrpSpPr>
          <p:cNvPr id="28" name="Group 28"/>
          <p:cNvGrpSpPr/>
          <p:nvPr/>
        </p:nvGrpSpPr>
        <p:grpSpPr>
          <a:xfrm>
            <a:off x="951509" y="5372100"/>
            <a:ext cx="508158" cy="543805"/>
            <a:chOff x="0" y="0"/>
            <a:chExt cx="812800" cy="869819"/>
          </a:xfrm>
        </p:grpSpPr>
        <p:sp>
          <p:nvSpPr>
            <p:cNvPr id="29" name="Freeform 29"/>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0" name="TextBox 30"/>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6</a:t>
              </a:r>
            </a:p>
          </p:txBody>
        </p:sp>
      </p:grpSp>
      <p:grpSp>
        <p:nvGrpSpPr>
          <p:cNvPr id="31" name="Group 31"/>
          <p:cNvGrpSpPr/>
          <p:nvPr/>
        </p:nvGrpSpPr>
        <p:grpSpPr>
          <a:xfrm>
            <a:off x="951509" y="4675895"/>
            <a:ext cx="508158" cy="543805"/>
            <a:chOff x="0" y="0"/>
            <a:chExt cx="812800" cy="869819"/>
          </a:xfrm>
        </p:grpSpPr>
        <p:sp>
          <p:nvSpPr>
            <p:cNvPr id="32" name="Freeform 32"/>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3" name="TextBox 33"/>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5</a:t>
              </a:r>
            </a:p>
          </p:txBody>
        </p:sp>
      </p:grpSp>
      <p:grpSp>
        <p:nvGrpSpPr>
          <p:cNvPr id="34" name="Group 34"/>
          <p:cNvGrpSpPr/>
          <p:nvPr/>
        </p:nvGrpSpPr>
        <p:grpSpPr>
          <a:xfrm>
            <a:off x="951509" y="7093216"/>
            <a:ext cx="508158" cy="543805"/>
            <a:chOff x="0" y="0"/>
            <a:chExt cx="812800" cy="869819"/>
          </a:xfrm>
        </p:grpSpPr>
        <p:sp>
          <p:nvSpPr>
            <p:cNvPr id="35" name="Freeform 35"/>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6" name="TextBox 36"/>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8</a:t>
              </a:r>
            </a:p>
          </p:txBody>
        </p:sp>
      </p:grpSp>
      <p:grpSp>
        <p:nvGrpSpPr>
          <p:cNvPr id="37" name="Group 37"/>
          <p:cNvGrpSpPr/>
          <p:nvPr/>
        </p:nvGrpSpPr>
        <p:grpSpPr>
          <a:xfrm>
            <a:off x="951509" y="7760846"/>
            <a:ext cx="508158" cy="543805"/>
            <a:chOff x="0" y="0"/>
            <a:chExt cx="812800" cy="869819"/>
          </a:xfrm>
        </p:grpSpPr>
        <p:sp>
          <p:nvSpPr>
            <p:cNvPr id="38" name="Freeform 38"/>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39" name="TextBox 39"/>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a:solidFill>
                    <a:srgbClr val="191919"/>
                  </a:solidFill>
                  <a:latin typeface="Gotham"/>
                  <a:ea typeface="Gotham"/>
                  <a:cs typeface="Gotham"/>
                  <a:sym typeface="Gotham"/>
                </a:rPr>
                <a:t>9</a:t>
              </a:r>
            </a:p>
          </p:txBody>
        </p:sp>
      </p:grpSp>
      <p:grpSp>
        <p:nvGrpSpPr>
          <p:cNvPr id="40" name="Group 40"/>
          <p:cNvGrpSpPr/>
          <p:nvPr/>
        </p:nvGrpSpPr>
        <p:grpSpPr>
          <a:xfrm>
            <a:off x="11762088" y="-9632634"/>
            <a:ext cx="10994424" cy="10994424"/>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txBody>
            <a:bodyPr/>
            <a:lstStyle/>
            <a:p>
              <a:endParaRPr lang="en-US"/>
            </a:p>
          </p:txBody>
        </p:sp>
        <p:sp>
          <p:nvSpPr>
            <p:cNvPr id="42" name="TextBox 42"/>
            <p:cNvSpPr txBox="1"/>
            <p:nvPr/>
          </p:nvSpPr>
          <p:spPr>
            <a:xfrm>
              <a:off x="76200" y="47625"/>
              <a:ext cx="660400" cy="688975"/>
            </a:xfrm>
            <a:prstGeom prst="rect">
              <a:avLst/>
            </a:prstGeom>
          </p:spPr>
          <p:txBody>
            <a:bodyPr lIns="50800" tIns="50800" rIns="50800" bIns="50800" rtlCol="0" anchor="ctr"/>
            <a:lstStyle/>
            <a:p>
              <a:pPr algn="ctr">
                <a:lnSpc>
                  <a:spcPts val="2659"/>
                </a:lnSpc>
              </a:pPr>
              <a:endParaRPr/>
            </a:p>
          </p:txBody>
        </p:sp>
      </p:grpSp>
      <p:sp>
        <p:nvSpPr>
          <p:cNvPr id="43" name="TextBox 42">
            <a:extLst>
              <a:ext uri="{FF2B5EF4-FFF2-40B4-BE49-F238E27FC236}">
                <a16:creationId xmlns:a16="http://schemas.microsoft.com/office/drawing/2014/main" id="{3673A2B1-B0AE-A9B6-2487-F3D2B8C12D8B}"/>
              </a:ext>
            </a:extLst>
          </p:cNvPr>
          <p:cNvSpPr txBox="1"/>
          <p:nvPr/>
        </p:nvSpPr>
        <p:spPr>
          <a:xfrm>
            <a:off x="2337412" y="975268"/>
            <a:ext cx="12916891" cy="1323439"/>
          </a:xfrm>
          <a:prstGeom prst="rect">
            <a:avLst/>
          </a:prstGeom>
          <a:noFill/>
        </p:spPr>
        <p:txBody>
          <a:bodyPr wrap="square">
            <a:spAutoFit/>
          </a:bodyPr>
          <a:lstStyle/>
          <a:p>
            <a:pPr algn="ctr"/>
            <a:r>
              <a:rPr lang="en-US" sz="8000" b="1" dirty="0">
                <a:ln w="0"/>
                <a:solidFill>
                  <a:schemeClr val="accent6"/>
                </a:solidFill>
                <a:effectLst>
                  <a:outerShdw blurRad="38100" dist="19050" dir="2700000" algn="tl" rotWithShape="0">
                    <a:schemeClr val="dk1">
                      <a:alpha val="40000"/>
                    </a:schemeClr>
                  </a:outerShdw>
                </a:effectLst>
              </a:rPr>
              <a:t>Neural Network Architecture</a:t>
            </a:r>
            <a:endParaRPr lang="en-US" sz="8000" b="1" cap="none" spc="0" dirty="0">
              <a:ln w="0"/>
              <a:solidFill>
                <a:schemeClr val="accent6"/>
              </a:solidFill>
              <a:effectLst>
                <a:outerShdw blurRad="38100" dist="19050" dir="2700000" algn="tl" rotWithShape="0">
                  <a:schemeClr val="dk1">
                    <a:alpha val="40000"/>
                  </a:schemeClr>
                </a:outerShdw>
              </a:effectLst>
            </a:endParaRPr>
          </a:p>
        </p:txBody>
      </p:sp>
      <p:pic>
        <p:nvPicPr>
          <p:cNvPr id="3" name="Picture 2">
            <a:extLst>
              <a:ext uri="{FF2B5EF4-FFF2-40B4-BE49-F238E27FC236}">
                <a16:creationId xmlns:a16="http://schemas.microsoft.com/office/drawing/2014/main" id="{609858F8-C7E0-AD5B-FC62-5705D17B0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3082" y="2942912"/>
            <a:ext cx="11088128" cy="4961937"/>
          </a:xfrm>
          <a:prstGeom prst="rect">
            <a:avLst/>
          </a:prstGeom>
        </p:spPr>
      </p:pic>
      <p:grpSp>
        <p:nvGrpSpPr>
          <p:cNvPr id="4" name="Group 40">
            <a:extLst>
              <a:ext uri="{FF2B5EF4-FFF2-40B4-BE49-F238E27FC236}">
                <a16:creationId xmlns:a16="http://schemas.microsoft.com/office/drawing/2014/main" id="{233817DA-A557-A503-AEE5-069C97D942FD}"/>
              </a:ext>
            </a:extLst>
          </p:cNvPr>
          <p:cNvGrpSpPr/>
          <p:nvPr/>
        </p:nvGrpSpPr>
        <p:grpSpPr>
          <a:xfrm>
            <a:off x="939470" y="8444434"/>
            <a:ext cx="508158" cy="543805"/>
            <a:chOff x="0" y="0"/>
            <a:chExt cx="812800" cy="869819"/>
          </a:xfrm>
        </p:grpSpPr>
        <p:sp>
          <p:nvSpPr>
            <p:cNvPr id="5" name="Freeform 41">
              <a:extLst>
                <a:ext uri="{FF2B5EF4-FFF2-40B4-BE49-F238E27FC236}">
                  <a16:creationId xmlns:a16="http://schemas.microsoft.com/office/drawing/2014/main" id="{C155FDDE-97DF-432A-30A3-CB635F7509A4}"/>
                </a:ext>
              </a:extLst>
            </p:cNvPr>
            <p:cNvSpPr/>
            <p:nvPr/>
          </p:nvSpPr>
          <p:spPr>
            <a:xfrm>
              <a:off x="0" y="0"/>
              <a:ext cx="812800" cy="869819"/>
            </a:xfrm>
            <a:custGeom>
              <a:avLst/>
              <a:gdLst/>
              <a:ahLst/>
              <a:cxnLst/>
              <a:rect l="l" t="t" r="r" b="b"/>
              <a:pathLst>
                <a:path w="812800" h="869819">
                  <a:moveTo>
                    <a:pt x="406400" y="0"/>
                  </a:moveTo>
                  <a:cubicBezTo>
                    <a:pt x="181951" y="0"/>
                    <a:pt x="0" y="194716"/>
                    <a:pt x="0" y="434909"/>
                  </a:cubicBezTo>
                  <a:cubicBezTo>
                    <a:pt x="0" y="675103"/>
                    <a:pt x="181951" y="869819"/>
                    <a:pt x="406400" y="869819"/>
                  </a:cubicBezTo>
                  <a:cubicBezTo>
                    <a:pt x="630849" y="869819"/>
                    <a:pt x="812800" y="675103"/>
                    <a:pt x="812800" y="434909"/>
                  </a:cubicBezTo>
                  <a:cubicBezTo>
                    <a:pt x="812800" y="194716"/>
                    <a:pt x="630849" y="0"/>
                    <a:pt x="406400" y="0"/>
                  </a:cubicBezTo>
                  <a:close/>
                </a:path>
              </a:pathLst>
            </a:custGeom>
            <a:solidFill>
              <a:srgbClr val="FFFEFE"/>
            </a:solidFill>
            <a:ln w="9525" cap="sq">
              <a:solidFill>
                <a:srgbClr val="FD6220"/>
              </a:solidFill>
              <a:prstDash val="solid"/>
              <a:miter/>
            </a:ln>
          </p:spPr>
          <p:txBody>
            <a:bodyPr/>
            <a:lstStyle/>
            <a:p>
              <a:endParaRPr lang="en-US"/>
            </a:p>
          </p:txBody>
        </p:sp>
        <p:sp>
          <p:nvSpPr>
            <p:cNvPr id="6" name="TextBox 42">
              <a:extLst>
                <a:ext uri="{FF2B5EF4-FFF2-40B4-BE49-F238E27FC236}">
                  <a16:creationId xmlns:a16="http://schemas.microsoft.com/office/drawing/2014/main" id="{0D9E7E0A-982A-6F13-CF2B-64A54B2A9A6B}"/>
                </a:ext>
              </a:extLst>
            </p:cNvPr>
            <p:cNvSpPr txBox="1"/>
            <p:nvPr/>
          </p:nvSpPr>
          <p:spPr>
            <a:xfrm>
              <a:off x="76200" y="52970"/>
              <a:ext cx="660400" cy="735303"/>
            </a:xfrm>
            <a:prstGeom prst="rect">
              <a:avLst/>
            </a:prstGeom>
          </p:spPr>
          <p:txBody>
            <a:bodyPr lIns="50800" tIns="50800" rIns="50800" bIns="50800" rtlCol="0" anchor="ctr"/>
            <a:lstStyle/>
            <a:p>
              <a:pPr algn="ctr">
                <a:lnSpc>
                  <a:spcPts val="2380"/>
                </a:lnSpc>
                <a:spcBef>
                  <a:spcPct val="0"/>
                </a:spcBef>
              </a:pPr>
              <a:r>
                <a:rPr lang="en-US" sz="1700" dirty="0">
                  <a:solidFill>
                    <a:srgbClr val="191919"/>
                  </a:solidFill>
                  <a:latin typeface="Gotham"/>
                  <a:ea typeface="Gotham"/>
                  <a:cs typeface="Gotham"/>
                  <a:sym typeface="Gotham"/>
                </a:rPr>
                <a:t>10</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315</TotalTime>
  <Words>1129</Words>
  <Application>Microsoft Office PowerPoint</Application>
  <PresentationFormat>Custom</PresentationFormat>
  <Paragraphs>218</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Wingdings</vt:lpstr>
      <vt:lpstr>Times New Roman</vt:lpstr>
      <vt:lpstr>Gotham</vt:lpstr>
      <vt:lpstr>Gotham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and Orange Simple Portfolio Presentation</dc:title>
  <dc:creator>Pavan</dc:creator>
  <cp:lastModifiedBy>Malavika Rajanala</cp:lastModifiedBy>
  <cp:revision>10</cp:revision>
  <dcterms:created xsi:type="dcterms:W3CDTF">2006-08-16T00:00:00Z</dcterms:created>
  <dcterms:modified xsi:type="dcterms:W3CDTF">2024-12-18T01:50:24Z</dcterms:modified>
  <dc:identifier>DAGX47cY8J0</dc:identifier>
</cp:coreProperties>
</file>