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9"/>
  </p:notesMasterIdLst>
  <p:sldIdLst>
    <p:sldId id="256" r:id="rId2"/>
    <p:sldId id="257" r:id="rId3"/>
    <p:sldId id="260" r:id="rId4"/>
    <p:sldId id="263" r:id="rId5"/>
    <p:sldId id="273" r:id="rId6"/>
    <p:sldId id="265" r:id="rId7"/>
    <p:sldId id="275" r:id="rId8"/>
    <p:sldId id="270" r:id="rId9"/>
    <p:sldId id="284" r:id="rId10"/>
    <p:sldId id="268" r:id="rId11"/>
    <p:sldId id="261" r:id="rId12"/>
    <p:sldId id="278" r:id="rId13"/>
    <p:sldId id="309" r:id="rId14"/>
    <p:sldId id="310" r:id="rId15"/>
    <p:sldId id="262" r:id="rId16"/>
    <p:sldId id="308" r:id="rId17"/>
    <p:sldId id="307" r:id="rId18"/>
    <p:sldId id="276" r:id="rId19"/>
    <p:sldId id="279" r:id="rId20"/>
    <p:sldId id="259" r:id="rId21"/>
    <p:sldId id="280" r:id="rId22"/>
    <p:sldId id="272" r:id="rId23"/>
    <p:sldId id="282" r:id="rId24"/>
    <p:sldId id="283" r:id="rId25"/>
    <p:sldId id="264" r:id="rId26"/>
    <p:sldId id="258" r:id="rId27"/>
    <p:sldId id="285" r:id="rId28"/>
  </p:sldIdLst>
  <p:sldSz cx="9144000" cy="5143500" type="screen16x9"/>
  <p:notesSz cx="6858000" cy="9144000"/>
  <p:embeddedFontLst>
    <p:embeddedFont>
      <p:font typeface="DM Sans" pitchFamily="2" charset="0"/>
      <p:regular r:id="rId30"/>
      <p:bold r:id="rId31"/>
      <p:italic r:id="rId32"/>
      <p:boldItalic r:id="rId33"/>
    </p:embeddedFont>
    <p:embeddedFont>
      <p:font typeface="DM Sans Medium" pitchFamily="2" charset="0"/>
      <p:regular r:id="rId34"/>
      <p:bold r:id="rId35"/>
      <p:italic r:id="rId36"/>
      <p:boldItalic r:id="rId37"/>
    </p:embeddedFont>
    <p:embeddedFont>
      <p:font typeface="DM Serif Display" pitchFamily="2" charset="0"/>
      <p:regular r:id="rId38"/>
      <p:italic r:id="rId39"/>
    </p:embeddedFont>
    <p:embeddedFont>
      <p:font typeface="Fira Sans Extra Condensed Medium" panose="020B0604020202020204" charset="0"/>
      <p:regular r:id="rId40"/>
      <p:bold r:id="rId41"/>
      <p:italic r:id="rId42"/>
      <p:boldItalic r:id="rId43"/>
    </p:embeddedFont>
    <p:embeddedFont>
      <p:font typeface="Open Sans Light" panose="020B0306030504020204" pitchFamily="3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8986BB-2B65-4318-ACBB-F26786FB99F3}">
  <a:tblStyle styleId="{EC8986BB-2B65-4318-ACBB-F26786FB99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font" Target="fonts/font18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font" Target="fonts/font17.fntdata"/><Relationship Id="rId20" Type="http://schemas.openxmlformats.org/officeDocument/2006/relationships/slide" Target="slides/slide19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lav patel" userId="b675c4ad211bccec" providerId="LiveId" clId="{50096AE2-5D6E-4226-9A57-B94A907BE704}"/>
    <pc:docChg chg="undo redo custSel addSld delSld modSld sldOrd delMainMaster">
      <pc:chgData name="malav patel" userId="b675c4ad211bccec" providerId="LiveId" clId="{50096AE2-5D6E-4226-9A57-B94A907BE704}" dt="2024-08-19T19:29:59.032" v="3621" actId="20577"/>
      <pc:docMkLst>
        <pc:docMk/>
      </pc:docMkLst>
      <pc:sldChg chg="addSp delSp modSp mod">
        <pc:chgData name="malav patel" userId="b675c4ad211bccec" providerId="LiveId" clId="{50096AE2-5D6E-4226-9A57-B94A907BE704}" dt="2024-08-19T18:12:50.148" v="3573" actId="1076"/>
        <pc:sldMkLst>
          <pc:docMk/>
          <pc:sldMk cId="0" sldId="256"/>
        </pc:sldMkLst>
      </pc:sldChg>
      <pc:sldChg chg="addSp delSp modSp mod">
        <pc:chgData name="malav patel" userId="b675c4ad211bccec" providerId="LiveId" clId="{50096AE2-5D6E-4226-9A57-B94A907BE704}" dt="2024-08-19T18:03:07.755" v="3349" actId="478"/>
        <pc:sldMkLst>
          <pc:docMk/>
          <pc:sldMk cId="0" sldId="257"/>
        </pc:sldMkLst>
      </pc:sldChg>
      <pc:sldChg chg="addSp modSp mod">
        <pc:chgData name="malav patel" userId="b675c4ad211bccec" providerId="LiveId" clId="{50096AE2-5D6E-4226-9A57-B94A907BE704}" dt="2024-08-19T19:29:59.032" v="3621" actId="20577"/>
        <pc:sldMkLst>
          <pc:docMk/>
          <pc:sldMk cId="0" sldId="258"/>
        </pc:sldMkLst>
      </pc:sldChg>
      <pc:sldChg chg="addSp delSp modSp mod ord">
        <pc:chgData name="malav patel" userId="b675c4ad211bccec" providerId="LiveId" clId="{50096AE2-5D6E-4226-9A57-B94A907BE704}" dt="2024-08-19T16:17:24.932" v="1774"/>
        <pc:sldMkLst>
          <pc:docMk/>
          <pc:sldMk cId="0" sldId="259"/>
        </pc:sldMkLst>
      </pc:sldChg>
      <pc:sldChg chg="ord">
        <pc:chgData name="malav patel" userId="b675c4ad211bccec" providerId="LiveId" clId="{50096AE2-5D6E-4226-9A57-B94A907BE704}" dt="2024-08-19T14:34:45.371" v="370"/>
        <pc:sldMkLst>
          <pc:docMk/>
          <pc:sldMk cId="0" sldId="260"/>
        </pc:sldMkLst>
      </pc:sldChg>
      <pc:sldChg chg="addSp delSp modSp mod ord">
        <pc:chgData name="malav patel" userId="b675c4ad211bccec" providerId="LiveId" clId="{50096AE2-5D6E-4226-9A57-B94A907BE704}" dt="2024-08-19T18:04:53.348" v="3356"/>
        <pc:sldMkLst>
          <pc:docMk/>
          <pc:sldMk cId="0" sldId="261"/>
        </pc:sldMkLst>
      </pc:sldChg>
      <pc:sldChg chg="addSp delSp modSp mod ord">
        <pc:chgData name="malav patel" userId="b675c4ad211bccec" providerId="LiveId" clId="{50096AE2-5D6E-4226-9A57-B94A907BE704}" dt="2024-08-19T15:37:30.495" v="1087"/>
        <pc:sldMkLst>
          <pc:docMk/>
          <pc:sldMk cId="0" sldId="262"/>
        </pc:sldMkLst>
      </pc:sldChg>
      <pc:sldChg chg="modSp mod ord">
        <pc:chgData name="malav patel" userId="b675c4ad211bccec" providerId="LiveId" clId="{50096AE2-5D6E-4226-9A57-B94A907BE704}" dt="2024-08-19T14:39:19.332" v="489" actId="20577"/>
        <pc:sldMkLst>
          <pc:docMk/>
          <pc:sldMk cId="0" sldId="263"/>
        </pc:sldMkLst>
      </pc:sldChg>
      <pc:sldChg chg="addSp delSp modSp mod ord">
        <pc:chgData name="malav patel" userId="b675c4ad211bccec" providerId="LiveId" clId="{50096AE2-5D6E-4226-9A57-B94A907BE704}" dt="2024-08-19T16:43:36.880" v="2196"/>
        <pc:sldMkLst>
          <pc:docMk/>
          <pc:sldMk cId="0" sldId="264"/>
        </pc:sldMkLst>
      </pc:sldChg>
      <pc:sldChg chg="ord">
        <pc:chgData name="malav patel" userId="b675c4ad211bccec" providerId="LiveId" clId="{50096AE2-5D6E-4226-9A57-B94A907BE704}" dt="2024-08-19T14:48:26.680" v="766"/>
        <pc:sldMkLst>
          <pc:docMk/>
          <pc:sldMk cId="0" sldId="265"/>
        </pc:sldMkLst>
      </pc:sldChg>
      <pc:sldChg chg="del">
        <pc:chgData name="malav patel" userId="b675c4ad211bccec" providerId="LiveId" clId="{50096AE2-5D6E-4226-9A57-B94A907BE704}" dt="2024-08-19T17:48:05.444" v="3277" actId="47"/>
        <pc:sldMkLst>
          <pc:docMk/>
          <pc:sldMk cId="0" sldId="266"/>
        </pc:sldMkLst>
      </pc:sldChg>
      <pc:sldChg chg="del">
        <pc:chgData name="malav patel" userId="b675c4ad211bccec" providerId="LiveId" clId="{50096AE2-5D6E-4226-9A57-B94A907BE704}" dt="2024-08-19T17:48:08.016" v="3278" actId="47"/>
        <pc:sldMkLst>
          <pc:docMk/>
          <pc:sldMk cId="0" sldId="267"/>
        </pc:sldMkLst>
      </pc:sldChg>
      <pc:sldChg chg="addSp modSp mod ord">
        <pc:chgData name="malav patel" userId="b675c4ad211bccec" providerId="LiveId" clId="{50096AE2-5D6E-4226-9A57-B94A907BE704}" dt="2024-08-19T18:29:00.662" v="3586" actId="14100"/>
        <pc:sldMkLst>
          <pc:docMk/>
          <pc:sldMk cId="0" sldId="268"/>
        </pc:sldMkLst>
      </pc:sldChg>
      <pc:sldChg chg="del">
        <pc:chgData name="malav patel" userId="b675c4ad211bccec" providerId="LiveId" clId="{50096AE2-5D6E-4226-9A57-B94A907BE704}" dt="2024-08-19T17:48:12.086" v="3279" actId="47"/>
        <pc:sldMkLst>
          <pc:docMk/>
          <pc:sldMk cId="0" sldId="269"/>
        </pc:sldMkLst>
      </pc:sldChg>
      <pc:sldChg chg="ord">
        <pc:chgData name="malav patel" userId="b675c4ad211bccec" providerId="LiveId" clId="{50096AE2-5D6E-4226-9A57-B94A907BE704}" dt="2024-08-19T15:15:12.055" v="951"/>
        <pc:sldMkLst>
          <pc:docMk/>
          <pc:sldMk cId="0" sldId="270"/>
        </pc:sldMkLst>
      </pc:sldChg>
      <pc:sldChg chg="modSp del mod">
        <pc:chgData name="malav patel" userId="b675c4ad211bccec" providerId="LiveId" clId="{50096AE2-5D6E-4226-9A57-B94A907BE704}" dt="2024-08-19T17:48:14.073" v="3280" actId="47"/>
        <pc:sldMkLst>
          <pc:docMk/>
          <pc:sldMk cId="0" sldId="271"/>
        </pc:sldMkLst>
      </pc:sldChg>
      <pc:sldChg chg="modSp mod ord">
        <pc:chgData name="malav patel" userId="b675c4ad211bccec" providerId="LiveId" clId="{50096AE2-5D6E-4226-9A57-B94A907BE704}" dt="2024-08-19T16:23:49.976" v="2066"/>
        <pc:sldMkLst>
          <pc:docMk/>
          <pc:sldMk cId="0" sldId="272"/>
        </pc:sldMkLst>
      </pc:sldChg>
      <pc:sldChg chg="modSp mod ord">
        <pc:chgData name="malav patel" userId="b675c4ad211bccec" providerId="LiveId" clId="{50096AE2-5D6E-4226-9A57-B94A907BE704}" dt="2024-08-19T14:34:40.479" v="368"/>
        <pc:sldMkLst>
          <pc:docMk/>
          <pc:sldMk cId="0" sldId="273"/>
        </pc:sldMkLst>
      </pc:sldChg>
      <pc:sldChg chg="del">
        <pc:chgData name="malav patel" userId="b675c4ad211bccec" providerId="LiveId" clId="{50096AE2-5D6E-4226-9A57-B94A907BE704}" dt="2024-08-19T17:48:14.814" v="3281" actId="47"/>
        <pc:sldMkLst>
          <pc:docMk/>
          <pc:sldMk cId="0" sldId="274"/>
        </pc:sldMkLst>
      </pc:sldChg>
      <pc:sldChg chg="addSp delSp modSp mod ord">
        <pc:chgData name="malav patel" userId="b675c4ad211bccec" providerId="LiveId" clId="{50096AE2-5D6E-4226-9A57-B94A907BE704}" dt="2024-08-19T18:04:09.784" v="3352" actId="478"/>
        <pc:sldMkLst>
          <pc:docMk/>
          <pc:sldMk cId="0" sldId="275"/>
        </pc:sldMkLst>
      </pc:sldChg>
      <pc:sldChg chg="ord">
        <pc:chgData name="malav patel" userId="b675c4ad211bccec" providerId="LiveId" clId="{50096AE2-5D6E-4226-9A57-B94A907BE704}" dt="2024-08-19T16:17:21.546" v="1772"/>
        <pc:sldMkLst>
          <pc:docMk/>
          <pc:sldMk cId="0" sldId="276"/>
        </pc:sldMkLst>
      </pc:sldChg>
      <pc:sldChg chg="modSp del mod">
        <pc:chgData name="malav patel" userId="b675c4ad211bccec" providerId="LiveId" clId="{50096AE2-5D6E-4226-9A57-B94A907BE704}" dt="2024-08-19T17:48:15.932" v="3282" actId="47"/>
        <pc:sldMkLst>
          <pc:docMk/>
          <pc:sldMk cId="0" sldId="277"/>
        </pc:sldMkLst>
      </pc:sldChg>
      <pc:sldChg chg="modSp mod ord">
        <pc:chgData name="malav patel" userId="b675c4ad211bccec" providerId="LiveId" clId="{50096AE2-5D6E-4226-9A57-B94A907BE704}" dt="2024-08-19T18:05:34.356" v="3358"/>
        <pc:sldMkLst>
          <pc:docMk/>
          <pc:sldMk cId="0" sldId="278"/>
        </pc:sldMkLst>
      </pc:sldChg>
      <pc:sldChg chg="addSp modSp mod ord">
        <pc:chgData name="malav patel" userId="b675c4ad211bccec" providerId="LiveId" clId="{50096AE2-5D6E-4226-9A57-B94A907BE704}" dt="2024-08-19T18:24:07.132" v="3575"/>
        <pc:sldMkLst>
          <pc:docMk/>
          <pc:sldMk cId="0" sldId="279"/>
        </pc:sldMkLst>
      </pc:sldChg>
      <pc:sldChg chg="ord">
        <pc:chgData name="malav patel" userId="b675c4ad211bccec" providerId="LiveId" clId="{50096AE2-5D6E-4226-9A57-B94A907BE704}" dt="2024-08-19T16:17:38.225" v="1776"/>
        <pc:sldMkLst>
          <pc:docMk/>
          <pc:sldMk cId="0" sldId="280"/>
        </pc:sldMkLst>
      </pc:sldChg>
      <pc:sldChg chg="del">
        <pc:chgData name="malav patel" userId="b675c4ad211bccec" providerId="LiveId" clId="{50096AE2-5D6E-4226-9A57-B94A907BE704}" dt="2024-08-19T17:48:16.908" v="3283" actId="47"/>
        <pc:sldMkLst>
          <pc:docMk/>
          <pc:sldMk cId="0" sldId="281"/>
        </pc:sldMkLst>
      </pc:sldChg>
      <pc:sldChg chg="ord">
        <pc:chgData name="malav patel" userId="b675c4ad211bccec" providerId="LiveId" clId="{50096AE2-5D6E-4226-9A57-B94A907BE704}" dt="2024-08-19T16:44:02.113" v="2204"/>
        <pc:sldMkLst>
          <pc:docMk/>
          <pc:sldMk cId="0" sldId="282"/>
        </pc:sldMkLst>
      </pc:sldChg>
      <pc:sldChg chg="addSp delSp modSp mod ord">
        <pc:chgData name="malav patel" userId="b675c4ad211bccec" providerId="LiveId" clId="{50096AE2-5D6E-4226-9A57-B94A907BE704}" dt="2024-08-19T18:25:34.896" v="3580" actId="1076"/>
        <pc:sldMkLst>
          <pc:docMk/>
          <pc:sldMk cId="0" sldId="283"/>
        </pc:sldMkLst>
      </pc:sldChg>
      <pc:sldChg chg="addSp delSp modSp mod ord">
        <pc:chgData name="malav patel" userId="b675c4ad211bccec" providerId="LiveId" clId="{50096AE2-5D6E-4226-9A57-B94A907BE704}" dt="2024-08-19T15:15:29.341" v="953"/>
        <pc:sldMkLst>
          <pc:docMk/>
          <pc:sldMk cId="0" sldId="284"/>
        </pc:sldMkLst>
      </pc:sldChg>
      <pc:sldChg chg="delSp modSp mod ord">
        <pc:chgData name="malav patel" userId="b675c4ad211bccec" providerId="LiveId" clId="{50096AE2-5D6E-4226-9A57-B94A907BE704}" dt="2024-08-19T17:48:02.861" v="3276"/>
        <pc:sldMkLst>
          <pc:docMk/>
          <pc:sldMk cId="0" sldId="285"/>
        </pc:sldMkLst>
      </pc:sldChg>
      <pc:sldChg chg="del">
        <pc:chgData name="malav patel" userId="b675c4ad211bccec" providerId="LiveId" clId="{50096AE2-5D6E-4226-9A57-B94A907BE704}" dt="2024-08-19T17:48:17.709" v="3284" actId="47"/>
        <pc:sldMkLst>
          <pc:docMk/>
          <pc:sldMk cId="0" sldId="286"/>
        </pc:sldMkLst>
      </pc:sldChg>
      <pc:sldChg chg="del">
        <pc:chgData name="malav patel" userId="b675c4ad211bccec" providerId="LiveId" clId="{50096AE2-5D6E-4226-9A57-B94A907BE704}" dt="2024-08-19T17:48:19.208" v="3285" actId="47"/>
        <pc:sldMkLst>
          <pc:docMk/>
          <pc:sldMk cId="0" sldId="287"/>
        </pc:sldMkLst>
      </pc:sldChg>
      <pc:sldChg chg="del">
        <pc:chgData name="malav patel" userId="b675c4ad211bccec" providerId="LiveId" clId="{50096AE2-5D6E-4226-9A57-B94A907BE704}" dt="2024-08-19T17:48:20.555" v="3286" actId="47"/>
        <pc:sldMkLst>
          <pc:docMk/>
          <pc:sldMk cId="0" sldId="288"/>
        </pc:sldMkLst>
      </pc:sldChg>
      <pc:sldChg chg="del">
        <pc:chgData name="malav patel" userId="b675c4ad211bccec" providerId="LiveId" clId="{50096AE2-5D6E-4226-9A57-B94A907BE704}" dt="2024-08-19T17:48:21.156" v="3287" actId="47"/>
        <pc:sldMkLst>
          <pc:docMk/>
          <pc:sldMk cId="0" sldId="289"/>
        </pc:sldMkLst>
      </pc:sldChg>
      <pc:sldChg chg="del">
        <pc:chgData name="malav patel" userId="b675c4ad211bccec" providerId="LiveId" clId="{50096AE2-5D6E-4226-9A57-B94A907BE704}" dt="2024-08-19T17:48:24.333" v="3288" actId="47"/>
        <pc:sldMkLst>
          <pc:docMk/>
          <pc:sldMk cId="0" sldId="290"/>
        </pc:sldMkLst>
      </pc:sldChg>
      <pc:sldChg chg="del">
        <pc:chgData name="malav patel" userId="b675c4ad211bccec" providerId="LiveId" clId="{50096AE2-5D6E-4226-9A57-B94A907BE704}" dt="2024-08-19T17:48:26.249" v="3289" actId="47"/>
        <pc:sldMkLst>
          <pc:docMk/>
          <pc:sldMk cId="0" sldId="291"/>
        </pc:sldMkLst>
      </pc:sldChg>
      <pc:sldChg chg="del">
        <pc:chgData name="malav patel" userId="b675c4ad211bccec" providerId="LiveId" clId="{50096AE2-5D6E-4226-9A57-B94A907BE704}" dt="2024-08-19T17:48:27.085" v="3290" actId="47"/>
        <pc:sldMkLst>
          <pc:docMk/>
          <pc:sldMk cId="0" sldId="292"/>
        </pc:sldMkLst>
      </pc:sldChg>
      <pc:sldChg chg="modSp del mod">
        <pc:chgData name="malav patel" userId="b675c4ad211bccec" providerId="LiveId" clId="{50096AE2-5D6E-4226-9A57-B94A907BE704}" dt="2024-08-19T18:29:31.047" v="3587" actId="47"/>
        <pc:sldMkLst>
          <pc:docMk/>
          <pc:sldMk cId="0" sldId="293"/>
        </pc:sldMkLst>
      </pc:sldChg>
      <pc:sldChg chg="del">
        <pc:chgData name="malav patel" userId="b675c4ad211bccec" providerId="LiveId" clId="{50096AE2-5D6E-4226-9A57-B94A907BE704}" dt="2024-08-19T18:29:32.598" v="3588" actId="47"/>
        <pc:sldMkLst>
          <pc:docMk/>
          <pc:sldMk cId="0" sldId="294"/>
        </pc:sldMkLst>
      </pc:sldChg>
      <pc:sldChg chg="del">
        <pc:chgData name="malav patel" userId="b675c4ad211bccec" providerId="LiveId" clId="{50096AE2-5D6E-4226-9A57-B94A907BE704}" dt="2024-08-19T18:29:33.416" v="3589" actId="47"/>
        <pc:sldMkLst>
          <pc:docMk/>
          <pc:sldMk cId="0" sldId="295"/>
        </pc:sldMkLst>
      </pc:sldChg>
      <pc:sldChg chg="del">
        <pc:chgData name="malav patel" userId="b675c4ad211bccec" providerId="LiveId" clId="{50096AE2-5D6E-4226-9A57-B94A907BE704}" dt="2024-08-19T18:29:35.656" v="3590" actId="47"/>
        <pc:sldMkLst>
          <pc:docMk/>
          <pc:sldMk cId="0" sldId="296"/>
        </pc:sldMkLst>
      </pc:sldChg>
      <pc:sldChg chg="del">
        <pc:chgData name="malav patel" userId="b675c4ad211bccec" providerId="LiveId" clId="{50096AE2-5D6E-4226-9A57-B94A907BE704}" dt="2024-08-19T18:29:37.957" v="3591" actId="47"/>
        <pc:sldMkLst>
          <pc:docMk/>
          <pc:sldMk cId="0" sldId="297"/>
        </pc:sldMkLst>
      </pc:sldChg>
      <pc:sldChg chg="del">
        <pc:chgData name="malav patel" userId="b675c4ad211bccec" providerId="LiveId" clId="{50096AE2-5D6E-4226-9A57-B94A907BE704}" dt="2024-08-19T18:29:40.943" v="3592" actId="47"/>
        <pc:sldMkLst>
          <pc:docMk/>
          <pc:sldMk cId="0" sldId="298"/>
        </pc:sldMkLst>
      </pc:sldChg>
      <pc:sldChg chg="del">
        <pc:chgData name="malav patel" userId="b675c4ad211bccec" providerId="LiveId" clId="{50096AE2-5D6E-4226-9A57-B94A907BE704}" dt="2024-08-19T18:29:45.378" v="3593" actId="47"/>
        <pc:sldMkLst>
          <pc:docMk/>
          <pc:sldMk cId="0" sldId="299"/>
        </pc:sldMkLst>
      </pc:sldChg>
      <pc:sldChg chg="del">
        <pc:chgData name="malav patel" userId="b675c4ad211bccec" providerId="LiveId" clId="{50096AE2-5D6E-4226-9A57-B94A907BE704}" dt="2024-08-19T18:29:46.326" v="3594" actId="47"/>
        <pc:sldMkLst>
          <pc:docMk/>
          <pc:sldMk cId="0" sldId="300"/>
        </pc:sldMkLst>
      </pc:sldChg>
      <pc:sldChg chg="del">
        <pc:chgData name="malav patel" userId="b675c4ad211bccec" providerId="LiveId" clId="{50096AE2-5D6E-4226-9A57-B94A907BE704}" dt="2024-08-19T18:29:47.550" v="3595" actId="47"/>
        <pc:sldMkLst>
          <pc:docMk/>
          <pc:sldMk cId="0" sldId="301"/>
        </pc:sldMkLst>
      </pc:sldChg>
      <pc:sldChg chg="del">
        <pc:chgData name="malav patel" userId="b675c4ad211bccec" providerId="LiveId" clId="{50096AE2-5D6E-4226-9A57-B94A907BE704}" dt="2024-08-19T18:29:48.294" v="3596" actId="47"/>
        <pc:sldMkLst>
          <pc:docMk/>
          <pc:sldMk cId="0" sldId="302"/>
        </pc:sldMkLst>
      </pc:sldChg>
      <pc:sldChg chg="del">
        <pc:chgData name="malav patel" userId="b675c4ad211bccec" providerId="LiveId" clId="{50096AE2-5D6E-4226-9A57-B94A907BE704}" dt="2024-08-19T18:29:49.168" v="3597" actId="47"/>
        <pc:sldMkLst>
          <pc:docMk/>
          <pc:sldMk cId="0" sldId="303"/>
        </pc:sldMkLst>
      </pc:sldChg>
      <pc:sldChg chg="del">
        <pc:chgData name="malav patel" userId="b675c4ad211bccec" providerId="LiveId" clId="{50096AE2-5D6E-4226-9A57-B94A907BE704}" dt="2024-08-19T18:29:49.928" v="3598" actId="47"/>
        <pc:sldMkLst>
          <pc:docMk/>
          <pc:sldMk cId="0" sldId="304"/>
        </pc:sldMkLst>
      </pc:sldChg>
      <pc:sldChg chg="del">
        <pc:chgData name="malav patel" userId="b675c4ad211bccec" providerId="LiveId" clId="{50096AE2-5D6E-4226-9A57-B94A907BE704}" dt="2024-08-19T18:29:50.562" v="3599" actId="47"/>
        <pc:sldMkLst>
          <pc:docMk/>
          <pc:sldMk cId="0" sldId="305"/>
        </pc:sldMkLst>
      </pc:sldChg>
      <pc:sldChg chg="del">
        <pc:chgData name="malav patel" userId="b675c4ad211bccec" providerId="LiveId" clId="{50096AE2-5D6E-4226-9A57-B94A907BE704}" dt="2024-08-19T18:29:51.363" v="3600" actId="47"/>
        <pc:sldMkLst>
          <pc:docMk/>
          <pc:sldMk cId="0" sldId="306"/>
        </pc:sldMkLst>
      </pc:sldChg>
      <pc:sldChg chg="modSp add mod ord">
        <pc:chgData name="malav patel" userId="b675c4ad211bccec" providerId="LiveId" clId="{50096AE2-5D6E-4226-9A57-B94A907BE704}" dt="2024-08-19T17:46:42.320" v="3274" actId="20577"/>
        <pc:sldMkLst>
          <pc:docMk/>
          <pc:sldMk cId="1375191588" sldId="307"/>
        </pc:sldMkLst>
      </pc:sldChg>
      <pc:sldChg chg="modSp add mod ord">
        <pc:chgData name="malav patel" userId="b675c4ad211bccec" providerId="LiveId" clId="{50096AE2-5D6E-4226-9A57-B94A907BE704}" dt="2024-08-19T17:46:16.583" v="3272" actId="20577"/>
        <pc:sldMkLst>
          <pc:docMk/>
          <pc:sldMk cId="1397634807" sldId="308"/>
        </pc:sldMkLst>
      </pc:sldChg>
      <pc:sldChg chg="add ord">
        <pc:chgData name="malav patel" userId="b675c4ad211bccec" providerId="LiveId" clId="{50096AE2-5D6E-4226-9A57-B94A907BE704}" dt="2024-08-19T18:05:37.341" v="3360"/>
        <pc:sldMkLst>
          <pc:docMk/>
          <pc:sldMk cId="2189522380" sldId="309"/>
        </pc:sldMkLst>
      </pc:sldChg>
      <pc:sldChg chg="addSp delSp modSp add mod ord">
        <pc:chgData name="malav patel" userId="b675c4ad211bccec" providerId="LiveId" clId="{50096AE2-5D6E-4226-9A57-B94A907BE704}" dt="2024-08-19T18:05:43.359" v="3362"/>
        <pc:sldMkLst>
          <pc:docMk/>
          <pc:sldMk cId="1794652029" sldId="310"/>
        </pc:sldMkLst>
      </pc:sldChg>
      <pc:sldMasterChg chg="delSldLayout">
        <pc:chgData name="malav patel" userId="b675c4ad211bccec" providerId="LiveId" clId="{50096AE2-5D6E-4226-9A57-B94A907BE704}" dt="2024-08-19T17:48:20.555" v="3286" actId="47"/>
        <pc:sldMasterMkLst>
          <pc:docMk/>
          <pc:sldMasterMk cId="0" sldId="2147483673"/>
        </pc:sldMasterMkLst>
        <pc:sldLayoutChg chg="del">
          <pc:chgData name="malav patel" userId="b675c4ad211bccec" providerId="LiveId" clId="{50096AE2-5D6E-4226-9A57-B94A907BE704}" dt="2024-08-19T17:48:14.073" v="3280" actId="47"/>
          <pc:sldLayoutMkLst>
            <pc:docMk/>
            <pc:sldMasterMk cId="0" sldId="2147483673"/>
            <pc:sldLayoutMk cId="0" sldId="2147483660"/>
          </pc:sldLayoutMkLst>
        </pc:sldLayoutChg>
        <pc:sldLayoutChg chg="del">
          <pc:chgData name="malav patel" userId="b675c4ad211bccec" providerId="LiveId" clId="{50096AE2-5D6E-4226-9A57-B94A907BE704}" dt="2024-08-19T17:48:17.709" v="3284" actId="47"/>
          <pc:sldLayoutMkLst>
            <pc:docMk/>
            <pc:sldMasterMk cId="0" sldId="2147483673"/>
            <pc:sldLayoutMk cId="0" sldId="2147483667"/>
          </pc:sldLayoutMkLst>
        </pc:sldLayoutChg>
        <pc:sldLayoutChg chg="del">
          <pc:chgData name="malav patel" userId="b675c4ad211bccec" providerId="LiveId" clId="{50096AE2-5D6E-4226-9A57-B94A907BE704}" dt="2024-08-19T17:48:20.555" v="3286" actId="47"/>
          <pc:sldLayoutMkLst>
            <pc:docMk/>
            <pc:sldMasterMk cId="0" sldId="2147483673"/>
            <pc:sldLayoutMk cId="0" sldId="2147483668"/>
          </pc:sldLayoutMkLst>
        </pc:sldLayoutChg>
      </pc:sldMasterChg>
      <pc:sldMasterChg chg="del delSldLayout">
        <pc:chgData name="malav patel" userId="b675c4ad211bccec" providerId="LiveId" clId="{50096AE2-5D6E-4226-9A57-B94A907BE704}" dt="2024-08-19T17:48:26.249" v="3289" actId="47"/>
        <pc:sldMasterMkLst>
          <pc:docMk/>
          <pc:sldMasterMk cId="0" sldId="2147483674"/>
        </pc:sldMasterMkLst>
        <pc:sldLayoutChg chg="del">
          <pc:chgData name="malav patel" userId="b675c4ad211bccec" providerId="LiveId" clId="{50096AE2-5D6E-4226-9A57-B94A907BE704}" dt="2024-08-19T17:48:26.249" v="3289" actId="47"/>
          <pc:sldLayoutMkLst>
            <pc:docMk/>
            <pc:sldMasterMk cId="0" sldId="2147483674"/>
            <pc:sldLayoutMk cId="0" sldId="2147483671"/>
          </pc:sldLayoutMkLst>
        </pc:sldLayoutChg>
      </pc:sldMasterChg>
      <pc:sldMasterChg chg="del delSldLayout">
        <pc:chgData name="malav patel" userId="b675c4ad211bccec" providerId="LiveId" clId="{50096AE2-5D6E-4226-9A57-B94A907BE704}" dt="2024-08-19T18:29:51.363" v="3600" actId="47"/>
        <pc:sldMasterMkLst>
          <pc:docMk/>
          <pc:sldMasterMk cId="0" sldId="2147483675"/>
        </pc:sldMasterMkLst>
        <pc:sldLayoutChg chg="del">
          <pc:chgData name="malav patel" userId="b675c4ad211bccec" providerId="LiveId" clId="{50096AE2-5D6E-4226-9A57-B94A907BE704}" dt="2024-08-19T18:29:51.363" v="3600" actId="47"/>
          <pc:sldLayoutMkLst>
            <pc:docMk/>
            <pc:sldMasterMk cId="0" sldId="2147483675"/>
            <pc:sldLayoutMk cId="0" sldId="2147483672"/>
          </pc:sldLayoutMkLst>
        </pc:sldLayoutChg>
      </pc:sldMasterChg>
    </pc:docChg>
  </pc:docChgLst>
  <pc:docChgLst>
    <pc:chgData name="malav patel" userId="b675c4ad211bccec" providerId="LiveId" clId="{0E4BB5B1-FB4B-46F0-9FB9-1F8C461A90E9}"/>
    <pc:docChg chg="modSld">
      <pc:chgData name="malav patel" userId="b675c4ad211bccec" providerId="LiveId" clId="{0E4BB5B1-FB4B-46F0-9FB9-1F8C461A90E9}" dt="2025-03-16T05:58:31.170" v="2" actId="14100"/>
      <pc:docMkLst>
        <pc:docMk/>
      </pc:docMkLst>
      <pc:sldChg chg="modSp mod">
        <pc:chgData name="malav patel" userId="b675c4ad211bccec" providerId="LiveId" clId="{0E4BB5B1-FB4B-46F0-9FB9-1F8C461A90E9}" dt="2025-03-16T05:58:31.170" v="2" actId="14100"/>
        <pc:sldMkLst>
          <pc:docMk/>
          <pc:sldMk cId="0" sldId="275"/>
        </pc:sldMkLst>
        <pc:spChg chg="mod">
          <ac:chgData name="malav patel" userId="b675c4ad211bccec" providerId="LiveId" clId="{0E4BB5B1-FB4B-46F0-9FB9-1F8C461A90E9}" dt="2025-03-16T05:58:31.170" v="2" actId="14100"/>
          <ac:spMkLst>
            <pc:docMk/>
            <pc:sldMk cId="0" sldId="275"/>
            <ac:spMk id="53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522eb7919_1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522eb7919_1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45caf3b90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45caf3b90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5f24f68604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5f24f68604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45caf3b90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45caf3b90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11270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45caf3b90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45caf3b90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7925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dfce81f19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dfce81f19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45caf3b90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45caf3b90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26909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45caf3b90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45caf3b90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46082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5522eb7919_1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5522eb7919_1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545caf3b90_1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545caf3b90_1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5522eb7919_1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5522eb7919_1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5f24f68604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5f24f68604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5465e7bc0b_1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5465e7bc0b_1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5f24f68604_0_6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5f24f68604_0_6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4713f6f7e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4713f6f7e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522eb7919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522eb7919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5465e7bc0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5465e7bc0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45caf3b9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45caf3b9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465e7bc0b_1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465e7bc0b_1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5465e7bc0b_1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5465e7bc0b_1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522eb7919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522eb7919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5f24f68604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5f24f68604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5522eb7919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5522eb7919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545caf3b90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545caf3b90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449550" y="1472625"/>
            <a:ext cx="42450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4800"/>
              <a:buFont typeface="DM Serif Display"/>
              <a:buNone/>
              <a:defRPr sz="4800">
                <a:solidFill>
                  <a:srgbClr val="CCCCCC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70875" y="2901600"/>
            <a:ext cx="50022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200"/>
              <a:buNone/>
              <a:defRPr>
                <a:solidFill>
                  <a:srgbClr val="CCCCCC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2800">
                <a:solidFill>
                  <a:srgbClr val="CCCCCC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2800">
                <a:solidFill>
                  <a:srgbClr val="CCCCCC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2800">
                <a:solidFill>
                  <a:srgbClr val="CCCCCC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2800">
                <a:solidFill>
                  <a:srgbClr val="CCCCCC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2800">
                <a:solidFill>
                  <a:srgbClr val="CCCCCC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2800">
                <a:solidFill>
                  <a:srgbClr val="CCCCCC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2800">
                <a:solidFill>
                  <a:srgbClr val="CCCCCC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None/>
              <a:defRPr sz="2800">
                <a:solidFill>
                  <a:srgbClr val="CCCCC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design 2">
  <p:cSld name="CUSTOM_18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/>
          <p:nvPr/>
        </p:nvSpPr>
        <p:spPr>
          <a:xfrm>
            <a:off x="2522400" y="753125"/>
            <a:ext cx="4099200" cy="3583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7B7B7"/>
              </a:solidFill>
            </a:endParaRPr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/>
          </p:nvPr>
        </p:nvSpPr>
        <p:spPr>
          <a:xfrm flipH="1">
            <a:off x="2730125" y="2243225"/>
            <a:ext cx="2755800" cy="19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600"/>
              <a:buNone/>
              <a:defRPr sz="3600">
                <a:solidFill>
                  <a:srgbClr val="B7B7B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6500"/>
              <a:buNone/>
              <a:defRPr sz="6500">
                <a:solidFill>
                  <a:srgbClr val="B7B7B7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514050" y="2419325"/>
            <a:ext cx="4488300" cy="16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0"/>
              <a:buNone/>
              <a:defRPr sz="16000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0"/>
              <a:buFont typeface="Fira Sans Extra Condensed Medium"/>
              <a:buNone/>
              <a:defRPr sz="14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0"/>
              <a:buFont typeface="Fira Sans Extra Condensed Medium"/>
              <a:buNone/>
              <a:defRPr sz="14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0"/>
              <a:buFont typeface="Fira Sans Extra Condensed Medium"/>
              <a:buNone/>
              <a:defRPr sz="14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0"/>
              <a:buFont typeface="Fira Sans Extra Condensed Medium"/>
              <a:buNone/>
              <a:defRPr sz="14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0"/>
              <a:buFont typeface="Fira Sans Extra Condensed Medium"/>
              <a:buNone/>
              <a:defRPr sz="14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0"/>
              <a:buFont typeface="Fira Sans Extra Condensed Medium"/>
              <a:buNone/>
              <a:defRPr sz="14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0"/>
              <a:buFont typeface="Fira Sans Extra Condensed Medium"/>
              <a:buNone/>
              <a:defRPr sz="14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0"/>
              <a:buFont typeface="Fira Sans Extra Condensed Medium"/>
              <a:buNone/>
              <a:defRPr sz="14000">
                <a:solidFill>
                  <a:srgbClr val="B7B7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6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ctrTitle"/>
          </p:nvPr>
        </p:nvSpPr>
        <p:spPr>
          <a:xfrm>
            <a:off x="723600" y="470625"/>
            <a:ext cx="14976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design 3">
  <p:cSld name="CUSTOM_20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ctrTitle"/>
          </p:nvPr>
        </p:nvSpPr>
        <p:spPr>
          <a:xfrm flipH="1">
            <a:off x="4101725" y="2243225"/>
            <a:ext cx="2755800" cy="19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600"/>
              <a:buNone/>
              <a:defRPr sz="3600">
                <a:solidFill>
                  <a:srgbClr val="CCCCC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-517450" y="2419325"/>
            <a:ext cx="4488300" cy="16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0"/>
              <a:buNone/>
              <a:defRPr sz="16000">
                <a:solidFill>
                  <a:srgbClr val="CCCCC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/>
          <p:nvPr/>
        </p:nvSpPr>
        <p:spPr>
          <a:xfrm>
            <a:off x="2609300" y="753125"/>
            <a:ext cx="4099200" cy="3583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CUSTOM_2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subTitle" idx="1"/>
          </p:nvPr>
        </p:nvSpPr>
        <p:spPr>
          <a:xfrm>
            <a:off x="865200" y="3035650"/>
            <a:ext cx="18180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2"/>
          </p:nvPr>
        </p:nvSpPr>
        <p:spPr>
          <a:xfrm>
            <a:off x="3663000" y="3035650"/>
            <a:ext cx="18180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ctrTitle"/>
          </p:nvPr>
        </p:nvSpPr>
        <p:spPr>
          <a:xfrm>
            <a:off x="464600" y="2727050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ctrTitle" idx="3"/>
          </p:nvPr>
        </p:nvSpPr>
        <p:spPr>
          <a:xfrm>
            <a:off x="3262350" y="2727050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4"/>
          </p:nvPr>
        </p:nvSpPr>
        <p:spPr>
          <a:xfrm>
            <a:off x="6460750" y="3035650"/>
            <a:ext cx="18180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ctrTitle" idx="5"/>
          </p:nvPr>
        </p:nvSpPr>
        <p:spPr>
          <a:xfrm>
            <a:off x="6060100" y="2727050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ctrTitle" idx="6"/>
          </p:nvPr>
        </p:nvSpPr>
        <p:spPr>
          <a:xfrm>
            <a:off x="723600" y="470625"/>
            <a:ext cx="20781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design 4">
  <p:cSld name="CUSTOM_22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/>
          <p:nvPr/>
        </p:nvSpPr>
        <p:spPr>
          <a:xfrm>
            <a:off x="2522400" y="753125"/>
            <a:ext cx="4099200" cy="3583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CCCCC"/>
              </a:solidFill>
            </a:endParaRPr>
          </a:p>
        </p:txBody>
      </p:sp>
      <p:sp>
        <p:nvSpPr>
          <p:cNvPr id="99" name="Google Shape;99;p16"/>
          <p:cNvSpPr txBox="1">
            <a:spLocks noGrp="1"/>
          </p:cNvSpPr>
          <p:nvPr>
            <p:ph type="ctrTitle"/>
          </p:nvPr>
        </p:nvSpPr>
        <p:spPr>
          <a:xfrm flipH="1">
            <a:off x="2609225" y="2243225"/>
            <a:ext cx="2876700" cy="19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600"/>
              <a:buNone/>
              <a:defRPr sz="3600">
                <a:solidFill>
                  <a:srgbClr val="CCCCCC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514050" y="2419325"/>
            <a:ext cx="4488300" cy="16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0"/>
              <a:buNone/>
              <a:defRPr sz="16000">
                <a:solidFill>
                  <a:srgbClr val="CCCCC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design 5">
  <p:cSld name="CUSTOM_23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ctrTitle"/>
          </p:nvPr>
        </p:nvSpPr>
        <p:spPr>
          <a:xfrm flipH="1">
            <a:off x="4101725" y="2243225"/>
            <a:ext cx="2755800" cy="19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600"/>
              <a:buNone/>
              <a:defRPr sz="3600">
                <a:solidFill>
                  <a:srgbClr val="CCCCC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-517450" y="2419325"/>
            <a:ext cx="4488300" cy="16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0"/>
              <a:buNone/>
              <a:defRPr sz="16000">
                <a:solidFill>
                  <a:srgbClr val="CCCCC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17"/>
          <p:cNvSpPr/>
          <p:nvPr/>
        </p:nvSpPr>
        <p:spPr>
          <a:xfrm>
            <a:off x="2609300" y="753125"/>
            <a:ext cx="4099200" cy="3583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design 6">
  <p:cSld name="CUSTOM_24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/>
          <p:nvPr/>
        </p:nvSpPr>
        <p:spPr>
          <a:xfrm>
            <a:off x="2522400" y="753125"/>
            <a:ext cx="4099200" cy="3583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D9D9D9"/>
              </a:solidFill>
            </a:endParaRPr>
          </a:p>
        </p:txBody>
      </p:sp>
      <p:sp>
        <p:nvSpPr>
          <p:cNvPr id="107" name="Google Shape;107;p18"/>
          <p:cNvSpPr txBox="1">
            <a:spLocks noGrp="1"/>
          </p:cNvSpPr>
          <p:nvPr>
            <p:ph type="ctrTitle"/>
          </p:nvPr>
        </p:nvSpPr>
        <p:spPr>
          <a:xfrm flipH="1">
            <a:off x="2609225" y="2243225"/>
            <a:ext cx="2876700" cy="19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3600"/>
              <a:buNone/>
              <a:defRPr sz="3600">
                <a:solidFill>
                  <a:srgbClr val="D9D9D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6500"/>
              <a:buNone/>
              <a:defRPr sz="6500">
                <a:solidFill>
                  <a:srgbClr val="D9D9D9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6500"/>
              <a:buNone/>
              <a:defRPr sz="6500">
                <a:solidFill>
                  <a:srgbClr val="D9D9D9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6500"/>
              <a:buNone/>
              <a:defRPr sz="6500">
                <a:solidFill>
                  <a:srgbClr val="D9D9D9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6500"/>
              <a:buNone/>
              <a:defRPr sz="6500">
                <a:solidFill>
                  <a:srgbClr val="D9D9D9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6500"/>
              <a:buNone/>
              <a:defRPr sz="6500">
                <a:solidFill>
                  <a:srgbClr val="D9D9D9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6500"/>
              <a:buNone/>
              <a:defRPr sz="6500">
                <a:solidFill>
                  <a:srgbClr val="D9D9D9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6500"/>
              <a:buNone/>
              <a:defRPr sz="6500">
                <a:solidFill>
                  <a:srgbClr val="D9D9D9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6500"/>
              <a:buNone/>
              <a:defRPr sz="65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514050" y="2419325"/>
            <a:ext cx="4488300" cy="16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0"/>
              <a:buNone/>
              <a:defRPr sz="16000">
                <a:solidFill>
                  <a:srgbClr val="D9D9D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0"/>
              <a:buFont typeface="Fira Sans Extra Condensed Medium"/>
              <a:buNone/>
              <a:defRPr sz="14000">
                <a:solidFill>
                  <a:srgbClr val="D9D9D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0"/>
              <a:buFont typeface="Fira Sans Extra Condensed Medium"/>
              <a:buNone/>
              <a:defRPr sz="14000">
                <a:solidFill>
                  <a:srgbClr val="D9D9D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0"/>
              <a:buFont typeface="Fira Sans Extra Condensed Medium"/>
              <a:buNone/>
              <a:defRPr sz="14000">
                <a:solidFill>
                  <a:srgbClr val="D9D9D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0"/>
              <a:buFont typeface="Fira Sans Extra Condensed Medium"/>
              <a:buNone/>
              <a:defRPr sz="14000">
                <a:solidFill>
                  <a:srgbClr val="D9D9D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0"/>
              <a:buFont typeface="Fira Sans Extra Condensed Medium"/>
              <a:buNone/>
              <a:defRPr sz="14000">
                <a:solidFill>
                  <a:srgbClr val="D9D9D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0"/>
              <a:buFont typeface="Fira Sans Extra Condensed Medium"/>
              <a:buNone/>
              <a:defRPr sz="14000">
                <a:solidFill>
                  <a:srgbClr val="D9D9D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0"/>
              <a:buFont typeface="Fira Sans Extra Condensed Medium"/>
              <a:buNone/>
              <a:defRPr sz="14000">
                <a:solidFill>
                  <a:srgbClr val="D9D9D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0"/>
              <a:buFont typeface="Fira Sans Extra Condensed Medium"/>
              <a:buNone/>
              <a:defRPr sz="14000">
                <a:solidFill>
                  <a:srgbClr val="D9D9D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CUSTOM_11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ctrTitle"/>
          </p:nvPr>
        </p:nvSpPr>
        <p:spPr>
          <a:xfrm>
            <a:off x="1263150" y="1910650"/>
            <a:ext cx="1338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1"/>
          </p:nvPr>
        </p:nvSpPr>
        <p:spPr>
          <a:xfrm>
            <a:off x="1310100" y="2426522"/>
            <a:ext cx="1244400" cy="7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ctrTitle" idx="2"/>
          </p:nvPr>
        </p:nvSpPr>
        <p:spPr>
          <a:xfrm>
            <a:off x="3902700" y="1910650"/>
            <a:ext cx="1338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subTitle" idx="3"/>
          </p:nvPr>
        </p:nvSpPr>
        <p:spPr>
          <a:xfrm>
            <a:off x="3949650" y="2426522"/>
            <a:ext cx="1244400" cy="7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ctrTitle" idx="4"/>
          </p:nvPr>
        </p:nvSpPr>
        <p:spPr>
          <a:xfrm>
            <a:off x="6589500" y="1910650"/>
            <a:ext cx="1338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subTitle" idx="5"/>
          </p:nvPr>
        </p:nvSpPr>
        <p:spPr>
          <a:xfrm>
            <a:off x="6636450" y="2426522"/>
            <a:ext cx="1244400" cy="7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title" idx="6" hasCustomPrompt="1"/>
          </p:nvPr>
        </p:nvSpPr>
        <p:spPr>
          <a:xfrm>
            <a:off x="1422605" y="3223975"/>
            <a:ext cx="10194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19"/>
          <p:cNvSpPr txBox="1">
            <a:spLocks noGrp="1"/>
          </p:cNvSpPr>
          <p:nvPr>
            <p:ph type="title" idx="7" hasCustomPrompt="1"/>
          </p:nvPr>
        </p:nvSpPr>
        <p:spPr>
          <a:xfrm>
            <a:off x="4038680" y="3223975"/>
            <a:ext cx="10194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8" name="Google Shape;118;p19"/>
          <p:cNvSpPr txBox="1">
            <a:spLocks noGrp="1"/>
          </p:cNvSpPr>
          <p:nvPr>
            <p:ph type="title" idx="8" hasCustomPrompt="1"/>
          </p:nvPr>
        </p:nvSpPr>
        <p:spPr>
          <a:xfrm>
            <a:off x="6749255" y="3223975"/>
            <a:ext cx="10194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Fira Sans Extra Condensed Medium"/>
              <a:buNone/>
              <a:defRPr sz="1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9" name="Google Shape;119;p19"/>
          <p:cNvSpPr txBox="1">
            <a:spLocks noGrp="1"/>
          </p:cNvSpPr>
          <p:nvPr>
            <p:ph type="ctrTitle" idx="9"/>
          </p:nvPr>
        </p:nvSpPr>
        <p:spPr>
          <a:xfrm>
            <a:off x="723600" y="470625"/>
            <a:ext cx="20781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1_1_2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>
            <a:off x="1676549" y="2123400"/>
            <a:ext cx="2847000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subTitle" idx="1"/>
          </p:nvPr>
        </p:nvSpPr>
        <p:spPr>
          <a:xfrm flipH="1">
            <a:off x="5020872" y="1986750"/>
            <a:ext cx="2631000" cy="11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6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1578888" y="1536078"/>
            <a:ext cx="7618500" cy="486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2869492" y="2202425"/>
            <a:ext cx="1170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133184" y="2617473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2285884" y="1624335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 idx="3"/>
          </p:nvPr>
        </p:nvSpPr>
        <p:spPr>
          <a:xfrm>
            <a:off x="3965788" y="2199025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4"/>
          </p:nvPr>
        </p:nvSpPr>
        <p:spPr>
          <a:xfrm>
            <a:off x="4240888" y="2612183"/>
            <a:ext cx="19767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5" hasCustomPrompt="1"/>
          </p:nvPr>
        </p:nvSpPr>
        <p:spPr>
          <a:xfrm>
            <a:off x="4483545" y="16209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ctrTitle" idx="6"/>
          </p:nvPr>
        </p:nvSpPr>
        <p:spPr>
          <a:xfrm>
            <a:off x="6974340" y="2199050"/>
            <a:ext cx="1444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7"/>
          </p:nvPr>
        </p:nvSpPr>
        <p:spPr>
          <a:xfrm>
            <a:off x="6512506" y="2612198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8" hasCustomPrompt="1"/>
          </p:nvPr>
        </p:nvSpPr>
        <p:spPr>
          <a:xfrm>
            <a:off x="6665206" y="162094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Font typeface="Fira Sans Extra Condensed Medium"/>
              <a:buNone/>
              <a:defRPr sz="52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 idx="9"/>
          </p:nvPr>
        </p:nvSpPr>
        <p:spPr>
          <a:xfrm>
            <a:off x="725626" y="3784901"/>
            <a:ext cx="1170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3"/>
          </p:nvPr>
        </p:nvSpPr>
        <p:spPr>
          <a:xfrm>
            <a:off x="725625" y="4199959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4" hasCustomPrompt="1"/>
          </p:nvPr>
        </p:nvSpPr>
        <p:spPr>
          <a:xfrm>
            <a:off x="725637" y="3219993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5"/>
          </p:nvPr>
        </p:nvSpPr>
        <p:spPr>
          <a:xfrm>
            <a:off x="2870600" y="3781501"/>
            <a:ext cx="1128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6"/>
          </p:nvPr>
        </p:nvSpPr>
        <p:spPr>
          <a:xfrm>
            <a:off x="2870596" y="4194668"/>
            <a:ext cx="19767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17" hasCustomPrompt="1"/>
          </p:nvPr>
        </p:nvSpPr>
        <p:spPr>
          <a:xfrm>
            <a:off x="2870612" y="321659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8"/>
          </p:nvPr>
        </p:nvSpPr>
        <p:spPr>
          <a:xfrm>
            <a:off x="5015575" y="3781526"/>
            <a:ext cx="91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9"/>
          </p:nvPr>
        </p:nvSpPr>
        <p:spPr>
          <a:xfrm>
            <a:off x="5015575" y="4194684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 idx="20" hasCustomPrompt="1"/>
          </p:nvPr>
        </p:nvSpPr>
        <p:spPr>
          <a:xfrm>
            <a:off x="5015587" y="321660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/>
          <p:nvPr/>
        </p:nvSpPr>
        <p:spPr>
          <a:xfrm>
            <a:off x="737900" y="547725"/>
            <a:ext cx="749700" cy="48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2" name="Google Shape;32;p3"/>
          <p:cNvSpPr txBox="1">
            <a:spLocks noGrp="1"/>
          </p:cNvSpPr>
          <p:nvPr>
            <p:ph type="ctrTitle" idx="21"/>
          </p:nvPr>
        </p:nvSpPr>
        <p:spPr>
          <a:xfrm>
            <a:off x="723600" y="470622"/>
            <a:ext cx="17538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-99062" y="3110610"/>
            <a:ext cx="7618500" cy="486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27">
    <p:bg>
      <p:bgPr>
        <a:solidFill>
          <a:schemeClr val="l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3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 flipH="1">
            <a:off x="4804872" y="2123400"/>
            <a:ext cx="2847000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None/>
              <a:defRPr>
                <a:solidFill>
                  <a:srgbClr val="B7B7B7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ubTitle" idx="1"/>
          </p:nvPr>
        </p:nvSpPr>
        <p:spPr>
          <a:xfrm>
            <a:off x="2178957" y="2185251"/>
            <a:ext cx="19959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14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387090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>
            <a:off x="4754950" y="2314225"/>
            <a:ext cx="29832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design 1">
  <p:cSld name="CUSTOM_7_2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ctrTitle"/>
          </p:nvPr>
        </p:nvSpPr>
        <p:spPr>
          <a:xfrm flipH="1">
            <a:off x="4101725" y="2243225"/>
            <a:ext cx="2755800" cy="19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600"/>
              <a:buNone/>
              <a:defRPr sz="3600">
                <a:solidFill>
                  <a:srgbClr val="CCCCC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6500"/>
              <a:buNone/>
              <a:defRPr sz="6500">
                <a:solidFill>
                  <a:srgbClr val="CCCCCC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-746050" y="2419325"/>
            <a:ext cx="4488300" cy="16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0"/>
              <a:buNone/>
              <a:defRPr sz="16000">
                <a:solidFill>
                  <a:srgbClr val="CCCCC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0"/>
              <a:buFont typeface="Fira Sans Extra Condensed Medium"/>
              <a:buNone/>
              <a:defRPr sz="140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6"/>
          <p:cNvSpPr/>
          <p:nvPr/>
        </p:nvSpPr>
        <p:spPr>
          <a:xfrm>
            <a:off x="2522400" y="753125"/>
            <a:ext cx="4099200" cy="3583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+ subtitle">
  <p:cSld name="CUSTOM_15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subTitle" idx="1"/>
          </p:nvPr>
        </p:nvSpPr>
        <p:spPr>
          <a:xfrm>
            <a:off x="3531568" y="3311625"/>
            <a:ext cx="49818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None/>
              <a:defRPr sz="1000">
                <a:solidFill>
                  <a:srgbClr val="CCCCCC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None/>
              <a:defRPr sz="1000">
                <a:solidFill>
                  <a:srgbClr val="CCCCCC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None/>
              <a:defRPr sz="1000">
                <a:solidFill>
                  <a:srgbClr val="CCCCCC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None/>
              <a:defRPr sz="1000">
                <a:solidFill>
                  <a:srgbClr val="CCCCCC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None/>
              <a:defRPr sz="1000">
                <a:solidFill>
                  <a:srgbClr val="CCCCCC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None/>
              <a:defRPr sz="1000">
                <a:solidFill>
                  <a:srgbClr val="CCCCCC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None/>
              <a:defRPr sz="1000">
                <a:solidFill>
                  <a:srgbClr val="CCCCCC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None/>
              <a:defRPr sz="1000">
                <a:solidFill>
                  <a:srgbClr val="CCCCCC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None/>
              <a:defRPr sz="1000">
                <a:solidFill>
                  <a:srgbClr val="CCCCCC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ctrTitle"/>
          </p:nvPr>
        </p:nvSpPr>
        <p:spPr>
          <a:xfrm>
            <a:off x="723600" y="470625"/>
            <a:ext cx="14976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">
  <p:cSld name="CUSTOM_16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subTitle" idx="1"/>
          </p:nvPr>
        </p:nvSpPr>
        <p:spPr>
          <a:xfrm>
            <a:off x="934666" y="2394325"/>
            <a:ext cx="2877300" cy="2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ubTitle" idx="2"/>
          </p:nvPr>
        </p:nvSpPr>
        <p:spPr>
          <a:xfrm>
            <a:off x="934666" y="2571750"/>
            <a:ext cx="2877300" cy="2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B7B7B7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B7B7B7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ubTitle" idx="3"/>
          </p:nvPr>
        </p:nvSpPr>
        <p:spPr>
          <a:xfrm>
            <a:off x="5371290" y="2394325"/>
            <a:ext cx="2877300" cy="2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ubTitle" idx="4"/>
          </p:nvPr>
        </p:nvSpPr>
        <p:spPr>
          <a:xfrm>
            <a:off x="5371290" y="2571750"/>
            <a:ext cx="2877300" cy="2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 1">
  <p:cSld name="CUSTOM_17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ctrTitle"/>
          </p:nvPr>
        </p:nvSpPr>
        <p:spPr>
          <a:xfrm>
            <a:off x="4255475" y="42563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ubTitle" idx="1"/>
          </p:nvPr>
        </p:nvSpPr>
        <p:spPr>
          <a:xfrm>
            <a:off x="4255475" y="961206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ctrTitle" idx="2"/>
          </p:nvPr>
        </p:nvSpPr>
        <p:spPr>
          <a:xfrm>
            <a:off x="6084275" y="18479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ubTitle" idx="3"/>
          </p:nvPr>
        </p:nvSpPr>
        <p:spPr>
          <a:xfrm>
            <a:off x="6084275" y="2383516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ctrTitle" idx="4"/>
          </p:nvPr>
        </p:nvSpPr>
        <p:spPr>
          <a:xfrm>
            <a:off x="723600" y="470625"/>
            <a:ext cx="25932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ctrTitle" idx="5"/>
          </p:nvPr>
        </p:nvSpPr>
        <p:spPr>
          <a:xfrm>
            <a:off x="1178425" y="1848588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6"/>
          </p:nvPr>
        </p:nvSpPr>
        <p:spPr>
          <a:xfrm>
            <a:off x="1217925" y="2384159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 idx="7"/>
          </p:nvPr>
        </p:nvSpPr>
        <p:spPr>
          <a:xfrm>
            <a:off x="3007225" y="3270898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ubTitle" idx="8"/>
          </p:nvPr>
        </p:nvSpPr>
        <p:spPr>
          <a:xfrm>
            <a:off x="3046725" y="3806469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3369388" y="-83450"/>
            <a:ext cx="667500" cy="3019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5190088" y="2106525"/>
            <a:ext cx="667500" cy="3113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s 2">
  <p:cSld name="TITLE_ONLY_3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-539012" y="2132593"/>
            <a:ext cx="45678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subTitle" idx="1"/>
          </p:nvPr>
        </p:nvSpPr>
        <p:spPr>
          <a:xfrm>
            <a:off x="1231588" y="3202043"/>
            <a:ext cx="2797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ubTitle" idx="2"/>
          </p:nvPr>
        </p:nvSpPr>
        <p:spPr>
          <a:xfrm>
            <a:off x="5115470" y="3202043"/>
            <a:ext cx="2797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ctrTitle" idx="3"/>
          </p:nvPr>
        </p:nvSpPr>
        <p:spPr>
          <a:xfrm>
            <a:off x="5115470" y="2132593"/>
            <a:ext cx="45873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●"/>
              <a:defRPr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○"/>
              <a:defRPr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■"/>
              <a:defRPr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●"/>
              <a:defRPr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○"/>
              <a:defRPr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■"/>
              <a:defRPr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●"/>
              <a:defRPr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○"/>
              <a:defRPr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 Light"/>
              <a:buChar char="■"/>
              <a:defRPr sz="1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9" r:id="rId19"/>
    <p:sldLayoutId id="2147483670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NVCeCCb8YRRTk2rRALD6ImuikvDi4YITcsUNsQesaVs/copy#gid=0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NVCeCCb8YRRTk2rRALD6ImuikvDi4YITcsUNsQesaVs/copy#gid=0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NVCeCCb8YRRTk2rRALD6ImuikvDi4YITcsUNsQesaVs/copy#gid=0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NVCeCCb8YRRTk2rRALD6ImuikvDi4YITcsUNsQesaVs/copy#gid=0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NVCeCCb8YRRTk2rRALD6ImuikvDi4YITcsUNsQesaVs/copy#gid=0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/>
          <p:nvPr/>
        </p:nvSpPr>
        <p:spPr>
          <a:xfrm rot="10800000">
            <a:off x="7782000" y="367900"/>
            <a:ext cx="952500" cy="826275"/>
          </a:xfrm>
          <a:custGeom>
            <a:avLst/>
            <a:gdLst/>
            <a:ahLst/>
            <a:cxnLst/>
            <a:rect l="l" t="t" r="r" b="b"/>
            <a:pathLst>
              <a:path w="38100" h="33051" extrusionOk="0">
                <a:moveTo>
                  <a:pt x="0" y="0"/>
                </a:moveTo>
                <a:lnTo>
                  <a:pt x="0" y="33051"/>
                </a:lnTo>
                <a:lnTo>
                  <a:pt x="38100" y="33051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5" name="Google Shape;145;p29"/>
          <p:cNvSpPr/>
          <p:nvPr/>
        </p:nvSpPr>
        <p:spPr>
          <a:xfrm>
            <a:off x="381075" y="3949313"/>
            <a:ext cx="952500" cy="826275"/>
          </a:xfrm>
          <a:custGeom>
            <a:avLst/>
            <a:gdLst/>
            <a:ahLst/>
            <a:cxnLst/>
            <a:rect l="l" t="t" r="r" b="b"/>
            <a:pathLst>
              <a:path w="38100" h="33051" extrusionOk="0">
                <a:moveTo>
                  <a:pt x="0" y="0"/>
                </a:moveTo>
                <a:lnTo>
                  <a:pt x="0" y="33051"/>
                </a:lnTo>
                <a:lnTo>
                  <a:pt x="38100" y="33051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6" name="Google Shape;146;p29"/>
          <p:cNvSpPr txBox="1">
            <a:spLocks noGrp="1"/>
          </p:cNvSpPr>
          <p:nvPr>
            <p:ph type="subTitle" idx="1"/>
          </p:nvPr>
        </p:nvSpPr>
        <p:spPr>
          <a:xfrm>
            <a:off x="2630652" y="4058588"/>
            <a:ext cx="40647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Multi-Factor Approach to Portfolio Management</a:t>
            </a:r>
            <a:endParaRPr dirty="0"/>
          </a:p>
        </p:txBody>
      </p:sp>
      <p:sp>
        <p:nvSpPr>
          <p:cNvPr id="147" name="Google Shape;147;p29"/>
          <p:cNvSpPr txBox="1">
            <a:spLocks noGrp="1"/>
          </p:cNvSpPr>
          <p:nvPr>
            <p:ph type="ctrTitle"/>
          </p:nvPr>
        </p:nvSpPr>
        <p:spPr>
          <a:xfrm>
            <a:off x="2236222" y="2736980"/>
            <a:ext cx="4853559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</a:rPr>
              <a:t>Factor-based Portfolio Construction: Optimizing Risk-Adjusted Return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4" name="Google Shape;146;p29">
            <a:extLst>
              <a:ext uri="{FF2B5EF4-FFF2-40B4-BE49-F238E27FC236}">
                <a16:creationId xmlns:a16="http://schemas.microsoft.com/office/drawing/2014/main" id="{3A638642-FCC4-4D7A-1B00-4D68F4B1C384}"/>
              </a:ext>
            </a:extLst>
          </p:cNvPr>
          <p:cNvSpPr txBox="1">
            <a:spLocks/>
          </p:cNvSpPr>
          <p:nvPr/>
        </p:nvSpPr>
        <p:spPr>
          <a:xfrm>
            <a:off x="5323052" y="-349100"/>
            <a:ext cx="4064700" cy="7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200"/>
              <a:buFont typeface="Open Sans Light"/>
              <a:buNone/>
              <a:defRPr sz="1200" b="0" i="0" u="none" strike="noStrike" cap="none">
                <a:solidFill>
                  <a:srgbClr val="CCCCC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Open Sans Light"/>
              <a:buNone/>
              <a:defRPr sz="2800" b="0" i="0" u="none" strike="noStrike" cap="none">
                <a:solidFill>
                  <a:srgbClr val="CCCCC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Open Sans Light"/>
              <a:buNone/>
              <a:defRPr sz="2800" b="0" i="0" u="none" strike="noStrike" cap="none">
                <a:solidFill>
                  <a:srgbClr val="CCCCC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Open Sans Light"/>
              <a:buNone/>
              <a:defRPr sz="2800" b="0" i="0" u="none" strike="noStrike" cap="none">
                <a:solidFill>
                  <a:srgbClr val="CCCCC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Open Sans Light"/>
              <a:buNone/>
              <a:defRPr sz="2800" b="0" i="0" u="none" strike="noStrike" cap="none">
                <a:solidFill>
                  <a:srgbClr val="CCCCC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Open Sans Light"/>
              <a:buNone/>
              <a:defRPr sz="2800" b="0" i="0" u="none" strike="noStrike" cap="none">
                <a:solidFill>
                  <a:srgbClr val="CCCCC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Open Sans Light"/>
              <a:buNone/>
              <a:defRPr sz="2800" b="0" i="0" u="none" strike="noStrike" cap="none">
                <a:solidFill>
                  <a:srgbClr val="CCCCC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Open Sans Light"/>
              <a:buNone/>
              <a:defRPr sz="2800" b="0" i="0" u="none" strike="noStrike" cap="none">
                <a:solidFill>
                  <a:srgbClr val="CCCCC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800"/>
              <a:buFont typeface="Open Sans Light"/>
              <a:buNone/>
              <a:defRPr sz="2800" b="0" i="0" u="none" strike="noStrike" cap="none">
                <a:solidFill>
                  <a:srgbClr val="CCCCC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indent="0"/>
            <a:r>
              <a:rPr lang="en-US" dirty="0"/>
              <a:t>DATA690: Financial Data Science</a:t>
            </a:r>
          </a:p>
        </p:txBody>
      </p:sp>
      <p:sp>
        <p:nvSpPr>
          <p:cNvPr id="5" name="Google Shape;347;p41">
            <a:extLst>
              <a:ext uri="{FF2B5EF4-FFF2-40B4-BE49-F238E27FC236}">
                <a16:creationId xmlns:a16="http://schemas.microsoft.com/office/drawing/2014/main" id="{D158FF21-8C39-A751-D019-113475EFBDB7}"/>
              </a:ext>
            </a:extLst>
          </p:cNvPr>
          <p:cNvSpPr txBox="1"/>
          <p:nvPr/>
        </p:nvSpPr>
        <p:spPr>
          <a:xfrm>
            <a:off x="7324420" y="4454413"/>
            <a:ext cx="1819580" cy="8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lt1"/>
                </a:solidFill>
                <a:latin typeface="DM Serif Display"/>
                <a:ea typeface="DM Sans"/>
                <a:cs typeface="DM Sans"/>
                <a:sym typeface="DM Serif Display"/>
              </a:rPr>
              <a:t>By Malav Patel</a:t>
            </a:r>
            <a:endParaRPr sz="2000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1"/>
          <p:cNvSpPr/>
          <p:nvPr/>
        </p:nvSpPr>
        <p:spPr>
          <a:xfrm>
            <a:off x="1929650" y="1163175"/>
            <a:ext cx="7422900" cy="329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41"/>
          <p:cNvSpPr txBox="1"/>
          <p:nvPr/>
        </p:nvSpPr>
        <p:spPr>
          <a:xfrm>
            <a:off x="5830450" y="1380268"/>
            <a:ext cx="2485800" cy="8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Objective</a:t>
            </a:r>
            <a:endParaRPr dirty="0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Maximize Sharpe Ratio (risk-adjusted return)</a:t>
            </a:r>
          </a:p>
        </p:txBody>
      </p:sp>
      <p:sp>
        <p:nvSpPr>
          <p:cNvPr id="339" name="Google Shape;339;p41"/>
          <p:cNvSpPr txBox="1"/>
          <p:nvPr/>
        </p:nvSpPr>
        <p:spPr>
          <a:xfrm>
            <a:off x="5830450" y="2161343"/>
            <a:ext cx="2485800" cy="8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Initial Constraints</a:t>
            </a:r>
            <a:endParaRPr dirty="0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0" marR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Only budget constraint </a:t>
            </a:r>
          </a:p>
          <a:p>
            <a:pPr marL="0" marR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(weights sum to 1)</a:t>
            </a:r>
            <a:endParaRPr sz="1000" dirty="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40" name="Google Shape;340;p41"/>
          <p:cNvSpPr txBox="1"/>
          <p:nvPr/>
        </p:nvSpPr>
        <p:spPr>
          <a:xfrm>
            <a:off x="5830450" y="2942418"/>
            <a:ext cx="2485800" cy="8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Weights distribution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Results showed heavy distribution in few stocks</a:t>
            </a:r>
          </a:p>
        </p:txBody>
      </p:sp>
      <p:sp>
        <p:nvSpPr>
          <p:cNvPr id="341" name="Google Shape;341;p41"/>
          <p:cNvSpPr txBox="1">
            <a:spLocks noGrp="1"/>
          </p:cNvSpPr>
          <p:nvPr>
            <p:ph type="ctrTitle"/>
          </p:nvPr>
        </p:nvSpPr>
        <p:spPr>
          <a:xfrm>
            <a:off x="351500" y="210825"/>
            <a:ext cx="16839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Initial Portfolio Optimization</a:t>
            </a:r>
            <a:endParaRPr dirty="0"/>
          </a:p>
        </p:txBody>
      </p:sp>
      <p:sp>
        <p:nvSpPr>
          <p:cNvPr id="342" name="Google Shape;342;p41"/>
          <p:cNvSpPr/>
          <p:nvPr/>
        </p:nvSpPr>
        <p:spPr>
          <a:xfrm>
            <a:off x="1140031" y="1244638"/>
            <a:ext cx="1456069" cy="127526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41"/>
          <p:cNvSpPr/>
          <p:nvPr/>
        </p:nvSpPr>
        <p:spPr>
          <a:xfrm>
            <a:off x="1028400" y="2611600"/>
            <a:ext cx="1567800" cy="156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41"/>
          <p:cNvSpPr/>
          <p:nvPr/>
        </p:nvSpPr>
        <p:spPr>
          <a:xfrm>
            <a:off x="2712300" y="2611600"/>
            <a:ext cx="1992000" cy="1992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41"/>
          <p:cNvSpPr/>
          <p:nvPr/>
        </p:nvSpPr>
        <p:spPr>
          <a:xfrm>
            <a:off x="2712300" y="882200"/>
            <a:ext cx="1747800" cy="163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41"/>
          <p:cNvSpPr txBox="1"/>
          <p:nvPr/>
        </p:nvSpPr>
        <p:spPr>
          <a:xfrm>
            <a:off x="2729950" y="1662350"/>
            <a:ext cx="1217350" cy="8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19.67%</a:t>
            </a:r>
            <a:endParaRPr sz="3000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47" name="Google Shape;347;p41"/>
          <p:cNvSpPr txBox="1"/>
          <p:nvPr/>
        </p:nvSpPr>
        <p:spPr>
          <a:xfrm>
            <a:off x="2729950" y="2611563"/>
            <a:ext cx="1425150" cy="8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26.98%</a:t>
            </a:r>
            <a:endParaRPr sz="3000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48" name="Google Shape;348;p41"/>
          <p:cNvSpPr txBox="1"/>
          <p:nvPr/>
        </p:nvSpPr>
        <p:spPr>
          <a:xfrm>
            <a:off x="1341950" y="1662350"/>
            <a:ext cx="1235000" cy="8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17.83%</a:t>
            </a:r>
            <a:endParaRPr sz="3000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49" name="Google Shape;349;p41"/>
          <p:cNvSpPr txBox="1"/>
          <p:nvPr/>
        </p:nvSpPr>
        <p:spPr>
          <a:xfrm>
            <a:off x="1270660" y="2611563"/>
            <a:ext cx="1306290" cy="8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18.82%</a:t>
            </a:r>
            <a:endParaRPr sz="3000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50" name="Google Shape;350;p41"/>
          <p:cNvSpPr txBox="1"/>
          <p:nvPr/>
        </p:nvSpPr>
        <p:spPr>
          <a:xfrm>
            <a:off x="5830450" y="3723493"/>
            <a:ext cx="2485800" cy="8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Result</a:t>
            </a:r>
            <a:endParaRPr dirty="0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This concentration, while theoretically optimal, poses practical issues in terms of diversification and risk management.</a:t>
            </a:r>
            <a:endParaRPr sz="1000" dirty="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" name="Google Shape;347;p41">
            <a:extLst>
              <a:ext uri="{FF2B5EF4-FFF2-40B4-BE49-F238E27FC236}">
                <a16:creationId xmlns:a16="http://schemas.microsoft.com/office/drawing/2014/main" id="{1AEDB72A-B4D9-94A9-5D01-76CF39673DE7}"/>
              </a:ext>
            </a:extLst>
          </p:cNvPr>
          <p:cNvSpPr txBox="1"/>
          <p:nvPr/>
        </p:nvSpPr>
        <p:spPr>
          <a:xfrm>
            <a:off x="2431066" y="2937612"/>
            <a:ext cx="1425150" cy="8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lt1"/>
                </a:solidFill>
                <a:latin typeface="DM Serif Display"/>
                <a:ea typeface="DM Sans"/>
                <a:cs typeface="DM Sans"/>
                <a:sym typeface="DM Serif Display"/>
              </a:rPr>
              <a:t>Nvidia</a:t>
            </a:r>
            <a:endParaRPr sz="2000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" name="Google Shape;347;p41">
            <a:extLst>
              <a:ext uri="{FF2B5EF4-FFF2-40B4-BE49-F238E27FC236}">
                <a16:creationId xmlns:a16="http://schemas.microsoft.com/office/drawing/2014/main" id="{6DA48799-3643-E537-F074-CD01A6DC9F49}"/>
              </a:ext>
            </a:extLst>
          </p:cNvPr>
          <p:cNvSpPr txBox="1"/>
          <p:nvPr/>
        </p:nvSpPr>
        <p:spPr>
          <a:xfrm>
            <a:off x="2367525" y="1316088"/>
            <a:ext cx="1425150" cy="8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lt1"/>
                </a:solidFill>
                <a:latin typeface="DM Serif Display"/>
                <a:ea typeface="DM Sans"/>
                <a:cs typeface="DM Sans"/>
                <a:sym typeface="DM Serif Display"/>
              </a:rPr>
              <a:t>Tesla</a:t>
            </a:r>
            <a:endParaRPr sz="2000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" name="Google Shape;347;p41">
            <a:extLst>
              <a:ext uri="{FF2B5EF4-FFF2-40B4-BE49-F238E27FC236}">
                <a16:creationId xmlns:a16="http://schemas.microsoft.com/office/drawing/2014/main" id="{2CF8E0D2-DB5E-89C5-5913-7A41065AC315}"/>
              </a:ext>
            </a:extLst>
          </p:cNvPr>
          <p:cNvSpPr txBox="1"/>
          <p:nvPr/>
        </p:nvSpPr>
        <p:spPr>
          <a:xfrm>
            <a:off x="1445650" y="2898413"/>
            <a:ext cx="1425150" cy="8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lt1"/>
                </a:solidFill>
                <a:latin typeface="DM Serif Display"/>
                <a:ea typeface="DM Sans"/>
                <a:cs typeface="DM Sans"/>
                <a:sym typeface="DM Serif Display"/>
              </a:rPr>
              <a:t>Visa</a:t>
            </a:r>
            <a:endParaRPr sz="2000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" name="Google Shape;347;p41">
            <a:extLst>
              <a:ext uri="{FF2B5EF4-FFF2-40B4-BE49-F238E27FC236}">
                <a16:creationId xmlns:a16="http://schemas.microsoft.com/office/drawing/2014/main" id="{88B42EB1-E106-BC41-B5DB-7E3C2AD9B538}"/>
              </a:ext>
            </a:extLst>
          </p:cNvPr>
          <p:cNvSpPr txBox="1"/>
          <p:nvPr/>
        </p:nvSpPr>
        <p:spPr>
          <a:xfrm>
            <a:off x="1391548" y="1299513"/>
            <a:ext cx="1425150" cy="8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lt1"/>
                </a:solidFill>
                <a:latin typeface="DM Serif Display"/>
                <a:ea typeface="DM Sans"/>
                <a:cs typeface="DM Sans"/>
                <a:sym typeface="DM Serif Display"/>
              </a:rPr>
              <a:t>Apple</a:t>
            </a:r>
            <a:endParaRPr sz="2000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" name="Google Shape;1058;p66">
            <a:extLst>
              <a:ext uri="{FF2B5EF4-FFF2-40B4-BE49-F238E27FC236}">
                <a16:creationId xmlns:a16="http://schemas.microsoft.com/office/drawing/2014/main" id="{C90B32BD-4CA7-9241-A66F-227D2B9D1A43}"/>
              </a:ext>
            </a:extLst>
          </p:cNvPr>
          <p:cNvSpPr/>
          <p:nvPr/>
        </p:nvSpPr>
        <p:spPr>
          <a:xfrm rot="10800000">
            <a:off x="4944719" y="2937612"/>
            <a:ext cx="660831" cy="372401"/>
          </a:xfrm>
          <a:custGeom>
            <a:avLst/>
            <a:gdLst/>
            <a:ahLst/>
            <a:cxnLst/>
            <a:rect l="l" t="t" r="r" b="b"/>
            <a:pathLst>
              <a:path w="2432" h="2677" extrusionOk="0">
                <a:moveTo>
                  <a:pt x="801" y="1"/>
                </a:moveTo>
                <a:lnTo>
                  <a:pt x="1205" y="751"/>
                </a:lnTo>
                <a:lnTo>
                  <a:pt x="1" y="751"/>
                </a:lnTo>
                <a:lnTo>
                  <a:pt x="1" y="1927"/>
                </a:lnTo>
                <a:lnTo>
                  <a:pt x="1205" y="1927"/>
                </a:lnTo>
                <a:lnTo>
                  <a:pt x="801" y="2677"/>
                </a:lnTo>
                <a:lnTo>
                  <a:pt x="2431" y="1335"/>
                </a:lnTo>
                <a:lnTo>
                  <a:pt x="801" y="1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/>
          <p:nvPr/>
        </p:nvSpPr>
        <p:spPr>
          <a:xfrm flipH="1">
            <a:off x="2829000" y="0"/>
            <a:ext cx="6315000" cy="429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0" name="Google Shape;200;p34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6350" y="544325"/>
            <a:ext cx="5180275" cy="2749533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4"/>
          <p:cNvSpPr txBox="1">
            <a:spLocks noGrp="1"/>
          </p:cNvSpPr>
          <p:nvPr>
            <p:ph type="ctrTitle"/>
          </p:nvPr>
        </p:nvSpPr>
        <p:spPr>
          <a:xfrm>
            <a:off x="372775" y="267151"/>
            <a:ext cx="2306925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Efficient Frontier without constraints</a:t>
            </a:r>
            <a:endParaRPr dirty="0"/>
          </a:p>
        </p:txBody>
      </p:sp>
      <p:sp>
        <p:nvSpPr>
          <p:cNvPr id="202" name="Google Shape;202;p34"/>
          <p:cNvSpPr txBox="1">
            <a:spLocks noGrp="1"/>
          </p:cNvSpPr>
          <p:nvPr>
            <p:ph type="subTitle" idx="1"/>
          </p:nvPr>
        </p:nvSpPr>
        <p:spPr>
          <a:xfrm>
            <a:off x="3531568" y="3311625"/>
            <a:ext cx="49818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</a:rPr>
              <a:t>If you want to modify this graph, click on it, follow the link, change the data and replace it </a:t>
            </a:r>
            <a:endParaRPr sz="900">
              <a:solidFill>
                <a:schemeClr val="lt1"/>
              </a:solidFill>
            </a:endParaRPr>
          </a:p>
        </p:txBody>
      </p:sp>
      <p:cxnSp>
        <p:nvCxnSpPr>
          <p:cNvPr id="203" name="Google Shape;203;p34"/>
          <p:cNvCxnSpPr/>
          <p:nvPr/>
        </p:nvCxnSpPr>
        <p:spPr>
          <a:xfrm>
            <a:off x="1024150" y="4286225"/>
            <a:ext cx="2004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4" name="Google Shape;204;p34"/>
          <p:cNvSpPr txBox="1">
            <a:spLocks noGrp="1"/>
          </p:cNvSpPr>
          <p:nvPr>
            <p:ph type="subTitle" idx="1"/>
          </p:nvPr>
        </p:nvSpPr>
        <p:spPr>
          <a:xfrm>
            <a:off x="673100" y="1194802"/>
            <a:ext cx="2155875" cy="16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portfolio is quite concentrated, with about 80% allocated to just four stocks. This lack of diversification could be a concern in practice.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expected annual return of 34.86% is very high, which suggests our model might be overly optimistic. This could be due to using historical data during a period of strong market performance.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volatility of 27.93% is also quite high, reflecting the aggressive nature of this portfolio.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Sharpe ratio of 1.1765 is good, indicating a favorable risk-adjusted return.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83BF65-A62D-A294-3B45-406B621CEA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9050" y="0"/>
            <a:ext cx="6114950" cy="42983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51"/>
          <p:cNvSpPr txBox="1">
            <a:spLocks noGrp="1"/>
          </p:cNvSpPr>
          <p:nvPr>
            <p:ph type="ctrTitle"/>
          </p:nvPr>
        </p:nvSpPr>
        <p:spPr>
          <a:xfrm>
            <a:off x="221225" y="208801"/>
            <a:ext cx="22404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Enhanced Portfolio Optimization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0" name="Google Shape;600;p51"/>
          <p:cNvSpPr/>
          <p:nvPr/>
        </p:nvSpPr>
        <p:spPr>
          <a:xfrm>
            <a:off x="3309850" y="1642972"/>
            <a:ext cx="2524500" cy="2201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51"/>
          <p:cNvSpPr txBox="1"/>
          <p:nvPr/>
        </p:nvSpPr>
        <p:spPr>
          <a:xfrm>
            <a:off x="3781038" y="2213611"/>
            <a:ext cx="15819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Constraints</a:t>
            </a:r>
            <a:endParaRPr dirty="0">
              <a:solidFill>
                <a:schemeClr val="dk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602" name="Google Shape;602;p51"/>
          <p:cNvSpPr/>
          <p:nvPr/>
        </p:nvSpPr>
        <p:spPr>
          <a:xfrm>
            <a:off x="5237375" y="1421675"/>
            <a:ext cx="1254000" cy="748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3" name="Google Shape;603;p51"/>
          <p:cNvCxnSpPr/>
          <p:nvPr/>
        </p:nvCxnSpPr>
        <p:spPr>
          <a:xfrm>
            <a:off x="6270100" y="1795775"/>
            <a:ext cx="804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4" name="Google Shape;604;p51"/>
          <p:cNvSpPr txBox="1"/>
          <p:nvPr/>
        </p:nvSpPr>
        <p:spPr>
          <a:xfrm>
            <a:off x="5237375" y="1569575"/>
            <a:ext cx="12540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40%</a:t>
            </a:r>
            <a:endParaRPr sz="1200" dirty="0">
              <a:solidFill>
                <a:schemeClr val="lt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605" name="Google Shape;605;p51"/>
          <p:cNvSpPr txBox="1"/>
          <p:nvPr/>
        </p:nvSpPr>
        <p:spPr>
          <a:xfrm>
            <a:off x="6712799" y="1417175"/>
            <a:ext cx="1718681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Maximum industry weight</a:t>
            </a:r>
            <a:endParaRPr sz="1000" dirty="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606" name="Google Shape;606;p51"/>
          <p:cNvSpPr/>
          <p:nvPr/>
        </p:nvSpPr>
        <p:spPr>
          <a:xfrm>
            <a:off x="5237375" y="3474804"/>
            <a:ext cx="1254000" cy="748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7" name="Google Shape;607;p51"/>
          <p:cNvCxnSpPr/>
          <p:nvPr/>
        </p:nvCxnSpPr>
        <p:spPr>
          <a:xfrm>
            <a:off x="6270100" y="3728525"/>
            <a:ext cx="804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8" name="Google Shape;608;p51"/>
          <p:cNvCxnSpPr/>
          <p:nvPr/>
        </p:nvCxnSpPr>
        <p:spPr>
          <a:xfrm>
            <a:off x="6270100" y="4113376"/>
            <a:ext cx="804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9" name="Google Shape;609;p51"/>
          <p:cNvSpPr txBox="1"/>
          <p:nvPr/>
        </p:nvSpPr>
        <p:spPr>
          <a:xfrm>
            <a:off x="5237375" y="3627250"/>
            <a:ext cx="12540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20%</a:t>
            </a:r>
            <a:endParaRPr sz="1200" dirty="0">
              <a:solidFill>
                <a:schemeClr val="lt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610" name="Google Shape;610;p51"/>
          <p:cNvSpPr txBox="1"/>
          <p:nvPr/>
        </p:nvSpPr>
        <p:spPr>
          <a:xfrm>
            <a:off x="6712800" y="3349925"/>
            <a:ext cx="12540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Turnover limit</a:t>
            </a:r>
            <a:endParaRPr sz="1000" dirty="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611" name="Google Shape;611;p51"/>
          <p:cNvSpPr txBox="1"/>
          <p:nvPr/>
        </p:nvSpPr>
        <p:spPr>
          <a:xfrm>
            <a:off x="6917454" y="4272027"/>
            <a:ext cx="2098691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These constraints aim to balance theoretical optimality with practical considerations of diversification and trading costs.</a:t>
            </a:r>
            <a:endParaRPr sz="1000" dirty="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612" name="Google Shape;612;p51"/>
          <p:cNvSpPr/>
          <p:nvPr/>
        </p:nvSpPr>
        <p:spPr>
          <a:xfrm flipH="1">
            <a:off x="2683050" y="1421675"/>
            <a:ext cx="1254000" cy="748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3" name="Google Shape;613;p51"/>
          <p:cNvCxnSpPr/>
          <p:nvPr/>
        </p:nvCxnSpPr>
        <p:spPr>
          <a:xfrm rot="10800000">
            <a:off x="2099725" y="1602725"/>
            <a:ext cx="804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4" name="Google Shape;614;p51"/>
          <p:cNvCxnSpPr/>
          <p:nvPr/>
        </p:nvCxnSpPr>
        <p:spPr>
          <a:xfrm rot="10800000">
            <a:off x="2099725" y="2011800"/>
            <a:ext cx="804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5" name="Google Shape;615;p51"/>
          <p:cNvSpPr txBox="1"/>
          <p:nvPr/>
        </p:nvSpPr>
        <p:spPr>
          <a:xfrm flipH="1">
            <a:off x="2683050" y="1569575"/>
            <a:ext cx="12540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20%</a:t>
            </a:r>
            <a:endParaRPr sz="1200" dirty="0">
              <a:solidFill>
                <a:schemeClr val="lt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616" name="Google Shape;616;p51"/>
          <p:cNvSpPr txBox="1"/>
          <p:nvPr/>
        </p:nvSpPr>
        <p:spPr>
          <a:xfrm flipH="1">
            <a:off x="4454" y="1007838"/>
            <a:ext cx="2152867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Added practical constraints to improve real-world applicability:</a:t>
            </a:r>
            <a:endParaRPr sz="1000" dirty="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617" name="Google Shape;617;p51"/>
          <p:cNvSpPr txBox="1"/>
          <p:nvPr/>
        </p:nvSpPr>
        <p:spPr>
          <a:xfrm flipH="1">
            <a:off x="890649" y="1633200"/>
            <a:ext cx="1570976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Maximum stock weight</a:t>
            </a:r>
            <a:endParaRPr sz="1000" dirty="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618" name="Google Shape;618;p51"/>
          <p:cNvSpPr/>
          <p:nvPr/>
        </p:nvSpPr>
        <p:spPr>
          <a:xfrm flipH="1">
            <a:off x="2683050" y="3479350"/>
            <a:ext cx="1254000" cy="748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9" name="Google Shape;619;p51"/>
          <p:cNvCxnSpPr/>
          <p:nvPr/>
        </p:nvCxnSpPr>
        <p:spPr>
          <a:xfrm rot="10800000">
            <a:off x="2099725" y="3853450"/>
            <a:ext cx="804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0" name="Google Shape;620;p51"/>
          <p:cNvSpPr txBox="1"/>
          <p:nvPr/>
        </p:nvSpPr>
        <p:spPr>
          <a:xfrm flipH="1">
            <a:off x="2683050" y="3627250"/>
            <a:ext cx="12540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0.1%</a:t>
            </a:r>
            <a:endParaRPr sz="1200" dirty="0">
              <a:solidFill>
                <a:schemeClr val="lt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621" name="Google Shape;621;p51"/>
          <p:cNvSpPr txBox="1"/>
          <p:nvPr/>
        </p:nvSpPr>
        <p:spPr>
          <a:xfrm flipH="1">
            <a:off x="1207625" y="3474850"/>
            <a:ext cx="12540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Transaction cost</a:t>
            </a:r>
            <a:endParaRPr sz="1000" dirty="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622" name="Google Shape;622;p51"/>
          <p:cNvGrpSpPr/>
          <p:nvPr/>
        </p:nvGrpSpPr>
        <p:grpSpPr>
          <a:xfrm>
            <a:off x="4437806" y="2666004"/>
            <a:ext cx="268595" cy="382364"/>
            <a:chOff x="5565750" y="973200"/>
            <a:chExt cx="187750" cy="267275"/>
          </a:xfrm>
        </p:grpSpPr>
        <p:sp>
          <p:nvSpPr>
            <p:cNvPr id="623" name="Google Shape;623;p51"/>
            <p:cNvSpPr/>
            <p:nvPr/>
          </p:nvSpPr>
          <p:spPr>
            <a:xfrm>
              <a:off x="5603325" y="973200"/>
              <a:ext cx="116775" cy="175375"/>
            </a:xfrm>
            <a:custGeom>
              <a:avLst/>
              <a:gdLst/>
              <a:ahLst/>
              <a:cxnLst/>
              <a:rect l="l" t="t" r="r" b="b"/>
              <a:pathLst>
                <a:path w="4671" h="7015" extrusionOk="0">
                  <a:moveTo>
                    <a:pt x="2335" y="314"/>
                  </a:moveTo>
                  <a:cubicBezTo>
                    <a:pt x="2699" y="314"/>
                    <a:pt x="2996" y="530"/>
                    <a:pt x="3015" y="802"/>
                  </a:cubicBezTo>
                  <a:cubicBezTo>
                    <a:pt x="2797" y="714"/>
                    <a:pt x="2566" y="671"/>
                    <a:pt x="2335" y="671"/>
                  </a:cubicBezTo>
                  <a:cubicBezTo>
                    <a:pt x="2104" y="671"/>
                    <a:pt x="1873" y="714"/>
                    <a:pt x="1655" y="802"/>
                  </a:cubicBezTo>
                  <a:cubicBezTo>
                    <a:pt x="1673" y="530"/>
                    <a:pt x="1972" y="314"/>
                    <a:pt x="2335" y="314"/>
                  </a:cubicBezTo>
                  <a:close/>
                  <a:moveTo>
                    <a:pt x="2337" y="981"/>
                  </a:moveTo>
                  <a:cubicBezTo>
                    <a:pt x="3316" y="981"/>
                    <a:pt x="4043" y="1900"/>
                    <a:pt x="3808" y="2860"/>
                  </a:cubicBezTo>
                  <a:cubicBezTo>
                    <a:pt x="3774" y="2733"/>
                    <a:pt x="3704" y="2620"/>
                    <a:pt x="3606" y="2533"/>
                  </a:cubicBezTo>
                  <a:cubicBezTo>
                    <a:pt x="2995" y="1990"/>
                    <a:pt x="1899" y="1848"/>
                    <a:pt x="1852" y="1844"/>
                  </a:cubicBezTo>
                  <a:cubicBezTo>
                    <a:pt x="1845" y="1843"/>
                    <a:pt x="1839" y="1842"/>
                    <a:pt x="1832" y="1842"/>
                  </a:cubicBezTo>
                  <a:cubicBezTo>
                    <a:pt x="1755" y="1842"/>
                    <a:pt x="1687" y="1900"/>
                    <a:pt x="1677" y="1980"/>
                  </a:cubicBezTo>
                  <a:cubicBezTo>
                    <a:pt x="1666" y="2066"/>
                    <a:pt x="1728" y="2144"/>
                    <a:pt x="1813" y="2155"/>
                  </a:cubicBezTo>
                  <a:cubicBezTo>
                    <a:pt x="1824" y="2156"/>
                    <a:pt x="2860" y="2291"/>
                    <a:pt x="3399" y="2768"/>
                  </a:cubicBezTo>
                  <a:cubicBezTo>
                    <a:pt x="3474" y="2834"/>
                    <a:pt x="3517" y="2930"/>
                    <a:pt x="3517" y="3031"/>
                  </a:cubicBezTo>
                  <a:lnTo>
                    <a:pt x="3517" y="3170"/>
                  </a:lnTo>
                  <a:cubicBezTo>
                    <a:pt x="3517" y="3822"/>
                    <a:pt x="2988" y="4352"/>
                    <a:pt x="2335" y="4353"/>
                  </a:cubicBezTo>
                  <a:cubicBezTo>
                    <a:pt x="1682" y="4352"/>
                    <a:pt x="1153" y="3822"/>
                    <a:pt x="1152" y="3170"/>
                  </a:cubicBezTo>
                  <a:cubicBezTo>
                    <a:pt x="1152" y="3123"/>
                    <a:pt x="1175" y="3078"/>
                    <a:pt x="1214" y="3051"/>
                  </a:cubicBezTo>
                  <a:cubicBezTo>
                    <a:pt x="1344" y="2958"/>
                    <a:pt x="1523" y="2799"/>
                    <a:pt x="1638" y="2571"/>
                  </a:cubicBezTo>
                  <a:cubicBezTo>
                    <a:pt x="1674" y="2494"/>
                    <a:pt x="1642" y="2402"/>
                    <a:pt x="1567" y="2365"/>
                  </a:cubicBezTo>
                  <a:cubicBezTo>
                    <a:pt x="1544" y="2354"/>
                    <a:pt x="1520" y="2348"/>
                    <a:pt x="1497" y="2348"/>
                  </a:cubicBezTo>
                  <a:cubicBezTo>
                    <a:pt x="1440" y="2348"/>
                    <a:pt x="1386" y="2378"/>
                    <a:pt x="1358" y="2431"/>
                  </a:cubicBezTo>
                  <a:cubicBezTo>
                    <a:pt x="1273" y="2602"/>
                    <a:pt x="1134" y="2724"/>
                    <a:pt x="1032" y="2795"/>
                  </a:cubicBezTo>
                  <a:cubicBezTo>
                    <a:pt x="973" y="2838"/>
                    <a:pt x="923" y="2895"/>
                    <a:pt x="889" y="2961"/>
                  </a:cubicBezTo>
                  <a:cubicBezTo>
                    <a:pt x="584" y="2003"/>
                    <a:pt x="1277" y="1017"/>
                    <a:pt x="2283" y="982"/>
                  </a:cubicBezTo>
                  <a:cubicBezTo>
                    <a:pt x="2301" y="981"/>
                    <a:pt x="2319" y="981"/>
                    <a:pt x="2337" y="981"/>
                  </a:cubicBezTo>
                  <a:close/>
                  <a:moveTo>
                    <a:pt x="2848" y="4575"/>
                  </a:moveTo>
                  <a:lnTo>
                    <a:pt x="2848" y="4793"/>
                  </a:lnTo>
                  <a:cubicBezTo>
                    <a:pt x="2848" y="4836"/>
                    <a:pt x="2855" y="4879"/>
                    <a:pt x="2866" y="4920"/>
                  </a:cubicBezTo>
                  <a:lnTo>
                    <a:pt x="2342" y="5313"/>
                  </a:lnTo>
                  <a:cubicBezTo>
                    <a:pt x="2340" y="5314"/>
                    <a:pt x="2338" y="5315"/>
                    <a:pt x="2335" y="5315"/>
                  </a:cubicBezTo>
                  <a:cubicBezTo>
                    <a:pt x="2333" y="5315"/>
                    <a:pt x="2330" y="5314"/>
                    <a:pt x="2328" y="5313"/>
                  </a:cubicBezTo>
                  <a:lnTo>
                    <a:pt x="1805" y="4920"/>
                  </a:lnTo>
                  <a:cubicBezTo>
                    <a:pt x="1817" y="4879"/>
                    <a:pt x="1822" y="4836"/>
                    <a:pt x="1822" y="4793"/>
                  </a:cubicBezTo>
                  <a:lnTo>
                    <a:pt x="1822" y="4575"/>
                  </a:lnTo>
                  <a:cubicBezTo>
                    <a:pt x="1988" y="4636"/>
                    <a:pt x="2162" y="4666"/>
                    <a:pt x="2335" y="4666"/>
                  </a:cubicBezTo>
                  <a:cubicBezTo>
                    <a:pt x="2509" y="4666"/>
                    <a:pt x="2683" y="4636"/>
                    <a:pt x="2848" y="4575"/>
                  </a:cubicBezTo>
                  <a:close/>
                  <a:moveTo>
                    <a:pt x="2335" y="1"/>
                  </a:moveTo>
                  <a:cubicBezTo>
                    <a:pt x="1789" y="1"/>
                    <a:pt x="1343" y="371"/>
                    <a:pt x="1343" y="827"/>
                  </a:cubicBezTo>
                  <a:cubicBezTo>
                    <a:pt x="1343" y="870"/>
                    <a:pt x="1347" y="913"/>
                    <a:pt x="1357" y="955"/>
                  </a:cubicBezTo>
                  <a:cubicBezTo>
                    <a:pt x="426" y="1543"/>
                    <a:pt x="223" y="2814"/>
                    <a:pt x="924" y="3664"/>
                  </a:cubicBezTo>
                  <a:cubicBezTo>
                    <a:pt x="1032" y="3971"/>
                    <a:pt x="1238" y="4236"/>
                    <a:pt x="1510" y="4416"/>
                  </a:cubicBezTo>
                  <a:lnTo>
                    <a:pt x="1510" y="4793"/>
                  </a:lnTo>
                  <a:cubicBezTo>
                    <a:pt x="1510" y="4864"/>
                    <a:pt x="1468" y="4928"/>
                    <a:pt x="1404" y="4956"/>
                  </a:cubicBezTo>
                  <a:lnTo>
                    <a:pt x="394" y="5406"/>
                  </a:lnTo>
                  <a:cubicBezTo>
                    <a:pt x="157" y="5511"/>
                    <a:pt x="4" y="5746"/>
                    <a:pt x="4" y="6007"/>
                  </a:cubicBezTo>
                  <a:lnTo>
                    <a:pt x="4" y="6853"/>
                  </a:lnTo>
                  <a:cubicBezTo>
                    <a:pt x="1" y="6940"/>
                    <a:pt x="71" y="7014"/>
                    <a:pt x="160" y="7014"/>
                  </a:cubicBezTo>
                  <a:cubicBezTo>
                    <a:pt x="249" y="7014"/>
                    <a:pt x="320" y="6940"/>
                    <a:pt x="316" y="6853"/>
                  </a:cubicBezTo>
                  <a:lnTo>
                    <a:pt x="316" y="6007"/>
                  </a:lnTo>
                  <a:cubicBezTo>
                    <a:pt x="316" y="5870"/>
                    <a:pt x="397" y="5746"/>
                    <a:pt x="522" y="5691"/>
                  </a:cubicBezTo>
                  <a:lnTo>
                    <a:pt x="1532" y="5243"/>
                  </a:lnTo>
                  <a:cubicBezTo>
                    <a:pt x="1568" y="5227"/>
                    <a:pt x="1602" y="5206"/>
                    <a:pt x="1633" y="5182"/>
                  </a:cubicBezTo>
                  <a:lnTo>
                    <a:pt x="2141" y="5563"/>
                  </a:lnTo>
                  <a:cubicBezTo>
                    <a:pt x="2199" y="5606"/>
                    <a:pt x="2268" y="5628"/>
                    <a:pt x="2336" y="5628"/>
                  </a:cubicBezTo>
                  <a:cubicBezTo>
                    <a:pt x="2404" y="5628"/>
                    <a:pt x="2473" y="5606"/>
                    <a:pt x="2530" y="5563"/>
                  </a:cubicBezTo>
                  <a:lnTo>
                    <a:pt x="3039" y="5182"/>
                  </a:lnTo>
                  <a:cubicBezTo>
                    <a:pt x="3070" y="5206"/>
                    <a:pt x="3104" y="5227"/>
                    <a:pt x="3140" y="5243"/>
                  </a:cubicBezTo>
                  <a:lnTo>
                    <a:pt x="4150" y="5691"/>
                  </a:lnTo>
                  <a:cubicBezTo>
                    <a:pt x="4274" y="5746"/>
                    <a:pt x="4354" y="5870"/>
                    <a:pt x="4354" y="6007"/>
                  </a:cubicBezTo>
                  <a:lnTo>
                    <a:pt x="4354" y="6853"/>
                  </a:lnTo>
                  <a:cubicBezTo>
                    <a:pt x="4352" y="6940"/>
                    <a:pt x="4423" y="7014"/>
                    <a:pt x="4511" y="7014"/>
                  </a:cubicBezTo>
                  <a:cubicBezTo>
                    <a:pt x="4599" y="7014"/>
                    <a:pt x="4671" y="6940"/>
                    <a:pt x="4668" y="6853"/>
                  </a:cubicBezTo>
                  <a:lnTo>
                    <a:pt x="4668" y="6007"/>
                  </a:lnTo>
                  <a:cubicBezTo>
                    <a:pt x="4668" y="5746"/>
                    <a:pt x="4515" y="5511"/>
                    <a:pt x="4276" y="5406"/>
                  </a:cubicBezTo>
                  <a:lnTo>
                    <a:pt x="3267" y="4956"/>
                  </a:lnTo>
                  <a:cubicBezTo>
                    <a:pt x="3202" y="4928"/>
                    <a:pt x="3160" y="4864"/>
                    <a:pt x="3160" y="4793"/>
                  </a:cubicBezTo>
                  <a:lnTo>
                    <a:pt x="3160" y="4416"/>
                  </a:lnTo>
                  <a:cubicBezTo>
                    <a:pt x="3432" y="4236"/>
                    <a:pt x="3638" y="3971"/>
                    <a:pt x="3746" y="3664"/>
                  </a:cubicBezTo>
                  <a:cubicBezTo>
                    <a:pt x="4447" y="2814"/>
                    <a:pt x="4244" y="1543"/>
                    <a:pt x="3314" y="955"/>
                  </a:cubicBezTo>
                  <a:cubicBezTo>
                    <a:pt x="3323" y="913"/>
                    <a:pt x="3327" y="870"/>
                    <a:pt x="3329" y="827"/>
                  </a:cubicBezTo>
                  <a:cubicBezTo>
                    <a:pt x="3329" y="372"/>
                    <a:pt x="2882" y="1"/>
                    <a:pt x="2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51"/>
            <p:cNvSpPr/>
            <p:nvPr/>
          </p:nvSpPr>
          <p:spPr>
            <a:xfrm>
              <a:off x="5657700" y="1119675"/>
              <a:ext cx="8000" cy="28900"/>
            </a:xfrm>
            <a:custGeom>
              <a:avLst/>
              <a:gdLst/>
              <a:ahLst/>
              <a:cxnLst/>
              <a:rect l="l" t="t" r="r" b="b"/>
              <a:pathLst>
                <a:path w="320" h="1156" extrusionOk="0">
                  <a:moveTo>
                    <a:pt x="160" y="0"/>
                  </a:moveTo>
                  <a:cubicBezTo>
                    <a:pt x="74" y="0"/>
                    <a:pt x="3" y="70"/>
                    <a:pt x="4" y="156"/>
                  </a:cubicBezTo>
                  <a:lnTo>
                    <a:pt x="4" y="994"/>
                  </a:lnTo>
                  <a:cubicBezTo>
                    <a:pt x="0" y="1081"/>
                    <a:pt x="71" y="1155"/>
                    <a:pt x="160" y="1155"/>
                  </a:cubicBezTo>
                  <a:cubicBezTo>
                    <a:pt x="249" y="1155"/>
                    <a:pt x="319" y="1081"/>
                    <a:pt x="316" y="994"/>
                  </a:cubicBezTo>
                  <a:lnTo>
                    <a:pt x="316" y="156"/>
                  </a:lnTo>
                  <a:cubicBezTo>
                    <a:pt x="316" y="70"/>
                    <a:pt x="246" y="0"/>
                    <a:pt x="1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51"/>
            <p:cNvSpPr/>
            <p:nvPr/>
          </p:nvSpPr>
          <p:spPr>
            <a:xfrm>
              <a:off x="5624300" y="1128025"/>
              <a:ext cx="7875" cy="20275"/>
            </a:xfrm>
            <a:custGeom>
              <a:avLst/>
              <a:gdLst/>
              <a:ahLst/>
              <a:cxnLst/>
              <a:rect l="l" t="t" r="r" b="b"/>
              <a:pathLst>
                <a:path w="315" h="811" extrusionOk="0">
                  <a:moveTo>
                    <a:pt x="157" y="0"/>
                  </a:moveTo>
                  <a:cubicBezTo>
                    <a:pt x="71" y="0"/>
                    <a:pt x="1" y="70"/>
                    <a:pt x="1" y="158"/>
                  </a:cubicBezTo>
                  <a:lnTo>
                    <a:pt x="1" y="660"/>
                  </a:lnTo>
                  <a:cubicBezTo>
                    <a:pt x="3" y="744"/>
                    <a:pt x="72" y="810"/>
                    <a:pt x="157" y="810"/>
                  </a:cubicBezTo>
                  <a:cubicBezTo>
                    <a:pt x="242" y="810"/>
                    <a:pt x="310" y="744"/>
                    <a:pt x="314" y="660"/>
                  </a:cubicBezTo>
                  <a:lnTo>
                    <a:pt x="314" y="158"/>
                  </a:lnTo>
                  <a:cubicBezTo>
                    <a:pt x="314" y="70"/>
                    <a:pt x="244" y="0"/>
                    <a:pt x="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51"/>
            <p:cNvSpPr/>
            <p:nvPr/>
          </p:nvSpPr>
          <p:spPr>
            <a:xfrm>
              <a:off x="5691250" y="1128025"/>
              <a:ext cx="7850" cy="20275"/>
            </a:xfrm>
            <a:custGeom>
              <a:avLst/>
              <a:gdLst/>
              <a:ahLst/>
              <a:cxnLst/>
              <a:rect l="l" t="t" r="r" b="b"/>
              <a:pathLst>
                <a:path w="314" h="811" extrusionOk="0">
                  <a:moveTo>
                    <a:pt x="158" y="0"/>
                  </a:moveTo>
                  <a:cubicBezTo>
                    <a:pt x="70" y="0"/>
                    <a:pt x="0" y="70"/>
                    <a:pt x="0" y="158"/>
                  </a:cubicBezTo>
                  <a:lnTo>
                    <a:pt x="0" y="660"/>
                  </a:lnTo>
                  <a:cubicBezTo>
                    <a:pt x="3" y="744"/>
                    <a:pt x="73" y="810"/>
                    <a:pt x="156" y="810"/>
                  </a:cubicBezTo>
                  <a:cubicBezTo>
                    <a:pt x="241" y="810"/>
                    <a:pt x="311" y="744"/>
                    <a:pt x="314" y="660"/>
                  </a:cubicBezTo>
                  <a:lnTo>
                    <a:pt x="314" y="158"/>
                  </a:lnTo>
                  <a:cubicBezTo>
                    <a:pt x="314" y="70"/>
                    <a:pt x="244" y="0"/>
                    <a:pt x="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51"/>
            <p:cNvSpPr/>
            <p:nvPr/>
          </p:nvSpPr>
          <p:spPr>
            <a:xfrm>
              <a:off x="5645275" y="1215875"/>
              <a:ext cx="28725" cy="24600"/>
            </a:xfrm>
            <a:custGeom>
              <a:avLst/>
              <a:gdLst/>
              <a:ahLst/>
              <a:cxnLst/>
              <a:rect l="l" t="t" r="r" b="b"/>
              <a:pathLst>
                <a:path w="1149" h="984" extrusionOk="0">
                  <a:moveTo>
                    <a:pt x="656" y="314"/>
                  </a:moveTo>
                  <a:cubicBezTo>
                    <a:pt x="747" y="314"/>
                    <a:pt x="835" y="385"/>
                    <a:pt x="835" y="492"/>
                  </a:cubicBezTo>
                  <a:cubicBezTo>
                    <a:pt x="835" y="592"/>
                    <a:pt x="755" y="671"/>
                    <a:pt x="657" y="671"/>
                  </a:cubicBezTo>
                  <a:cubicBezTo>
                    <a:pt x="498" y="671"/>
                    <a:pt x="419" y="479"/>
                    <a:pt x="531" y="367"/>
                  </a:cubicBezTo>
                  <a:cubicBezTo>
                    <a:pt x="567" y="330"/>
                    <a:pt x="612" y="314"/>
                    <a:pt x="656" y="314"/>
                  </a:cubicBezTo>
                  <a:close/>
                  <a:moveTo>
                    <a:pt x="657" y="1"/>
                  </a:moveTo>
                  <a:cubicBezTo>
                    <a:pt x="220" y="1"/>
                    <a:pt x="0" y="530"/>
                    <a:pt x="310" y="839"/>
                  </a:cubicBezTo>
                  <a:cubicBezTo>
                    <a:pt x="403" y="934"/>
                    <a:pt x="529" y="984"/>
                    <a:pt x="656" y="984"/>
                  </a:cubicBezTo>
                  <a:cubicBezTo>
                    <a:pt x="720" y="984"/>
                    <a:pt x="784" y="971"/>
                    <a:pt x="846" y="946"/>
                  </a:cubicBezTo>
                  <a:cubicBezTo>
                    <a:pt x="1029" y="870"/>
                    <a:pt x="1149" y="691"/>
                    <a:pt x="1149" y="492"/>
                  </a:cubicBezTo>
                  <a:cubicBezTo>
                    <a:pt x="1149" y="222"/>
                    <a:pt x="928" y="1"/>
                    <a:pt x="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51"/>
            <p:cNvSpPr/>
            <p:nvPr/>
          </p:nvSpPr>
          <p:spPr>
            <a:xfrm>
              <a:off x="5565750" y="1215875"/>
              <a:ext cx="28750" cy="24600"/>
            </a:xfrm>
            <a:custGeom>
              <a:avLst/>
              <a:gdLst/>
              <a:ahLst/>
              <a:cxnLst/>
              <a:rect l="l" t="t" r="r" b="b"/>
              <a:pathLst>
                <a:path w="1150" h="984" extrusionOk="0">
                  <a:moveTo>
                    <a:pt x="657" y="314"/>
                  </a:moveTo>
                  <a:cubicBezTo>
                    <a:pt x="749" y="314"/>
                    <a:pt x="836" y="385"/>
                    <a:pt x="836" y="492"/>
                  </a:cubicBezTo>
                  <a:cubicBezTo>
                    <a:pt x="836" y="592"/>
                    <a:pt x="757" y="671"/>
                    <a:pt x="659" y="671"/>
                  </a:cubicBezTo>
                  <a:cubicBezTo>
                    <a:pt x="500" y="671"/>
                    <a:pt x="419" y="479"/>
                    <a:pt x="532" y="367"/>
                  </a:cubicBezTo>
                  <a:cubicBezTo>
                    <a:pt x="568" y="330"/>
                    <a:pt x="613" y="314"/>
                    <a:pt x="657" y="314"/>
                  </a:cubicBezTo>
                  <a:close/>
                  <a:moveTo>
                    <a:pt x="659" y="1"/>
                  </a:moveTo>
                  <a:cubicBezTo>
                    <a:pt x="220" y="1"/>
                    <a:pt x="0" y="530"/>
                    <a:pt x="310" y="839"/>
                  </a:cubicBezTo>
                  <a:cubicBezTo>
                    <a:pt x="404" y="934"/>
                    <a:pt x="530" y="984"/>
                    <a:pt x="657" y="984"/>
                  </a:cubicBezTo>
                  <a:cubicBezTo>
                    <a:pt x="721" y="984"/>
                    <a:pt x="785" y="971"/>
                    <a:pt x="846" y="946"/>
                  </a:cubicBezTo>
                  <a:cubicBezTo>
                    <a:pt x="1030" y="870"/>
                    <a:pt x="1149" y="691"/>
                    <a:pt x="1150" y="492"/>
                  </a:cubicBezTo>
                  <a:cubicBezTo>
                    <a:pt x="1149" y="222"/>
                    <a:pt x="929" y="2"/>
                    <a:pt x="6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51"/>
            <p:cNvSpPr/>
            <p:nvPr/>
          </p:nvSpPr>
          <p:spPr>
            <a:xfrm>
              <a:off x="5724750" y="1215875"/>
              <a:ext cx="28750" cy="24600"/>
            </a:xfrm>
            <a:custGeom>
              <a:avLst/>
              <a:gdLst/>
              <a:ahLst/>
              <a:cxnLst/>
              <a:rect l="l" t="t" r="r" b="b"/>
              <a:pathLst>
                <a:path w="1150" h="984" extrusionOk="0">
                  <a:moveTo>
                    <a:pt x="658" y="314"/>
                  </a:moveTo>
                  <a:cubicBezTo>
                    <a:pt x="749" y="314"/>
                    <a:pt x="837" y="385"/>
                    <a:pt x="837" y="492"/>
                  </a:cubicBezTo>
                  <a:cubicBezTo>
                    <a:pt x="837" y="592"/>
                    <a:pt x="756" y="671"/>
                    <a:pt x="658" y="671"/>
                  </a:cubicBezTo>
                  <a:cubicBezTo>
                    <a:pt x="499" y="671"/>
                    <a:pt x="420" y="479"/>
                    <a:pt x="533" y="367"/>
                  </a:cubicBezTo>
                  <a:cubicBezTo>
                    <a:pt x="569" y="330"/>
                    <a:pt x="614" y="314"/>
                    <a:pt x="658" y="314"/>
                  </a:cubicBezTo>
                  <a:close/>
                  <a:moveTo>
                    <a:pt x="658" y="1"/>
                  </a:moveTo>
                  <a:cubicBezTo>
                    <a:pt x="220" y="1"/>
                    <a:pt x="1" y="530"/>
                    <a:pt x="310" y="839"/>
                  </a:cubicBezTo>
                  <a:cubicBezTo>
                    <a:pt x="404" y="934"/>
                    <a:pt x="529" y="984"/>
                    <a:pt x="657" y="984"/>
                  </a:cubicBezTo>
                  <a:cubicBezTo>
                    <a:pt x="721" y="984"/>
                    <a:pt x="785" y="971"/>
                    <a:pt x="846" y="946"/>
                  </a:cubicBezTo>
                  <a:cubicBezTo>
                    <a:pt x="1029" y="870"/>
                    <a:pt x="1149" y="691"/>
                    <a:pt x="1149" y="492"/>
                  </a:cubicBezTo>
                  <a:cubicBezTo>
                    <a:pt x="1149" y="222"/>
                    <a:pt x="930" y="1"/>
                    <a:pt x="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51"/>
            <p:cNvSpPr/>
            <p:nvPr/>
          </p:nvSpPr>
          <p:spPr>
            <a:xfrm>
              <a:off x="5592700" y="1157200"/>
              <a:ext cx="137975" cy="54000"/>
            </a:xfrm>
            <a:custGeom>
              <a:avLst/>
              <a:gdLst/>
              <a:ahLst/>
              <a:cxnLst/>
              <a:rect l="l" t="t" r="r" b="b"/>
              <a:pathLst>
                <a:path w="5519" h="2160" extrusionOk="0">
                  <a:moveTo>
                    <a:pt x="2760" y="0"/>
                  </a:moveTo>
                  <a:cubicBezTo>
                    <a:pt x="2671" y="0"/>
                    <a:pt x="2601" y="74"/>
                    <a:pt x="2604" y="162"/>
                  </a:cubicBezTo>
                  <a:lnTo>
                    <a:pt x="2604" y="341"/>
                  </a:lnTo>
                  <a:lnTo>
                    <a:pt x="1514" y="341"/>
                  </a:lnTo>
                  <a:cubicBezTo>
                    <a:pt x="1300" y="341"/>
                    <a:pt x="1100" y="443"/>
                    <a:pt x="977" y="615"/>
                  </a:cubicBezTo>
                  <a:lnTo>
                    <a:pt x="52" y="1912"/>
                  </a:lnTo>
                  <a:cubicBezTo>
                    <a:pt x="1" y="1982"/>
                    <a:pt x="17" y="2080"/>
                    <a:pt x="88" y="2130"/>
                  </a:cubicBezTo>
                  <a:cubicBezTo>
                    <a:pt x="116" y="2150"/>
                    <a:pt x="148" y="2160"/>
                    <a:pt x="179" y="2160"/>
                  </a:cubicBezTo>
                  <a:cubicBezTo>
                    <a:pt x="228" y="2160"/>
                    <a:pt x="276" y="2137"/>
                    <a:pt x="306" y="2093"/>
                  </a:cubicBezTo>
                  <a:lnTo>
                    <a:pt x="1231" y="798"/>
                  </a:lnTo>
                  <a:cubicBezTo>
                    <a:pt x="1297" y="707"/>
                    <a:pt x="1401" y="653"/>
                    <a:pt x="1512" y="653"/>
                  </a:cubicBezTo>
                  <a:lnTo>
                    <a:pt x="2604" y="653"/>
                  </a:lnTo>
                  <a:lnTo>
                    <a:pt x="2604" y="1836"/>
                  </a:lnTo>
                  <a:cubicBezTo>
                    <a:pt x="2601" y="1924"/>
                    <a:pt x="2673" y="1998"/>
                    <a:pt x="2760" y="1998"/>
                  </a:cubicBezTo>
                  <a:cubicBezTo>
                    <a:pt x="2849" y="1998"/>
                    <a:pt x="2920" y="1924"/>
                    <a:pt x="2918" y="1836"/>
                  </a:cubicBezTo>
                  <a:lnTo>
                    <a:pt x="2918" y="653"/>
                  </a:lnTo>
                  <a:lnTo>
                    <a:pt x="4008" y="653"/>
                  </a:lnTo>
                  <a:cubicBezTo>
                    <a:pt x="4120" y="653"/>
                    <a:pt x="4225" y="707"/>
                    <a:pt x="4289" y="798"/>
                  </a:cubicBezTo>
                  <a:lnTo>
                    <a:pt x="5216" y="2093"/>
                  </a:lnTo>
                  <a:cubicBezTo>
                    <a:pt x="5247" y="2135"/>
                    <a:pt x="5294" y="2157"/>
                    <a:pt x="5342" y="2157"/>
                  </a:cubicBezTo>
                  <a:cubicBezTo>
                    <a:pt x="5373" y="2157"/>
                    <a:pt x="5405" y="2148"/>
                    <a:pt x="5432" y="2128"/>
                  </a:cubicBezTo>
                  <a:cubicBezTo>
                    <a:pt x="5502" y="2079"/>
                    <a:pt x="5518" y="1982"/>
                    <a:pt x="5470" y="1912"/>
                  </a:cubicBezTo>
                  <a:lnTo>
                    <a:pt x="4544" y="615"/>
                  </a:lnTo>
                  <a:cubicBezTo>
                    <a:pt x="4420" y="443"/>
                    <a:pt x="4221" y="341"/>
                    <a:pt x="4008" y="341"/>
                  </a:cubicBezTo>
                  <a:lnTo>
                    <a:pt x="2916" y="341"/>
                  </a:lnTo>
                  <a:lnTo>
                    <a:pt x="2916" y="162"/>
                  </a:lnTo>
                  <a:cubicBezTo>
                    <a:pt x="2920" y="74"/>
                    <a:pt x="2849" y="0"/>
                    <a:pt x="2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/>
          <p:nvPr/>
        </p:nvSpPr>
        <p:spPr>
          <a:xfrm flipH="1">
            <a:off x="2829000" y="0"/>
            <a:ext cx="6315000" cy="429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0" name="Google Shape;200;p34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6350" y="544325"/>
            <a:ext cx="5180275" cy="2749533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4"/>
          <p:cNvSpPr txBox="1">
            <a:spLocks noGrp="1"/>
          </p:cNvSpPr>
          <p:nvPr>
            <p:ph type="ctrTitle"/>
          </p:nvPr>
        </p:nvSpPr>
        <p:spPr>
          <a:xfrm>
            <a:off x="372775" y="267151"/>
            <a:ext cx="1653825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Efficient Frontier with constraints</a:t>
            </a:r>
            <a:endParaRPr dirty="0"/>
          </a:p>
        </p:txBody>
      </p:sp>
      <p:sp>
        <p:nvSpPr>
          <p:cNvPr id="202" name="Google Shape;202;p34"/>
          <p:cNvSpPr txBox="1">
            <a:spLocks noGrp="1"/>
          </p:cNvSpPr>
          <p:nvPr>
            <p:ph type="subTitle" idx="1"/>
          </p:nvPr>
        </p:nvSpPr>
        <p:spPr>
          <a:xfrm>
            <a:off x="3531568" y="3311625"/>
            <a:ext cx="49818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</a:rPr>
              <a:t>If you want to modify this graph, click on it, follow the link, change the data and replace it </a:t>
            </a:r>
            <a:endParaRPr sz="900">
              <a:solidFill>
                <a:schemeClr val="lt1"/>
              </a:solidFill>
            </a:endParaRPr>
          </a:p>
        </p:txBody>
      </p:sp>
      <p:cxnSp>
        <p:nvCxnSpPr>
          <p:cNvPr id="203" name="Google Shape;203;p34"/>
          <p:cNvCxnSpPr/>
          <p:nvPr/>
        </p:nvCxnSpPr>
        <p:spPr>
          <a:xfrm>
            <a:off x="1024150" y="4286225"/>
            <a:ext cx="2004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4" name="Google Shape;204;p34"/>
          <p:cNvSpPr txBox="1">
            <a:spLocks noGrp="1"/>
          </p:cNvSpPr>
          <p:nvPr>
            <p:ph type="subTitle" idx="1"/>
          </p:nvPr>
        </p:nvSpPr>
        <p:spPr>
          <a:xfrm>
            <a:off x="1034550" y="1859401"/>
            <a:ext cx="1861200" cy="16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Our optimized portfolio lies on the efficient frontier, indicating it offers the best possible expected return for its level of risk.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The position of our portfolio suggests a good balance between risk and return, it lies in the upper middle part of the portfolio concentrations because of the constraints.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00B57D-3C70-BC65-3F96-0FABF67D6D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3700" y="1"/>
            <a:ext cx="6210300" cy="429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522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/>
          <p:nvPr/>
        </p:nvSpPr>
        <p:spPr>
          <a:xfrm flipH="1">
            <a:off x="2829000" y="0"/>
            <a:ext cx="6315000" cy="429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0" name="Google Shape;200;p34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6350" y="544325"/>
            <a:ext cx="5180275" cy="2749533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4"/>
          <p:cNvSpPr txBox="1">
            <a:spLocks noGrp="1"/>
          </p:cNvSpPr>
          <p:nvPr>
            <p:ph type="ctrTitle"/>
          </p:nvPr>
        </p:nvSpPr>
        <p:spPr>
          <a:xfrm>
            <a:off x="372775" y="267151"/>
            <a:ext cx="1653825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Portfolio Weight Comparison</a:t>
            </a:r>
            <a:endParaRPr dirty="0"/>
          </a:p>
        </p:txBody>
      </p:sp>
      <p:sp>
        <p:nvSpPr>
          <p:cNvPr id="202" name="Google Shape;202;p34"/>
          <p:cNvSpPr txBox="1">
            <a:spLocks noGrp="1"/>
          </p:cNvSpPr>
          <p:nvPr>
            <p:ph type="subTitle" idx="1"/>
          </p:nvPr>
        </p:nvSpPr>
        <p:spPr>
          <a:xfrm>
            <a:off x="3531568" y="3311625"/>
            <a:ext cx="49818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</a:rPr>
              <a:t>If you want to modify this graph, click on it, follow the link, change the data and replace it </a:t>
            </a:r>
            <a:endParaRPr sz="900">
              <a:solidFill>
                <a:schemeClr val="lt1"/>
              </a:solidFill>
            </a:endParaRPr>
          </a:p>
        </p:txBody>
      </p:sp>
      <p:cxnSp>
        <p:nvCxnSpPr>
          <p:cNvPr id="203" name="Google Shape;203;p34"/>
          <p:cNvCxnSpPr/>
          <p:nvPr/>
        </p:nvCxnSpPr>
        <p:spPr>
          <a:xfrm>
            <a:off x="1024150" y="4286225"/>
            <a:ext cx="2004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4" name="Google Shape;204;p34"/>
          <p:cNvSpPr txBox="1">
            <a:spLocks noGrp="1"/>
          </p:cNvSpPr>
          <p:nvPr>
            <p:ph type="subTitle" idx="1"/>
          </p:nvPr>
        </p:nvSpPr>
        <p:spPr>
          <a:xfrm>
            <a:off x="967775" y="1541901"/>
            <a:ext cx="1861200" cy="16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dk1"/>
                </a:solidFill>
              </a:rPr>
              <a:t>The constraints significantly altered the portfolio composition: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More evenly distributed weights across stocks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Reduced concentration risk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Increased diversification across industries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dk1"/>
                </a:solidFill>
              </a:rPr>
              <a:t>While potentially reducing theoretical performance, these changes make the portfolio more robust and implementable in practice.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87A1AC-A5E0-45A8-2966-FF40F395D6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5750" y="0"/>
            <a:ext cx="6248250" cy="427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652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5"/>
          <p:cNvPicPr preferRelativeResize="0"/>
          <p:nvPr/>
        </p:nvPicPr>
        <p:blipFill rotWithShape="1">
          <a:blip r:embed="rId3">
            <a:alphaModFix/>
          </a:blip>
          <a:srcRect l="637" t="7910" r="2828" b="11365"/>
          <a:stretch/>
        </p:blipFill>
        <p:spPr>
          <a:xfrm>
            <a:off x="-20175" y="0"/>
            <a:ext cx="9164221" cy="5146176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5"/>
          <p:cNvSpPr txBox="1">
            <a:spLocks noGrp="1"/>
          </p:cNvSpPr>
          <p:nvPr>
            <p:ph type="subTitle" idx="1"/>
          </p:nvPr>
        </p:nvSpPr>
        <p:spPr>
          <a:xfrm>
            <a:off x="856313" y="623399"/>
            <a:ext cx="2877300" cy="2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>
                <a:solidFill>
                  <a:schemeClr val="lt1"/>
                </a:solidFill>
              </a:rPr>
              <a:t>Factor Analysis</a:t>
            </a:r>
            <a:endParaRPr sz="2800" dirty="0">
              <a:solidFill>
                <a:schemeClr val="lt1"/>
              </a:solidFill>
            </a:endParaRPr>
          </a:p>
        </p:txBody>
      </p:sp>
      <p:sp>
        <p:nvSpPr>
          <p:cNvPr id="211" name="Google Shape;211;p35"/>
          <p:cNvSpPr/>
          <p:nvPr/>
        </p:nvSpPr>
        <p:spPr>
          <a:xfrm>
            <a:off x="4610100" y="0"/>
            <a:ext cx="4533900" cy="5173800"/>
          </a:xfrm>
          <a:prstGeom prst="rect">
            <a:avLst/>
          </a:prstGeom>
          <a:solidFill>
            <a:schemeClr val="lt1">
              <a:alpha val="723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5"/>
          <p:cNvSpPr txBox="1">
            <a:spLocks noGrp="1"/>
          </p:cNvSpPr>
          <p:nvPr>
            <p:ph type="subTitle" idx="2"/>
          </p:nvPr>
        </p:nvSpPr>
        <p:spPr>
          <a:xfrm>
            <a:off x="856313" y="623398"/>
            <a:ext cx="2877300" cy="45201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lt1"/>
                </a:solidFill>
              </a:rPr>
              <a:t>Our portfolio shows significant factor exposures:</a:t>
            </a: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-US" sz="1200" dirty="0">
                <a:solidFill>
                  <a:schemeClr val="lt1"/>
                </a:solidFill>
              </a:rPr>
              <a:t>- Strong positive exposure to the market factor (beta close to 1)</a:t>
            </a: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-US" sz="1200" dirty="0">
                <a:solidFill>
                  <a:schemeClr val="lt1"/>
                </a:solidFill>
              </a:rPr>
              <a:t>- Slight negative exposure to the size factor (tilt towards larger companies)</a:t>
            </a: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200" dirty="0">
                <a:solidFill>
                  <a:schemeClr val="lt1"/>
                </a:solidFill>
              </a:rPr>
              <a:t>- Strong negative exposure to the value factor (significant growth tilt).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lt1"/>
                </a:solidFill>
              </a:rPr>
              <a:t>These exposures reflect the characteristics of our selected stocks, which include many large-cap, growth-oriented technology companies.</a:t>
            </a:r>
            <a:endParaRPr sz="1200" dirty="0">
              <a:solidFill>
                <a:schemeClr val="lt1"/>
              </a:solidFill>
            </a:endParaRPr>
          </a:p>
        </p:txBody>
      </p:sp>
      <p:sp>
        <p:nvSpPr>
          <p:cNvPr id="214" name="Google Shape;214;p35"/>
          <p:cNvSpPr txBox="1">
            <a:spLocks noGrp="1"/>
          </p:cNvSpPr>
          <p:nvPr>
            <p:ph type="subTitle" idx="3"/>
          </p:nvPr>
        </p:nvSpPr>
        <p:spPr>
          <a:xfrm>
            <a:off x="4903566" y="623399"/>
            <a:ext cx="3946967" cy="2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Factor exposures chart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11DC77-42B0-4607-B556-E51024C9E8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0054" y="1145894"/>
            <a:ext cx="4533946" cy="369788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/>
          <p:nvPr/>
        </p:nvSpPr>
        <p:spPr>
          <a:xfrm flipH="1">
            <a:off x="2829000" y="0"/>
            <a:ext cx="6315000" cy="429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0" name="Google Shape;200;p34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6350" y="544325"/>
            <a:ext cx="5180275" cy="2749533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4"/>
          <p:cNvSpPr txBox="1">
            <a:spLocks noGrp="1"/>
          </p:cNvSpPr>
          <p:nvPr>
            <p:ph type="ctrTitle"/>
          </p:nvPr>
        </p:nvSpPr>
        <p:spPr>
          <a:xfrm>
            <a:off x="372775" y="267151"/>
            <a:ext cx="1653825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Historical Return Analysis</a:t>
            </a:r>
            <a:endParaRPr dirty="0"/>
          </a:p>
        </p:txBody>
      </p:sp>
      <p:sp>
        <p:nvSpPr>
          <p:cNvPr id="202" name="Google Shape;202;p34"/>
          <p:cNvSpPr txBox="1">
            <a:spLocks noGrp="1"/>
          </p:cNvSpPr>
          <p:nvPr>
            <p:ph type="subTitle" idx="1"/>
          </p:nvPr>
        </p:nvSpPr>
        <p:spPr>
          <a:xfrm>
            <a:off x="3531568" y="3311625"/>
            <a:ext cx="49818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</a:rPr>
              <a:t>If you want to modify this graph, click on it, follow the link, change the data and replace it </a:t>
            </a:r>
            <a:endParaRPr sz="900">
              <a:solidFill>
                <a:schemeClr val="lt1"/>
              </a:solidFill>
            </a:endParaRPr>
          </a:p>
        </p:txBody>
      </p:sp>
      <p:cxnSp>
        <p:nvCxnSpPr>
          <p:cNvPr id="203" name="Google Shape;203;p34"/>
          <p:cNvCxnSpPr/>
          <p:nvPr/>
        </p:nvCxnSpPr>
        <p:spPr>
          <a:xfrm>
            <a:off x="1024150" y="4286225"/>
            <a:ext cx="2004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4" name="Google Shape;204;p34"/>
          <p:cNvSpPr txBox="1">
            <a:spLocks noGrp="1"/>
          </p:cNvSpPr>
          <p:nvPr>
            <p:ph type="subTitle" idx="1"/>
          </p:nvPr>
        </p:nvSpPr>
        <p:spPr>
          <a:xfrm>
            <a:off x="928275" y="1213351"/>
            <a:ext cx="1861200" cy="16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The correlation heatmap reveals: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Generally positive correlations between stocks, ranging from 0.13 to 0.8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Higher correlations between certain sectors (e.g., tech stocks)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Lower correlations for some stocks (e.g., TSLA), offering diversification benefits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These correlations is crucial for effective diversification and risk management.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F7520D-EF93-997F-5839-BD012F7B1F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1000" y="0"/>
            <a:ext cx="6223000" cy="429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634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/>
          <p:nvPr/>
        </p:nvSpPr>
        <p:spPr>
          <a:xfrm flipH="1">
            <a:off x="2829000" y="0"/>
            <a:ext cx="6315000" cy="429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0" name="Google Shape;200;p34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6350" y="544325"/>
            <a:ext cx="5180275" cy="2749533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4"/>
          <p:cNvSpPr txBox="1">
            <a:spLocks noGrp="1"/>
          </p:cNvSpPr>
          <p:nvPr>
            <p:ph type="ctrTitle"/>
          </p:nvPr>
        </p:nvSpPr>
        <p:spPr>
          <a:xfrm>
            <a:off x="567375" y="470625"/>
            <a:ext cx="1653825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Rolling Performance</a:t>
            </a:r>
            <a:endParaRPr dirty="0"/>
          </a:p>
        </p:txBody>
      </p:sp>
      <p:sp>
        <p:nvSpPr>
          <p:cNvPr id="202" name="Google Shape;202;p34"/>
          <p:cNvSpPr txBox="1">
            <a:spLocks noGrp="1"/>
          </p:cNvSpPr>
          <p:nvPr>
            <p:ph type="subTitle" idx="1"/>
          </p:nvPr>
        </p:nvSpPr>
        <p:spPr>
          <a:xfrm>
            <a:off x="3531568" y="3311625"/>
            <a:ext cx="49818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lt1"/>
                </a:solidFill>
              </a:rPr>
              <a:t>If you want to modify this graph, click on it, follow the link, change the data and replace it </a:t>
            </a:r>
            <a:endParaRPr sz="900">
              <a:solidFill>
                <a:schemeClr val="lt1"/>
              </a:solidFill>
            </a:endParaRPr>
          </a:p>
        </p:txBody>
      </p:sp>
      <p:cxnSp>
        <p:nvCxnSpPr>
          <p:cNvPr id="203" name="Google Shape;203;p34"/>
          <p:cNvCxnSpPr/>
          <p:nvPr/>
        </p:nvCxnSpPr>
        <p:spPr>
          <a:xfrm>
            <a:off x="1024150" y="4286225"/>
            <a:ext cx="2004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4" name="Google Shape;204;p34"/>
          <p:cNvSpPr txBox="1">
            <a:spLocks noGrp="1"/>
          </p:cNvSpPr>
          <p:nvPr>
            <p:ph type="subTitle" idx="1"/>
          </p:nvPr>
        </p:nvSpPr>
        <p:spPr>
          <a:xfrm>
            <a:off x="939626" y="1225525"/>
            <a:ext cx="1861200" cy="16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The rolling Sharpe ratio plot shows: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Significant variation in risk-adjusted performance over time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Periods of exceptional performance for some stocks (e.g., NVDA, TSLA)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 general decline in Sharpe ratios around 2023, likely due to market conditions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This dynamic nature of performance underscores the importance of regular portfolio rebalancing and ongoing factor analysis.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F99DEC-30C2-443F-A982-C95C187C70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5349" y="0"/>
            <a:ext cx="6258651" cy="429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91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9"/>
          <p:cNvSpPr txBox="1">
            <a:spLocks noGrp="1"/>
          </p:cNvSpPr>
          <p:nvPr>
            <p:ph type="ctrTitle"/>
          </p:nvPr>
        </p:nvSpPr>
        <p:spPr>
          <a:xfrm flipH="1">
            <a:off x="2609225" y="2243225"/>
            <a:ext cx="2876700" cy="19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</a:rPr>
              <a:t>Findings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577" name="Google Shape;577;p49"/>
          <p:cNvSpPr txBox="1">
            <a:spLocks noGrp="1"/>
          </p:cNvSpPr>
          <p:nvPr>
            <p:ph type="title" idx="2"/>
          </p:nvPr>
        </p:nvSpPr>
        <p:spPr>
          <a:xfrm flipH="1">
            <a:off x="3514050" y="2419325"/>
            <a:ext cx="4488300" cy="16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04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52"/>
          <p:cNvSpPr/>
          <p:nvPr/>
        </p:nvSpPr>
        <p:spPr>
          <a:xfrm rot="-5400000">
            <a:off x="2396413" y="-561100"/>
            <a:ext cx="555300" cy="5617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52"/>
          <p:cNvSpPr/>
          <p:nvPr/>
        </p:nvSpPr>
        <p:spPr>
          <a:xfrm rot="-5400000">
            <a:off x="6234738" y="960025"/>
            <a:ext cx="555300" cy="5617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52"/>
          <p:cNvSpPr txBox="1">
            <a:spLocks noGrp="1"/>
          </p:cNvSpPr>
          <p:nvPr>
            <p:ph type="ctrTitle"/>
          </p:nvPr>
        </p:nvSpPr>
        <p:spPr>
          <a:xfrm>
            <a:off x="368000" y="259465"/>
            <a:ext cx="16640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Portfolio Performance Metrics</a:t>
            </a:r>
            <a:endParaRPr dirty="0"/>
          </a:p>
        </p:txBody>
      </p:sp>
      <p:sp>
        <p:nvSpPr>
          <p:cNvPr id="638" name="Google Shape;638;p52"/>
          <p:cNvSpPr txBox="1">
            <a:spLocks noGrp="1"/>
          </p:cNvSpPr>
          <p:nvPr>
            <p:ph type="subTitle" idx="4294967295"/>
          </p:nvPr>
        </p:nvSpPr>
        <p:spPr>
          <a:xfrm>
            <a:off x="1610581" y="3413886"/>
            <a:ext cx="1826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>
              <a:spcAft>
                <a:spcPts val="1600"/>
              </a:spcAft>
              <a:buNone/>
            </a:pPr>
            <a:r>
              <a:rPr lang="en-US" sz="1000" dirty="0"/>
              <a:t>Expected Annual return after constraints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/>
          </a:p>
        </p:txBody>
      </p:sp>
      <p:sp>
        <p:nvSpPr>
          <p:cNvPr id="639" name="Google Shape;639;p52"/>
          <p:cNvSpPr txBox="1">
            <a:spLocks noGrp="1"/>
          </p:cNvSpPr>
          <p:nvPr>
            <p:ph type="ctrTitle" idx="4294967295"/>
          </p:nvPr>
        </p:nvSpPr>
        <p:spPr>
          <a:xfrm>
            <a:off x="1034481" y="1621150"/>
            <a:ext cx="24294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/>
              <a:t>34.86%</a:t>
            </a:r>
            <a:endParaRPr sz="1400" dirty="0"/>
          </a:p>
        </p:txBody>
      </p:sp>
      <p:sp>
        <p:nvSpPr>
          <p:cNvPr id="640" name="Google Shape;640;p52"/>
          <p:cNvSpPr txBox="1">
            <a:spLocks noGrp="1"/>
          </p:cNvSpPr>
          <p:nvPr>
            <p:ph type="ctrTitle" idx="4294967295"/>
          </p:nvPr>
        </p:nvSpPr>
        <p:spPr>
          <a:xfrm>
            <a:off x="1007581" y="3146613"/>
            <a:ext cx="24294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/>
              <a:t>27.20%</a:t>
            </a:r>
            <a:endParaRPr sz="1400" dirty="0"/>
          </a:p>
        </p:txBody>
      </p:sp>
      <p:sp>
        <p:nvSpPr>
          <p:cNvPr id="641" name="Google Shape;641;p52"/>
          <p:cNvSpPr txBox="1">
            <a:spLocks noGrp="1"/>
          </p:cNvSpPr>
          <p:nvPr>
            <p:ph type="ctrTitle" idx="4294967295"/>
          </p:nvPr>
        </p:nvSpPr>
        <p:spPr>
          <a:xfrm>
            <a:off x="5707019" y="3146613"/>
            <a:ext cx="24294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/>
              <a:t>22.38%</a:t>
            </a:r>
            <a:endParaRPr sz="1400" dirty="0"/>
          </a:p>
        </p:txBody>
      </p:sp>
      <p:sp>
        <p:nvSpPr>
          <p:cNvPr id="642" name="Google Shape;642;p52"/>
          <p:cNvSpPr txBox="1">
            <a:spLocks noGrp="1"/>
          </p:cNvSpPr>
          <p:nvPr>
            <p:ph type="subTitle" idx="4294967295"/>
          </p:nvPr>
        </p:nvSpPr>
        <p:spPr>
          <a:xfrm>
            <a:off x="5707019" y="3427860"/>
            <a:ext cx="1826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sz="1000" dirty="0"/>
              <a:t>Expected Annual volatility after constraints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000" dirty="0"/>
          </a:p>
        </p:txBody>
      </p:sp>
      <p:sp>
        <p:nvSpPr>
          <p:cNvPr id="643" name="Google Shape;643;p52"/>
          <p:cNvSpPr txBox="1">
            <a:spLocks noGrp="1"/>
          </p:cNvSpPr>
          <p:nvPr>
            <p:ph type="subTitle" idx="4294967295"/>
          </p:nvPr>
        </p:nvSpPr>
        <p:spPr>
          <a:xfrm>
            <a:off x="1610581" y="1905535"/>
            <a:ext cx="1826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 dirty="0"/>
              <a:t>Expected Annual return before constraints</a:t>
            </a:r>
            <a:endParaRPr sz="1000" dirty="0"/>
          </a:p>
        </p:txBody>
      </p:sp>
      <p:sp>
        <p:nvSpPr>
          <p:cNvPr id="644" name="Google Shape;644;p52"/>
          <p:cNvSpPr txBox="1">
            <a:spLocks noGrp="1"/>
          </p:cNvSpPr>
          <p:nvPr>
            <p:ph type="ctrTitle" idx="4294967295"/>
          </p:nvPr>
        </p:nvSpPr>
        <p:spPr>
          <a:xfrm>
            <a:off x="5707019" y="1621150"/>
            <a:ext cx="24294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/>
              <a:t>27.93%</a:t>
            </a:r>
            <a:endParaRPr sz="1400" dirty="0"/>
          </a:p>
        </p:txBody>
      </p:sp>
      <p:sp>
        <p:nvSpPr>
          <p:cNvPr id="645" name="Google Shape;645;p52"/>
          <p:cNvSpPr txBox="1">
            <a:spLocks noGrp="1"/>
          </p:cNvSpPr>
          <p:nvPr>
            <p:ph type="subTitle" idx="4294967295"/>
          </p:nvPr>
        </p:nvSpPr>
        <p:spPr>
          <a:xfrm>
            <a:off x="5707019" y="1902132"/>
            <a:ext cx="1826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000" dirty="0"/>
              <a:t>Expected Annual volatility before constraints</a:t>
            </a:r>
          </a:p>
        </p:txBody>
      </p:sp>
      <p:sp>
        <p:nvSpPr>
          <p:cNvPr id="646" name="Google Shape;646;p52"/>
          <p:cNvSpPr/>
          <p:nvPr/>
        </p:nvSpPr>
        <p:spPr>
          <a:xfrm>
            <a:off x="3635200" y="1695125"/>
            <a:ext cx="517800" cy="644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52"/>
          <p:cNvSpPr/>
          <p:nvPr/>
        </p:nvSpPr>
        <p:spPr>
          <a:xfrm>
            <a:off x="3635188" y="3186600"/>
            <a:ext cx="517800" cy="644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52"/>
          <p:cNvSpPr/>
          <p:nvPr/>
        </p:nvSpPr>
        <p:spPr>
          <a:xfrm>
            <a:off x="5036825" y="1695125"/>
            <a:ext cx="517800" cy="644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52"/>
          <p:cNvSpPr/>
          <p:nvPr/>
        </p:nvSpPr>
        <p:spPr>
          <a:xfrm>
            <a:off x="5036825" y="3186600"/>
            <a:ext cx="517800" cy="644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0" name="Google Shape;650;p52"/>
          <p:cNvGrpSpPr/>
          <p:nvPr/>
        </p:nvGrpSpPr>
        <p:grpSpPr>
          <a:xfrm>
            <a:off x="3759813" y="1883825"/>
            <a:ext cx="268575" cy="267300"/>
            <a:chOff x="3180225" y="605900"/>
            <a:chExt cx="268575" cy="267300"/>
          </a:xfrm>
        </p:grpSpPr>
        <p:sp>
          <p:nvSpPr>
            <p:cNvPr id="651" name="Google Shape;651;p52"/>
            <p:cNvSpPr/>
            <p:nvPr/>
          </p:nvSpPr>
          <p:spPr>
            <a:xfrm>
              <a:off x="3297400" y="840250"/>
              <a:ext cx="34250" cy="32950"/>
            </a:xfrm>
            <a:custGeom>
              <a:avLst/>
              <a:gdLst/>
              <a:ahLst/>
              <a:cxnLst/>
              <a:rect l="l" t="t" r="r" b="b"/>
              <a:pathLst>
                <a:path w="1370" h="1318" extrusionOk="0">
                  <a:moveTo>
                    <a:pt x="709" y="312"/>
                  </a:moveTo>
                  <a:cubicBezTo>
                    <a:pt x="886" y="312"/>
                    <a:pt x="1056" y="450"/>
                    <a:pt x="1056" y="658"/>
                  </a:cubicBezTo>
                  <a:cubicBezTo>
                    <a:pt x="1056" y="850"/>
                    <a:pt x="901" y="1004"/>
                    <a:pt x="711" y="1004"/>
                  </a:cubicBezTo>
                  <a:cubicBezTo>
                    <a:pt x="403" y="1004"/>
                    <a:pt x="248" y="632"/>
                    <a:pt x="466" y="415"/>
                  </a:cubicBezTo>
                  <a:cubicBezTo>
                    <a:pt x="537" y="344"/>
                    <a:pt x="624" y="312"/>
                    <a:pt x="709" y="312"/>
                  </a:cubicBezTo>
                  <a:close/>
                  <a:moveTo>
                    <a:pt x="711" y="0"/>
                  </a:moveTo>
                  <a:cubicBezTo>
                    <a:pt x="445" y="0"/>
                    <a:pt x="204" y="160"/>
                    <a:pt x="101" y="407"/>
                  </a:cubicBezTo>
                  <a:cubicBezTo>
                    <a:pt x="0" y="653"/>
                    <a:pt x="56" y="936"/>
                    <a:pt x="244" y="1124"/>
                  </a:cubicBezTo>
                  <a:cubicBezTo>
                    <a:pt x="370" y="1250"/>
                    <a:pt x="539" y="1317"/>
                    <a:pt x="710" y="1317"/>
                  </a:cubicBezTo>
                  <a:cubicBezTo>
                    <a:pt x="796" y="1317"/>
                    <a:pt x="881" y="1301"/>
                    <a:pt x="963" y="1267"/>
                  </a:cubicBezTo>
                  <a:cubicBezTo>
                    <a:pt x="1209" y="1166"/>
                    <a:pt x="1369" y="925"/>
                    <a:pt x="1369" y="658"/>
                  </a:cubicBezTo>
                  <a:cubicBezTo>
                    <a:pt x="1368" y="295"/>
                    <a:pt x="1075" y="0"/>
                    <a:pt x="7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52"/>
            <p:cNvSpPr/>
            <p:nvPr/>
          </p:nvSpPr>
          <p:spPr>
            <a:xfrm>
              <a:off x="3351450" y="718875"/>
              <a:ext cx="42975" cy="41350"/>
            </a:xfrm>
            <a:custGeom>
              <a:avLst/>
              <a:gdLst/>
              <a:ahLst/>
              <a:cxnLst/>
              <a:rect l="l" t="t" r="r" b="b"/>
              <a:pathLst>
                <a:path w="1719" h="1654" extrusionOk="0">
                  <a:moveTo>
                    <a:pt x="892" y="315"/>
                  </a:moveTo>
                  <a:cubicBezTo>
                    <a:pt x="958" y="315"/>
                    <a:pt x="1025" y="327"/>
                    <a:pt x="1088" y="354"/>
                  </a:cubicBezTo>
                  <a:cubicBezTo>
                    <a:pt x="1279" y="433"/>
                    <a:pt x="1404" y="620"/>
                    <a:pt x="1404" y="828"/>
                  </a:cubicBezTo>
                  <a:cubicBezTo>
                    <a:pt x="1404" y="1110"/>
                    <a:pt x="1174" y="1340"/>
                    <a:pt x="891" y="1340"/>
                  </a:cubicBezTo>
                  <a:cubicBezTo>
                    <a:pt x="684" y="1340"/>
                    <a:pt x="497" y="1215"/>
                    <a:pt x="418" y="1024"/>
                  </a:cubicBezTo>
                  <a:cubicBezTo>
                    <a:pt x="338" y="832"/>
                    <a:pt x="383" y="611"/>
                    <a:pt x="529" y="464"/>
                  </a:cubicBezTo>
                  <a:cubicBezTo>
                    <a:pt x="628" y="367"/>
                    <a:pt x="759" y="315"/>
                    <a:pt x="892" y="315"/>
                  </a:cubicBezTo>
                  <a:close/>
                  <a:moveTo>
                    <a:pt x="891" y="1"/>
                  </a:moveTo>
                  <a:cubicBezTo>
                    <a:pt x="558" y="1"/>
                    <a:pt x="256" y="203"/>
                    <a:pt x="128" y="511"/>
                  </a:cubicBezTo>
                  <a:cubicBezTo>
                    <a:pt x="0" y="819"/>
                    <a:pt x="72" y="1175"/>
                    <a:pt x="307" y="1412"/>
                  </a:cubicBezTo>
                  <a:cubicBezTo>
                    <a:pt x="466" y="1569"/>
                    <a:pt x="678" y="1654"/>
                    <a:pt x="893" y="1654"/>
                  </a:cubicBezTo>
                  <a:cubicBezTo>
                    <a:pt x="999" y="1654"/>
                    <a:pt x="1106" y="1633"/>
                    <a:pt x="1208" y="1591"/>
                  </a:cubicBezTo>
                  <a:cubicBezTo>
                    <a:pt x="1516" y="1463"/>
                    <a:pt x="1718" y="1161"/>
                    <a:pt x="1718" y="828"/>
                  </a:cubicBezTo>
                  <a:cubicBezTo>
                    <a:pt x="1717" y="371"/>
                    <a:pt x="1348" y="2"/>
                    <a:pt x="8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52"/>
            <p:cNvSpPr/>
            <p:nvPr/>
          </p:nvSpPr>
          <p:spPr>
            <a:xfrm>
              <a:off x="3234300" y="718875"/>
              <a:ext cx="42975" cy="41350"/>
            </a:xfrm>
            <a:custGeom>
              <a:avLst/>
              <a:gdLst/>
              <a:ahLst/>
              <a:cxnLst/>
              <a:rect l="l" t="t" r="r" b="b"/>
              <a:pathLst>
                <a:path w="1719" h="1654" extrusionOk="0">
                  <a:moveTo>
                    <a:pt x="892" y="315"/>
                  </a:moveTo>
                  <a:cubicBezTo>
                    <a:pt x="958" y="315"/>
                    <a:pt x="1024" y="327"/>
                    <a:pt x="1088" y="354"/>
                  </a:cubicBezTo>
                  <a:cubicBezTo>
                    <a:pt x="1279" y="433"/>
                    <a:pt x="1404" y="620"/>
                    <a:pt x="1404" y="828"/>
                  </a:cubicBezTo>
                  <a:cubicBezTo>
                    <a:pt x="1404" y="1110"/>
                    <a:pt x="1174" y="1340"/>
                    <a:pt x="892" y="1340"/>
                  </a:cubicBezTo>
                  <a:cubicBezTo>
                    <a:pt x="684" y="1340"/>
                    <a:pt x="497" y="1215"/>
                    <a:pt x="418" y="1024"/>
                  </a:cubicBezTo>
                  <a:cubicBezTo>
                    <a:pt x="338" y="832"/>
                    <a:pt x="383" y="611"/>
                    <a:pt x="528" y="464"/>
                  </a:cubicBezTo>
                  <a:cubicBezTo>
                    <a:pt x="626" y="367"/>
                    <a:pt x="758" y="315"/>
                    <a:pt x="892" y="315"/>
                  </a:cubicBezTo>
                  <a:close/>
                  <a:moveTo>
                    <a:pt x="892" y="1"/>
                  </a:moveTo>
                  <a:cubicBezTo>
                    <a:pt x="558" y="1"/>
                    <a:pt x="256" y="203"/>
                    <a:pt x="128" y="511"/>
                  </a:cubicBezTo>
                  <a:cubicBezTo>
                    <a:pt x="0" y="819"/>
                    <a:pt x="72" y="1175"/>
                    <a:pt x="307" y="1412"/>
                  </a:cubicBezTo>
                  <a:cubicBezTo>
                    <a:pt x="465" y="1569"/>
                    <a:pt x="676" y="1654"/>
                    <a:pt x="892" y="1654"/>
                  </a:cubicBezTo>
                  <a:cubicBezTo>
                    <a:pt x="998" y="1654"/>
                    <a:pt x="1106" y="1633"/>
                    <a:pt x="1208" y="1591"/>
                  </a:cubicBezTo>
                  <a:cubicBezTo>
                    <a:pt x="1516" y="1463"/>
                    <a:pt x="1718" y="1161"/>
                    <a:pt x="1718" y="828"/>
                  </a:cubicBezTo>
                  <a:cubicBezTo>
                    <a:pt x="1717" y="371"/>
                    <a:pt x="1348" y="2"/>
                    <a:pt x="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52"/>
            <p:cNvSpPr/>
            <p:nvPr/>
          </p:nvSpPr>
          <p:spPr>
            <a:xfrm>
              <a:off x="3180225" y="840250"/>
              <a:ext cx="34275" cy="32950"/>
            </a:xfrm>
            <a:custGeom>
              <a:avLst/>
              <a:gdLst/>
              <a:ahLst/>
              <a:cxnLst/>
              <a:rect l="l" t="t" r="r" b="b"/>
              <a:pathLst>
                <a:path w="1371" h="1318" extrusionOk="0">
                  <a:moveTo>
                    <a:pt x="709" y="312"/>
                  </a:moveTo>
                  <a:cubicBezTo>
                    <a:pt x="887" y="312"/>
                    <a:pt x="1057" y="450"/>
                    <a:pt x="1057" y="658"/>
                  </a:cubicBezTo>
                  <a:cubicBezTo>
                    <a:pt x="1057" y="850"/>
                    <a:pt x="902" y="1004"/>
                    <a:pt x="711" y="1004"/>
                  </a:cubicBezTo>
                  <a:cubicBezTo>
                    <a:pt x="404" y="1004"/>
                    <a:pt x="249" y="632"/>
                    <a:pt x="467" y="415"/>
                  </a:cubicBezTo>
                  <a:cubicBezTo>
                    <a:pt x="538" y="344"/>
                    <a:pt x="624" y="312"/>
                    <a:pt x="709" y="312"/>
                  </a:cubicBezTo>
                  <a:close/>
                  <a:moveTo>
                    <a:pt x="711" y="0"/>
                  </a:moveTo>
                  <a:cubicBezTo>
                    <a:pt x="444" y="0"/>
                    <a:pt x="205" y="160"/>
                    <a:pt x="102" y="407"/>
                  </a:cubicBezTo>
                  <a:cubicBezTo>
                    <a:pt x="0" y="653"/>
                    <a:pt x="57" y="936"/>
                    <a:pt x="245" y="1124"/>
                  </a:cubicBezTo>
                  <a:cubicBezTo>
                    <a:pt x="371" y="1250"/>
                    <a:pt x="539" y="1317"/>
                    <a:pt x="711" y="1317"/>
                  </a:cubicBezTo>
                  <a:cubicBezTo>
                    <a:pt x="795" y="1317"/>
                    <a:pt x="881" y="1301"/>
                    <a:pt x="963" y="1267"/>
                  </a:cubicBezTo>
                  <a:cubicBezTo>
                    <a:pt x="1209" y="1166"/>
                    <a:pt x="1369" y="925"/>
                    <a:pt x="1371" y="658"/>
                  </a:cubicBezTo>
                  <a:cubicBezTo>
                    <a:pt x="1369" y="295"/>
                    <a:pt x="1074" y="0"/>
                    <a:pt x="7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52"/>
            <p:cNvSpPr/>
            <p:nvPr/>
          </p:nvSpPr>
          <p:spPr>
            <a:xfrm>
              <a:off x="3414550" y="840250"/>
              <a:ext cx="34250" cy="32950"/>
            </a:xfrm>
            <a:custGeom>
              <a:avLst/>
              <a:gdLst/>
              <a:ahLst/>
              <a:cxnLst/>
              <a:rect l="l" t="t" r="r" b="b"/>
              <a:pathLst>
                <a:path w="1370" h="1318" extrusionOk="0">
                  <a:moveTo>
                    <a:pt x="708" y="313"/>
                  </a:moveTo>
                  <a:cubicBezTo>
                    <a:pt x="886" y="313"/>
                    <a:pt x="1056" y="451"/>
                    <a:pt x="1056" y="658"/>
                  </a:cubicBezTo>
                  <a:cubicBezTo>
                    <a:pt x="1056" y="850"/>
                    <a:pt x="901" y="1004"/>
                    <a:pt x="711" y="1004"/>
                  </a:cubicBezTo>
                  <a:cubicBezTo>
                    <a:pt x="403" y="1004"/>
                    <a:pt x="249" y="632"/>
                    <a:pt x="466" y="415"/>
                  </a:cubicBezTo>
                  <a:cubicBezTo>
                    <a:pt x="537" y="344"/>
                    <a:pt x="623" y="313"/>
                    <a:pt x="708" y="313"/>
                  </a:cubicBezTo>
                  <a:close/>
                  <a:moveTo>
                    <a:pt x="711" y="0"/>
                  </a:moveTo>
                  <a:cubicBezTo>
                    <a:pt x="445" y="0"/>
                    <a:pt x="204" y="160"/>
                    <a:pt x="103" y="407"/>
                  </a:cubicBezTo>
                  <a:cubicBezTo>
                    <a:pt x="0" y="653"/>
                    <a:pt x="57" y="936"/>
                    <a:pt x="245" y="1124"/>
                  </a:cubicBezTo>
                  <a:cubicBezTo>
                    <a:pt x="371" y="1250"/>
                    <a:pt x="540" y="1317"/>
                    <a:pt x="711" y="1317"/>
                  </a:cubicBezTo>
                  <a:cubicBezTo>
                    <a:pt x="796" y="1317"/>
                    <a:pt x="881" y="1301"/>
                    <a:pt x="963" y="1267"/>
                  </a:cubicBezTo>
                  <a:cubicBezTo>
                    <a:pt x="1209" y="1166"/>
                    <a:pt x="1369" y="925"/>
                    <a:pt x="1369" y="658"/>
                  </a:cubicBezTo>
                  <a:cubicBezTo>
                    <a:pt x="1369" y="295"/>
                    <a:pt x="1075" y="0"/>
                    <a:pt x="7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52"/>
            <p:cNvSpPr/>
            <p:nvPr/>
          </p:nvSpPr>
          <p:spPr>
            <a:xfrm>
              <a:off x="3283825" y="605900"/>
              <a:ext cx="60375" cy="58100"/>
            </a:xfrm>
            <a:custGeom>
              <a:avLst/>
              <a:gdLst/>
              <a:ahLst/>
              <a:cxnLst/>
              <a:rect l="l" t="t" r="r" b="b"/>
              <a:pathLst>
                <a:path w="2415" h="2324" extrusionOk="0">
                  <a:moveTo>
                    <a:pt x="1253" y="314"/>
                  </a:moveTo>
                  <a:cubicBezTo>
                    <a:pt x="1362" y="314"/>
                    <a:pt x="1472" y="335"/>
                    <a:pt x="1577" y="379"/>
                  </a:cubicBezTo>
                  <a:cubicBezTo>
                    <a:pt x="1895" y="510"/>
                    <a:pt x="2101" y="819"/>
                    <a:pt x="2101" y="1163"/>
                  </a:cubicBezTo>
                  <a:cubicBezTo>
                    <a:pt x="2101" y="1630"/>
                    <a:pt x="1721" y="2009"/>
                    <a:pt x="1254" y="2009"/>
                  </a:cubicBezTo>
                  <a:cubicBezTo>
                    <a:pt x="911" y="2009"/>
                    <a:pt x="601" y="1803"/>
                    <a:pt x="471" y="1487"/>
                  </a:cubicBezTo>
                  <a:cubicBezTo>
                    <a:pt x="339" y="1169"/>
                    <a:pt x="412" y="806"/>
                    <a:pt x="654" y="562"/>
                  </a:cubicBezTo>
                  <a:cubicBezTo>
                    <a:pt x="816" y="400"/>
                    <a:pt x="1032" y="314"/>
                    <a:pt x="1253" y="314"/>
                  </a:cubicBezTo>
                  <a:close/>
                  <a:moveTo>
                    <a:pt x="1254" y="1"/>
                  </a:moveTo>
                  <a:cubicBezTo>
                    <a:pt x="784" y="1"/>
                    <a:pt x="360" y="285"/>
                    <a:pt x="181" y="718"/>
                  </a:cubicBezTo>
                  <a:cubicBezTo>
                    <a:pt x="1" y="1152"/>
                    <a:pt x="101" y="1651"/>
                    <a:pt x="433" y="1984"/>
                  </a:cubicBezTo>
                  <a:cubicBezTo>
                    <a:pt x="655" y="2206"/>
                    <a:pt x="952" y="2323"/>
                    <a:pt x="1255" y="2323"/>
                  </a:cubicBezTo>
                  <a:cubicBezTo>
                    <a:pt x="1404" y="2323"/>
                    <a:pt x="1555" y="2295"/>
                    <a:pt x="1698" y="2236"/>
                  </a:cubicBezTo>
                  <a:cubicBezTo>
                    <a:pt x="2132" y="2055"/>
                    <a:pt x="2415" y="1633"/>
                    <a:pt x="2415" y="1163"/>
                  </a:cubicBezTo>
                  <a:cubicBezTo>
                    <a:pt x="2415" y="522"/>
                    <a:pt x="1895" y="2"/>
                    <a:pt x="1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52"/>
            <p:cNvSpPr/>
            <p:nvPr/>
          </p:nvSpPr>
          <p:spPr>
            <a:xfrm>
              <a:off x="3206775" y="768975"/>
              <a:ext cx="99600" cy="66550"/>
            </a:xfrm>
            <a:custGeom>
              <a:avLst/>
              <a:gdLst/>
              <a:ahLst/>
              <a:cxnLst/>
              <a:rect l="l" t="t" r="r" b="b"/>
              <a:pathLst>
                <a:path w="3984" h="2662" extrusionOk="0">
                  <a:moveTo>
                    <a:pt x="1993" y="0"/>
                  </a:moveTo>
                  <a:cubicBezTo>
                    <a:pt x="1904" y="0"/>
                    <a:pt x="1832" y="74"/>
                    <a:pt x="1836" y="162"/>
                  </a:cubicBezTo>
                  <a:lnTo>
                    <a:pt x="1836" y="1345"/>
                  </a:lnTo>
                  <a:lnTo>
                    <a:pt x="1013" y="1345"/>
                  </a:lnTo>
                  <a:cubicBezTo>
                    <a:pt x="1011" y="1345"/>
                    <a:pt x="1010" y="1345"/>
                    <a:pt x="1009" y="1345"/>
                  </a:cubicBezTo>
                  <a:cubicBezTo>
                    <a:pt x="767" y="1345"/>
                    <a:pt x="544" y="1481"/>
                    <a:pt x="431" y="1695"/>
                  </a:cubicBezTo>
                  <a:lnTo>
                    <a:pt x="42" y="2433"/>
                  </a:lnTo>
                  <a:cubicBezTo>
                    <a:pt x="0" y="2508"/>
                    <a:pt x="30" y="2603"/>
                    <a:pt x="107" y="2644"/>
                  </a:cubicBezTo>
                  <a:cubicBezTo>
                    <a:pt x="130" y="2656"/>
                    <a:pt x="154" y="2661"/>
                    <a:pt x="179" y="2661"/>
                  </a:cubicBezTo>
                  <a:cubicBezTo>
                    <a:pt x="239" y="2661"/>
                    <a:pt x="291" y="2629"/>
                    <a:pt x="318" y="2578"/>
                  </a:cubicBezTo>
                  <a:lnTo>
                    <a:pt x="707" y="1840"/>
                  </a:lnTo>
                  <a:cubicBezTo>
                    <a:pt x="768" y="1727"/>
                    <a:pt x="885" y="1657"/>
                    <a:pt x="1013" y="1657"/>
                  </a:cubicBezTo>
                  <a:lnTo>
                    <a:pt x="2971" y="1657"/>
                  </a:lnTo>
                  <a:cubicBezTo>
                    <a:pt x="3100" y="1657"/>
                    <a:pt x="3218" y="1727"/>
                    <a:pt x="3277" y="1840"/>
                  </a:cubicBezTo>
                  <a:lnTo>
                    <a:pt x="3667" y="2578"/>
                  </a:lnTo>
                  <a:cubicBezTo>
                    <a:pt x="3694" y="2631"/>
                    <a:pt x="3748" y="2661"/>
                    <a:pt x="3804" y="2661"/>
                  </a:cubicBezTo>
                  <a:cubicBezTo>
                    <a:pt x="3829" y="2661"/>
                    <a:pt x="3855" y="2655"/>
                    <a:pt x="3879" y="2643"/>
                  </a:cubicBezTo>
                  <a:cubicBezTo>
                    <a:pt x="3954" y="2602"/>
                    <a:pt x="3984" y="2508"/>
                    <a:pt x="3943" y="2431"/>
                  </a:cubicBezTo>
                  <a:lnTo>
                    <a:pt x="3943" y="2431"/>
                  </a:lnTo>
                  <a:lnTo>
                    <a:pt x="3943" y="2433"/>
                  </a:lnTo>
                  <a:lnTo>
                    <a:pt x="3554" y="1695"/>
                  </a:lnTo>
                  <a:cubicBezTo>
                    <a:pt x="3442" y="1481"/>
                    <a:pt x="3218" y="1345"/>
                    <a:pt x="2975" y="1345"/>
                  </a:cubicBezTo>
                  <a:cubicBezTo>
                    <a:pt x="2974" y="1345"/>
                    <a:pt x="2972" y="1345"/>
                    <a:pt x="2971" y="1345"/>
                  </a:cubicBezTo>
                  <a:lnTo>
                    <a:pt x="2149" y="1345"/>
                  </a:lnTo>
                  <a:lnTo>
                    <a:pt x="2149" y="162"/>
                  </a:lnTo>
                  <a:cubicBezTo>
                    <a:pt x="2151" y="74"/>
                    <a:pt x="2081" y="0"/>
                    <a:pt x="19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52"/>
            <p:cNvSpPr/>
            <p:nvPr/>
          </p:nvSpPr>
          <p:spPr>
            <a:xfrm>
              <a:off x="3270800" y="672750"/>
              <a:ext cx="88725" cy="41550"/>
            </a:xfrm>
            <a:custGeom>
              <a:avLst/>
              <a:gdLst/>
              <a:ahLst/>
              <a:cxnLst/>
              <a:rect l="l" t="t" r="r" b="b"/>
              <a:pathLst>
                <a:path w="3549" h="1662" extrusionOk="0">
                  <a:moveTo>
                    <a:pt x="1774" y="0"/>
                  </a:moveTo>
                  <a:cubicBezTo>
                    <a:pt x="1686" y="0"/>
                    <a:pt x="1615" y="73"/>
                    <a:pt x="1618" y="162"/>
                  </a:cubicBezTo>
                  <a:lnTo>
                    <a:pt x="1618" y="675"/>
                  </a:lnTo>
                  <a:lnTo>
                    <a:pt x="739" y="675"/>
                  </a:lnTo>
                  <a:cubicBezTo>
                    <a:pt x="556" y="675"/>
                    <a:pt x="389" y="776"/>
                    <a:pt x="304" y="936"/>
                  </a:cubicBezTo>
                  <a:lnTo>
                    <a:pt x="44" y="1427"/>
                  </a:lnTo>
                  <a:cubicBezTo>
                    <a:pt x="1" y="1504"/>
                    <a:pt x="29" y="1602"/>
                    <a:pt x="107" y="1643"/>
                  </a:cubicBezTo>
                  <a:cubicBezTo>
                    <a:pt x="131" y="1655"/>
                    <a:pt x="156" y="1661"/>
                    <a:pt x="181" y="1661"/>
                  </a:cubicBezTo>
                  <a:cubicBezTo>
                    <a:pt x="239" y="1661"/>
                    <a:pt x="294" y="1629"/>
                    <a:pt x="321" y="1574"/>
                  </a:cubicBezTo>
                  <a:lnTo>
                    <a:pt x="581" y="1083"/>
                  </a:lnTo>
                  <a:cubicBezTo>
                    <a:pt x="612" y="1025"/>
                    <a:pt x="673" y="989"/>
                    <a:pt x="739" y="989"/>
                  </a:cubicBezTo>
                  <a:lnTo>
                    <a:pt x="2810" y="989"/>
                  </a:lnTo>
                  <a:cubicBezTo>
                    <a:pt x="2876" y="989"/>
                    <a:pt x="2937" y="1025"/>
                    <a:pt x="2968" y="1083"/>
                  </a:cubicBezTo>
                  <a:lnTo>
                    <a:pt x="3228" y="1574"/>
                  </a:lnTo>
                  <a:cubicBezTo>
                    <a:pt x="3255" y="1629"/>
                    <a:pt x="3310" y="1661"/>
                    <a:pt x="3368" y="1661"/>
                  </a:cubicBezTo>
                  <a:cubicBezTo>
                    <a:pt x="3393" y="1661"/>
                    <a:pt x="3418" y="1655"/>
                    <a:pt x="3442" y="1643"/>
                  </a:cubicBezTo>
                  <a:cubicBezTo>
                    <a:pt x="3518" y="1602"/>
                    <a:pt x="3548" y="1504"/>
                    <a:pt x="3505" y="1427"/>
                  </a:cubicBezTo>
                  <a:lnTo>
                    <a:pt x="3245" y="936"/>
                  </a:lnTo>
                  <a:cubicBezTo>
                    <a:pt x="3160" y="776"/>
                    <a:pt x="2993" y="675"/>
                    <a:pt x="2810" y="675"/>
                  </a:cubicBezTo>
                  <a:lnTo>
                    <a:pt x="1931" y="675"/>
                  </a:lnTo>
                  <a:lnTo>
                    <a:pt x="1931" y="162"/>
                  </a:lnTo>
                  <a:cubicBezTo>
                    <a:pt x="1934" y="73"/>
                    <a:pt x="1863" y="0"/>
                    <a:pt x="17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52"/>
            <p:cNvSpPr/>
            <p:nvPr/>
          </p:nvSpPr>
          <p:spPr>
            <a:xfrm>
              <a:off x="3323975" y="769225"/>
              <a:ext cx="99550" cy="66300"/>
            </a:xfrm>
            <a:custGeom>
              <a:avLst/>
              <a:gdLst/>
              <a:ahLst/>
              <a:cxnLst/>
              <a:rect l="l" t="t" r="r" b="b"/>
              <a:pathLst>
                <a:path w="3982" h="2652" extrusionOk="0">
                  <a:moveTo>
                    <a:pt x="1990" y="1"/>
                  </a:moveTo>
                  <a:cubicBezTo>
                    <a:pt x="1906" y="1"/>
                    <a:pt x="1837" y="68"/>
                    <a:pt x="1834" y="153"/>
                  </a:cubicBezTo>
                  <a:lnTo>
                    <a:pt x="1834" y="1335"/>
                  </a:lnTo>
                  <a:lnTo>
                    <a:pt x="1010" y="1335"/>
                  </a:lnTo>
                  <a:cubicBezTo>
                    <a:pt x="767" y="1335"/>
                    <a:pt x="542" y="1469"/>
                    <a:pt x="428" y="1686"/>
                  </a:cubicBezTo>
                  <a:lnTo>
                    <a:pt x="39" y="2423"/>
                  </a:lnTo>
                  <a:cubicBezTo>
                    <a:pt x="1" y="2499"/>
                    <a:pt x="32" y="2591"/>
                    <a:pt x="106" y="2630"/>
                  </a:cubicBezTo>
                  <a:cubicBezTo>
                    <a:pt x="130" y="2643"/>
                    <a:pt x="155" y="2649"/>
                    <a:pt x="180" y="2649"/>
                  </a:cubicBezTo>
                  <a:cubicBezTo>
                    <a:pt x="235" y="2649"/>
                    <a:pt x="287" y="2620"/>
                    <a:pt x="316" y="2569"/>
                  </a:cubicBezTo>
                  <a:lnTo>
                    <a:pt x="705" y="1832"/>
                  </a:lnTo>
                  <a:cubicBezTo>
                    <a:pt x="764" y="1720"/>
                    <a:pt x="880" y="1648"/>
                    <a:pt x="1007" y="1648"/>
                  </a:cubicBezTo>
                  <a:cubicBezTo>
                    <a:pt x="1008" y="1648"/>
                    <a:pt x="1009" y="1648"/>
                    <a:pt x="1010" y="1649"/>
                  </a:cubicBezTo>
                  <a:lnTo>
                    <a:pt x="2969" y="1649"/>
                  </a:lnTo>
                  <a:cubicBezTo>
                    <a:pt x="3097" y="1649"/>
                    <a:pt x="3215" y="1719"/>
                    <a:pt x="3275" y="1832"/>
                  </a:cubicBezTo>
                  <a:lnTo>
                    <a:pt x="3664" y="2569"/>
                  </a:lnTo>
                  <a:cubicBezTo>
                    <a:pt x="3692" y="2622"/>
                    <a:pt x="3747" y="2652"/>
                    <a:pt x="3803" y="2652"/>
                  </a:cubicBezTo>
                  <a:cubicBezTo>
                    <a:pt x="3827" y="2652"/>
                    <a:pt x="3852" y="2646"/>
                    <a:pt x="3875" y="2634"/>
                  </a:cubicBezTo>
                  <a:cubicBezTo>
                    <a:pt x="3952" y="2593"/>
                    <a:pt x="3981" y="2499"/>
                    <a:pt x="3941" y="2423"/>
                  </a:cubicBezTo>
                  <a:lnTo>
                    <a:pt x="3552" y="1686"/>
                  </a:lnTo>
                  <a:cubicBezTo>
                    <a:pt x="3439" y="1471"/>
                    <a:pt x="3216" y="1335"/>
                    <a:pt x="2974" y="1335"/>
                  </a:cubicBezTo>
                  <a:cubicBezTo>
                    <a:pt x="2973" y="1335"/>
                    <a:pt x="2972" y="1335"/>
                    <a:pt x="2970" y="1335"/>
                  </a:cubicBezTo>
                  <a:lnTo>
                    <a:pt x="2147" y="1335"/>
                  </a:lnTo>
                  <a:lnTo>
                    <a:pt x="2147" y="153"/>
                  </a:lnTo>
                  <a:cubicBezTo>
                    <a:pt x="2144" y="68"/>
                    <a:pt x="2075" y="1"/>
                    <a:pt x="19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0" name="Google Shape;660;p52"/>
          <p:cNvSpPr/>
          <p:nvPr/>
        </p:nvSpPr>
        <p:spPr>
          <a:xfrm>
            <a:off x="3776113" y="3390975"/>
            <a:ext cx="235964" cy="235945"/>
          </a:xfrm>
          <a:custGeom>
            <a:avLst/>
            <a:gdLst/>
            <a:ahLst/>
            <a:cxnLst/>
            <a:rect l="l" t="t" r="r" b="b"/>
            <a:pathLst>
              <a:path w="7673" h="7673" extrusionOk="0">
                <a:moveTo>
                  <a:pt x="7449" y="1530"/>
                </a:moveTo>
                <a:lnTo>
                  <a:pt x="7447" y="7179"/>
                </a:lnTo>
                <a:cubicBezTo>
                  <a:pt x="7447" y="7327"/>
                  <a:pt x="7328" y="7448"/>
                  <a:pt x="7178" y="7448"/>
                </a:cubicBezTo>
                <a:lnTo>
                  <a:pt x="496" y="7448"/>
                </a:lnTo>
                <a:cubicBezTo>
                  <a:pt x="348" y="7448"/>
                  <a:pt x="227" y="7327"/>
                  <a:pt x="227" y="7179"/>
                </a:cubicBezTo>
                <a:lnTo>
                  <a:pt x="227" y="1530"/>
                </a:lnTo>
                <a:close/>
                <a:moveTo>
                  <a:pt x="495" y="1"/>
                </a:moveTo>
                <a:cubicBezTo>
                  <a:pt x="221" y="2"/>
                  <a:pt x="1" y="223"/>
                  <a:pt x="1" y="496"/>
                </a:cubicBezTo>
                <a:lnTo>
                  <a:pt x="1" y="7179"/>
                </a:lnTo>
                <a:cubicBezTo>
                  <a:pt x="1" y="7452"/>
                  <a:pt x="221" y="7673"/>
                  <a:pt x="495" y="7673"/>
                </a:cubicBezTo>
                <a:lnTo>
                  <a:pt x="7177" y="7673"/>
                </a:lnTo>
                <a:cubicBezTo>
                  <a:pt x="7450" y="7673"/>
                  <a:pt x="7672" y="7452"/>
                  <a:pt x="7672" y="7179"/>
                </a:cubicBezTo>
                <a:lnTo>
                  <a:pt x="7672" y="496"/>
                </a:lnTo>
                <a:cubicBezTo>
                  <a:pt x="7672" y="223"/>
                  <a:pt x="7451" y="2"/>
                  <a:pt x="7178" y="1"/>
                </a:cubicBezTo>
                <a:lnTo>
                  <a:pt x="3577" y="1"/>
                </a:lnTo>
                <a:cubicBezTo>
                  <a:pt x="3515" y="1"/>
                  <a:pt x="3465" y="52"/>
                  <a:pt x="3465" y="114"/>
                </a:cubicBezTo>
                <a:cubicBezTo>
                  <a:pt x="3465" y="176"/>
                  <a:pt x="3515" y="226"/>
                  <a:pt x="3577" y="226"/>
                </a:cubicBezTo>
                <a:lnTo>
                  <a:pt x="7178" y="226"/>
                </a:lnTo>
                <a:cubicBezTo>
                  <a:pt x="7326" y="227"/>
                  <a:pt x="7447" y="347"/>
                  <a:pt x="7447" y="495"/>
                </a:cubicBezTo>
                <a:lnTo>
                  <a:pt x="7447" y="1305"/>
                </a:lnTo>
                <a:lnTo>
                  <a:pt x="225" y="1305"/>
                </a:lnTo>
                <a:lnTo>
                  <a:pt x="225" y="495"/>
                </a:lnTo>
                <a:cubicBezTo>
                  <a:pt x="227" y="347"/>
                  <a:pt x="346" y="227"/>
                  <a:pt x="495" y="226"/>
                </a:cubicBezTo>
                <a:lnTo>
                  <a:pt x="2868" y="226"/>
                </a:lnTo>
                <a:cubicBezTo>
                  <a:pt x="2930" y="226"/>
                  <a:pt x="2980" y="176"/>
                  <a:pt x="2980" y="114"/>
                </a:cubicBezTo>
                <a:cubicBezTo>
                  <a:pt x="2980" y="52"/>
                  <a:pt x="2930" y="1"/>
                  <a:pt x="28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52"/>
          <p:cNvSpPr/>
          <p:nvPr/>
        </p:nvSpPr>
        <p:spPr>
          <a:xfrm rot="2700000">
            <a:off x="5231438" y="1909812"/>
            <a:ext cx="128552" cy="128552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52"/>
          <p:cNvSpPr/>
          <p:nvPr/>
        </p:nvSpPr>
        <p:spPr>
          <a:xfrm rot="2700000">
            <a:off x="5231438" y="1996616"/>
            <a:ext cx="128552" cy="128552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52"/>
          <p:cNvSpPr/>
          <p:nvPr/>
        </p:nvSpPr>
        <p:spPr>
          <a:xfrm>
            <a:off x="5177825" y="3390900"/>
            <a:ext cx="235800" cy="236100"/>
          </a:xfrm>
          <a:prstGeom prst="flowChartSummingJunction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36119C-0956-4367-972E-3073B4E99BE4}"/>
              </a:ext>
            </a:extLst>
          </p:cNvPr>
          <p:cNvSpPr txBox="1"/>
          <p:nvPr/>
        </p:nvSpPr>
        <p:spPr>
          <a:xfrm>
            <a:off x="4251669" y="4243936"/>
            <a:ext cx="47371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 constrained portfolio shows lower expected return and volatility, with only a slight decrease in Sharpe ratio, indicating improved risk-adjusted performance stability.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 txBox="1">
            <a:spLocks noGrp="1"/>
          </p:cNvSpPr>
          <p:nvPr>
            <p:ph type="ctrTitle" idx="6"/>
          </p:nvPr>
        </p:nvSpPr>
        <p:spPr>
          <a:xfrm>
            <a:off x="6974340" y="2199050"/>
            <a:ext cx="1444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Research &amp; Analysis</a:t>
            </a:r>
            <a:endParaRPr dirty="0"/>
          </a:p>
        </p:txBody>
      </p:sp>
      <p:sp>
        <p:nvSpPr>
          <p:cNvPr id="154" name="Google Shape;154;p30"/>
          <p:cNvSpPr txBox="1">
            <a:spLocks noGrp="1"/>
          </p:cNvSpPr>
          <p:nvPr>
            <p:ph type="title" idx="8"/>
          </p:nvPr>
        </p:nvSpPr>
        <p:spPr>
          <a:xfrm>
            <a:off x="6665206" y="162094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  <p:sp>
        <p:nvSpPr>
          <p:cNvPr id="155" name="Google Shape;155;p30"/>
          <p:cNvSpPr txBox="1">
            <a:spLocks noGrp="1"/>
          </p:cNvSpPr>
          <p:nvPr>
            <p:ph type="ctrTitle" idx="21"/>
          </p:nvPr>
        </p:nvSpPr>
        <p:spPr>
          <a:xfrm>
            <a:off x="723600" y="470622"/>
            <a:ext cx="17538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T</a:t>
            </a:r>
            <a:r>
              <a:rPr lang="es"/>
              <a:t>able of Contents</a:t>
            </a:r>
            <a:endParaRPr/>
          </a:p>
        </p:txBody>
      </p:sp>
      <p:sp>
        <p:nvSpPr>
          <p:cNvPr id="156" name="Google Shape;156;p30"/>
          <p:cNvSpPr txBox="1">
            <a:spLocks noGrp="1"/>
          </p:cNvSpPr>
          <p:nvPr>
            <p:ph type="ctrTitle"/>
          </p:nvPr>
        </p:nvSpPr>
        <p:spPr>
          <a:xfrm>
            <a:off x="2869492" y="2202425"/>
            <a:ext cx="1170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Introduction</a:t>
            </a:r>
            <a:endParaRPr dirty="0"/>
          </a:p>
        </p:txBody>
      </p:sp>
      <p:sp>
        <p:nvSpPr>
          <p:cNvPr id="158" name="Google Shape;158;p30"/>
          <p:cNvSpPr txBox="1">
            <a:spLocks noGrp="1"/>
          </p:cNvSpPr>
          <p:nvPr>
            <p:ph type="title" idx="2"/>
          </p:nvPr>
        </p:nvSpPr>
        <p:spPr>
          <a:xfrm>
            <a:off x="2285884" y="1624335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ctrTitle" idx="3"/>
          </p:nvPr>
        </p:nvSpPr>
        <p:spPr>
          <a:xfrm>
            <a:off x="3965788" y="2199025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Motivation</a:t>
            </a:r>
            <a:endParaRPr dirty="0"/>
          </a:p>
        </p:txBody>
      </p:sp>
      <p:sp>
        <p:nvSpPr>
          <p:cNvPr id="161" name="Google Shape;161;p30"/>
          <p:cNvSpPr txBox="1">
            <a:spLocks noGrp="1"/>
          </p:cNvSpPr>
          <p:nvPr>
            <p:ph type="title" idx="5"/>
          </p:nvPr>
        </p:nvSpPr>
        <p:spPr>
          <a:xfrm>
            <a:off x="4483545" y="16209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  <p:sp>
        <p:nvSpPr>
          <p:cNvPr id="162" name="Google Shape;162;p30"/>
          <p:cNvSpPr txBox="1">
            <a:spLocks noGrp="1"/>
          </p:cNvSpPr>
          <p:nvPr>
            <p:ph type="ctrTitle" idx="9"/>
          </p:nvPr>
        </p:nvSpPr>
        <p:spPr>
          <a:xfrm>
            <a:off x="725626" y="3784901"/>
            <a:ext cx="1170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Findings</a:t>
            </a:r>
            <a:endParaRPr dirty="0"/>
          </a:p>
        </p:txBody>
      </p:sp>
      <p:sp>
        <p:nvSpPr>
          <p:cNvPr id="164" name="Google Shape;164;p30"/>
          <p:cNvSpPr txBox="1">
            <a:spLocks noGrp="1"/>
          </p:cNvSpPr>
          <p:nvPr>
            <p:ph type="title" idx="14"/>
          </p:nvPr>
        </p:nvSpPr>
        <p:spPr>
          <a:xfrm>
            <a:off x="725637" y="3219993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04</a:t>
            </a:r>
            <a:endParaRPr/>
          </a:p>
        </p:txBody>
      </p:sp>
      <p:sp>
        <p:nvSpPr>
          <p:cNvPr id="165" name="Google Shape;165;p30"/>
          <p:cNvSpPr txBox="1">
            <a:spLocks noGrp="1"/>
          </p:cNvSpPr>
          <p:nvPr>
            <p:ph type="ctrTitle" idx="15"/>
          </p:nvPr>
        </p:nvSpPr>
        <p:spPr>
          <a:xfrm>
            <a:off x="2870600" y="3781501"/>
            <a:ext cx="1128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Insights</a:t>
            </a:r>
            <a:endParaRPr dirty="0"/>
          </a:p>
        </p:txBody>
      </p:sp>
      <p:sp>
        <p:nvSpPr>
          <p:cNvPr id="167" name="Google Shape;167;p30"/>
          <p:cNvSpPr txBox="1">
            <a:spLocks noGrp="1"/>
          </p:cNvSpPr>
          <p:nvPr>
            <p:ph type="title" idx="17"/>
          </p:nvPr>
        </p:nvSpPr>
        <p:spPr>
          <a:xfrm>
            <a:off x="2870612" y="321659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05</a:t>
            </a:r>
            <a:endParaRPr/>
          </a:p>
        </p:txBody>
      </p:sp>
      <p:sp>
        <p:nvSpPr>
          <p:cNvPr id="168" name="Google Shape;168;p30"/>
          <p:cNvSpPr txBox="1">
            <a:spLocks noGrp="1"/>
          </p:cNvSpPr>
          <p:nvPr>
            <p:ph type="ctrTitle" idx="18"/>
          </p:nvPr>
        </p:nvSpPr>
        <p:spPr>
          <a:xfrm>
            <a:off x="5015575" y="3781526"/>
            <a:ext cx="91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Concusion</a:t>
            </a:r>
            <a:endParaRPr dirty="0"/>
          </a:p>
        </p:txBody>
      </p:sp>
      <p:sp>
        <p:nvSpPr>
          <p:cNvPr id="170" name="Google Shape;170;p30"/>
          <p:cNvSpPr txBox="1">
            <a:spLocks noGrp="1"/>
          </p:cNvSpPr>
          <p:nvPr>
            <p:ph type="title" idx="20"/>
          </p:nvPr>
        </p:nvSpPr>
        <p:spPr>
          <a:xfrm>
            <a:off x="5015587" y="321660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06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2"/>
          <p:cNvPicPr preferRelativeResize="0"/>
          <p:nvPr/>
        </p:nvPicPr>
        <p:blipFill rotWithShape="1">
          <a:blip r:embed="rId3">
            <a:alphaModFix/>
          </a:blip>
          <a:srcRect t="1672" b="1662"/>
          <a:stretch/>
        </p:blipFill>
        <p:spPr>
          <a:xfrm>
            <a:off x="0" y="0"/>
            <a:ext cx="3073552" cy="460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2"/>
          <p:cNvSpPr txBox="1">
            <a:spLocks noGrp="1"/>
          </p:cNvSpPr>
          <p:nvPr>
            <p:ph type="ctrTitle"/>
          </p:nvPr>
        </p:nvSpPr>
        <p:spPr>
          <a:xfrm>
            <a:off x="3362972" y="154379"/>
            <a:ext cx="2418055" cy="5067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Key findings</a:t>
            </a:r>
            <a:endParaRPr sz="2800" dirty="0"/>
          </a:p>
        </p:txBody>
      </p:sp>
      <p:sp>
        <p:nvSpPr>
          <p:cNvPr id="186" name="Google Shape;186;p32"/>
          <p:cNvSpPr txBox="1">
            <a:spLocks noGrp="1"/>
          </p:cNvSpPr>
          <p:nvPr>
            <p:ph type="subTitle" idx="1"/>
          </p:nvPr>
        </p:nvSpPr>
        <p:spPr>
          <a:xfrm>
            <a:off x="3282718" y="844647"/>
            <a:ext cx="5611900" cy="26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Open Sans Light"/>
                <a:ea typeface="Open Sans Light"/>
                <a:cs typeface="Open Sans Light"/>
                <a:sym typeface="Open Sans Light"/>
              </a:rPr>
              <a:t>Improved diversification through constraints, reducing concentration risk.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Open Sans Light"/>
                <a:ea typeface="Open Sans Light"/>
                <a:cs typeface="Open Sans Light"/>
                <a:sym typeface="Open Sans Light"/>
              </a:rPr>
              <a:t>Maintained strong risk-adjusted performance despite more conservative allocation.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Open Sans Light"/>
                <a:ea typeface="Open Sans Light"/>
                <a:cs typeface="Open Sans Light"/>
                <a:sym typeface="Open Sans Light"/>
              </a:rPr>
              <a:t>Persistent factor exposures, particularly a growth tilt and slight large-cap bias.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Open Sans Light"/>
                <a:ea typeface="Open Sans Light"/>
                <a:cs typeface="Open Sans Light"/>
                <a:sym typeface="Open Sans Light"/>
              </a:rPr>
              <a:t>Importance of balancing theoretical optimization with practical constraints.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Open Sans Light"/>
                <a:ea typeface="Open Sans Light"/>
                <a:cs typeface="Open Sans Light"/>
                <a:sym typeface="Open Sans Light"/>
              </a:rPr>
              <a:t>Dynamic nature of factor performances, necessitating ongoing monitoring and rebalancing.</a:t>
            </a:r>
            <a:endParaRPr sz="1600" dirty="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53"/>
          <p:cNvSpPr txBox="1">
            <a:spLocks noGrp="1"/>
          </p:cNvSpPr>
          <p:nvPr>
            <p:ph type="ctrTitle"/>
          </p:nvPr>
        </p:nvSpPr>
        <p:spPr>
          <a:xfrm flipH="1">
            <a:off x="4101725" y="2243225"/>
            <a:ext cx="2755800" cy="19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</a:rPr>
              <a:t>Insights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669" name="Google Shape;669;p53"/>
          <p:cNvSpPr txBox="1">
            <a:spLocks noGrp="1"/>
          </p:cNvSpPr>
          <p:nvPr>
            <p:ph type="title" idx="2"/>
          </p:nvPr>
        </p:nvSpPr>
        <p:spPr>
          <a:xfrm flipH="1">
            <a:off x="-517450" y="2419325"/>
            <a:ext cx="4488300" cy="16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05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5"/>
          <p:cNvSpPr/>
          <p:nvPr/>
        </p:nvSpPr>
        <p:spPr>
          <a:xfrm>
            <a:off x="0" y="0"/>
            <a:ext cx="7691511" cy="5182651"/>
          </a:xfrm>
          <a:custGeom>
            <a:avLst/>
            <a:gdLst/>
            <a:ahLst/>
            <a:cxnLst/>
            <a:rect l="l" t="t" r="r" b="b"/>
            <a:pathLst>
              <a:path w="285267" h="192217" extrusionOk="0">
                <a:moveTo>
                  <a:pt x="235625" y="0"/>
                </a:moveTo>
                <a:lnTo>
                  <a:pt x="235625" y="85"/>
                </a:lnTo>
                <a:lnTo>
                  <a:pt x="0" y="85"/>
                </a:lnTo>
                <a:lnTo>
                  <a:pt x="0" y="192217"/>
                </a:lnTo>
                <a:lnTo>
                  <a:pt x="86815" y="192217"/>
                </a:lnTo>
                <a:lnTo>
                  <a:pt x="86915" y="192131"/>
                </a:lnTo>
                <a:lnTo>
                  <a:pt x="136542" y="192131"/>
                </a:lnTo>
                <a:lnTo>
                  <a:pt x="136542" y="164678"/>
                </a:lnTo>
                <a:lnTo>
                  <a:pt x="161320" y="164678"/>
                </a:lnTo>
                <a:lnTo>
                  <a:pt x="161320" y="137239"/>
                </a:lnTo>
                <a:lnTo>
                  <a:pt x="186112" y="137239"/>
                </a:lnTo>
                <a:lnTo>
                  <a:pt x="186112" y="109785"/>
                </a:lnTo>
                <a:lnTo>
                  <a:pt x="210904" y="109785"/>
                </a:lnTo>
                <a:lnTo>
                  <a:pt x="210904" y="82346"/>
                </a:lnTo>
                <a:lnTo>
                  <a:pt x="235682" y="82346"/>
                </a:lnTo>
                <a:lnTo>
                  <a:pt x="235682" y="54893"/>
                </a:lnTo>
                <a:lnTo>
                  <a:pt x="260474" y="54893"/>
                </a:lnTo>
                <a:lnTo>
                  <a:pt x="260474" y="27453"/>
                </a:lnTo>
                <a:lnTo>
                  <a:pt x="285266" y="27453"/>
                </a:lnTo>
                <a:lnTo>
                  <a:pt x="28526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45"/>
          <p:cNvSpPr txBox="1">
            <a:spLocks noGrp="1"/>
          </p:cNvSpPr>
          <p:nvPr>
            <p:ph type="ctrTitle"/>
          </p:nvPr>
        </p:nvSpPr>
        <p:spPr>
          <a:xfrm>
            <a:off x="723600" y="470625"/>
            <a:ext cx="14976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Insights</a:t>
            </a:r>
            <a:endParaRPr dirty="0"/>
          </a:p>
        </p:txBody>
      </p:sp>
      <p:sp>
        <p:nvSpPr>
          <p:cNvPr id="446" name="Google Shape;446;p45"/>
          <p:cNvSpPr txBox="1"/>
          <p:nvPr/>
        </p:nvSpPr>
        <p:spPr>
          <a:xfrm>
            <a:off x="582192" y="3758221"/>
            <a:ext cx="3015556" cy="6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DM Serif Display"/>
                <a:ea typeface="DM Serif Display"/>
                <a:cs typeface="DM Serif Display"/>
                <a:sym typeface="DM Serif Display"/>
              </a:rPr>
              <a:t>Factor-based approach allows for more targeted risk management and return enhancement</a:t>
            </a:r>
            <a:endParaRPr sz="1200" dirty="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447" name="Google Shape;447;p45"/>
          <p:cNvSpPr txBox="1"/>
          <p:nvPr/>
        </p:nvSpPr>
        <p:spPr>
          <a:xfrm>
            <a:off x="1339121" y="2981312"/>
            <a:ext cx="3015556" cy="6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DM Serif Display"/>
                <a:ea typeface="DM Serif Display"/>
                <a:cs typeface="DM Serif Display"/>
                <a:sym typeface="DM Serif Display"/>
              </a:rPr>
              <a:t>Regular rebalancing is essential due to the dynamic nature of factor performances</a:t>
            </a:r>
            <a:br>
              <a:rPr lang="es" sz="1200" dirty="0">
                <a:latin typeface="DM Sans Medium"/>
                <a:ea typeface="DM Sans Medium"/>
                <a:cs typeface="DM Sans Medium"/>
                <a:sym typeface="DM Sans Medium"/>
              </a:rPr>
            </a:br>
            <a:endParaRPr sz="1200" dirty="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448" name="Google Shape;448;p45"/>
          <p:cNvSpPr txBox="1"/>
          <p:nvPr/>
        </p:nvSpPr>
        <p:spPr>
          <a:xfrm>
            <a:off x="2671948" y="1501246"/>
            <a:ext cx="3015556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DM Serif Display"/>
                <a:ea typeface="DM Serif Display"/>
                <a:cs typeface="DM Serif Display"/>
                <a:sym typeface="DM Serif Display"/>
              </a:rPr>
              <a:t>Factor exposures provide a more nuanced understanding of portfolio risk and return drivers</a:t>
            </a:r>
            <a:endParaRPr sz="1200" dirty="0"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449" name="Google Shape;449;p45"/>
          <p:cNvSpPr txBox="1"/>
          <p:nvPr/>
        </p:nvSpPr>
        <p:spPr>
          <a:xfrm>
            <a:off x="1710047" y="2233802"/>
            <a:ext cx="3325039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DM Serif Display"/>
                <a:ea typeface="DM Serif Display"/>
                <a:cs typeface="DM Serif Display"/>
                <a:sym typeface="DM Serif Display"/>
              </a:rPr>
              <a:t>There's a clear trade-off between maximizing theoretical performance and ensuring real-world applicability</a:t>
            </a:r>
            <a:br>
              <a:rPr lang="es" sz="1200" dirty="0">
                <a:latin typeface="DM Sans"/>
                <a:ea typeface="DM Sans"/>
                <a:cs typeface="DM Sans"/>
                <a:sym typeface="DM Sans"/>
              </a:rPr>
            </a:br>
            <a:endParaRPr sz="1200" dirty="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450" name="Google Shape;450;p45"/>
          <p:cNvSpPr txBox="1"/>
          <p:nvPr/>
        </p:nvSpPr>
        <p:spPr>
          <a:xfrm>
            <a:off x="3538847" y="769268"/>
            <a:ext cx="2819050" cy="6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DM Serif Display"/>
                <a:ea typeface="DM Serif Display"/>
                <a:cs typeface="DM Serif Display"/>
                <a:sym typeface="DM Serif Display"/>
              </a:rPr>
              <a:t>Constraints are crucial in translating theoretical models to practical portfolio management</a:t>
            </a:r>
            <a:endParaRPr sz="1000" dirty="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451" name="Google Shape;451;p45"/>
          <p:cNvCxnSpPr/>
          <p:nvPr/>
        </p:nvCxnSpPr>
        <p:spPr>
          <a:xfrm rot="10800000">
            <a:off x="7776475" y="1491350"/>
            <a:ext cx="2124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2" name="Google Shape;452;p45"/>
          <p:cNvCxnSpPr/>
          <p:nvPr/>
        </p:nvCxnSpPr>
        <p:spPr>
          <a:xfrm rot="10800000">
            <a:off x="7132750" y="2186750"/>
            <a:ext cx="2124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3" name="Google Shape;453;p45"/>
          <p:cNvCxnSpPr/>
          <p:nvPr/>
        </p:nvCxnSpPr>
        <p:spPr>
          <a:xfrm rot="10800000">
            <a:off x="6747625" y="2951750"/>
            <a:ext cx="2599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45"/>
          <p:cNvCxnSpPr/>
          <p:nvPr/>
        </p:nvCxnSpPr>
        <p:spPr>
          <a:xfrm rot="10800000">
            <a:off x="6219352" y="3703400"/>
            <a:ext cx="3507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45"/>
          <p:cNvCxnSpPr/>
          <p:nvPr/>
        </p:nvCxnSpPr>
        <p:spPr>
          <a:xfrm rot="10800000">
            <a:off x="5156500" y="4446225"/>
            <a:ext cx="42357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55"/>
          <p:cNvSpPr txBox="1">
            <a:spLocks noGrp="1"/>
          </p:cNvSpPr>
          <p:nvPr>
            <p:ph type="ctrTitle"/>
          </p:nvPr>
        </p:nvSpPr>
        <p:spPr>
          <a:xfrm flipH="1">
            <a:off x="2609225" y="2243225"/>
            <a:ext cx="2876700" cy="19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</a:rPr>
              <a:t>Conclusion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731" name="Google Shape;731;p55"/>
          <p:cNvSpPr txBox="1">
            <a:spLocks noGrp="1"/>
          </p:cNvSpPr>
          <p:nvPr>
            <p:ph type="title" idx="2"/>
          </p:nvPr>
        </p:nvSpPr>
        <p:spPr>
          <a:xfrm flipH="1">
            <a:off x="3514050" y="2419325"/>
            <a:ext cx="4488300" cy="16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06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6" name="Google Shape;736;p56"/>
          <p:cNvPicPr preferRelativeResize="0"/>
          <p:nvPr/>
        </p:nvPicPr>
        <p:blipFill rotWithShape="1">
          <a:blip r:embed="rId3">
            <a:alphaModFix/>
          </a:blip>
          <a:srcRect t="9878" b="9870"/>
          <a:stretch/>
        </p:blipFill>
        <p:spPr>
          <a:xfrm>
            <a:off x="916013" y="1274600"/>
            <a:ext cx="7311975" cy="386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37" name="Google Shape;737;p56"/>
          <p:cNvSpPr txBox="1">
            <a:spLocks noGrp="1"/>
          </p:cNvSpPr>
          <p:nvPr>
            <p:ph type="ctrTitle"/>
          </p:nvPr>
        </p:nvSpPr>
        <p:spPr>
          <a:xfrm>
            <a:off x="723600" y="470625"/>
            <a:ext cx="14976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Conclusion</a:t>
            </a:r>
            <a:endParaRPr dirty="0"/>
          </a:p>
        </p:txBody>
      </p:sp>
      <p:grpSp>
        <p:nvGrpSpPr>
          <p:cNvPr id="738" name="Google Shape;738;p56"/>
          <p:cNvGrpSpPr/>
          <p:nvPr/>
        </p:nvGrpSpPr>
        <p:grpSpPr>
          <a:xfrm>
            <a:off x="3538719" y="2143272"/>
            <a:ext cx="2066591" cy="2066234"/>
            <a:chOff x="2974000" y="1609100"/>
            <a:chExt cx="2864695" cy="2864200"/>
          </a:xfrm>
        </p:grpSpPr>
        <p:sp>
          <p:nvSpPr>
            <p:cNvPr id="739" name="Google Shape;739;p56"/>
            <p:cNvSpPr/>
            <p:nvPr/>
          </p:nvSpPr>
          <p:spPr>
            <a:xfrm>
              <a:off x="2974000" y="1609100"/>
              <a:ext cx="1384955" cy="1384521"/>
            </a:xfrm>
            <a:custGeom>
              <a:avLst/>
              <a:gdLst/>
              <a:ahLst/>
              <a:cxnLst/>
              <a:rect l="l" t="t" r="r" b="b"/>
              <a:pathLst>
                <a:path w="25535" h="25527" extrusionOk="0">
                  <a:moveTo>
                    <a:pt x="1" y="1"/>
                  </a:moveTo>
                  <a:lnTo>
                    <a:pt x="1" y="25526"/>
                  </a:lnTo>
                  <a:lnTo>
                    <a:pt x="2750" y="25526"/>
                  </a:lnTo>
                  <a:lnTo>
                    <a:pt x="2750" y="2741"/>
                  </a:lnTo>
                  <a:lnTo>
                    <a:pt x="25535" y="2741"/>
                  </a:lnTo>
                  <a:lnTo>
                    <a:pt x="255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6"/>
            <p:cNvSpPr/>
            <p:nvPr/>
          </p:nvSpPr>
          <p:spPr>
            <a:xfrm>
              <a:off x="2974000" y="3088834"/>
              <a:ext cx="1384955" cy="1384466"/>
            </a:xfrm>
            <a:custGeom>
              <a:avLst/>
              <a:gdLst/>
              <a:ahLst/>
              <a:cxnLst/>
              <a:rect l="l" t="t" r="r" b="b"/>
              <a:pathLst>
                <a:path w="25535" h="25526" extrusionOk="0">
                  <a:moveTo>
                    <a:pt x="1" y="1"/>
                  </a:moveTo>
                  <a:lnTo>
                    <a:pt x="1" y="25526"/>
                  </a:lnTo>
                  <a:lnTo>
                    <a:pt x="25535" y="25526"/>
                  </a:lnTo>
                  <a:lnTo>
                    <a:pt x="25535" y="22785"/>
                  </a:lnTo>
                  <a:lnTo>
                    <a:pt x="2750" y="22785"/>
                  </a:lnTo>
                  <a:lnTo>
                    <a:pt x="27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6"/>
            <p:cNvSpPr/>
            <p:nvPr/>
          </p:nvSpPr>
          <p:spPr>
            <a:xfrm>
              <a:off x="4454228" y="1609100"/>
              <a:ext cx="1384466" cy="1384521"/>
            </a:xfrm>
            <a:custGeom>
              <a:avLst/>
              <a:gdLst/>
              <a:ahLst/>
              <a:cxnLst/>
              <a:rect l="l" t="t" r="r" b="b"/>
              <a:pathLst>
                <a:path w="25526" h="25527" extrusionOk="0">
                  <a:moveTo>
                    <a:pt x="0" y="1"/>
                  </a:moveTo>
                  <a:lnTo>
                    <a:pt x="0" y="2741"/>
                  </a:lnTo>
                  <a:lnTo>
                    <a:pt x="22776" y="2741"/>
                  </a:lnTo>
                  <a:lnTo>
                    <a:pt x="22776" y="25526"/>
                  </a:lnTo>
                  <a:lnTo>
                    <a:pt x="25525" y="25526"/>
                  </a:lnTo>
                  <a:lnTo>
                    <a:pt x="255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6"/>
            <p:cNvSpPr/>
            <p:nvPr/>
          </p:nvSpPr>
          <p:spPr>
            <a:xfrm>
              <a:off x="4454228" y="3088834"/>
              <a:ext cx="1384466" cy="1384466"/>
            </a:xfrm>
            <a:custGeom>
              <a:avLst/>
              <a:gdLst/>
              <a:ahLst/>
              <a:cxnLst/>
              <a:rect l="l" t="t" r="r" b="b"/>
              <a:pathLst>
                <a:path w="25526" h="25526" extrusionOk="0">
                  <a:moveTo>
                    <a:pt x="22776" y="1"/>
                  </a:moveTo>
                  <a:lnTo>
                    <a:pt x="22776" y="22785"/>
                  </a:lnTo>
                  <a:lnTo>
                    <a:pt x="0" y="22785"/>
                  </a:lnTo>
                  <a:lnTo>
                    <a:pt x="0" y="25526"/>
                  </a:lnTo>
                  <a:lnTo>
                    <a:pt x="25525" y="25526"/>
                  </a:lnTo>
                  <a:lnTo>
                    <a:pt x="255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3" name="Google Shape;743;p56"/>
          <p:cNvSpPr txBox="1">
            <a:spLocks noGrp="1"/>
          </p:cNvSpPr>
          <p:nvPr>
            <p:ph type="subTitle" idx="4294967295"/>
          </p:nvPr>
        </p:nvSpPr>
        <p:spPr>
          <a:xfrm>
            <a:off x="1070810" y="1992486"/>
            <a:ext cx="2399179" cy="7988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Factor-based portfolio construction offers a sophisticated approach to optimizing risk-adjusted returns</a:t>
            </a:r>
            <a:endParaRPr lang="en-US" sz="1100" dirty="0">
              <a:solidFill>
                <a:schemeClr val="lt1"/>
              </a:solidFill>
            </a:endParaRPr>
          </a:p>
        </p:txBody>
      </p:sp>
      <p:sp>
        <p:nvSpPr>
          <p:cNvPr id="744" name="Google Shape;744;p56"/>
          <p:cNvSpPr txBox="1">
            <a:spLocks noGrp="1"/>
          </p:cNvSpPr>
          <p:nvPr>
            <p:ph type="subTitle" idx="4294967295"/>
          </p:nvPr>
        </p:nvSpPr>
        <p:spPr>
          <a:xfrm>
            <a:off x="1557999" y="3288411"/>
            <a:ext cx="1958240" cy="5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Regular monitoring and rebalancing are necessary due to the dynamic nature of factor performances</a:t>
            </a:r>
            <a:endParaRPr sz="1100" dirty="0">
              <a:solidFill>
                <a:schemeClr val="lt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745" name="Google Shape;745;p56"/>
          <p:cNvSpPr txBox="1">
            <a:spLocks noGrp="1"/>
          </p:cNvSpPr>
          <p:nvPr>
            <p:ph type="subTitle" idx="4294967295"/>
          </p:nvPr>
        </p:nvSpPr>
        <p:spPr>
          <a:xfrm>
            <a:off x="5619142" y="1987730"/>
            <a:ext cx="2118086" cy="5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Balancing theoretical optimization with practical constraints is crucial for real-world implementation</a:t>
            </a:r>
            <a:endParaRPr sz="1100" dirty="0">
              <a:solidFill>
                <a:schemeClr val="lt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2" name="Google Shape;744;p56">
            <a:extLst>
              <a:ext uri="{FF2B5EF4-FFF2-40B4-BE49-F238E27FC236}">
                <a16:creationId xmlns:a16="http://schemas.microsoft.com/office/drawing/2014/main" id="{639C2E2A-3A29-4868-4DEF-695B0A5991A2}"/>
              </a:ext>
            </a:extLst>
          </p:cNvPr>
          <p:cNvSpPr txBox="1">
            <a:spLocks/>
          </p:cNvSpPr>
          <p:nvPr/>
        </p:nvSpPr>
        <p:spPr>
          <a:xfrm>
            <a:off x="5371893" y="3341078"/>
            <a:ext cx="2612583" cy="890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indent="0" algn="r">
              <a:lnSpc>
                <a:spcPct val="100000"/>
              </a:lnSpc>
              <a:buFont typeface="Open Sans Light"/>
              <a:buNone/>
            </a:pPr>
            <a:r>
              <a:rPr lang="en-US" sz="1100" dirty="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While challenges remain, factor investing represents a powerful tool for portfolio managers seeking to enhance returns and manage risk more effectively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37"/>
          <p:cNvPicPr preferRelativeResize="0"/>
          <p:nvPr/>
        </p:nvPicPr>
        <p:blipFill rotWithShape="1">
          <a:blip r:embed="rId3">
            <a:alphaModFix/>
          </a:blip>
          <a:srcRect t="146" b="47598"/>
          <a:stretch/>
        </p:blipFill>
        <p:spPr>
          <a:xfrm flipH="1">
            <a:off x="-7500" y="0"/>
            <a:ext cx="9139250" cy="3183724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7"/>
          <p:cNvSpPr/>
          <p:nvPr/>
        </p:nvSpPr>
        <p:spPr>
          <a:xfrm>
            <a:off x="2838203" y="1567724"/>
            <a:ext cx="6953322" cy="328928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7"/>
          <p:cNvSpPr txBox="1">
            <a:spLocks noGrp="1"/>
          </p:cNvSpPr>
          <p:nvPr>
            <p:ph type="ctrTitle" idx="3"/>
          </p:nvPr>
        </p:nvSpPr>
        <p:spPr>
          <a:xfrm>
            <a:off x="2954161" y="2230180"/>
            <a:ext cx="45873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Future Work</a:t>
            </a:r>
            <a:endParaRPr dirty="0"/>
          </a:p>
        </p:txBody>
      </p:sp>
      <p:sp>
        <p:nvSpPr>
          <p:cNvPr id="250" name="Google Shape;250;p37"/>
          <p:cNvSpPr txBox="1">
            <a:spLocks noGrp="1"/>
          </p:cNvSpPr>
          <p:nvPr>
            <p:ph type="subTitle" idx="2"/>
          </p:nvPr>
        </p:nvSpPr>
        <p:spPr>
          <a:xfrm>
            <a:off x="2838203" y="3202043"/>
            <a:ext cx="5074467" cy="11562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/>
              <a:t>Incorporate additional factors (e.g., momentum, quality)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/>
              <a:t>Explore machine learning techniques for factor identification and weighting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/>
              <a:t>Investigate the impact of different economic conditions on factor performance</a:t>
            </a:r>
            <a:endParaRPr sz="12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/>
          <p:nvPr/>
        </p:nvSpPr>
        <p:spPr>
          <a:xfrm flipH="1">
            <a:off x="-39700" y="540000"/>
            <a:ext cx="2030700" cy="147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6" name="Google Shape;176;p31"/>
          <p:cNvPicPr preferRelativeResize="0"/>
          <p:nvPr/>
        </p:nvPicPr>
        <p:blipFill rotWithShape="1">
          <a:blip r:embed="rId3">
            <a:alphaModFix/>
          </a:blip>
          <a:srcRect l="2714" r="2714"/>
          <a:stretch/>
        </p:blipFill>
        <p:spPr>
          <a:xfrm flipH="1">
            <a:off x="4361900" y="1730775"/>
            <a:ext cx="4825200" cy="28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1"/>
          <p:cNvSpPr/>
          <p:nvPr/>
        </p:nvSpPr>
        <p:spPr>
          <a:xfrm flipH="1">
            <a:off x="578725" y="1404925"/>
            <a:ext cx="4790700" cy="25383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31"/>
          <p:cNvSpPr txBox="1">
            <a:spLocks noGrp="1"/>
          </p:cNvSpPr>
          <p:nvPr>
            <p:ph type="subTitle" idx="1"/>
          </p:nvPr>
        </p:nvSpPr>
        <p:spPr>
          <a:xfrm>
            <a:off x="2144514" y="1507265"/>
            <a:ext cx="1995900" cy="27647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/>
              <a:t>“The idea that a few things account for most results is not just true for companies in your investment portfolio. It’s also an important part of your own behaviour as an investor.”</a:t>
            </a:r>
            <a:endParaRPr sz="1600" dirty="0"/>
          </a:p>
        </p:txBody>
      </p:sp>
      <p:sp>
        <p:nvSpPr>
          <p:cNvPr id="179" name="Google Shape;179;p31"/>
          <p:cNvSpPr txBox="1">
            <a:spLocks noGrp="1"/>
          </p:cNvSpPr>
          <p:nvPr>
            <p:ph type="title"/>
          </p:nvPr>
        </p:nvSpPr>
        <p:spPr>
          <a:xfrm flipH="1">
            <a:off x="4804872" y="2123400"/>
            <a:ext cx="2847000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</a:rPr>
              <a:t>Morgan Housal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" name="Google Shape;179;p31">
            <a:extLst>
              <a:ext uri="{FF2B5EF4-FFF2-40B4-BE49-F238E27FC236}">
                <a16:creationId xmlns:a16="http://schemas.microsoft.com/office/drawing/2014/main" id="{4EB9C5E2-D53D-D2B3-BA68-498643D72AFD}"/>
              </a:ext>
            </a:extLst>
          </p:cNvPr>
          <p:cNvSpPr txBox="1">
            <a:spLocks/>
          </p:cNvSpPr>
          <p:nvPr/>
        </p:nvSpPr>
        <p:spPr>
          <a:xfrm flipH="1">
            <a:off x="5325830" y="2584962"/>
            <a:ext cx="28470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rgbClr val="B7B7B7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en-US" sz="1200" dirty="0">
                <a:solidFill>
                  <a:schemeClr val="lt1"/>
                </a:solidFill>
              </a:rPr>
              <a:t>Author of the International Bestseller</a:t>
            </a:r>
          </a:p>
          <a:p>
            <a:r>
              <a:rPr lang="en-US" sz="1200" dirty="0">
                <a:solidFill>
                  <a:schemeClr val="lt1"/>
                </a:solidFill>
              </a:rPr>
              <a:t>‘The Psychology of Money’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58"/>
          <p:cNvSpPr/>
          <p:nvPr/>
        </p:nvSpPr>
        <p:spPr>
          <a:xfrm>
            <a:off x="-215401" y="1695900"/>
            <a:ext cx="4549200" cy="17517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58"/>
          <p:cNvSpPr txBox="1">
            <a:spLocks noGrp="1"/>
          </p:cNvSpPr>
          <p:nvPr>
            <p:ph type="subTitle" idx="1"/>
          </p:nvPr>
        </p:nvSpPr>
        <p:spPr>
          <a:xfrm flipH="1">
            <a:off x="5020872" y="1986750"/>
            <a:ext cx="2631000" cy="11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solidFill>
                  <a:schemeClr val="lt1"/>
                </a:solidFill>
              </a:rPr>
              <a:t>Does anyone have any questions?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solidFill>
                  <a:schemeClr val="lt1"/>
                </a:solidFill>
              </a:rPr>
              <a:t>malavp1@umbc.edu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783" name="Google Shape;783;p58"/>
          <p:cNvSpPr txBox="1">
            <a:spLocks noGrp="1"/>
          </p:cNvSpPr>
          <p:nvPr>
            <p:ph type="title"/>
          </p:nvPr>
        </p:nvSpPr>
        <p:spPr>
          <a:xfrm>
            <a:off x="1676549" y="2123400"/>
            <a:ext cx="2847000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Thanks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>
            <a:spLocks noGrp="1"/>
          </p:cNvSpPr>
          <p:nvPr>
            <p:ph type="ctrTitle"/>
          </p:nvPr>
        </p:nvSpPr>
        <p:spPr>
          <a:xfrm flipH="1">
            <a:off x="4101725" y="2243225"/>
            <a:ext cx="2755800" cy="19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</a:rPr>
              <a:t>Introduction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94" name="Google Shape;194;p33"/>
          <p:cNvSpPr txBox="1">
            <a:spLocks noGrp="1"/>
          </p:cNvSpPr>
          <p:nvPr>
            <p:ph type="title" idx="2"/>
          </p:nvPr>
        </p:nvSpPr>
        <p:spPr>
          <a:xfrm flipH="1">
            <a:off x="-746050" y="2419325"/>
            <a:ext cx="4488300" cy="16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>
            <a:spLocks noGrp="1"/>
          </p:cNvSpPr>
          <p:nvPr>
            <p:ph type="ctrTitle" idx="4"/>
          </p:nvPr>
        </p:nvSpPr>
        <p:spPr>
          <a:xfrm>
            <a:off x="723600" y="470625"/>
            <a:ext cx="25932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Competitors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0" name="Google Shape;220;p36"/>
          <p:cNvSpPr txBox="1">
            <a:spLocks noGrp="1"/>
          </p:cNvSpPr>
          <p:nvPr>
            <p:ph type="ctrTitle" idx="7"/>
          </p:nvPr>
        </p:nvSpPr>
        <p:spPr>
          <a:xfrm>
            <a:off x="3007225" y="3270898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Reason</a:t>
            </a:r>
            <a:endParaRPr dirty="0"/>
          </a:p>
        </p:txBody>
      </p:sp>
      <p:sp>
        <p:nvSpPr>
          <p:cNvPr id="221" name="Google Shape;221;p36"/>
          <p:cNvSpPr txBox="1">
            <a:spLocks noGrp="1"/>
          </p:cNvSpPr>
          <p:nvPr>
            <p:ph type="subTitle" idx="1"/>
          </p:nvPr>
        </p:nvSpPr>
        <p:spPr>
          <a:xfrm>
            <a:off x="4255475" y="961206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It's rooted in academic research, particularly the work of Eugene </a:t>
            </a:r>
            <a:r>
              <a:rPr lang="en-US" dirty="0" err="1"/>
              <a:t>Fama</a:t>
            </a:r>
            <a:r>
              <a:rPr lang="en-US" dirty="0"/>
              <a:t> and Kenneth French.</a:t>
            </a:r>
            <a:endParaRPr dirty="0"/>
          </a:p>
        </p:txBody>
      </p:sp>
      <p:sp>
        <p:nvSpPr>
          <p:cNvPr id="222" name="Google Shape;222;p36"/>
          <p:cNvSpPr txBox="1">
            <a:spLocks noGrp="1"/>
          </p:cNvSpPr>
          <p:nvPr>
            <p:ph type="subTitle" idx="3"/>
          </p:nvPr>
        </p:nvSpPr>
        <p:spPr>
          <a:xfrm>
            <a:off x="6084275" y="2383516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focus on the </a:t>
            </a:r>
            <a:r>
              <a:rPr lang="en-US" dirty="0" err="1"/>
              <a:t>Fama</a:t>
            </a:r>
            <a:r>
              <a:rPr lang="en-US" dirty="0"/>
              <a:t>-French Three-Factor Model, which includes:</a:t>
            </a:r>
            <a:endParaRPr dirty="0"/>
          </a:p>
        </p:txBody>
      </p:sp>
      <p:sp>
        <p:nvSpPr>
          <p:cNvPr id="223" name="Google Shape;223;p36"/>
          <p:cNvSpPr txBox="1">
            <a:spLocks noGrp="1"/>
          </p:cNvSpPr>
          <p:nvPr>
            <p:ph type="ctrTitle" idx="2"/>
          </p:nvPr>
        </p:nvSpPr>
        <p:spPr>
          <a:xfrm>
            <a:off x="6084275" y="18479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Model</a:t>
            </a:r>
            <a:endParaRPr dirty="0"/>
          </a:p>
        </p:txBody>
      </p:sp>
      <p:sp>
        <p:nvSpPr>
          <p:cNvPr id="224" name="Google Shape;224;p36"/>
          <p:cNvSpPr txBox="1">
            <a:spLocks noGrp="1"/>
          </p:cNvSpPr>
          <p:nvPr>
            <p:ph type="ctrTitle"/>
          </p:nvPr>
        </p:nvSpPr>
        <p:spPr>
          <a:xfrm>
            <a:off x="4255475" y="42563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Developed by</a:t>
            </a:r>
            <a:endParaRPr dirty="0"/>
          </a:p>
        </p:txBody>
      </p:sp>
      <p:sp>
        <p:nvSpPr>
          <p:cNvPr id="225" name="Google Shape;225;p36"/>
          <p:cNvSpPr txBox="1">
            <a:spLocks noGrp="1"/>
          </p:cNvSpPr>
          <p:nvPr>
            <p:ph type="ctrTitle" idx="5"/>
          </p:nvPr>
        </p:nvSpPr>
        <p:spPr>
          <a:xfrm>
            <a:off x="1178425" y="1848588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Type</a:t>
            </a:r>
            <a:endParaRPr dirty="0"/>
          </a:p>
        </p:txBody>
      </p:sp>
      <p:sp>
        <p:nvSpPr>
          <p:cNvPr id="226" name="Google Shape;226;p36"/>
          <p:cNvSpPr txBox="1">
            <a:spLocks noGrp="1"/>
          </p:cNvSpPr>
          <p:nvPr>
            <p:ph type="subTitle" idx="6"/>
          </p:nvPr>
        </p:nvSpPr>
        <p:spPr>
          <a:xfrm>
            <a:off x="1217925" y="2384159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Factor-based investing is an approach that aims to capture specific drivers of returns across asset classes.</a:t>
            </a:r>
            <a:endParaRPr dirty="0"/>
          </a:p>
        </p:txBody>
      </p:sp>
      <p:sp>
        <p:nvSpPr>
          <p:cNvPr id="227" name="Google Shape;227;p36"/>
          <p:cNvSpPr txBox="1">
            <a:spLocks noGrp="1"/>
          </p:cNvSpPr>
          <p:nvPr>
            <p:ph type="subTitle" idx="8"/>
          </p:nvPr>
        </p:nvSpPr>
        <p:spPr>
          <a:xfrm>
            <a:off x="3046725" y="3806469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approach allows for a more nuanced understanding of portfolio risk and return drivers.</a:t>
            </a:r>
            <a:endParaRPr dirty="0"/>
          </a:p>
        </p:txBody>
      </p:sp>
      <p:sp>
        <p:nvSpPr>
          <p:cNvPr id="228" name="Google Shape;228;p36"/>
          <p:cNvSpPr/>
          <p:nvPr/>
        </p:nvSpPr>
        <p:spPr>
          <a:xfrm>
            <a:off x="3874488" y="767500"/>
            <a:ext cx="381000" cy="390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6"/>
          <p:cNvSpPr/>
          <p:nvPr/>
        </p:nvSpPr>
        <p:spPr>
          <a:xfrm>
            <a:off x="3198213" y="2200025"/>
            <a:ext cx="381000" cy="390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6"/>
          <p:cNvSpPr/>
          <p:nvPr/>
        </p:nvSpPr>
        <p:spPr>
          <a:xfrm>
            <a:off x="5617563" y="2200025"/>
            <a:ext cx="381000" cy="390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6"/>
          <p:cNvSpPr/>
          <p:nvPr/>
        </p:nvSpPr>
        <p:spPr>
          <a:xfrm>
            <a:off x="5005638" y="3581150"/>
            <a:ext cx="381000" cy="390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6"/>
          <p:cNvSpPr/>
          <p:nvPr/>
        </p:nvSpPr>
        <p:spPr>
          <a:xfrm>
            <a:off x="5093525" y="3699663"/>
            <a:ext cx="181775" cy="175000"/>
          </a:xfrm>
          <a:custGeom>
            <a:avLst/>
            <a:gdLst/>
            <a:ahLst/>
            <a:cxnLst/>
            <a:rect l="l" t="t" r="r" b="b"/>
            <a:pathLst>
              <a:path w="7271" h="7000" extrusionOk="0">
                <a:moveTo>
                  <a:pt x="6212" y="1"/>
                </a:moveTo>
                <a:cubicBezTo>
                  <a:pt x="5963" y="1"/>
                  <a:pt x="5713" y="97"/>
                  <a:pt x="5525" y="290"/>
                </a:cubicBezTo>
                <a:lnTo>
                  <a:pt x="4860" y="955"/>
                </a:lnTo>
                <a:cubicBezTo>
                  <a:pt x="4811" y="1003"/>
                  <a:pt x="4810" y="1083"/>
                  <a:pt x="4860" y="1133"/>
                </a:cubicBezTo>
                <a:cubicBezTo>
                  <a:pt x="4884" y="1157"/>
                  <a:pt x="4916" y="1169"/>
                  <a:pt x="4949" y="1169"/>
                </a:cubicBezTo>
                <a:cubicBezTo>
                  <a:pt x="4981" y="1169"/>
                  <a:pt x="5013" y="1157"/>
                  <a:pt x="5037" y="1133"/>
                </a:cubicBezTo>
                <a:lnTo>
                  <a:pt x="5702" y="468"/>
                </a:lnTo>
                <a:cubicBezTo>
                  <a:pt x="5841" y="333"/>
                  <a:pt x="6019" y="267"/>
                  <a:pt x="6198" y="267"/>
                </a:cubicBezTo>
                <a:cubicBezTo>
                  <a:pt x="6380" y="267"/>
                  <a:pt x="6561" y="336"/>
                  <a:pt x="6700" y="474"/>
                </a:cubicBezTo>
                <a:cubicBezTo>
                  <a:pt x="6973" y="749"/>
                  <a:pt x="6977" y="1193"/>
                  <a:pt x="6707" y="1472"/>
                </a:cubicBezTo>
                <a:lnTo>
                  <a:pt x="5793" y="2385"/>
                </a:lnTo>
                <a:cubicBezTo>
                  <a:pt x="5560" y="1819"/>
                  <a:pt x="5060" y="1407"/>
                  <a:pt x="4461" y="1286"/>
                </a:cubicBezTo>
                <a:cubicBezTo>
                  <a:pt x="4342" y="1262"/>
                  <a:pt x="4222" y="1251"/>
                  <a:pt x="4102" y="1251"/>
                </a:cubicBezTo>
                <a:cubicBezTo>
                  <a:pt x="3623" y="1251"/>
                  <a:pt x="3156" y="1439"/>
                  <a:pt x="2810" y="1785"/>
                </a:cubicBezTo>
                <a:lnTo>
                  <a:pt x="704" y="3891"/>
                </a:lnTo>
                <a:cubicBezTo>
                  <a:pt x="0" y="4607"/>
                  <a:pt x="6" y="5755"/>
                  <a:pt x="715" y="6465"/>
                </a:cubicBezTo>
                <a:cubicBezTo>
                  <a:pt x="1072" y="6821"/>
                  <a:pt x="1539" y="7000"/>
                  <a:pt x="2007" y="7000"/>
                </a:cubicBezTo>
                <a:cubicBezTo>
                  <a:pt x="2469" y="7000"/>
                  <a:pt x="2932" y="6825"/>
                  <a:pt x="3287" y="6475"/>
                </a:cubicBezTo>
                <a:lnTo>
                  <a:pt x="4406" y="5357"/>
                </a:lnTo>
                <a:cubicBezTo>
                  <a:pt x="4456" y="5307"/>
                  <a:pt x="4456" y="5228"/>
                  <a:pt x="4406" y="5179"/>
                </a:cubicBezTo>
                <a:cubicBezTo>
                  <a:pt x="4382" y="5154"/>
                  <a:pt x="4350" y="5142"/>
                  <a:pt x="4318" y="5142"/>
                </a:cubicBezTo>
                <a:cubicBezTo>
                  <a:pt x="4286" y="5142"/>
                  <a:pt x="4253" y="5154"/>
                  <a:pt x="4228" y="5179"/>
                </a:cubicBezTo>
                <a:lnTo>
                  <a:pt x="4230" y="5179"/>
                </a:lnTo>
                <a:lnTo>
                  <a:pt x="3111" y="6298"/>
                </a:lnTo>
                <a:cubicBezTo>
                  <a:pt x="2803" y="6605"/>
                  <a:pt x="2399" y="6759"/>
                  <a:pt x="1996" y="6759"/>
                </a:cubicBezTo>
                <a:cubicBezTo>
                  <a:pt x="1593" y="6759"/>
                  <a:pt x="1190" y="6605"/>
                  <a:pt x="882" y="6298"/>
                </a:cubicBezTo>
                <a:cubicBezTo>
                  <a:pt x="267" y="5681"/>
                  <a:pt x="267" y="4684"/>
                  <a:pt x="882" y="4069"/>
                </a:cubicBezTo>
                <a:lnTo>
                  <a:pt x="2987" y="1963"/>
                </a:lnTo>
                <a:cubicBezTo>
                  <a:pt x="3286" y="1664"/>
                  <a:pt x="3688" y="1502"/>
                  <a:pt x="4100" y="1502"/>
                </a:cubicBezTo>
                <a:cubicBezTo>
                  <a:pt x="4221" y="1502"/>
                  <a:pt x="4343" y="1516"/>
                  <a:pt x="4464" y="1545"/>
                </a:cubicBezTo>
                <a:cubicBezTo>
                  <a:pt x="4996" y="1670"/>
                  <a:pt x="5425" y="2061"/>
                  <a:pt x="5597" y="2581"/>
                </a:cubicBezTo>
                <a:lnTo>
                  <a:pt x="4601" y="3577"/>
                </a:lnTo>
                <a:cubicBezTo>
                  <a:pt x="4460" y="3718"/>
                  <a:pt x="4279" y="3785"/>
                  <a:pt x="4101" y="3785"/>
                </a:cubicBezTo>
                <a:cubicBezTo>
                  <a:pt x="3826" y="3785"/>
                  <a:pt x="3557" y="3627"/>
                  <a:pt x="3441" y="3342"/>
                </a:cubicBezTo>
                <a:cubicBezTo>
                  <a:pt x="3422" y="3292"/>
                  <a:pt x="3374" y="3261"/>
                  <a:pt x="3323" y="3261"/>
                </a:cubicBezTo>
                <a:cubicBezTo>
                  <a:pt x="3308" y="3261"/>
                  <a:pt x="3292" y="3264"/>
                  <a:pt x="3277" y="3270"/>
                </a:cubicBezTo>
                <a:cubicBezTo>
                  <a:pt x="3212" y="3297"/>
                  <a:pt x="3181" y="3371"/>
                  <a:pt x="3208" y="3436"/>
                </a:cubicBezTo>
                <a:cubicBezTo>
                  <a:pt x="3366" y="3823"/>
                  <a:pt x="3730" y="4036"/>
                  <a:pt x="4102" y="4036"/>
                </a:cubicBezTo>
                <a:cubicBezTo>
                  <a:pt x="4343" y="4036"/>
                  <a:pt x="4587" y="3946"/>
                  <a:pt x="4779" y="3755"/>
                </a:cubicBezTo>
                <a:lnTo>
                  <a:pt x="6884" y="1648"/>
                </a:lnTo>
                <a:cubicBezTo>
                  <a:pt x="7267" y="1275"/>
                  <a:pt x="7271" y="660"/>
                  <a:pt x="6892" y="282"/>
                </a:cubicBezTo>
                <a:cubicBezTo>
                  <a:pt x="6704" y="94"/>
                  <a:pt x="6458" y="1"/>
                  <a:pt x="621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6"/>
          <p:cNvSpPr/>
          <p:nvPr/>
        </p:nvSpPr>
        <p:spPr>
          <a:xfrm>
            <a:off x="5117100" y="3678238"/>
            <a:ext cx="181650" cy="174975"/>
          </a:xfrm>
          <a:custGeom>
            <a:avLst/>
            <a:gdLst/>
            <a:ahLst/>
            <a:cxnLst/>
            <a:rect l="l" t="t" r="r" b="b"/>
            <a:pathLst>
              <a:path w="7266" h="6999" extrusionOk="0">
                <a:moveTo>
                  <a:pt x="5262" y="0"/>
                </a:moveTo>
                <a:cubicBezTo>
                  <a:pt x="4794" y="0"/>
                  <a:pt x="4327" y="178"/>
                  <a:pt x="3969" y="534"/>
                </a:cubicBezTo>
                <a:lnTo>
                  <a:pt x="2851" y="1654"/>
                </a:lnTo>
                <a:cubicBezTo>
                  <a:pt x="2801" y="1703"/>
                  <a:pt x="2801" y="1782"/>
                  <a:pt x="2849" y="1832"/>
                </a:cubicBezTo>
                <a:cubicBezTo>
                  <a:pt x="2874" y="1856"/>
                  <a:pt x="2906" y="1868"/>
                  <a:pt x="2939" y="1868"/>
                </a:cubicBezTo>
                <a:cubicBezTo>
                  <a:pt x="2971" y="1868"/>
                  <a:pt x="3003" y="1856"/>
                  <a:pt x="3027" y="1832"/>
                </a:cubicBezTo>
                <a:lnTo>
                  <a:pt x="4147" y="712"/>
                </a:lnTo>
                <a:cubicBezTo>
                  <a:pt x="4454" y="407"/>
                  <a:pt x="4856" y="255"/>
                  <a:pt x="5257" y="255"/>
                </a:cubicBezTo>
                <a:cubicBezTo>
                  <a:pt x="5660" y="255"/>
                  <a:pt x="6064" y="409"/>
                  <a:pt x="6371" y="716"/>
                </a:cubicBezTo>
                <a:cubicBezTo>
                  <a:pt x="6985" y="1330"/>
                  <a:pt x="6987" y="2325"/>
                  <a:pt x="6376" y="2941"/>
                </a:cubicBezTo>
                <a:lnTo>
                  <a:pt x="4271" y="5047"/>
                </a:lnTo>
                <a:cubicBezTo>
                  <a:pt x="3972" y="5346"/>
                  <a:pt x="3570" y="5508"/>
                  <a:pt x="3157" y="5508"/>
                </a:cubicBezTo>
                <a:cubicBezTo>
                  <a:pt x="3036" y="5508"/>
                  <a:pt x="2914" y="5494"/>
                  <a:pt x="2794" y="5465"/>
                </a:cubicBezTo>
                <a:cubicBezTo>
                  <a:pt x="2262" y="5340"/>
                  <a:pt x="1833" y="4947"/>
                  <a:pt x="1661" y="4429"/>
                </a:cubicBezTo>
                <a:lnTo>
                  <a:pt x="2657" y="3433"/>
                </a:lnTo>
                <a:cubicBezTo>
                  <a:pt x="2798" y="3292"/>
                  <a:pt x="2979" y="3225"/>
                  <a:pt x="3157" y="3225"/>
                </a:cubicBezTo>
                <a:cubicBezTo>
                  <a:pt x="3432" y="3225"/>
                  <a:pt x="3701" y="3383"/>
                  <a:pt x="3817" y="3668"/>
                </a:cubicBezTo>
                <a:cubicBezTo>
                  <a:pt x="3837" y="3716"/>
                  <a:pt x="3883" y="3746"/>
                  <a:pt x="3933" y="3746"/>
                </a:cubicBezTo>
                <a:cubicBezTo>
                  <a:pt x="3948" y="3746"/>
                  <a:pt x="3964" y="3743"/>
                  <a:pt x="3980" y="3737"/>
                </a:cubicBezTo>
                <a:cubicBezTo>
                  <a:pt x="4045" y="3711"/>
                  <a:pt x="4076" y="3637"/>
                  <a:pt x="4049" y="3574"/>
                </a:cubicBezTo>
                <a:cubicBezTo>
                  <a:pt x="3892" y="3188"/>
                  <a:pt x="3528" y="2975"/>
                  <a:pt x="3156" y="2975"/>
                </a:cubicBezTo>
                <a:cubicBezTo>
                  <a:pt x="2915" y="2975"/>
                  <a:pt x="2671" y="3065"/>
                  <a:pt x="2479" y="3256"/>
                </a:cubicBezTo>
                <a:lnTo>
                  <a:pt x="1453" y="4282"/>
                </a:lnTo>
                <a:cubicBezTo>
                  <a:pt x="1434" y="4293"/>
                  <a:pt x="1420" y="4308"/>
                  <a:pt x="1409" y="4326"/>
                </a:cubicBezTo>
                <a:lnTo>
                  <a:pt x="374" y="5362"/>
                </a:lnTo>
                <a:cubicBezTo>
                  <a:pt x="1" y="5737"/>
                  <a:pt x="2" y="6343"/>
                  <a:pt x="376" y="6717"/>
                </a:cubicBezTo>
                <a:cubicBezTo>
                  <a:pt x="564" y="6905"/>
                  <a:pt x="810" y="6999"/>
                  <a:pt x="1056" y="6999"/>
                </a:cubicBezTo>
                <a:cubicBezTo>
                  <a:pt x="1301" y="6999"/>
                  <a:pt x="1545" y="6906"/>
                  <a:pt x="1733" y="6720"/>
                </a:cubicBezTo>
                <a:lnTo>
                  <a:pt x="2397" y="6056"/>
                </a:lnTo>
                <a:cubicBezTo>
                  <a:pt x="2445" y="6008"/>
                  <a:pt x="2445" y="5928"/>
                  <a:pt x="2397" y="5879"/>
                </a:cubicBezTo>
                <a:cubicBezTo>
                  <a:pt x="2372" y="5854"/>
                  <a:pt x="2340" y="5842"/>
                  <a:pt x="2308" y="5842"/>
                </a:cubicBezTo>
                <a:cubicBezTo>
                  <a:pt x="2275" y="5842"/>
                  <a:pt x="2244" y="5854"/>
                  <a:pt x="2219" y="5879"/>
                </a:cubicBezTo>
                <a:lnTo>
                  <a:pt x="1556" y="6542"/>
                </a:lnTo>
                <a:cubicBezTo>
                  <a:pt x="1417" y="6681"/>
                  <a:pt x="1235" y="6750"/>
                  <a:pt x="1054" y="6750"/>
                </a:cubicBezTo>
                <a:cubicBezTo>
                  <a:pt x="872" y="6750"/>
                  <a:pt x="690" y="6681"/>
                  <a:pt x="551" y="6542"/>
                </a:cubicBezTo>
                <a:cubicBezTo>
                  <a:pt x="274" y="6266"/>
                  <a:pt x="274" y="5817"/>
                  <a:pt x="551" y="5539"/>
                </a:cubicBezTo>
                <a:lnTo>
                  <a:pt x="1465" y="4625"/>
                </a:lnTo>
                <a:cubicBezTo>
                  <a:pt x="1697" y="5191"/>
                  <a:pt x="2196" y="5604"/>
                  <a:pt x="2795" y="5724"/>
                </a:cubicBezTo>
                <a:cubicBezTo>
                  <a:pt x="2915" y="5748"/>
                  <a:pt x="3035" y="5759"/>
                  <a:pt x="3155" y="5759"/>
                </a:cubicBezTo>
                <a:cubicBezTo>
                  <a:pt x="3635" y="5759"/>
                  <a:pt x="4101" y="5570"/>
                  <a:pt x="4448" y="5224"/>
                </a:cubicBezTo>
                <a:lnTo>
                  <a:pt x="6554" y="3119"/>
                </a:lnTo>
                <a:cubicBezTo>
                  <a:pt x="7266" y="2406"/>
                  <a:pt x="7266" y="1249"/>
                  <a:pt x="6554" y="536"/>
                </a:cubicBezTo>
                <a:lnTo>
                  <a:pt x="6554" y="534"/>
                </a:lnTo>
                <a:cubicBezTo>
                  <a:pt x="6196" y="178"/>
                  <a:pt x="5729" y="0"/>
                  <a:pt x="52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6"/>
          <p:cNvSpPr/>
          <p:nvPr/>
        </p:nvSpPr>
        <p:spPr>
          <a:xfrm>
            <a:off x="5705863" y="2300038"/>
            <a:ext cx="204400" cy="190575"/>
          </a:xfrm>
          <a:custGeom>
            <a:avLst/>
            <a:gdLst/>
            <a:ahLst/>
            <a:cxnLst/>
            <a:rect l="l" t="t" r="r" b="b"/>
            <a:pathLst>
              <a:path w="8176" h="7623" extrusionOk="0">
                <a:moveTo>
                  <a:pt x="239" y="3895"/>
                </a:moveTo>
                <a:cubicBezTo>
                  <a:pt x="406" y="4059"/>
                  <a:pt x="655" y="4209"/>
                  <a:pt x="980" y="4333"/>
                </a:cubicBezTo>
                <a:cubicBezTo>
                  <a:pt x="1575" y="4559"/>
                  <a:pt x="2363" y="4684"/>
                  <a:pt x="3201" y="4684"/>
                </a:cubicBezTo>
                <a:cubicBezTo>
                  <a:pt x="3268" y="4684"/>
                  <a:pt x="3335" y="4684"/>
                  <a:pt x="3403" y="4681"/>
                </a:cubicBezTo>
                <a:cubicBezTo>
                  <a:pt x="3417" y="4696"/>
                  <a:pt x="3434" y="4710"/>
                  <a:pt x="3452" y="4720"/>
                </a:cubicBezTo>
                <a:lnTo>
                  <a:pt x="3782" y="4910"/>
                </a:lnTo>
                <a:cubicBezTo>
                  <a:pt x="3758" y="5091"/>
                  <a:pt x="3758" y="5272"/>
                  <a:pt x="3782" y="5451"/>
                </a:cubicBezTo>
                <a:lnTo>
                  <a:pt x="3452" y="5643"/>
                </a:lnTo>
                <a:cubicBezTo>
                  <a:pt x="3345" y="5704"/>
                  <a:pt x="3307" y="5843"/>
                  <a:pt x="3370" y="5951"/>
                </a:cubicBezTo>
                <a:lnTo>
                  <a:pt x="3549" y="6260"/>
                </a:lnTo>
                <a:cubicBezTo>
                  <a:pt x="3435" y="6267"/>
                  <a:pt x="3319" y="6270"/>
                  <a:pt x="3202" y="6270"/>
                </a:cubicBezTo>
                <a:cubicBezTo>
                  <a:pt x="2393" y="6270"/>
                  <a:pt x="1634" y="6150"/>
                  <a:pt x="1066" y="5933"/>
                </a:cubicBezTo>
                <a:cubicBezTo>
                  <a:pt x="541" y="5733"/>
                  <a:pt x="239" y="5472"/>
                  <a:pt x="239" y="5214"/>
                </a:cubicBezTo>
                <a:lnTo>
                  <a:pt x="239" y="3895"/>
                </a:lnTo>
                <a:close/>
                <a:moveTo>
                  <a:pt x="3201" y="1"/>
                </a:moveTo>
                <a:cubicBezTo>
                  <a:pt x="2363" y="1"/>
                  <a:pt x="1575" y="126"/>
                  <a:pt x="980" y="354"/>
                </a:cubicBezTo>
                <a:cubicBezTo>
                  <a:pt x="348" y="593"/>
                  <a:pt x="1" y="928"/>
                  <a:pt x="1" y="1296"/>
                </a:cubicBezTo>
                <a:lnTo>
                  <a:pt x="1" y="5216"/>
                </a:lnTo>
                <a:cubicBezTo>
                  <a:pt x="1" y="5582"/>
                  <a:pt x="348" y="5917"/>
                  <a:pt x="980" y="6158"/>
                </a:cubicBezTo>
                <a:cubicBezTo>
                  <a:pt x="1576" y="6386"/>
                  <a:pt x="2365" y="6509"/>
                  <a:pt x="3201" y="6509"/>
                </a:cubicBezTo>
                <a:cubicBezTo>
                  <a:pt x="3364" y="6509"/>
                  <a:pt x="3525" y="6505"/>
                  <a:pt x="3684" y="6496"/>
                </a:cubicBezTo>
                <a:lnTo>
                  <a:pt x="3890" y="6853"/>
                </a:lnTo>
                <a:cubicBezTo>
                  <a:pt x="3931" y="6925"/>
                  <a:pt x="4007" y="6966"/>
                  <a:pt x="4085" y="6966"/>
                </a:cubicBezTo>
                <a:cubicBezTo>
                  <a:pt x="4124" y="6966"/>
                  <a:pt x="4163" y="6956"/>
                  <a:pt x="4198" y="6935"/>
                </a:cubicBezTo>
                <a:lnTo>
                  <a:pt x="4528" y="6745"/>
                </a:lnTo>
                <a:cubicBezTo>
                  <a:pt x="4671" y="6857"/>
                  <a:pt x="4830" y="6947"/>
                  <a:pt x="4996" y="7016"/>
                </a:cubicBezTo>
                <a:lnTo>
                  <a:pt x="4996" y="7397"/>
                </a:lnTo>
                <a:cubicBezTo>
                  <a:pt x="4996" y="7520"/>
                  <a:pt x="5097" y="7621"/>
                  <a:pt x="5223" y="7623"/>
                </a:cubicBezTo>
                <a:lnTo>
                  <a:pt x="6262" y="7623"/>
                </a:lnTo>
                <a:cubicBezTo>
                  <a:pt x="6386" y="7623"/>
                  <a:pt x="6487" y="7522"/>
                  <a:pt x="6487" y="7397"/>
                </a:cubicBezTo>
                <a:lnTo>
                  <a:pt x="6487" y="7016"/>
                </a:lnTo>
                <a:cubicBezTo>
                  <a:pt x="6655" y="6947"/>
                  <a:pt x="6812" y="6857"/>
                  <a:pt x="6955" y="6745"/>
                </a:cubicBezTo>
                <a:lnTo>
                  <a:pt x="7286" y="6935"/>
                </a:lnTo>
                <a:cubicBezTo>
                  <a:pt x="7322" y="6956"/>
                  <a:pt x="7361" y="6966"/>
                  <a:pt x="7399" y="6966"/>
                </a:cubicBezTo>
                <a:cubicBezTo>
                  <a:pt x="7476" y="6966"/>
                  <a:pt x="7552" y="6925"/>
                  <a:pt x="7594" y="6853"/>
                </a:cubicBezTo>
                <a:lnTo>
                  <a:pt x="8114" y="5953"/>
                </a:lnTo>
                <a:cubicBezTo>
                  <a:pt x="8144" y="5901"/>
                  <a:pt x="8153" y="5839"/>
                  <a:pt x="8137" y="5780"/>
                </a:cubicBezTo>
                <a:cubicBezTo>
                  <a:pt x="8122" y="5722"/>
                  <a:pt x="8083" y="5673"/>
                  <a:pt x="8032" y="5643"/>
                </a:cubicBezTo>
                <a:lnTo>
                  <a:pt x="7702" y="5453"/>
                </a:lnTo>
                <a:cubicBezTo>
                  <a:pt x="7726" y="5272"/>
                  <a:pt x="7726" y="5091"/>
                  <a:pt x="7702" y="4912"/>
                </a:cubicBezTo>
                <a:lnTo>
                  <a:pt x="8032" y="4720"/>
                </a:lnTo>
                <a:cubicBezTo>
                  <a:pt x="8140" y="4658"/>
                  <a:pt x="8176" y="4521"/>
                  <a:pt x="8114" y="4412"/>
                </a:cubicBezTo>
                <a:lnTo>
                  <a:pt x="7954" y="4135"/>
                </a:lnTo>
                <a:cubicBezTo>
                  <a:pt x="7931" y="4097"/>
                  <a:pt x="7891" y="4075"/>
                  <a:pt x="7850" y="4075"/>
                </a:cubicBezTo>
                <a:cubicBezTo>
                  <a:pt x="7830" y="4075"/>
                  <a:pt x="7810" y="4081"/>
                  <a:pt x="7791" y="4092"/>
                </a:cubicBezTo>
                <a:cubicBezTo>
                  <a:pt x="7734" y="4124"/>
                  <a:pt x="7714" y="4197"/>
                  <a:pt x="7747" y="4253"/>
                </a:cubicBezTo>
                <a:lnTo>
                  <a:pt x="7901" y="4521"/>
                </a:lnTo>
                <a:lnTo>
                  <a:pt x="7511" y="4746"/>
                </a:lnTo>
                <a:cubicBezTo>
                  <a:pt x="7468" y="4772"/>
                  <a:pt x="7445" y="4821"/>
                  <a:pt x="7453" y="4870"/>
                </a:cubicBezTo>
                <a:cubicBezTo>
                  <a:pt x="7491" y="5076"/>
                  <a:pt x="7491" y="5287"/>
                  <a:pt x="7453" y="5493"/>
                </a:cubicBezTo>
                <a:cubicBezTo>
                  <a:pt x="7445" y="5543"/>
                  <a:pt x="7468" y="5593"/>
                  <a:pt x="7511" y="5617"/>
                </a:cubicBezTo>
                <a:lnTo>
                  <a:pt x="7901" y="5843"/>
                </a:lnTo>
                <a:lnTo>
                  <a:pt x="7395" y="6719"/>
                </a:lnTo>
                <a:lnTo>
                  <a:pt x="7005" y="6495"/>
                </a:lnTo>
                <a:cubicBezTo>
                  <a:pt x="6986" y="6484"/>
                  <a:pt x="6965" y="6478"/>
                  <a:pt x="6945" y="6478"/>
                </a:cubicBezTo>
                <a:cubicBezTo>
                  <a:pt x="6917" y="6478"/>
                  <a:pt x="6890" y="6488"/>
                  <a:pt x="6868" y="6507"/>
                </a:cubicBezTo>
                <a:cubicBezTo>
                  <a:pt x="6709" y="6643"/>
                  <a:pt x="6526" y="6748"/>
                  <a:pt x="6329" y="6819"/>
                </a:cubicBezTo>
                <a:cubicBezTo>
                  <a:pt x="6282" y="6835"/>
                  <a:pt x="6250" y="6881"/>
                  <a:pt x="6250" y="6931"/>
                </a:cubicBezTo>
                <a:lnTo>
                  <a:pt x="6250" y="7382"/>
                </a:lnTo>
                <a:lnTo>
                  <a:pt x="5236" y="7382"/>
                </a:lnTo>
                <a:lnTo>
                  <a:pt x="5236" y="6931"/>
                </a:lnTo>
                <a:cubicBezTo>
                  <a:pt x="5236" y="6881"/>
                  <a:pt x="5205" y="6837"/>
                  <a:pt x="5158" y="6819"/>
                </a:cubicBezTo>
                <a:cubicBezTo>
                  <a:pt x="4961" y="6749"/>
                  <a:pt x="4778" y="6643"/>
                  <a:pt x="4620" y="6507"/>
                </a:cubicBezTo>
                <a:cubicBezTo>
                  <a:pt x="4597" y="6488"/>
                  <a:pt x="4570" y="6479"/>
                  <a:pt x="4542" y="6479"/>
                </a:cubicBezTo>
                <a:cubicBezTo>
                  <a:pt x="4521" y="6479"/>
                  <a:pt x="4501" y="6484"/>
                  <a:pt x="4482" y="6495"/>
                </a:cubicBezTo>
                <a:lnTo>
                  <a:pt x="4092" y="6721"/>
                </a:lnTo>
                <a:lnTo>
                  <a:pt x="3586" y="5843"/>
                </a:lnTo>
                <a:lnTo>
                  <a:pt x="3975" y="5618"/>
                </a:lnTo>
                <a:cubicBezTo>
                  <a:pt x="4019" y="5593"/>
                  <a:pt x="4042" y="5543"/>
                  <a:pt x="4033" y="5493"/>
                </a:cubicBezTo>
                <a:cubicBezTo>
                  <a:pt x="3996" y="5287"/>
                  <a:pt x="3996" y="5076"/>
                  <a:pt x="4033" y="4871"/>
                </a:cubicBezTo>
                <a:cubicBezTo>
                  <a:pt x="4042" y="4821"/>
                  <a:pt x="4019" y="4772"/>
                  <a:pt x="3975" y="4746"/>
                </a:cubicBezTo>
                <a:lnTo>
                  <a:pt x="3586" y="4521"/>
                </a:lnTo>
                <a:lnTo>
                  <a:pt x="4092" y="3643"/>
                </a:lnTo>
                <a:lnTo>
                  <a:pt x="4482" y="3868"/>
                </a:lnTo>
                <a:cubicBezTo>
                  <a:pt x="4501" y="3879"/>
                  <a:pt x="4521" y="3884"/>
                  <a:pt x="4541" y="3884"/>
                </a:cubicBezTo>
                <a:cubicBezTo>
                  <a:pt x="4569" y="3884"/>
                  <a:pt x="4597" y="3875"/>
                  <a:pt x="4620" y="3856"/>
                </a:cubicBezTo>
                <a:cubicBezTo>
                  <a:pt x="4778" y="3720"/>
                  <a:pt x="4961" y="3615"/>
                  <a:pt x="5158" y="3545"/>
                </a:cubicBezTo>
                <a:cubicBezTo>
                  <a:pt x="5205" y="3528"/>
                  <a:pt x="5237" y="3483"/>
                  <a:pt x="5236" y="3432"/>
                </a:cubicBezTo>
                <a:lnTo>
                  <a:pt x="5236" y="2983"/>
                </a:lnTo>
                <a:lnTo>
                  <a:pt x="6250" y="2983"/>
                </a:lnTo>
                <a:lnTo>
                  <a:pt x="6250" y="3432"/>
                </a:lnTo>
                <a:cubicBezTo>
                  <a:pt x="6250" y="3483"/>
                  <a:pt x="6282" y="3528"/>
                  <a:pt x="6329" y="3545"/>
                </a:cubicBezTo>
                <a:cubicBezTo>
                  <a:pt x="6526" y="3615"/>
                  <a:pt x="6709" y="3720"/>
                  <a:pt x="6868" y="3856"/>
                </a:cubicBezTo>
                <a:cubicBezTo>
                  <a:pt x="6890" y="3875"/>
                  <a:pt x="6917" y="3884"/>
                  <a:pt x="6945" y="3884"/>
                </a:cubicBezTo>
                <a:cubicBezTo>
                  <a:pt x="6965" y="3884"/>
                  <a:pt x="6986" y="3879"/>
                  <a:pt x="7005" y="3868"/>
                </a:cubicBezTo>
                <a:lnTo>
                  <a:pt x="7395" y="3643"/>
                </a:lnTo>
                <a:lnTo>
                  <a:pt x="7496" y="3817"/>
                </a:lnTo>
                <a:cubicBezTo>
                  <a:pt x="7518" y="3855"/>
                  <a:pt x="7558" y="3877"/>
                  <a:pt x="7598" y="3877"/>
                </a:cubicBezTo>
                <a:cubicBezTo>
                  <a:pt x="7619" y="3877"/>
                  <a:pt x="7639" y="3871"/>
                  <a:pt x="7658" y="3860"/>
                </a:cubicBezTo>
                <a:cubicBezTo>
                  <a:pt x="7716" y="3828"/>
                  <a:pt x="7734" y="3755"/>
                  <a:pt x="7702" y="3699"/>
                </a:cubicBezTo>
                <a:lnTo>
                  <a:pt x="7596" y="3513"/>
                </a:lnTo>
                <a:cubicBezTo>
                  <a:pt x="7553" y="3441"/>
                  <a:pt x="7478" y="3401"/>
                  <a:pt x="7400" y="3401"/>
                </a:cubicBezTo>
                <a:cubicBezTo>
                  <a:pt x="7362" y="3401"/>
                  <a:pt x="7323" y="3410"/>
                  <a:pt x="7288" y="3431"/>
                </a:cubicBezTo>
                <a:lnTo>
                  <a:pt x="6956" y="3622"/>
                </a:lnTo>
                <a:cubicBezTo>
                  <a:pt x="6814" y="3510"/>
                  <a:pt x="6656" y="3419"/>
                  <a:pt x="6489" y="3350"/>
                </a:cubicBezTo>
                <a:lnTo>
                  <a:pt x="6489" y="2969"/>
                </a:lnTo>
                <a:cubicBezTo>
                  <a:pt x="6489" y="2900"/>
                  <a:pt x="6458" y="2836"/>
                  <a:pt x="6404" y="2794"/>
                </a:cubicBezTo>
                <a:lnTo>
                  <a:pt x="6404" y="1294"/>
                </a:lnTo>
                <a:cubicBezTo>
                  <a:pt x="6404" y="835"/>
                  <a:pt x="5869" y="436"/>
                  <a:pt x="4935" y="200"/>
                </a:cubicBezTo>
                <a:cubicBezTo>
                  <a:pt x="4924" y="197"/>
                  <a:pt x="4913" y="196"/>
                  <a:pt x="4903" y="196"/>
                </a:cubicBezTo>
                <a:cubicBezTo>
                  <a:pt x="4849" y="196"/>
                  <a:pt x="4801" y="231"/>
                  <a:pt x="4786" y="286"/>
                </a:cubicBezTo>
                <a:cubicBezTo>
                  <a:pt x="4770" y="351"/>
                  <a:pt x="4811" y="417"/>
                  <a:pt x="4877" y="432"/>
                </a:cubicBezTo>
                <a:cubicBezTo>
                  <a:pt x="5672" y="634"/>
                  <a:pt x="6166" y="963"/>
                  <a:pt x="6166" y="1294"/>
                </a:cubicBezTo>
                <a:cubicBezTo>
                  <a:pt x="6166" y="1552"/>
                  <a:pt x="5865" y="1814"/>
                  <a:pt x="5340" y="2013"/>
                </a:cubicBezTo>
                <a:cubicBezTo>
                  <a:pt x="4772" y="2231"/>
                  <a:pt x="4012" y="2350"/>
                  <a:pt x="3203" y="2350"/>
                </a:cubicBezTo>
                <a:cubicBezTo>
                  <a:pt x="3193" y="2350"/>
                  <a:pt x="3184" y="2350"/>
                  <a:pt x="3174" y="2350"/>
                </a:cubicBezTo>
                <a:cubicBezTo>
                  <a:pt x="2847" y="2350"/>
                  <a:pt x="2520" y="2328"/>
                  <a:pt x="2196" y="2285"/>
                </a:cubicBezTo>
                <a:cubicBezTo>
                  <a:pt x="2191" y="2284"/>
                  <a:pt x="2185" y="2284"/>
                  <a:pt x="2179" y="2284"/>
                </a:cubicBezTo>
                <a:cubicBezTo>
                  <a:pt x="2120" y="2284"/>
                  <a:pt x="2070" y="2327"/>
                  <a:pt x="2062" y="2388"/>
                </a:cubicBezTo>
                <a:cubicBezTo>
                  <a:pt x="2054" y="2452"/>
                  <a:pt x="2100" y="2513"/>
                  <a:pt x="2164" y="2522"/>
                </a:cubicBezTo>
                <a:cubicBezTo>
                  <a:pt x="2509" y="2567"/>
                  <a:pt x="2856" y="2589"/>
                  <a:pt x="3203" y="2589"/>
                </a:cubicBezTo>
                <a:cubicBezTo>
                  <a:pt x="4041" y="2589"/>
                  <a:pt x="4830" y="2464"/>
                  <a:pt x="5425" y="2237"/>
                </a:cubicBezTo>
                <a:cubicBezTo>
                  <a:pt x="5749" y="2113"/>
                  <a:pt x="5999" y="1965"/>
                  <a:pt x="6165" y="1799"/>
                </a:cubicBezTo>
                <a:lnTo>
                  <a:pt x="6165" y="2746"/>
                </a:lnTo>
                <a:lnTo>
                  <a:pt x="5223" y="2746"/>
                </a:lnTo>
                <a:cubicBezTo>
                  <a:pt x="5097" y="2746"/>
                  <a:pt x="4996" y="2847"/>
                  <a:pt x="4996" y="2970"/>
                </a:cubicBezTo>
                <a:lnTo>
                  <a:pt x="4996" y="3351"/>
                </a:lnTo>
                <a:cubicBezTo>
                  <a:pt x="4830" y="3420"/>
                  <a:pt x="4672" y="3512"/>
                  <a:pt x="4528" y="3623"/>
                </a:cubicBezTo>
                <a:lnTo>
                  <a:pt x="4198" y="3432"/>
                </a:lnTo>
                <a:cubicBezTo>
                  <a:pt x="4163" y="3412"/>
                  <a:pt x="4124" y="3402"/>
                  <a:pt x="4085" y="3402"/>
                </a:cubicBezTo>
                <a:cubicBezTo>
                  <a:pt x="4007" y="3402"/>
                  <a:pt x="3931" y="3442"/>
                  <a:pt x="3890" y="3514"/>
                </a:cubicBezTo>
                <a:lnTo>
                  <a:pt x="3370" y="4415"/>
                </a:lnTo>
                <a:cubicBezTo>
                  <a:pt x="3365" y="4424"/>
                  <a:pt x="3360" y="4435"/>
                  <a:pt x="3355" y="4446"/>
                </a:cubicBezTo>
                <a:cubicBezTo>
                  <a:pt x="3304" y="4447"/>
                  <a:pt x="3253" y="4447"/>
                  <a:pt x="3202" y="4447"/>
                </a:cubicBezTo>
                <a:cubicBezTo>
                  <a:pt x="2392" y="4447"/>
                  <a:pt x="1634" y="4329"/>
                  <a:pt x="1064" y="4111"/>
                </a:cubicBezTo>
                <a:cubicBezTo>
                  <a:pt x="539" y="3911"/>
                  <a:pt x="238" y="3649"/>
                  <a:pt x="238" y="3392"/>
                </a:cubicBezTo>
                <a:lnTo>
                  <a:pt x="238" y="1799"/>
                </a:lnTo>
                <a:cubicBezTo>
                  <a:pt x="510" y="2070"/>
                  <a:pt x="1004" y="2293"/>
                  <a:pt x="1666" y="2436"/>
                </a:cubicBezTo>
                <a:cubicBezTo>
                  <a:pt x="1674" y="2437"/>
                  <a:pt x="1684" y="2439"/>
                  <a:pt x="1692" y="2439"/>
                </a:cubicBezTo>
                <a:cubicBezTo>
                  <a:pt x="1833" y="2436"/>
                  <a:pt x="1855" y="2234"/>
                  <a:pt x="1717" y="2203"/>
                </a:cubicBezTo>
                <a:cubicBezTo>
                  <a:pt x="818" y="2011"/>
                  <a:pt x="238" y="1654"/>
                  <a:pt x="238" y="1296"/>
                </a:cubicBezTo>
                <a:cubicBezTo>
                  <a:pt x="238" y="1039"/>
                  <a:pt x="539" y="776"/>
                  <a:pt x="1064" y="577"/>
                </a:cubicBezTo>
                <a:cubicBezTo>
                  <a:pt x="1632" y="360"/>
                  <a:pt x="2392" y="240"/>
                  <a:pt x="3201" y="240"/>
                </a:cubicBezTo>
                <a:cubicBezTo>
                  <a:pt x="3209" y="240"/>
                  <a:pt x="3217" y="240"/>
                  <a:pt x="3226" y="240"/>
                </a:cubicBezTo>
                <a:cubicBezTo>
                  <a:pt x="3618" y="240"/>
                  <a:pt x="4010" y="271"/>
                  <a:pt x="4397" y="333"/>
                </a:cubicBezTo>
                <a:cubicBezTo>
                  <a:pt x="4404" y="334"/>
                  <a:pt x="4410" y="335"/>
                  <a:pt x="4417" y="335"/>
                </a:cubicBezTo>
                <a:cubicBezTo>
                  <a:pt x="4474" y="335"/>
                  <a:pt x="4525" y="293"/>
                  <a:pt x="4535" y="235"/>
                </a:cubicBezTo>
                <a:cubicBezTo>
                  <a:pt x="4545" y="169"/>
                  <a:pt x="4501" y="109"/>
                  <a:pt x="4436" y="98"/>
                </a:cubicBezTo>
                <a:cubicBezTo>
                  <a:pt x="4027" y="32"/>
                  <a:pt x="3615" y="1"/>
                  <a:pt x="320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6"/>
          <p:cNvSpPr/>
          <p:nvPr/>
        </p:nvSpPr>
        <p:spPr>
          <a:xfrm>
            <a:off x="3282900" y="2274198"/>
            <a:ext cx="181778" cy="242283"/>
          </a:xfrm>
          <a:custGeom>
            <a:avLst/>
            <a:gdLst/>
            <a:ahLst/>
            <a:cxnLst/>
            <a:rect l="l" t="t" r="r" b="b"/>
            <a:pathLst>
              <a:path w="4795" h="6391" extrusionOk="0">
                <a:moveTo>
                  <a:pt x="2417" y="240"/>
                </a:moveTo>
                <a:cubicBezTo>
                  <a:pt x="2920" y="240"/>
                  <a:pt x="3407" y="427"/>
                  <a:pt x="3781" y="765"/>
                </a:cubicBezTo>
                <a:cubicBezTo>
                  <a:pt x="4536" y="1441"/>
                  <a:pt x="4687" y="2565"/>
                  <a:pt x="4137" y="3416"/>
                </a:cubicBezTo>
                <a:cubicBezTo>
                  <a:pt x="3927" y="3739"/>
                  <a:pt x="3633" y="3997"/>
                  <a:pt x="3284" y="4162"/>
                </a:cubicBezTo>
                <a:cubicBezTo>
                  <a:pt x="3066" y="4267"/>
                  <a:pt x="2927" y="4487"/>
                  <a:pt x="2929" y="4730"/>
                </a:cubicBezTo>
                <a:lnTo>
                  <a:pt x="2929" y="4870"/>
                </a:lnTo>
                <a:lnTo>
                  <a:pt x="1888" y="4870"/>
                </a:lnTo>
                <a:lnTo>
                  <a:pt x="1888" y="4730"/>
                </a:lnTo>
                <a:cubicBezTo>
                  <a:pt x="1888" y="4486"/>
                  <a:pt x="1748" y="4265"/>
                  <a:pt x="1529" y="4160"/>
                </a:cubicBezTo>
                <a:cubicBezTo>
                  <a:pt x="722" y="3778"/>
                  <a:pt x="254" y="2919"/>
                  <a:pt x="367" y="2033"/>
                </a:cubicBezTo>
                <a:cubicBezTo>
                  <a:pt x="483" y="1106"/>
                  <a:pt x="1242" y="357"/>
                  <a:pt x="2173" y="254"/>
                </a:cubicBezTo>
                <a:cubicBezTo>
                  <a:pt x="2253" y="244"/>
                  <a:pt x="2331" y="240"/>
                  <a:pt x="2412" y="240"/>
                </a:cubicBezTo>
                <a:cubicBezTo>
                  <a:pt x="2414" y="240"/>
                  <a:pt x="2415" y="240"/>
                  <a:pt x="2417" y="240"/>
                </a:cubicBezTo>
                <a:close/>
                <a:moveTo>
                  <a:pt x="2929" y="5109"/>
                </a:moveTo>
                <a:lnTo>
                  <a:pt x="2929" y="5501"/>
                </a:lnTo>
                <a:lnTo>
                  <a:pt x="2929" y="5502"/>
                </a:lnTo>
                <a:cubicBezTo>
                  <a:pt x="2929" y="5576"/>
                  <a:pt x="2868" y="5638"/>
                  <a:pt x="2793" y="5638"/>
                </a:cubicBezTo>
                <a:lnTo>
                  <a:pt x="2024" y="5638"/>
                </a:lnTo>
                <a:cubicBezTo>
                  <a:pt x="1949" y="5638"/>
                  <a:pt x="1888" y="5576"/>
                  <a:pt x="1888" y="5502"/>
                </a:cubicBezTo>
                <a:lnTo>
                  <a:pt x="1888" y="5109"/>
                </a:lnTo>
                <a:close/>
                <a:moveTo>
                  <a:pt x="2673" y="5878"/>
                </a:moveTo>
                <a:lnTo>
                  <a:pt x="2673" y="6014"/>
                </a:lnTo>
                <a:cubicBezTo>
                  <a:pt x="2673" y="6089"/>
                  <a:pt x="2611" y="6150"/>
                  <a:pt x="2537" y="6151"/>
                </a:cubicBezTo>
                <a:lnTo>
                  <a:pt x="2280" y="6151"/>
                </a:lnTo>
                <a:cubicBezTo>
                  <a:pt x="2204" y="6150"/>
                  <a:pt x="2144" y="6089"/>
                  <a:pt x="2144" y="6014"/>
                </a:cubicBezTo>
                <a:lnTo>
                  <a:pt x="2144" y="5878"/>
                </a:lnTo>
                <a:close/>
                <a:moveTo>
                  <a:pt x="2413" y="1"/>
                </a:moveTo>
                <a:cubicBezTo>
                  <a:pt x="2325" y="1"/>
                  <a:pt x="2236" y="5"/>
                  <a:pt x="2147" y="15"/>
                </a:cubicBezTo>
                <a:cubicBezTo>
                  <a:pt x="1106" y="130"/>
                  <a:pt x="258" y="966"/>
                  <a:pt x="127" y="2004"/>
                </a:cubicBezTo>
                <a:cubicBezTo>
                  <a:pt x="1" y="2993"/>
                  <a:pt x="526" y="3950"/>
                  <a:pt x="1425" y="4377"/>
                </a:cubicBezTo>
                <a:cubicBezTo>
                  <a:pt x="1561" y="4442"/>
                  <a:pt x="1647" y="4579"/>
                  <a:pt x="1647" y="4730"/>
                </a:cubicBezTo>
                <a:lnTo>
                  <a:pt x="1647" y="5501"/>
                </a:lnTo>
                <a:cubicBezTo>
                  <a:pt x="1647" y="5663"/>
                  <a:pt x="1749" y="5807"/>
                  <a:pt x="1903" y="5858"/>
                </a:cubicBezTo>
                <a:lnTo>
                  <a:pt x="1903" y="6014"/>
                </a:lnTo>
                <a:cubicBezTo>
                  <a:pt x="1903" y="6221"/>
                  <a:pt x="2071" y="6389"/>
                  <a:pt x="2280" y="6391"/>
                </a:cubicBezTo>
                <a:lnTo>
                  <a:pt x="2537" y="6391"/>
                </a:lnTo>
                <a:cubicBezTo>
                  <a:pt x="2744" y="6389"/>
                  <a:pt x="2913" y="6221"/>
                  <a:pt x="2913" y="6014"/>
                </a:cubicBezTo>
                <a:lnTo>
                  <a:pt x="2913" y="5858"/>
                </a:lnTo>
                <a:cubicBezTo>
                  <a:pt x="3066" y="5807"/>
                  <a:pt x="3168" y="5663"/>
                  <a:pt x="3168" y="5501"/>
                </a:cubicBezTo>
                <a:lnTo>
                  <a:pt x="3168" y="4728"/>
                </a:lnTo>
                <a:cubicBezTo>
                  <a:pt x="3168" y="4580"/>
                  <a:pt x="3252" y="4443"/>
                  <a:pt x="3386" y="4378"/>
                </a:cubicBezTo>
                <a:cubicBezTo>
                  <a:pt x="4084" y="4050"/>
                  <a:pt x="4571" y="3394"/>
                  <a:pt x="4683" y="2631"/>
                </a:cubicBezTo>
                <a:cubicBezTo>
                  <a:pt x="4794" y="1868"/>
                  <a:pt x="4516" y="1100"/>
                  <a:pt x="3941" y="586"/>
                </a:cubicBezTo>
                <a:cubicBezTo>
                  <a:pt x="3515" y="204"/>
                  <a:pt x="2980" y="1"/>
                  <a:pt x="24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6"/>
          <p:cNvSpPr/>
          <p:nvPr/>
        </p:nvSpPr>
        <p:spPr>
          <a:xfrm rot="10800000" flipH="1">
            <a:off x="3359035" y="2354024"/>
            <a:ext cx="29550" cy="20925"/>
          </a:xfrm>
          <a:custGeom>
            <a:avLst/>
            <a:gdLst/>
            <a:ahLst/>
            <a:cxnLst/>
            <a:rect l="l" t="t" r="r" b="b"/>
            <a:pathLst>
              <a:path w="613" h="434" extrusionOk="0">
                <a:moveTo>
                  <a:pt x="474" y="0"/>
                </a:moveTo>
                <a:cubicBezTo>
                  <a:pt x="454" y="0"/>
                  <a:pt x="433" y="5"/>
                  <a:pt x="414" y="17"/>
                </a:cubicBezTo>
                <a:lnTo>
                  <a:pt x="82" y="209"/>
                </a:lnTo>
                <a:cubicBezTo>
                  <a:pt x="21" y="240"/>
                  <a:pt x="1" y="315"/>
                  <a:pt x="35" y="375"/>
                </a:cubicBezTo>
                <a:cubicBezTo>
                  <a:pt x="57" y="413"/>
                  <a:pt x="97" y="434"/>
                  <a:pt x="138" y="434"/>
                </a:cubicBezTo>
                <a:cubicBezTo>
                  <a:pt x="160" y="434"/>
                  <a:pt x="182" y="428"/>
                  <a:pt x="201" y="416"/>
                </a:cubicBezTo>
                <a:lnTo>
                  <a:pt x="534" y="224"/>
                </a:lnTo>
                <a:cubicBezTo>
                  <a:pt x="592" y="192"/>
                  <a:pt x="612" y="118"/>
                  <a:pt x="578" y="60"/>
                </a:cubicBezTo>
                <a:cubicBezTo>
                  <a:pt x="556" y="22"/>
                  <a:pt x="516" y="0"/>
                  <a:pt x="4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6"/>
          <p:cNvSpPr/>
          <p:nvPr/>
        </p:nvSpPr>
        <p:spPr>
          <a:xfrm>
            <a:off x="3970308" y="911019"/>
            <a:ext cx="222950" cy="168151"/>
          </a:xfrm>
          <a:custGeom>
            <a:avLst/>
            <a:gdLst/>
            <a:ahLst/>
            <a:cxnLst/>
            <a:rect l="l" t="t" r="r" b="b"/>
            <a:pathLst>
              <a:path w="10240" h="7724" extrusionOk="0">
                <a:moveTo>
                  <a:pt x="9122" y="1"/>
                </a:moveTo>
                <a:cubicBezTo>
                  <a:pt x="9099" y="1"/>
                  <a:pt x="9076" y="6"/>
                  <a:pt x="9055" y="16"/>
                </a:cubicBezTo>
                <a:cubicBezTo>
                  <a:pt x="8978" y="52"/>
                  <a:pt x="8944" y="144"/>
                  <a:pt x="8979" y="222"/>
                </a:cubicBezTo>
                <a:cubicBezTo>
                  <a:pt x="9899" y="2164"/>
                  <a:pt x="9484" y="4477"/>
                  <a:pt x="7945" y="5978"/>
                </a:cubicBezTo>
                <a:cubicBezTo>
                  <a:pt x="6983" y="6918"/>
                  <a:pt x="5714" y="7410"/>
                  <a:pt x="4428" y="7410"/>
                </a:cubicBezTo>
                <a:cubicBezTo>
                  <a:pt x="3659" y="7410"/>
                  <a:pt x="2885" y="7234"/>
                  <a:pt x="2167" y="6873"/>
                </a:cubicBezTo>
                <a:cubicBezTo>
                  <a:pt x="1574" y="6572"/>
                  <a:pt x="1047" y="6160"/>
                  <a:pt x="614" y="5656"/>
                </a:cubicBezTo>
                <a:lnTo>
                  <a:pt x="614" y="5656"/>
                </a:lnTo>
                <a:lnTo>
                  <a:pt x="1232" y="5862"/>
                </a:lnTo>
                <a:cubicBezTo>
                  <a:pt x="1247" y="5867"/>
                  <a:pt x="1262" y="5869"/>
                  <a:pt x="1277" y="5869"/>
                </a:cubicBezTo>
                <a:cubicBezTo>
                  <a:pt x="1343" y="5869"/>
                  <a:pt x="1404" y="5827"/>
                  <a:pt x="1426" y="5763"/>
                </a:cubicBezTo>
                <a:cubicBezTo>
                  <a:pt x="1453" y="5682"/>
                  <a:pt x="1411" y="5594"/>
                  <a:pt x="1331" y="5565"/>
                </a:cubicBezTo>
                <a:lnTo>
                  <a:pt x="220" y="5195"/>
                </a:lnTo>
                <a:cubicBezTo>
                  <a:pt x="203" y="5189"/>
                  <a:pt x="186" y="5187"/>
                  <a:pt x="170" y="5187"/>
                </a:cubicBezTo>
                <a:cubicBezTo>
                  <a:pt x="78" y="5187"/>
                  <a:pt x="0" y="5268"/>
                  <a:pt x="15" y="5366"/>
                </a:cubicBezTo>
                <a:lnTo>
                  <a:pt x="200" y="6663"/>
                </a:lnTo>
                <a:cubicBezTo>
                  <a:pt x="211" y="6740"/>
                  <a:pt x="277" y="6798"/>
                  <a:pt x="355" y="6798"/>
                </a:cubicBezTo>
                <a:cubicBezTo>
                  <a:pt x="363" y="6798"/>
                  <a:pt x="369" y="6797"/>
                  <a:pt x="377" y="6795"/>
                </a:cubicBezTo>
                <a:cubicBezTo>
                  <a:pt x="462" y="6783"/>
                  <a:pt x="523" y="6704"/>
                  <a:pt x="509" y="6619"/>
                </a:cubicBezTo>
                <a:lnTo>
                  <a:pt x="407" y="5895"/>
                </a:lnTo>
                <a:lnTo>
                  <a:pt x="407" y="5895"/>
                </a:lnTo>
                <a:cubicBezTo>
                  <a:pt x="861" y="6414"/>
                  <a:pt x="1410" y="6841"/>
                  <a:pt x="2025" y="7153"/>
                </a:cubicBezTo>
                <a:cubicBezTo>
                  <a:pt x="2788" y="7537"/>
                  <a:pt x="3611" y="7724"/>
                  <a:pt x="4428" y="7724"/>
                </a:cubicBezTo>
                <a:cubicBezTo>
                  <a:pt x="5794" y="7724"/>
                  <a:pt x="7142" y="7201"/>
                  <a:pt x="8165" y="6203"/>
                </a:cubicBezTo>
                <a:cubicBezTo>
                  <a:pt x="9798" y="4608"/>
                  <a:pt x="10239" y="2152"/>
                  <a:pt x="9262" y="89"/>
                </a:cubicBezTo>
                <a:lnTo>
                  <a:pt x="9262" y="87"/>
                </a:lnTo>
                <a:cubicBezTo>
                  <a:pt x="9235" y="32"/>
                  <a:pt x="9180" y="1"/>
                  <a:pt x="912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6"/>
          <p:cNvSpPr/>
          <p:nvPr/>
        </p:nvSpPr>
        <p:spPr>
          <a:xfrm>
            <a:off x="3936713" y="846425"/>
            <a:ext cx="226565" cy="168217"/>
          </a:xfrm>
          <a:custGeom>
            <a:avLst/>
            <a:gdLst/>
            <a:ahLst/>
            <a:cxnLst/>
            <a:rect l="l" t="t" r="r" b="b"/>
            <a:pathLst>
              <a:path w="10406" h="7727" extrusionOk="0">
                <a:moveTo>
                  <a:pt x="5972" y="1"/>
                </a:moveTo>
                <a:cubicBezTo>
                  <a:pt x="4961" y="1"/>
                  <a:pt x="3942" y="287"/>
                  <a:pt x="3043" y="876"/>
                </a:cubicBezTo>
                <a:cubicBezTo>
                  <a:pt x="811" y="2340"/>
                  <a:pt x="1" y="5226"/>
                  <a:pt x="1144" y="7637"/>
                </a:cubicBezTo>
                <a:cubicBezTo>
                  <a:pt x="1171" y="7692"/>
                  <a:pt x="1226" y="7727"/>
                  <a:pt x="1285" y="7727"/>
                </a:cubicBezTo>
                <a:cubicBezTo>
                  <a:pt x="1309" y="7727"/>
                  <a:pt x="1332" y="7721"/>
                  <a:pt x="1352" y="7711"/>
                </a:cubicBezTo>
                <a:cubicBezTo>
                  <a:pt x="1432" y="7674"/>
                  <a:pt x="1464" y="7581"/>
                  <a:pt x="1428" y="7502"/>
                </a:cubicBezTo>
                <a:cubicBezTo>
                  <a:pt x="347" y="5226"/>
                  <a:pt x="1118" y="2500"/>
                  <a:pt x="3232" y="1125"/>
                </a:cubicBezTo>
                <a:cubicBezTo>
                  <a:pt x="4074" y="578"/>
                  <a:pt x="5026" y="313"/>
                  <a:pt x="5971" y="313"/>
                </a:cubicBezTo>
                <a:cubicBezTo>
                  <a:pt x="7396" y="313"/>
                  <a:pt x="8804" y="917"/>
                  <a:pt x="9791" y="2068"/>
                </a:cubicBezTo>
                <a:lnTo>
                  <a:pt x="9175" y="1862"/>
                </a:lnTo>
                <a:cubicBezTo>
                  <a:pt x="9159" y="1856"/>
                  <a:pt x="9142" y="1854"/>
                  <a:pt x="9126" y="1854"/>
                </a:cubicBezTo>
                <a:cubicBezTo>
                  <a:pt x="9060" y="1854"/>
                  <a:pt x="8999" y="1895"/>
                  <a:pt x="8977" y="1961"/>
                </a:cubicBezTo>
                <a:cubicBezTo>
                  <a:pt x="8949" y="2043"/>
                  <a:pt x="8993" y="2131"/>
                  <a:pt x="9075" y="2159"/>
                </a:cubicBezTo>
                <a:lnTo>
                  <a:pt x="10187" y="2529"/>
                </a:lnTo>
                <a:cubicBezTo>
                  <a:pt x="10204" y="2535"/>
                  <a:pt x="10221" y="2537"/>
                  <a:pt x="10237" y="2537"/>
                </a:cubicBezTo>
                <a:cubicBezTo>
                  <a:pt x="10328" y="2537"/>
                  <a:pt x="10405" y="2457"/>
                  <a:pt x="10392" y="2358"/>
                </a:cubicBezTo>
                <a:lnTo>
                  <a:pt x="10206" y="1062"/>
                </a:lnTo>
                <a:cubicBezTo>
                  <a:pt x="10195" y="983"/>
                  <a:pt x="10128" y="927"/>
                  <a:pt x="10052" y="927"/>
                </a:cubicBezTo>
                <a:cubicBezTo>
                  <a:pt x="10044" y="927"/>
                  <a:pt x="10037" y="928"/>
                  <a:pt x="10030" y="929"/>
                </a:cubicBezTo>
                <a:cubicBezTo>
                  <a:pt x="9943" y="941"/>
                  <a:pt x="9884" y="1020"/>
                  <a:pt x="9896" y="1105"/>
                </a:cubicBezTo>
                <a:lnTo>
                  <a:pt x="10000" y="1829"/>
                </a:lnTo>
                <a:cubicBezTo>
                  <a:pt x="8951" y="629"/>
                  <a:pt x="7470" y="1"/>
                  <a:pt x="597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6"/>
          <p:cNvSpPr/>
          <p:nvPr/>
        </p:nvSpPr>
        <p:spPr>
          <a:xfrm>
            <a:off x="4037477" y="908101"/>
            <a:ext cx="10908" cy="18069"/>
          </a:xfrm>
          <a:custGeom>
            <a:avLst/>
            <a:gdLst/>
            <a:ahLst/>
            <a:cxnLst/>
            <a:rect l="l" t="t" r="r" b="b"/>
            <a:pathLst>
              <a:path w="501" h="830" extrusionOk="0">
                <a:moveTo>
                  <a:pt x="335" y="1"/>
                </a:moveTo>
                <a:cubicBezTo>
                  <a:pt x="247" y="2"/>
                  <a:pt x="179" y="73"/>
                  <a:pt x="180" y="159"/>
                </a:cubicBezTo>
                <a:lnTo>
                  <a:pt x="185" y="448"/>
                </a:lnTo>
                <a:lnTo>
                  <a:pt x="68" y="558"/>
                </a:lnTo>
                <a:cubicBezTo>
                  <a:pt x="4" y="617"/>
                  <a:pt x="1" y="718"/>
                  <a:pt x="61" y="781"/>
                </a:cubicBezTo>
                <a:cubicBezTo>
                  <a:pt x="92" y="814"/>
                  <a:pt x="133" y="830"/>
                  <a:pt x="174" y="830"/>
                </a:cubicBezTo>
                <a:cubicBezTo>
                  <a:pt x="214" y="830"/>
                  <a:pt x="254" y="815"/>
                  <a:pt x="285" y="785"/>
                </a:cubicBezTo>
                <a:lnTo>
                  <a:pt x="451" y="628"/>
                </a:lnTo>
                <a:cubicBezTo>
                  <a:pt x="481" y="597"/>
                  <a:pt x="500" y="555"/>
                  <a:pt x="499" y="511"/>
                </a:cubicBezTo>
                <a:lnTo>
                  <a:pt x="494" y="155"/>
                </a:lnTo>
                <a:cubicBezTo>
                  <a:pt x="492" y="69"/>
                  <a:pt x="422" y="1"/>
                  <a:pt x="33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36"/>
          <p:cNvSpPr/>
          <p:nvPr/>
        </p:nvSpPr>
        <p:spPr>
          <a:xfrm>
            <a:off x="3970961" y="875641"/>
            <a:ext cx="189094" cy="174356"/>
          </a:xfrm>
          <a:custGeom>
            <a:avLst/>
            <a:gdLst/>
            <a:ahLst/>
            <a:cxnLst/>
            <a:rect l="l" t="t" r="r" b="b"/>
            <a:pathLst>
              <a:path w="8685" h="8009" extrusionOk="0">
                <a:moveTo>
                  <a:pt x="3011" y="3067"/>
                </a:moveTo>
                <a:lnTo>
                  <a:pt x="3224" y="3092"/>
                </a:lnTo>
                <a:cubicBezTo>
                  <a:pt x="3237" y="3094"/>
                  <a:pt x="3249" y="3094"/>
                  <a:pt x="3262" y="3094"/>
                </a:cubicBezTo>
                <a:cubicBezTo>
                  <a:pt x="3284" y="3094"/>
                  <a:pt x="3306" y="3092"/>
                  <a:pt x="3328" y="3087"/>
                </a:cubicBezTo>
                <a:lnTo>
                  <a:pt x="3328" y="3087"/>
                </a:lnTo>
                <a:lnTo>
                  <a:pt x="3164" y="3449"/>
                </a:lnTo>
                <a:lnTo>
                  <a:pt x="2897" y="3374"/>
                </a:lnTo>
                <a:lnTo>
                  <a:pt x="3011" y="3067"/>
                </a:lnTo>
                <a:close/>
                <a:moveTo>
                  <a:pt x="4056" y="2991"/>
                </a:moveTo>
                <a:lnTo>
                  <a:pt x="4366" y="3371"/>
                </a:lnTo>
                <a:lnTo>
                  <a:pt x="4329" y="3476"/>
                </a:lnTo>
                <a:cubicBezTo>
                  <a:pt x="4302" y="3558"/>
                  <a:pt x="4347" y="3647"/>
                  <a:pt x="4428" y="3675"/>
                </a:cubicBezTo>
                <a:cubicBezTo>
                  <a:pt x="4445" y="3680"/>
                  <a:pt x="4461" y="3683"/>
                  <a:pt x="4479" y="3683"/>
                </a:cubicBezTo>
                <a:cubicBezTo>
                  <a:pt x="4546" y="3683"/>
                  <a:pt x="4605" y="3640"/>
                  <a:pt x="4627" y="3577"/>
                </a:cubicBezTo>
                <a:lnTo>
                  <a:pt x="4667" y="3458"/>
                </a:lnTo>
                <a:cubicBezTo>
                  <a:pt x="4700" y="3364"/>
                  <a:pt x="4681" y="3260"/>
                  <a:pt x="4616" y="3184"/>
                </a:cubicBezTo>
                <a:lnTo>
                  <a:pt x="4533" y="3081"/>
                </a:lnTo>
                <a:lnTo>
                  <a:pt x="4809" y="3291"/>
                </a:lnTo>
                <a:cubicBezTo>
                  <a:pt x="4836" y="3313"/>
                  <a:pt x="4869" y="3324"/>
                  <a:pt x="4903" y="3324"/>
                </a:cubicBezTo>
                <a:cubicBezTo>
                  <a:pt x="4923" y="3324"/>
                  <a:pt x="4944" y="3320"/>
                  <a:pt x="4963" y="3312"/>
                </a:cubicBezTo>
                <a:lnTo>
                  <a:pt x="5161" y="3228"/>
                </a:lnTo>
                <a:lnTo>
                  <a:pt x="5284" y="3365"/>
                </a:lnTo>
                <a:cubicBezTo>
                  <a:pt x="5313" y="3400"/>
                  <a:pt x="5356" y="3418"/>
                  <a:pt x="5400" y="3418"/>
                </a:cubicBezTo>
                <a:cubicBezTo>
                  <a:pt x="5404" y="3418"/>
                  <a:pt x="5409" y="3418"/>
                  <a:pt x="5413" y="3418"/>
                </a:cubicBezTo>
                <a:lnTo>
                  <a:pt x="5799" y="3386"/>
                </a:lnTo>
                <a:lnTo>
                  <a:pt x="5813" y="3453"/>
                </a:lnTo>
                <a:cubicBezTo>
                  <a:pt x="5826" y="3516"/>
                  <a:pt x="5781" y="3577"/>
                  <a:pt x="5715" y="3582"/>
                </a:cubicBezTo>
                <a:lnTo>
                  <a:pt x="5044" y="3636"/>
                </a:lnTo>
                <a:cubicBezTo>
                  <a:pt x="4895" y="3647"/>
                  <a:pt x="4782" y="3777"/>
                  <a:pt x="4790" y="3927"/>
                </a:cubicBezTo>
                <a:lnTo>
                  <a:pt x="4348" y="3779"/>
                </a:lnTo>
                <a:cubicBezTo>
                  <a:pt x="4336" y="3776"/>
                  <a:pt x="4328" y="3765"/>
                  <a:pt x="4327" y="3753"/>
                </a:cubicBezTo>
                <a:cubicBezTo>
                  <a:pt x="4298" y="3586"/>
                  <a:pt x="4154" y="3464"/>
                  <a:pt x="3985" y="3462"/>
                </a:cubicBezTo>
                <a:lnTo>
                  <a:pt x="3977" y="3462"/>
                </a:lnTo>
                <a:lnTo>
                  <a:pt x="3495" y="3474"/>
                </a:lnTo>
                <a:lnTo>
                  <a:pt x="3637" y="3162"/>
                </a:lnTo>
                <a:cubicBezTo>
                  <a:pt x="3650" y="3134"/>
                  <a:pt x="3674" y="3112"/>
                  <a:pt x="3703" y="3103"/>
                </a:cubicBezTo>
                <a:lnTo>
                  <a:pt x="4056" y="2991"/>
                </a:lnTo>
                <a:close/>
                <a:moveTo>
                  <a:pt x="7700" y="3527"/>
                </a:moveTo>
                <a:cubicBezTo>
                  <a:pt x="7728" y="3527"/>
                  <a:pt x="7755" y="3537"/>
                  <a:pt x="7777" y="3558"/>
                </a:cubicBezTo>
                <a:lnTo>
                  <a:pt x="8093" y="3868"/>
                </a:lnTo>
                <a:cubicBezTo>
                  <a:pt x="8096" y="3963"/>
                  <a:pt x="8096" y="4059"/>
                  <a:pt x="8092" y="4154"/>
                </a:cubicBezTo>
                <a:cubicBezTo>
                  <a:pt x="8047" y="5227"/>
                  <a:pt x="7539" y="6229"/>
                  <a:pt x="6696" y="6896"/>
                </a:cubicBezTo>
                <a:cubicBezTo>
                  <a:pt x="6754" y="6814"/>
                  <a:pt x="6804" y="6727"/>
                  <a:pt x="6843" y="6634"/>
                </a:cubicBezTo>
                <a:lnTo>
                  <a:pt x="7563" y="4970"/>
                </a:lnTo>
                <a:cubicBezTo>
                  <a:pt x="7608" y="4866"/>
                  <a:pt x="7531" y="4751"/>
                  <a:pt x="7420" y="4751"/>
                </a:cubicBezTo>
                <a:cubicBezTo>
                  <a:pt x="7415" y="4751"/>
                  <a:pt x="7411" y="4752"/>
                  <a:pt x="7407" y="4752"/>
                </a:cubicBezTo>
                <a:lnTo>
                  <a:pt x="7337" y="4757"/>
                </a:lnTo>
                <a:lnTo>
                  <a:pt x="7728" y="3981"/>
                </a:lnTo>
                <a:cubicBezTo>
                  <a:pt x="7792" y="3853"/>
                  <a:pt x="7753" y="3695"/>
                  <a:pt x="7634" y="3613"/>
                </a:cubicBezTo>
                <a:lnTo>
                  <a:pt x="7600" y="3589"/>
                </a:lnTo>
                <a:lnTo>
                  <a:pt x="7609" y="3577"/>
                </a:lnTo>
                <a:cubicBezTo>
                  <a:pt x="7629" y="3544"/>
                  <a:pt x="7664" y="3527"/>
                  <a:pt x="7700" y="3527"/>
                </a:cubicBezTo>
                <a:close/>
                <a:moveTo>
                  <a:pt x="4405" y="1"/>
                </a:moveTo>
                <a:cubicBezTo>
                  <a:pt x="3376" y="1"/>
                  <a:pt x="2350" y="395"/>
                  <a:pt x="1571" y="1174"/>
                </a:cubicBezTo>
                <a:cubicBezTo>
                  <a:pt x="104" y="2641"/>
                  <a:pt x="0" y="4988"/>
                  <a:pt x="1333" y="6580"/>
                </a:cubicBezTo>
                <a:cubicBezTo>
                  <a:pt x="1363" y="6616"/>
                  <a:pt x="1407" y="6635"/>
                  <a:pt x="1452" y="6635"/>
                </a:cubicBezTo>
                <a:cubicBezTo>
                  <a:pt x="1488" y="6635"/>
                  <a:pt x="1524" y="6623"/>
                  <a:pt x="1554" y="6598"/>
                </a:cubicBezTo>
                <a:cubicBezTo>
                  <a:pt x="1620" y="6542"/>
                  <a:pt x="1628" y="6444"/>
                  <a:pt x="1572" y="6378"/>
                </a:cubicBezTo>
                <a:cubicBezTo>
                  <a:pt x="668" y="5299"/>
                  <a:pt x="454" y="3799"/>
                  <a:pt x="1023" y="2511"/>
                </a:cubicBezTo>
                <a:cubicBezTo>
                  <a:pt x="1591" y="1224"/>
                  <a:pt x="2843" y="370"/>
                  <a:pt x="4251" y="314"/>
                </a:cubicBezTo>
                <a:cubicBezTo>
                  <a:pt x="4302" y="312"/>
                  <a:pt x="4354" y="311"/>
                  <a:pt x="4405" y="311"/>
                </a:cubicBezTo>
                <a:cubicBezTo>
                  <a:pt x="4563" y="311"/>
                  <a:pt x="4721" y="320"/>
                  <a:pt x="4877" y="341"/>
                </a:cubicBezTo>
                <a:lnTo>
                  <a:pt x="5090" y="602"/>
                </a:lnTo>
                <a:lnTo>
                  <a:pt x="5001" y="809"/>
                </a:lnTo>
                <a:lnTo>
                  <a:pt x="4873" y="579"/>
                </a:lnTo>
                <a:cubicBezTo>
                  <a:pt x="4846" y="529"/>
                  <a:pt x="4794" y="498"/>
                  <a:pt x="4736" y="498"/>
                </a:cubicBezTo>
                <a:lnTo>
                  <a:pt x="4234" y="498"/>
                </a:lnTo>
                <a:cubicBezTo>
                  <a:pt x="4176" y="500"/>
                  <a:pt x="4122" y="532"/>
                  <a:pt x="4095" y="583"/>
                </a:cubicBezTo>
                <a:lnTo>
                  <a:pt x="3742" y="1256"/>
                </a:lnTo>
                <a:cubicBezTo>
                  <a:pt x="3640" y="1451"/>
                  <a:pt x="3769" y="1688"/>
                  <a:pt x="3990" y="1706"/>
                </a:cubicBezTo>
                <a:lnTo>
                  <a:pt x="4270" y="1729"/>
                </a:lnTo>
                <a:cubicBezTo>
                  <a:pt x="4274" y="1729"/>
                  <a:pt x="4278" y="1729"/>
                  <a:pt x="4282" y="1729"/>
                </a:cubicBezTo>
                <a:cubicBezTo>
                  <a:pt x="4334" y="1729"/>
                  <a:pt x="4382" y="1705"/>
                  <a:pt x="4411" y="1663"/>
                </a:cubicBezTo>
                <a:lnTo>
                  <a:pt x="4518" y="1510"/>
                </a:lnTo>
                <a:lnTo>
                  <a:pt x="4574" y="1583"/>
                </a:lnTo>
                <a:lnTo>
                  <a:pt x="4537" y="1852"/>
                </a:lnTo>
                <a:lnTo>
                  <a:pt x="4056" y="1924"/>
                </a:lnTo>
                <a:cubicBezTo>
                  <a:pt x="4031" y="1928"/>
                  <a:pt x="4006" y="1937"/>
                  <a:pt x="3986" y="1952"/>
                </a:cubicBezTo>
                <a:lnTo>
                  <a:pt x="3367" y="2406"/>
                </a:lnTo>
                <a:cubicBezTo>
                  <a:pt x="3337" y="2429"/>
                  <a:pt x="3316" y="2460"/>
                  <a:pt x="3308" y="2496"/>
                </a:cubicBezTo>
                <a:lnTo>
                  <a:pt x="3240" y="2780"/>
                </a:lnTo>
                <a:lnTo>
                  <a:pt x="3030" y="2754"/>
                </a:lnTo>
                <a:cubicBezTo>
                  <a:pt x="3019" y="2753"/>
                  <a:pt x="3007" y="2752"/>
                  <a:pt x="2995" y="2752"/>
                </a:cubicBezTo>
                <a:cubicBezTo>
                  <a:pt x="2875" y="2752"/>
                  <a:pt x="2765" y="2826"/>
                  <a:pt x="2723" y="2941"/>
                </a:cubicBezTo>
                <a:lnTo>
                  <a:pt x="2596" y="3289"/>
                </a:lnTo>
                <a:cubicBezTo>
                  <a:pt x="2536" y="3446"/>
                  <a:pt x="2624" y="3620"/>
                  <a:pt x="2787" y="3667"/>
                </a:cubicBezTo>
                <a:lnTo>
                  <a:pt x="2791" y="3668"/>
                </a:lnTo>
                <a:lnTo>
                  <a:pt x="2787" y="3670"/>
                </a:lnTo>
                <a:cubicBezTo>
                  <a:pt x="2639" y="3736"/>
                  <a:pt x="2540" y="3878"/>
                  <a:pt x="2534" y="4040"/>
                </a:cubicBezTo>
                <a:lnTo>
                  <a:pt x="2531" y="4117"/>
                </a:lnTo>
                <a:lnTo>
                  <a:pt x="2092" y="4619"/>
                </a:lnTo>
                <a:cubicBezTo>
                  <a:pt x="2025" y="4697"/>
                  <a:pt x="1987" y="4795"/>
                  <a:pt x="1987" y="4897"/>
                </a:cubicBezTo>
                <a:lnTo>
                  <a:pt x="1987" y="5480"/>
                </a:lnTo>
                <a:cubicBezTo>
                  <a:pt x="1987" y="5631"/>
                  <a:pt x="2049" y="5774"/>
                  <a:pt x="2157" y="5879"/>
                </a:cubicBezTo>
                <a:lnTo>
                  <a:pt x="2575" y="6283"/>
                </a:lnTo>
                <a:cubicBezTo>
                  <a:pt x="2667" y="6371"/>
                  <a:pt x="2785" y="6425"/>
                  <a:pt x="2912" y="6436"/>
                </a:cubicBezTo>
                <a:lnTo>
                  <a:pt x="4146" y="6542"/>
                </a:lnTo>
                <a:lnTo>
                  <a:pt x="4142" y="6581"/>
                </a:lnTo>
                <a:cubicBezTo>
                  <a:pt x="4123" y="6732"/>
                  <a:pt x="4187" y="6882"/>
                  <a:pt x="4309" y="6973"/>
                </a:cubicBezTo>
                <a:lnTo>
                  <a:pt x="4527" y="7135"/>
                </a:lnTo>
                <a:lnTo>
                  <a:pt x="4512" y="7182"/>
                </a:lnTo>
                <a:cubicBezTo>
                  <a:pt x="4463" y="7343"/>
                  <a:pt x="4514" y="7518"/>
                  <a:pt x="4642" y="7627"/>
                </a:cubicBezTo>
                <a:lnTo>
                  <a:pt x="4705" y="7683"/>
                </a:lnTo>
                <a:cubicBezTo>
                  <a:pt x="4655" y="7688"/>
                  <a:pt x="4604" y="7691"/>
                  <a:pt x="4551" y="7693"/>
                </a:cubicBezTo>
                <a:cubicBezTo>
                  <a:pt x="4501" y="7695"/>
                  <a:pt x="4450" y="7696"/>
                  <a:pt x="4400" y="7696"/>
                </a:cubicBezTo>
                <a:cubicBezTo>
                  <a:pt x="3534" y="7696"/>
                  <a:pt x="2693" y="7392"/>
                  <a:pt x="2027" y="6832"/>
                </a:cubicBezTo>
                <a:cubicBezTo>
                  <a:pt x="1998" y="6807"/>
                  <a:pt x="1962" y="6795"/>
                  <a:pt x="1927" y="6795"/>
                </a:cubicBezTo>
                <a:cubicBezTo>
                  <a:pt x="1882" y="6795"/>
                  <a:pt x="1838" y="6814"/>
                  <a:pt x="1807" y="6851"/>
                </a:cubicBezTo>
                <a:cubicBezTo>
                  <a:pt x="1752" y="6917"/>
                  <a:pt x="1760" y="7016"/>
                  <a:pt x="1826" y="7071"/>
                </a:cubicBezTo>
                <a:cubicBezTo>
                  <a:pt x="2546" y="7677"/>
                  <a:pt x="3455" y="8008"/>
                  <a:pt x="4395" y="8008"/>
                </a:cubicBezTo>
                <a:cubicBezTo>
                  <a:pt x="4397" y="8008"/>
                  <a:pt x="4399" y="8008"/>
                  <a:pt x="4401" y="8008"/>
                </a:cubicBezTo>
                <a:cubicBezTo>
                  <a:pt x="4455" y="8008"/>
                  <a:pt x="4510" y="8008"/>
                  <a:pt x="4565" y="8006"/>
                </a:cubicBezTo>
                <a:cubicBezTo>
                  <a:pt x="6091" y="7944"/>
                  <a:pt x="7450" y="7019"/>
                  <a:pt x="8066" y="5622"/>
                </a:cubicBezTo>
                <a:cubicBezTo>
                  <a:pt x="8684" y="4223"/>
                  <a:pt x="8453" y="2597"/>
                  <a:pt x="7470" y="1427"/>
                </a:cubicBezTo>
                <a:cubicBezTo>
                  <a:pt x="7439" y="1390"/>
                  <a:pt x="7395" y="1372"/>
                  <a:pt x="7350" y="1372"/>
                </a:cubicBezTo>
                <a:cubicBezTo>
                  <a:pt x="7314" y="1372"/>
                  <a:pt x="7278" y="1384"/>
                  <a:pt x="7249" y="1408"/>
                </a:cubicBezTo>
                <a:cubicBezTo>
                  <a:pt x="7183" y="1465"/>
                  <a:pt x="7175" y="1563"/>
                  <a:pt x="7230" y="1629"/>
                </a:cubicBezTo>
                <a:cubicBezTo>
                  <a:pt x="7653" y="2131"/>
                  <a:pt x="7933" y="2735"/>
                  <a:pt x="8042" y="3382"/>
                </a:cubicBezTo>
                <a:lnTo>
                  <a:pt x="7995" y="3336"/>
                </a:lnTo>
                <a:cubicBezTo>
                  <a:pt x="7912" y="3254"/>
                  <a:pt x="7806" y="3215"/>
                  <a:pt x="7700" y="3215"/>
                </a:cubicBezTo>
                <a:cubicBezTo>
                  <a:pt x="7561" y="3215"/>
                  <a:pt x="7424" y="3282"/>
                  <a:pt x="7343" y="3411"/>
                </a:cubicBezTo>
                <a:lnTo>
                  <a:pt x="7316" y="3453"/>
                </a:lnTo>
                <a:cubicBezTo>
                  <a:pt x="7241" y="3453"/>
                  <a:pt x="7168" y="3480"/>
                  <a:pt x="7115" y="3531"/>
                </a:cubicBezTo>
                <a:lnTo>
                  <a:pt x="6909" y="3287"/>
                </a:lnTo>
                <a:cubicBezTo>
                  <a:pt x="6877" y="3248"/>
                  <a:pt x="6831" y="3227"/>
                  <a:pt x="6785" y="3227"/>
                </a:cubicBezTo>
                <a:cubicBezTo>
                  <a:pt x="6749" y="3227"/>
                  <a:pt x="6713" y="3239"/>
                  <a:pt x="6684" y="3264"/>
                </a:cubicBezTo>
                <a:cubicBezTo>
                  <a:pt x="6616" y="3321"/>
                  <a:pt x="6610" y="3423"/>
                  <a:pt x="6669" y="3489"/>
                </a:cubicBezTo>
                <a:lnTo>
                  <a:pt x="6984" y="3862"/>
                </a:lnTo>
                <a:cubicBezTo>
                  <a:pt x="7015" y="3899"/>
                  <a:pt x="7060" y="3918"/>
                  <a:pt x="7104" y="3918"/>
                </a:cubicBezTo>
                <a:cubicBezTo>
                  <a:pt x="7144" y="3918"/>
                  <a:pt x="7183" y="3903"/>
                  <a:pt x="7214" y="3873"/>
                </a:cubicBezTo>
                <a:lnTo>
                  <a:pt x="7315" y="3773"/>
                </a:lnTo>
                <a:lnTo>
                  <a:pt x="7439" y="3859"/>
                </a:lnTo>
                <a:lnTo>
                  <a:pt x="6973" y="4784"/>
                </a:lnTo>
                <a:lnTo>
                  <a:pt x="6948" y="4787"/>
                </a:lnTo>
                <a:cubicBezTo>
                  <a:pt x="6945" y="4787"/>
                  <a:pt x="6942" y="4787"/>
                  <a:pt x="6939" y="4787"/>
                </a:cubicBezTo>
                <a:cubicBezTo>
                  <a:pt x="6907" y="4787"/>
                  <a:pt x="6876" y="4773"/>
                  <a:pt x="6856" y="4747"/>
                </a:cubicBezTo>
                <a:lnTo>
                  <a:pt x="6236" y="3991"/>
                </a:lnTo>
                <a:cubicBezTo>
                  <a:pt x="6204" y="3954"/>
                  <a:pt x="6160" y="3934"/>
                  <a:pt x="6115" y="3934"/>
                </a:cubicBezTo>
                <a:cubicBezTo>
                  <a:pt x="6079" y="3934"/>
                  <a:pt x="6044" y="3946"/>
                  <a:pt x="6015" y="3970"/>
                </a:cubicBezTo>
                <a:cubicBezTo>
                  <a:pt x="5947" y="4025"/>
                  <a:pt x="5938" y="4123"/>
                  <a:pt x="5993" y="4189"/>
                </a:cubicBezTo>
                <a:lnTo>
                  <a:pt x="6614" y="4946"/>
                </a:lnTo>
                <a:cubicBezTo>
                  <a:pt x="6694" y="5045"/>
                  <a:pt x="6814" y="5100"/>
                  <a:pt x="6941" y="5100"/>
                </a:cubicBezTo>
                <a:cubicBezTo>
                  <a:pt x="6951" y="5100"/>
                  <a:pt x="6961" y="5100"/>
                  <a:pt x="6970" y="5099"/>
                </a:cubicBezTo>
                <a:lnTo>
                  <a:pt x="7172" y="5084"/>
                </a:lnTo>
                <a:lnTo>
                  <a:pt x="7172" y="5084"/>
                </a:lnTo>
                <a:lnTo>
                  <a:pt x="6556" y="6510"/>
                </a:lnTo>
                <a:cubicBezTo>
                  <a:pt x="6511" y="6614"/>
                  <a:pt x="6451" y="6711"/>
                  <a:pt x="6380" y="6797"/>
                </a:cubicBezTo>
                <a:lnTo>
                  <a:pt x="5887" y="7385"/>
                </a:lnTo>
                <a:cubicBezTo>
                  <a:pt x="5639" y="7494"/>
                  <a:pt x="5382" y="7575"/>
                  <a:pt x="5117" y="7626"/>
                </a:cubicBezTo>
                <a:lnTo>
                  <a:pt x="4846" y="7390"/>
                </a:lnTo>
                <a:cubicBezTo>
                  <a:pt x="4813" y="7364"/>
                  <a:pt x="4799" y="7318"/>
                  <a:pt x="4813" y="7276"/>
                </a:cubicBezTo>
                <a:lnTo>
                  <a:pt x="4860" y="7123"/>
                </a:lnTo>
                <a:cubicBezTo>
                  <a:pt x="4879" y="7059"/>
                  <a:pt x="4857" y="6991"/>
                  <a:pt x="4803" y="6950"/>
                </a:cubicBezTo>
                <a:lnTo>
                  <a:pt x="4496" y="6721"/>
                </a:lnTo>
                <a:cubicBezTo>
                  <a:pt x="4465" y="6699"/>
                  <a:pt x="4448" y="6659"/>
                  <a:pt x="4453" y="6620"/>
                </a:cubicBezTo>
                <a:lnTo>
                  <a:pt x="4479" y="6421"/>
                </a:lnTo>
                <a:cubicBezTo>
                  <a:pt x="4490" y="6332"/>
                  <a:pt x="4425" y="6253"/>
                  <a:pt x="4336" y="6245"/>
                </a:cubicBezTo>
                <a:lnTo>
                  <a:pt x="2940" y="6125"/>
                </a:lnTo>
                <a:cubicBezTo>
                  <a:pt x="2885" y="6120"/>
                  <a:pt x="2832" y="6095"/>
                  <a:pt x="2793" y="6058"/>
                </a:cubicBezTo>
                <a:lnTo>
                  <a:pt x="2375" y="5654"/>
                </a:lnTo>
                <a:cubicBezTo>
                  <a:pt x="2328" y="5608"/>
                  <a:pt x="2301" y="5545"/>
                  <a:pt x="2301" y="5480"/>
                </a:cubicBezTo>
                <a:lnTo>
                  <a:pt x="2301" y="4899"/>
                </a:lnTo>
                <a:cubicBezTo>
                  <a:pt x="2301" y="4872"/>
                  <a:pt x="2310" y="4846"/>
                  <a:pt x="2328" y="4827"/>
                </a:cubicBezTo>
                <a:lnTo>
                  <a:pt x="2804" y="4282"/>
                </a:lnTo>
                <a:cubicBezTo>
                  <a:pt x="2828" y="4255"/>
                  <a:pt x="2842" y="4222"/>
                  <a:pt x="2843" y="4185"/>
                </a:cubicBezTo>
                <a:lnTo>
                  <a:pt x="2847" y="4053"/>
                </a:lnTo>
                <a:cubicBezTo>
                  <a:pt x="2849" y="4012"/>
                  <a:pt x="2874" y="3974"/>
                  <a:pt x="2912" y="3958"/>
                </a:cubicBezTo>
                <a:lnTo>
                  <a:pt x="3285" y="3794"/>
                </a:lnTo>
                <a:lnTo>
                  <a:pt x="3985" y="3777"/>
                </a:lnTo>
                <a:cubicBezTo>
                  <a:pt x="3986" y="3777"/>
                  <a:pt x="3986" y="3777"/>
                  <a:pt x="3987" y="3777"/>
                </a:cubicBezTo>
                <a:cubicBezTo>
                  <a:pt x="4002" y="3777"/>
                  <a:pt x="4015" y="3789"/>
                  <a:pt x="4017" y="3804"/>
                </a:cubicBezTo>
                <a:cubicBezTo>
                  <a:pt x="4037" y="3932"/>
                  <a:pt x="4127" y="4037"/>
                  <a:pt x="4249" y="4078"/>
                </a:cubicBezTo>
                <a:lnTo>
                  <a:pt x="4749" y="4244"/>
                </a:lnTo>
                <a:cubicBezTo>
                  <a:pt x="4779" y="4254"/>
                  <a:pt x="4808" y="4259"/>
                  <a:pt x="4837" y="4259"/>
                </a:cubicBezTo>
                <a:cubicBezTo>
                  <a:pt x="4998" y="4259"/>
                  <a:pt x="5134" y="4117"/>
                  <a:pt x="5111" y="3946"/>
                </a:cubicBezTo>
                <a:lnTo>
                  <a:pt x="5740" y="3894"/>
                </a:lnTo>
                <a:cubicBezTo>
                  <a:pt x="5992" y="3874"/>
                  <a:pt x="6170" y="3639"/>
                  <a:pt x="6121" y="3391"/>
                </a:cubicBezTo>
                <a:lnTo>
                  <a:pt x="6102" y="3304"/>
                </a:lnTo>
                <a:cubicBezTo>
                  <a:pt x="6076" y="3167"/>
                  <a:pt x="5958" y="3071"/>
                  <a:pt x="5822" y="3071"/>
                </a:cubicBezTo>
                <a:cubicBezTo>
                  <a:pt x="5813" y="3071"/>
                  <a:pt x="5804" y="3071"/>
                  <a:pt x="5795" y="3072"/>
                </a:cubicBezTo>
                <a:lnTo>
                  <a:pt x="5466" y="3099"/>
                </a:lnTo>
                <a:lnTo>
                  <a:pt x="5416" y="3044"/>
                </a:lnTo>
                <a:lnTo>
                  <a:pt x="5851" y="2609"/>
                </a:lnTo>
                <a:cubicBezTo>
                  <a:pt x="5908" y="2547"/>
                  <a:pt x="5907" y="2450"/>
                  <a:pt x="5846" y="2391"/>
                </a:cubicBezTo>
                <a:cubicBezTo>
                  <a:pt x="5816" y="2360"/>
                  <a:pt x="5776" y="2344"/>
                  <a:pt x="5736" y="2344"/>
                </a:cubicBezTo>
                <a:cubicBezTo>
                  <a:pt x="5697" y="2344"/>
                  <a:pt x="5659" y="2359"/>
                  <a:pt x="5628" y="2387"/>
                </a:cubicBezTo>
                <a:lnTo>
                  <a:pt x="5103" y="2913"/>
                </a:lnTo>
                <a:lnTo>
                  <a:pt x="4927" y="2987"/>
                </a:lnTo>
                <a:lnTo>
                  <a:pt x="4434" y="2612"/>
                </a:lnTo>
                <a:cubicBezTo>
                  <a:pt x="4407" y="2591"/>
                  <a:pt x="4374" y="2580"/>
                  <a:pt x="4340" y="2580"/>
                </a:cubicBezTo>
                <a:cubicBezTo>
                  <a:pt x="4324" y="2580"/>
                  <a:pt x="4307" y="2582"/>
                  <a:pt x="4292" y="2587"/>
                </a:cubicBezTo>
                <a:lnTo>
                  <a:pt x="3608" y="2805"/>
                </a:lnTo>
                <a:cubicBezTo>
                  <a:pt x="3589" y="2812"/>
                  <a:pt x="3569" y="2820"/>
                  <a:pt x="3551" y="2828"/>
                </a:cubicBezTo>
                <a:lnTo>
                  <a:pt x="3600" y="2624"/>
                </a:lnTo>
                <a:lnTo>
                  <a:pt x="4141" y="2228"/>
                </a:lnTo>
                <a:lnTo>
                  <a:pt x="4700" y="2145"/>
                </a:lnTo>
                <a:cubicBezTo>
                  <a:pt x="4768" y="2135"/>
                  <a:pt x="4822" y="2081"/>
                  <a:pt x="4831" y="2013"/>
                </a:cubicBezTo>
                <a:lnTo>
                  <a:pt x="4895" y="1562"/>
                </a:lnTo>
                <a:cubicBezTo>
                  <a:pt x="4901" y="1519"/>
                  <a:pt x="4889" y="1475"/>
                  <a:pt x="4864" y="1442"/>
                </a:cubicBezTo>
                <a:lnTo>
                  <a:pt x="4634" y="1152"/>
                </a:lnTo>
                <a:cubicBezTo>
                  <a:pt x="4602" y="1113"/>
                  <a:pt x="4557" y="1093"/>
                  <a:pt x="4511" y="1093"/>
                </a:cubicBezTo>
                <a:cubicBezTo>
                  <a:pt x="4462" y="1093"/>
                  <a:pt x="4414" y="1115"/>
                  <a:pt x="4383" y="1159"/>
                </a:cubicBezTo>
                <a:lnTo>
                  <a:pt x="4207" y="1410"/>
                </a:lnTo>
                <a:lnTo>
                  <a:pt x="4024" y="1395"/>
                </a:lnTo>
                <a:lnTo>
                  <a:pt x="4329" y="813"/>
                </a:lnTo>
                <a:lnTo>
                  <a:pt x="4644" y="813"/>
                </a:lnTo>
                <a:lnTo>
                  <a:pt x="4883" y="1243"/>
                </a:lnTo>
                <a:cubicBezTo>
                  <a:pt x="4913" y="1296"/>
                  <a:pt x="4966" y="1323"/>
                  <a:pt x="5019" y="1323"/>
                </a:cubicBezTo>
                <a:cubicBezTo>
                  <a:pt x="5078" y="1323"/>
                  <a:pt x="5136" y="1291"/>
                  <a:pt x="5164" y="1228"/>
                </a:cubicBezTo>
                <a:lnTo>
                  <a:pt x="5383" y="712"/>
                </a:lnTo>
                <a:cubicBezTo>
                  <a:pt x="5422" y="622"/>
                  <a:pt x="5412" y="517"/>
                  <a:pt x="5356" y="436"/>
                </a:cubicBezTo>
                <a:lnTo>
                  <a:pt x="5356" y="436"/>
                </a:lnTo>
                <a:cubicBezTo>
                  <a:pt x="5879" y="575"/>
                  <a:pt x="6363" y="828"/>
                  <a:pt x="6777" y="1177"/>
                </a:cubicBezTo>
                <a:cubicBezTo>
                  <a:pt x="6806" y="1201"/>
                  <a:pt x="6842" y="1213"/>
                  <a:pt x="6877" y="1213"/>
                </a:cubicBezTo>
                <a:cubicBezTo>
                  <a:pt x="6921" y="1213"/>
                  <a:pt x="6965" y="1194"/>
                  <a:pt x="6996" y="1158"/>
                </a:cubicBezTo>
                <a:cubicBezTo>
                  <a:pt x="7053" y="1092"/>
                  <a:pt x="7045" y="992"/>
                  <a:pt x="6979" y="937"/>
                </a:cubicBezTo>
                <a:cubicBezTo>
                  <a:pt x="6231" y="310"/>
                  <a:pt x="5317" y="1"/>
                  <a:pt x="440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" name="Google Shape;460;p46"/>
          <p:cNvPicPr preferRelativeResize="0"/>
          <p:nvPr/>
        </p:nvPicPr>
        <p:blipFill rotWithShape="1">
          <a:blip r:embed="rId3">
            <a:alphaModFix/>
          </a:blip>
          <a:srcRect l="22702" t="32511" b="38246"/>
          <a:stretch/>
        </p:blipFill>
        <p:spPr>
          <a:xfrm flipH="1">
            <a:off x="2374" y="1180250"/>
            <a:ext cx="9139253" cy="1944726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46"/>
          <p:cNvSpPr txBox="1"/>
          <p:nvPr/>
        </p:nvSpPr>
        <p:spPr>
          <a:xfrm>
            <a:off x="1809375" y="2564975"/>
            <a:ext cx="987600" cy="17577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6760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Market Factor (MKT)</a:t>
            </a:r>
            <a:endParaRPr sz="1200" dirty="0">
              <a:solidFill>
                <a:schemeClr val="lt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462" name="Google Shape;462;p46"/>
          <p:cNvSpPr txBox="1"/>
          <p:nvPr/>
        </p:nvSpPr>
        <p:spPr>
          <a:xfrm>
            <a:off x="6347025" y="2564975"/>
            <a:ext cx="987600" cy="17577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6760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Value Factor (HML)</a:t>
            </a:r>
            <a:endParaRPr sz="1200" dirty="0">
              <a:solidFill>
                <a:schemeClr val="lt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463" name="Google Shape;463;p46"/>
          <p:cNvSpPr txBox="1"/>
          <p:nvPr/>
        </p:nvSpPr>
        <p:spPr>
          <a:xfrm>
            <a:off x="4078196" y="2564975"/>
            <a:ext cx="987600" cy="17577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6760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Size Factor (SMB)</a:t>
            </a:r>
            <a:endParaRPr sz="1200" dirty="0">
              <a:solidFill>
                <a:schemeClr val="lt1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464" name="Google Shape;464;p46"/>
          <p:cNvSpPr txBox="1"/>
          <p:nvPr/>
        </p:nvSpPr>
        <p:spPr>
          <a:xfrm>
            <a:off x="1526324" y="3604588"/>
            <a:ext cx="15537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Excess return of the market over the risk-free rate</a:t>
            </a:r>
          </a:p>
        </p:txBody>
      </p:sp>
      <p:sp>
        <p:nvSpPr>
          <p:cNvPr id="465" name="Google Shape;465;p46"/>
          <p:cNvSpPr txBox="1"/>
          <p:nvPr/>
        </p:nvSpPr>
        <p:spPr>
          <a:xfrm>
            <a:off x="3795145" y="3604588"/>
            <a:ext cx="15537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Return difference between small and big stocks</a:t>
            </a:r>
            <a:endParaRPr sz="1000" dirty="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466" name="Google Shape;466;p46"/>
          <p:cNvSpPr txBox="1"/>
          <p:nvPr/>
        </p:nvSpPr>
        <p:spPr>
          <a:xfrm>
            <a:off x="6063974" y="3604588"/>
            <a:ext cx="15537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Return difference between high and low price-to-book ratio stocks</a:t>
            </a:r>
            <a:endParaRPr sz="1000" dirty="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467" name="Google Shape;467;p46"/>
          <p:cNvSpPr txBox="1">
            <a:spLocks noGrp="1"/>
          </p:cNvSpPr>
          <p:nvPr>
            <p:ph type="ctrTitle"/>
          </p:nvPr>
        </p:nvSpPr>
        <p:spPr>
          <a:xfrm>
            <a:off x="723600" y="470625"/>
            <a:ext cx="14976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Factors</a:t>
            </a:r>
            <a:endParaRPr dirty="0"/>
          </a:p>
        </p:txBody>
      </p:sp>
      <p:grpSp>
        <p:nvGrpSpPr>
          <p:cNvPr id="468" name="Google Shape;468;p46"/>
          <p:cNvGrpSpPr/>
          <p:nvPr/>
        </p:nvGrpSpPr>
        <p:grpSpPr>
          <a:xfrm>
            <a:off x="6694396" y="3257292"/>
            <a:ext cx="292865" cy="305830"/>
            <a:chOff x="777325" y="4362850"/>
            <a:chExt cx="188350" cy="196675"/>
          </a:xfrm>
        </p:grpSpPr>
        <p:sp>
          <p:nvSpPr>
            <p:cNvPr id="469" name="Google Shape;469;p46"/>
            <p:cNvSpPr/>
            <p:nvPr/>
          </p:nvSpPr>
          <p:spPr>
            <a:xfrm>
              <a:off x="777325" y="4362850"/>
              <a:ext cx="188350" cy="196675"/>
            </a:xfrm>
            <a:custGeom>
              <a:avLst/>
              <a:gdLst/>
              <a:ahLst/>
              <a:cxnLst/>
              <a:rect l="l" t="t" r="r" b="b"/>
              <a:pathLst>
                <a:path w="7534" h="7867" extrusionOk="0">
                  <a:moveTo>
                    <a:pt x="5826" y="233"/>
                  </a:moveTo>
                  <a:lnTo>
                    <a:pt x="4167" y="2551"/>
                  </a:lnTo>
                  <a:lnTo>
                    <a:pt x="3931" y="2221"/>
                  </a:lnTo>
                  <a:lnTo>
                    <a:pt x="5354" y="233"/>
                  </a:lnTo>
                  <a:close/>
                  <a:moveTo>
                    <a:pt x="6109" y="231"/>
                  </a:moveTo>
                  <a:lnTo>
                    <a:pt x="6578" y="233"/>
                  </a:lnTo>
                  <a:lnTo>
                    <a:pt x="4542" y="3076"/>
                  </a:lnTo>
                  <a:lnTo>
                    <a:pt x="4309" y="2748"/>
                  </a:lnTo>
                  <a:lnTo>
                    <a:pt x="6109" y="231"/>
                  </a:lnTo>
                  <a:close/>
                  <a:moveTo>
                    <a:pt x="1509" y="233"/>
                  </a:moveTo>
                  <a:lnTo>
                    <a:pt x="3552" y="3086"/>
                  </a:lnTo>
                  <a:cubicBezTo>
                    <a:pt x="3512" y="3108"/>
                    <a:pt x="3476" y="3135"/>
                    <a:pt x="3444" y="3167"/>
                  </a:cubicBezTo>
                  <a:cubicBezTo>
                    <a:pt x="3394" y="3216"/>
                    <a:pt x="3328" y="3242"/>
                    <a:pt x="3259" y="3242"/>
                  </a:cubicBezTo>
                  <a:cubicBezTo>
                    <a:pt x="3235" y="3242"/>
                    <a:pt x="3211" y="3238"/>
                    <a:pt x="3187" y="3232"/>
                  </a:cubicBezTo>
                  <a:lnTo>
                    <a:pt x="1041" y="233"/>
                  </a:lnTo>
                  <a:close/>
                  <a:moveTo>
                    <a:pt x="1792" y="231"/>
                  </a:moveTo>
                  <a:lnTo>
                    <a:pt x="2224" y="233"/>
                  </a:lnTo>
                  <a:lnTo>
                    <a:pt x="4374" y="3236"/>
                  </a:lnTo>
                  <a:cubicBezTo>
                    <a:pt x="4355" y="3240"/>
                    <a:pt x="4337" y="3242"/>
                    <a:pt x="4318" y="3242"/>
                  </a:cubicBezTo>
                  <a:cubicBezTo>
                    <a:pt x="4250" y="3242"/>
                    <a:pt x="4184" y="3216"/>
                    <a:pt x="4134" y="3167"/>
                  </a:cubicBezTo>
                  <a:cubicBezTo>
                    <a:pt x="4043" y="3076"/>
                    <a:pt x="3919" y="3024"/>
                    <a:pt x="3791" y="3024"/>
                  </a:cubicBezTo>
                  <a:lnTo>
                    <a:pt x="1792" y="231"/>
                  </a:lnTo>
                  <a:close/>
                  <a:moveTo>
                    <a:pt x="758" y="233"/>
                  </a:moveTo>
                  <a:lnTo>
                    <a:pt x="2885" y="3206"/>
                  </a:lnTo>
                  <a:cubicBezTo>
                    <a:pt x="2765" y="3233"/>
                    <a:pt x="2660" y="3304"/>
                    <a:pt x="2592" y="3405"/>
                  </a:cubicBezTo>
                  <a:lnTo>
                    <a:pt x="321" y="233"/>
                  </a:lnTo>
                  <a:close/>
                  <a:moveTo>
                    <a:pt x="7257" y="231"/>
                  </a:moveTo>
                  <a:lnTo>
                    <a:pt x="4988" y="3405"/>
                  </a:lnTo>
                  <a:cubicBezTo>
                    <a:pt x="4925" y="3314"/>
                    <a:pt x="4832" y="3247"/>
                    <a:pt x="4727" y="3214"/>
                  </a:cubicBezTo>
                  <a:lnTo>
                    <a:pt x="6860" y="231"/>
                  </a:lnTo>
                  <a:close/>
                  <a:moveTo>
                    <a:pt x="3789" y="3256"/>
                  </a:moveTo>
                  <a:cubicBezTo>
                    <a:pt x="3855" y="3256"/>
                    <a:pt x="3922" y="3281"/>
                    <a:pt x="3973" y="3331"/>
                  </a:cubicBezTo>
                  <a:cubicBezTo>
                    <a:pt x="4066" y="3424"/>
                    <a:pt x="4191" y="3473"/>
                    <a:pt x="4319" y="3473"/>
                  </a:cubicBezTo>
                  <a:cubicBezTo>
                    <a:pt x="4377" y="3473"/>
                    <a:pt x="4435" y="3463"/>
                    <a:pt x="4491" y="3442"/>
                  </a:cubicBezTo>
                  <a:cubicBezTo>
                    <a:pt x="4522" y="3430"/>
                    <a:pt x="4553" y="3424"/>
                    <a:pt x="4584" y="3424"/>
                  </a:cubicBezTo>
                  <a:cubicBezTo>
                    <a:pt x="4688" y="3424"/>
                    <a:pt x="4786" y="3487"/>
                    <a:pt x="4826" y="3590"/>
                  </a:cubicBezTo>
                  <a:cubicBezTo>
                    <a:pt x="4829" y="3599"/>
                    <a:pt x="4833" y="3607"/>
                    <a:pt x="4837" y="3617"/>
                  </a:cubicBezTo>
                  <a:cubicBezTo>
                    <a:pt x="4894" y="3751"/>
                    <a:pt x="4987" y="3802"/>
                    <a:pt x="4987" y="3802"/>
                  </a:cubicBezTo>
                  <a:cubicBezTo>
                    <a:pt x="5065" y="3862"/>
                    <a:pt x="5157" y="3895"/>
                    <a:pt x="5256" y="3901"/>
                  </a:cubicBezTo>
                  <a:cubicBezTo>
                    <a:pt x="5397" y="3909"/>
                    <a:pt x="5507" y="4031"/>
                    <a:pt x="5501" y="4174"/>
                  </a:cubicBezTo>
                  <a:cubicBezTo>
                    <a:pt x="5491" y="4365"/>
                    <a:pt x="5595" y="4546"/>
                    <a:pt x="5766" y="4633"/>
                  </a:cubicBezTo>
                  <a:cubicBezTo>
                    <a:pt x="5892" y="4699"/>
                    <a:pt x="5942" y="4854"/>
                    <a:pt x="5879" y="4982"/>
                  </a:cubicBezTo>
                  <a:cubicBezTo>
                    <a:pt x="5791" y="5153"/>
                    <a:pt x="5814" y="5360"/>
                    <a:pt x="5934" y="5509"/>
                  </a:cubicBezTo>
                  <a:cubicBezTo>
                    <a:pt x="6023" y="5621"/>
                    <a:pt x="6006" y="5783"/>
                    <a:pt x="5895" y="5873"/>
                  </a:cubicBezTo>
                  <a:cubicBezTo>
                    <a:pt x="5747" y="5995"/>
                    <a:pt x="5682" y="6192"/>
                    <a:pt x="5732" y="6378"/>
                  </a:cubicBezTo>
                  <a:cubicBezTo>
                    <a:pt x="5767" y="6516"/>
                    <a:pt x="5686" y="6658"/>
                    <a:pt x="5549" y="6695"/>
                  </a:cubicBezTo>
                  <a:cubicBezTo>
                    <a:pt x="5363" y="6745"/>
                    <a:pt x="5225" y="6900"/>
                    <a:pt x="5194" y="7090"/>
                  </a:cubicBezTo>
                  <a:cubicBezTo>
                    <a:pt x="5172" y="7217"/>
                    <a:pt x="5062" y="7307"/>
                    <a:pt x="4937" y="7307"/>
                  </a:cubicBezTo>
                  <a:cubicBezTo>
                    <a:pt x="4924" y="7307"/>
                    <a:pt x="4911" y="7306"/>
                    <a:pt x="4898" y="7304"/>
                  </a:cubicBezTo>
                  <a:cubicBezTo>
                    <a:pt x="4873" y="7300"/>
                    <a:pt x="4847" y="7298"/>
                    <a:pt x="4822" y="7298"/>
                  </a:cubicBezTo>
                  <a:cubicBezTo>
                    <a:pt x="4659" y="7298"/>
                    <a:pt x="4504" y="7380"/>
                    <a:pt x="4413" y="7519"/>
                  </a:cubicBezTo>
                  <a:cubicBezTo>
                    <a:pt x="4362" y="7595"/>
                    <a:pt x="4279" y="7637"/>
                    <a:pt x="4194" y="7637"/>
                  </a:cubicBezTo>
                  <a:cubicBezTo>
                    <a:pt x="4146" y="7637"/>
                    <a:pt x="4098" y="7624"/>
                    <a:pt x="4055" y="7596"/>
                  </a:cubicBezTo>
                  <a:cubicBezTo>
                    <a:pt x="3974" y="7543"/>
                    <a:pt x="3882" y="7517"/>
                    <a:pt x="3790" y="7517"/>
                  </a:cubicBezTo>
                  <a:cubicBezTo>
                    <a:pt x="3698" y="7517"/>
                    <a:pt x="3605" y="7543"/>
                    <a:pt x="3525" y="7596"/>
                  </a:cubicBezTo>
                  <a:cubicBezTo>
                    <a:pt x="3481" y="7624"/>
                    <a:pt x="3433" y="7637"/>
                    <a:pt x="3385" y="7637"/>
                  </a:cubicBezTo>
                  <a:cubicBezTo>
                    <a:pt x="3300" y="7637"/>
                    <a:pt x="3217" y="7595"/>
                    <a:pt x="3167" y="7519"/>
                  </a:cubicBezTo>
                  <a:cubicBezTo>
                    <a:pt x="3074" y="7380"/>
                    <a:pt x="2919" y="7298"/>
                    <a:pt x="2756" y="7298"/>
                  </a:cubicBezTo>
                  <a:cubicBezTo>
                    <a:pt x="2731" y="7298"/>
                    <a:pt x="2706" y="7300"/>
                    <a:pt x="2681" y="7304"/>
                  </a:cubicBezTo>
                  <a:cubicBezTo>
                    <a:pt x="2667" y="7306"/>
                    <a:pt x="2654" y="7307"/>
                    <a:pt x="2642" y="7307"/>
                  </a:cubicBezTo>
                  <a:cubicBezTo>
                    <a:pt x="2517" y="7307"/>
                    <a:pt x="2406" y="7215"/>
                    <a:pt x="2386" y="7088"/>
                  </a:cubicBezTo>
                  <a:cubicBezTo>
                    <a:pt x="2353" y="6899"/>
                    <a:pt x="2215" y="6745"/>
                    <a:pt x="2030" y="6694"/>
                  </a:cubicBezTo>
                  <a:cubicBezTo>
                    <a:pt x="1893" y="6656"/>
                    <a:pt x="1812" y="6515"/>
                    <a:pt x="1847" y="6378"/>
                  </a:cubicBezTo>
                  <a:cubicBezTo>
                    <a:pt x="1896" y="6192"/>
                    <a:pt x="1831" y="5995"/>
                    <a:pt x="1683" y="5873"/>
                  </a:cubicBezTo>
                  <a:cubicBezTo>
                    <a:pt x="1573" y="5783"/>
                    <a:pt x="1555" y="5621"/>
                    <a:pt x="1645" y="5509"/>
                  </a:cubicBezTo>
                  <a:cubicBezTo>
                    <a:pt x="1765" y="5360"/>
                    <a:pt x="1787" y="5153"/>
                    <a:pt x="1701" y="4982"/>
                  </a:cubicBezTo>
                  <a:cubicBezTo>
                    <a:pt x="1636" y="4854"/>
                    <a:pt x="1687" y="4699"/>
                    <a:pt x="1814" y="4633"/>
                  </a:cubicBezTo>
                  <a:cubicBezTo>
                    <a:pt x="1985" y="4546"/>
                    <a:pt x="2088" y="4365"/>
                    <a:pt x="2079" y="4174"/>
                  </a:cubicBezTo>
                  <a:cubicBezTo>
                    <a:pt x="2072" y="4031"/>
                    <a:pt x="2181" y="3910"/>
                    <a:pt x="2324" y="3902"/>
                  </a:cubicBezTo>
                  <a:cubicBezTo>
                    <a:pt x="2473" y="3893"/>
                    <a:pt x="2609" y="3817"/>
                    <a:pt x="2695" y="3695"/>
                  </a:cubicBezTo>
                  <a:lnTo>
                    <a:pt x="2701" y="3689"/>
                  </a:lnTo>
                  <a:cubicBezTo>
                    <a:pt x="2722" y="3658"/>
                    <a:pt x="2740" y="3625"/>
                    <a:pt x="2753" y="3590"/>
                  </a:cubicBezTo>
                  <a:cubicBezTo>
                    <a:pt x="2793" y="3487"/>
                    <a:pt x="2890" y="3424"/>
                    <a:pt x="2994" y="3424"/>
                  </a:cubicBezTo>
                  <a:cubicBezTo>
                    <a:pt x="3025" y="3424"/>
                    <a:pt x="3056" y="3430"/>
                    <a:pt x="3087" y="3442"/>
                  </a:cubicBezTo>
                  <a:cubicBezTo>
                    <a:pt x="3144" y="3463"/>
                    <a:pt x="3202" y="3473"/>
                    <a:pt x="3260" y="3473"/>
                  </a:cubicBezTo>
                  <a:cubicBezTo>
                    <a:pt x="3388" y="3473"/>
                    <a:pt x="3512" y="3424"/>
                    <a:pt x="3607" y="3331"/>
                  </a:cubicBezTo>
                  <a:cubicBezTo>
                    <a:pt x="3657" y="3281"/>
                    <a:pt x="3723" y="3256"/>
                    <a:pt x="3789" y="3256"/>
                  </a:cubicBezTo>
                  <a:close/>
                  <a:moveTo>
                    <a:pt x="252" y="1"/>
                  </a:moveTo>
                  <a:cubicBezTo>
                    <a:pt x="93" y="1"/>
                    <a:pt x="0" y="181"/>
                    <a:pt x="93" y="311"/>
                  </a:cubicBezTo>
                  <a:lnTo>
                    <a:pt x="2457" y="3615"/>
                  </a:lnTo>
                  <a:cubicBezTo>
                    <a:pt x="2415" y="3648"/>
                    <a:pt x="2364" y="3668"/>
                    <a:pt x="2310" y="3671"/>
                  </a:cubicBezTo>
                  <a:cubicBezTo>
                    <a:pt x="2042" y="3687"/>
                    <a:pt x="1837" y="3916"/>
                    <a:pt x="1849" y="4185"/>
                  </a:cubicBezTo>
                  <a:cubicBezTo>
                    <a:pt x="1853" y="4286"/>
                    <a:pt x="1799" y="4381"/>
                    <a:pt x="1707" y="4428"/>
                  </a:cubicBezTo>
                  <a:cubicBezTo>
                    <a:pt x="1469" y="4551"/>
                    <a:pt x="1375" y="4843"/>
                    <a:pt x="1495" y="5084"/>
                  </a:cubicBezTo>
                  <a:cubicBezTo>
                    <a:pt x="1540" y="5176"/>
                    <a:pt x="1528" y="5285"/>
                    <a:pt x="1465" y="5364"/>
                  </a:cubicBezTo>
                  <a:cubicBezTo>
                    <a:pt x="1297" y="5574"/>
                    <a:pt x="1329" y="5880"/>
                    <a:pt x="1538" y="6051"/>
                  </a:cubicBezTo>
                  <a:cubicBezTo>
                    <a:pt x="1616" y="6115"/>
                    <a:pt x="1649" y="6220"/>
                    <a:pt x="1624" y="6318"/>
                  </a:cubicBezTo>
                  <a:cubicBezTo>
                    <a:pt x="1557" y="6578"/>
                    <a:pt x="1710" y="6845"/>
                    <a:pt x="1970" y="6916"/>
                  </a:cubicBezTo>
                  <a:cubicBezTo>
                    <a:pt x="2068" y="6943"/>
                    <a:pt x="2141" y="7025"/>
                    <a:pt x="2157" y="7125"/>
                  </a:cubicBezTo>
                  <a:cubicBezTo>
                    <a:pt x="2197" y="7365"/>
                    <a:pt x="2406" y="7537"/>
                    <a:pt x="2642" y="7537"/>
                  </a:cubicBezTo>
                  <a:cubicBezTo>
                    <a:pt x="2666" y="7537"/>
                    <a:pt x="2691" y="7535"/>
                    <a:pt x="2716" y="7531"/>
                  </a:cubicBezTo>
                  <a:cubicBezTo>
                    <a:pt x="2729" y="7529"/>
                    <a:pt x="2743" y="7528"/>
                    <a:pt x="2756" y="7528"/>
                  </a:cubicBezTo>
                  <a:cubicBezTo>
                    <a:pt x="2843" y="7528"/>
                    <a:pt x="2925" y="7572"/>
                    <a:pt x="2973" y="7646"/>
                  </a:cubicBezTo>
                  <a:cubicBezTo>
                    <a:pt x="3067" y="7789"/>
                    <a:pt x="3224" y="7867"/>
                    <a:pt x="3384" y="7867"/>
                  </a:cubicBezTo>
                  <a:cubicBezTo>
                    <a:pt x="3475" y="7867"/>
                    <a:pt x="3567" y="7842"/>
                    <a:pt x="3648" y="7790"/>
                  </a:cubicBezTo>
                  <a:cubicBezTo>
                    <a:pt x="3692" y="7762"/>
                    <a:pt x="3740" y="7748"/>
                    <a:pt x="3789" y="7748"/>
                  </a:cubicBezTo>
                  <a:cubicBezTo>
                    <a:pt x="3838" y="7748"/>
                    <a:pt x="3887" y="7762"/>
                    <a:pt x="3930" y="7790"/>
                  </a:cubicBezTo>
                  <a:cubicBezTo>
                    <a:pt x="4012" y="7842"/>
                    <a:pt x="4103" y="7867"/>
                    <a:pt x="4194" y="7867"/>
                  </a:cubicBezTo>
                  <a:cubicBezTo>
                    <a:pt x="4354" y="7867"/>
                    <a:pt x="4511" y="7789"/>
                    <a:pt x="4606" y="7646"/>
                  </a:cubicBezTo>
                  <a:cubicBezTo>
                    <a:pt x="4653" y="7572"/>
                    <a:pt x="4736" y="7528"/>
                    <a:pt x="4822" y="7528"/>
                  </a:cubicBezTo>
                  <a:cubicBezTo>
                    <a:pt x="4836" y="7528"/>
                    <a:pt x="4849" y="7529"/>
                    <a:pt x="4863" y="7531"/>
                  </a:cubicBezTo>
                  <a:cubicBezTo>
                    <a:pt x="4887" y="7535"/>
                    <a:pt x="4912" y="7537"/>
                    <a:pt x="4937" y="7537"/>
                  </a:cubicBezTo>
                  <a:cubicBezTo>
                    <a:pt x="5173" y="7537"/>
                    <a:pt x="5381" y="7365"/>
                    <a:pt x="5421" y="7125"/>
                  </a:cubicBezTo>
                  <a:cubicBezTo>
                    <a:pt x="5437" y="7025"/>
                    <a:pt x="5511" y="6943"/>
                    <a:pt x="5610" y="6916"/>
                  </a:cubicBezTo>
                  <a:cubicBezTo>
                    <a:pt x="5868" y="6845"/>
                    <a:pt x="6023" y="6578"/>
                    <a:pt x="5954" y="6318"/>
                  </a:cubicBezTo>
                  <a:cubicBezTo>
                    <a:pt x="5929" y="6220"/>
                    <a:pt x="5962" y="6115"/>
                    <a:pt x="6042" y="6051"/>
                  </a:cubicBezTo>
                  <a:cubicBezTo>
                    <a:pt x="6249" y="5880"/>
                    <a:pt x="6281" y="5574"/>
                    <a:pt x="6113" y="5364"/>
                  </a:cubicBezTo>
                  <a:cubicBezTo>
                    <a:pt x="6050" y="5285"/>
                    <a:pt x="6038" y="5176"/>
                    <a:pt x="6084" y="5084"/>
                  </a:cubicBezTo>
                  <a:cubicBezTo>
                    <a:pt x="6205" y="4844"/>
                    <a:pt x="6109" y="4551"/>
                    <a:pt x="5871" y="4428"/>
                  </a:cubicBezTo>
                  <a:cubicBezTo>
                    <a:pt x="5781" y="4381"/>
                    <a:pt x="5726" y="4286"/>
                    <a:pt x="5730" y="4185"/>
                  </a:cubicBezTo>
                  <a:cubicBezTo>
                    <a:pt x="5743" y="3916"/>
                    <a:pt x="5537" y="3687"/>
                    <a:pt x="5268" y="3672"/>
                  </a:cubicBezTo>
                  <a:cubicBezTo>
                    <a:pt x="5214" y="3668"/>
                    <a:pt x="5163" y="3649"/>
                    <a:pt x="5121" y="3615"/>
                  </a:cubicBezTo>
                  <a:lnTo>
                    <a:pt x="7486" y="311"/>
                  </a:lnTo>
                  <a:cubicBezTo>
                    <a:pt x="7528" y="251"/>
                    <a:pt x="7533" y="172"/>
                    <a:pt x="7501" y="107"/>
                  </a:cubicBezTo>
                  <a:cubicBezTo>
                    <a:pt x="7467" y="43"/>
                    <a:pt x="7400" y="1"/>
                    <a:pt x="7326" y="1"/>
                  </a:cubicBezTo>
                  <a:lnTo>
                    <a:pt x="5336" y="1"/>
                  </a:lnTo>
                  <a:cubicBezTo>
                    <a:pt x="5273" y="1"/>
                    <a:pt x="5214" y="32"/>
                    <a:pt x="5178" y="83"/>
                  </a:cubicBezTo>
                  <a:lnTo>
                    <a:pt x="3790" y="2023"/>
                  </a:lnTo>
                  <a:lnTo>
                    <a:pt x="2402" y="83"/>
                  </a:lnTo>
                  <a:cubicBezTo>
                    <a:pt x="2364" y="32"/>
                    <a:pt x="2306" y="1"/>
                    <a:pt x="2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6"/>
            <p:cNvSpPr/>
            <p:nvPr/>
          </p:nvSpPr>
          <p:spPr>
            <a:xfrm>
              <a:off x="825875" y="4452475"/>
              <a:ext cx="92375" cy="42775"/>
            </a:xfrm>
            <a:custGeom>
              <a:avLst/>
              <a:gdLst/>
              <a:ahLst/>
              <a:cxnLst/>
              <a:rect l="l" t="t" r="r" b="b"/>
              <a:pathLst>
                <a:path w="3695" h="1711" extrusionOk="0">
                  <a:moveTo>
                    <a:pt x="1848" y="1"/>
                  </a:moveTo>
                  <a:cubicBezTo>
                    <a:pt x="931" y="1"/>
                    <a:pt x="150" y="670"/>
                    <a:pt x="10" y="1576"/>
                  </a:cubicBezTo>
                  <a:cubicBezTo>
                    <a:pt x="1" y="1638"/>
                    <a:pt x="44" y="1697"/>
                    <a:pt x="107" y="1706"/>
                  </a:cubicBezTo>
                  <a:cubicBezTo>
                    <a:pt x="113" y="1708"/>
                    <a:pt x="119" y="1708"/>
                    <a:pt x="125" y="1708"/>
                  </a:cubicBezTo>
                  <a:cubicBezTo>
                    <a:pt x="181" y="1708"/>
                    <a:pt x="230" y="1666"/>
                    <a:pt x="239" y="1609"/>
                  </a:cubicBezTo>
                  <a:cubicBezTo>
                    <a:pt x="362" y="817"/>
                    <a:pt x="1044" y="231"/>
                    <a:pt x="1848" y="231"/>
                  </a:cubicBezTo>
                  <a:cubicBezTo>
                    <a:pt x="2650" y="231"/>
                    <a:pt x="3334" y="817"/>
                    <a:pt x="3456" y="1609"/>
                  </a:cubicBezTo>
                  <a:cubicBezTo>
                    <a:pt x="3464" y="1668"/>
                    <a:pt x="3513" y="1710"/>
                    <a:pt x="3571" y="1710"/>
                  </a:cubicBezTo>
                  <a:cubicBezTo>
                    <a:pt x="3577" y="1710"/>
                    <a:pt x="3583" y="1710"/>
                    <a:pt x="3588" y="1709"/>
                  </a:cubicBezTo>
                  <a:cubicBezTo>
                    <a:pt x="3652" y="1700"/>
                    <a:pt x="3695" y="1639"/>
                    <a:pt x="3684" y="1576"/>
                  </a:cubicBezTo>
                  <a:cubicBezTo>
                    <a:pt x="3544" y="670"/>
                    <a:pt x="2765" y="1"/>
                    <a:pt x="18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6"/>
            <p:cNvSpPr/>
            <p:nvPr/>
          </p:nvSpPr>
          <p:spPr>
            <a:xfrm>
              <a:off x="825850" y="4502700"/>
              <a:ext cx="92375" cy="42725"/>
            </a:xfrm>
            <a:custGeom>
              <a:avLst/>
              <a:gdLst/>
              <a:ahLst/>
              <a:cxnLst/>
              <a:rect l="l" t="t" r="r" b="b"/>
              <a:pathLst>
                <a:path w="3695" h="1709" extrusionOk="0">
                  <a:moveTo>
                    <a:pt x="3571" y="0"/>
                  </a:moveTo>
                  <a:cubicBezTo>
                    <a:pt x="3516" y="0"/>
                    <a:pt x="3466" y="41"/>
                    <a:pt x="3457" y="97"/>
                  </a:cubicBezTo>
                  <a:cubicBezTo>
                    <a:pt x="3335" y="890"/>
                    <a:pt x="2652" y="1476"/>
                    <a:pt x="1850" y="1477"/>
                  </a:cubicBezTo>
                  <a:cubicBezTo>
                    <a:pt x="1849" y="1477"/>
                    <a:pt x="1848" y="1477"/>
                    <a:pt x="1847" y="1477"/>
                  </a:cubicBezTo>
                  <a:cubicBezTo>
                    <a:pt x="1048" y="1477"/>
                    <a:pt x="365" y="894"/>
                    <a:pt x="240" y="103"/>
                  </a:cubicBezTo>
                  <a:cubicBezTo>
                    <a:pt x="233" y="44"/>
                    <a:pt x="184" y="1"/>
                    <a:pt x="127" y="1"/>
                  </a:cubicBezTo>
                  <a:cubicBezTo>
                    <a:pt x="121" y="1"/>
                    <a:pt x="115" y="2"/>
                    <a:pt x="108" y="3"/>
                  </a:cubicBezTo>
                  <a:cubicBezTo>
                    <a:pt x="44" y="12"/>
                    <a:pt x="1" y="74"/>
                    <a:pt x="13" y="138"/>
                  </a:cubicBezTo>
                  <a:cubicBezTo>
                    <a:pt x="154" y="1043"/>
                    <a:pt x="933" y="1708"/>
                    <a:pt x="1849" y="1708"/>
                  </a:cubicBezTo>
                  <a:cubicBezTo>
                    <a:pt x="1850" y="1708"/>
                    <a:pt x="1851" y="1708"/>
                    <a:pt x="1851" y="1708"/>
                  </a:cubicBezTo>
                  <a:cubicBezTo>
                    <a:pt x="2767" y="1707"/>
                    <a:pt x="3545" y="1038"/>
                    <a:pt x="3685" y="132"/>
                  </a:cubicBezTo>
                  <a:cubicBezTo>
                    <a:pt x="3694" y="69"/>
                    <a:pt x="3651" y="11"/>
                    <a:pt x="3588" y="2"/>
                  </a:cubicBezTo>
                  <a:cubicBezTo>
                    <a:pt x="3582" y="1"/>
                    <a:pt x="3577" y="0"/>
                    <a:pt x="3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6"/>
            <p:cNvSpPr/>
            <p:nvPr/>
          </p:nvSpPr>
          <p:spPr>
            <a:xfrm>
              <a:off x="863400" y="4479325"/>
              <a:ext cx="10675" cy="39200"/>
            </a:xfrm>
            <a:custGeom>
              <a:avLst/>
              <a:gdLst/>
              <a:ahLst/>
              <a:cxnLst/>
              <a:rect l="l" t="t" r="r" b="b"/>
              <a:pathLst>
                <a:path w="427" h="1568" extrusionOk="0">
                  <a:moveTo>
                    <a:pt x="322" y="1"/>
                  </a:moveTo>
                  <a:cubicBezTo>
                    <a:pt x="301" y="1"/>
                    <a:pt x="283" y="10"/>
                    <a:pt x="269" y="25"/>
                  </a:cubicBezTo>
                  <a:lnTo>
                    <a:pt x="45" y="238"/>
                  </a:lnTo>
                  <a:cubicBezTo>
                    <a:pt x="18" y="259"/>
                    <a:pt x="1" y="292"/>
                    <a:pt x="1" y="327"/>
                  </a:cubicBezTo>
                  <a:cubicBezTo>
                    <a:pt x="1" y="371"/>
                    <a:pt x="33" y="418"/>
                    <a:pt x="78" y="418"/>
                  </a:cubicBezTo>
                  <a:cubicBezTo>
                    <a:pt x="95" y="417"/>
                    <a:pt x="113" y="409"/>
                    <a:pt x="125" y="397"/>
                  </a:cubicBezTo>
                  <a:lnTo>
                    <a:pt x="200" y="303"/>
                  </a:lnTo>
                  <a:lnTo>
                    <a:pt x="200" y="1493"/>
                  </a:lnTo>
                  <a:cubicBezTo>
                    <a:pt x="200" y="1542"/>
                    <a:pt x="255" y="1568"/>
                    <a:pt x="313" y="1568"/>
                  </a:cubicBezTo>
                  <a:cubicBezTo>
                    <a:pt x="371" y="1568"/>
                    <a:pt x="426" y="1542"/>
                    <a:pt x="426" y="1493"/>
                  </a:cubicBezTo>
                  <a:lnTo>
                    <a:pt x="426" y="75"/>
                  </a:lnTo>
                  <a:cubicBezTo>
                    <a:pt x="426" y="29"/>
                    <a:pt x="374" y="1"/>
                    <a:pt x="327" y="1"/>
                  </a:cubicBezTo>
                  <a:cubicBezTo>
                    <a:pt x="325" y="1"/>
                    <a:pt x="324" y="1"/>
                    <a:pt x="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46"/>
          <p:cNvGrpSpPr/>
          <p:nvPr/>
        </p:nvGrpSpPr>
        <p:grpSpPr>
          <a:xfrm>
            <a:off x="4425570" y="3265815"/>
            <a:ext cx="292852" cy="288778"/>
            <a:chOff x="3429700" y="4971225"/>
            <a:chExt cx="199450" cy="196675"/>
          </a:xfrm>
        </p:grpSpPr>
        <p:sp>
          <p:nvSpPr>
            <p:cNvPr id="474" name="Google Shape;474;p46"/>
            <p:cNvSpPr/>
            <p:nvPr/>
          </p:nvSpPr>
          <p:spPr>
            <a:xfrm>
              <a:off x="3455000" y="5121375"/>
              <a:ext cx="16200" cy="15600"/>
            </a:xfrm>
            <a:custGeom>
              <a:avLst/>
              <a:gdLst/>
              <a:ahLst/>
              <a:cxnLst/>
              <a:rect l="l" t="t" r="r" b="b"/>
              <a:pathLst>
                <a:path w="648" h="624" extrusionOk="0">
                  <a:moveTo>
                    <a:pt x="522" y="0"/>
                  </a:moveTo>
                  <a:cubicBezTo>
                    <a:pt x="492" y="0"/>
                    <a:pt x="463" y="11"/>
                    <a:pt x="441" y="34"/>
                  </a:cubicBezTo>
                  <a:lnTo>
                    <a:pt x="49" y="426"/>
                  </a:lnTo>
                  <a:cubicBezTo>
                    <a:pt x="2" y="471"/>
                    <a:pt x="0" y="545"/>
                    <a:pt x="46" y="590"/>
                  </a:cubicBezTo>
                  <a:cubicBezTo>
                    <a:pt x="69" y="613"/>
                    <a:pt x="98" y="624"/>
                    <a:pt x="128" y="624"/>
                  </a:cubicBezTo>
                  <a:cubicBezTo>
                    <a:pt x="158" y="624"/>
                    <a:pt x="189" y="612"/>
                    <a:pt x="212" y="589"/>
                  </a:cubicBezTo>
                  <a:lnTo>
                    <a:pt x="603" y="197"/>
                  </a:lnTo>
                  <a:cubicBezTo>
                    <a:pt x="648" y="151"/>
                    <a:pt x="648" y="79"/>
                    <a:pt x="603" y="34"/>
                  </a:cubicBezTo>
                  <a:cubicBezTo>
                    <a:pt x="581" y="11"/>
                    <a:pt x="551" y="0"/>
                    <a:pt x="5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6"/>
            <p:cNvSpPr/>
            <p:nvPr/>
          </p:nvSpPr>
          <p:spPr>
            <a:xfrm>
              <a:off x="3473250" y="5140400"/>
              <a:ext cx="17000" cy="15600"/>
            </a:xfrm>
            <a:custGeom>
              <a:avLst/>
              <a:gdLst/>
              <a:ahLst/>
              <a:cxnLst/>
              <a:rect l="l" t="t" r="r" b="b"/>
              <a:pathLst>
                <a:path w="680" h="624" extrusionOk="0">
                  <a:moveTo>
                    <a:pt x="554" y="1"/>
                  </a:moveTo>
                  <a:cubicBezTo>
                    <a:pt x="524" y="1"/>
                    <a:pt x="495" y="12"/>
                    <a:pt x="473" y="35"/>
                  </a:cubicBezTo>
                  <a:lnTo>
                    <a:pt x="81" y="427"/>
                  </a:lnTo>
                  <a:cubicBezTo>
                    <a:pt x="1" y="511"/>
                    <a:pt x="76" y="624"/>
                    <a:pt x="165" y="624"/>
                  </a:cubicBezTo>
                  <a:cubicBezTo>
                    <a:pt x="191" y="624"/>
                    <a:pt x="219" y="614"/>
                    <a:pt x="244" y="590"/>
                  </a:cubicBezTo>
                  <a:lnTo>
                    <a:pt x="635" y="198"/>
                  </a:lnTo>
                  <a:cubicBezTo>
                    <a:pt x="680" y="154"/>
                    <a:pt x="680" y="80"/>
                    <a:pt x="635" y="35"/>
                  </a:cubicBezTo>
                  <a:cubicBezTo>
                    <a:pt x="613" y="12"/>
                    <a:pt x="584" y="1"/>
                    <a:pt x="5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6"/>
            <p:cNvSpPr/>
            <p:nvPr/>
          </p:nvSpPr>
          <p:spPr>
            <a:xfrm>
              <a:off x="3463725" y="5130875"/>
              <a:ext cx="17000" cy="15600"/>
            </a:xfrm>
            <a:custGeom>
              <a:avLst/>
              <a:gdLst/>
              <a:ahLst/>
              <a:cxnLst/>
              <a:rect l="l" t="t" r="r" b="b"/>
              <a:pathLst>
                <a:path w="680" h="624" extrusionOk="0">
                  <a:moveTo>
                    <a:pt x="554" y="1"/>
                  </a:moveTo>
                  <a:cubicBezTo>
                    <a:pt x="524" y="1"/>
                    <a:pt x="495" y="12"/>
                    <a:pt x="473" y="35"/>
                  </a:cubicBezTo>
                  <a:lnTo>
                    <a:pt x="81" y="427"/>
                  </a:lnTo>
                  <a:cubicBezTo>
                    <a:pt x="1" y="510"/>
                    <a:pt x="76" y="624"/>
                    <a:pt x="165" y="624"/>
                  </a:cubicBezTo>
                  <a:cubicBezTo>
                    <a:pt x="191" y="624"/>
                    <a:pt x="219" y="614"/>
                    <a:pt x="244" y="590"/>
                  </a:cubicBezTo>
                  <a:lnTo>
                    <a:pt x="635" y="198"/>
                  </a:lnTo>
                  <a:cubicBezTo>
                    <a:pt x="680" y="152"/>
                    <a:pt x="680" y="80"/>
                    <a:pt x="635" y="35"/>
                  </a:cubicBezTo>
                  <a:cubicBezTo>
                    <a:pt x="613" y="12"/>
                    <a:pt x="583" y="1"/>
                    <a:pt x="5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6"/>
            <p:cNvSpPr/>
            <p:nvPr/>
          </p:nvSpPr>
          <p:spPr>
            <a:xfrm>
              <a:off x="3429700" y="4971225"/>
              <a:ext cx="199450" cy="196675"/>
            </a:xfrm>
            <a:custGeom>
              <a:avLst/>
              <a:gdLst/>
              <a:ahLst/>
              <a:cxnLst/>
              <a:rect l="l" t="t" r="r" b="b"/>
              <a:pathLst>
                <a:path w="7978" h="7867" extrusionOk="0">
                  <a:moveTo>
                    <a:pt x="7709" y="233"/>
                  </a:moveTo>
                  <a:lnTo>
                    <a:pt x="7382" y="1352"/>
                  </a:lnTo>
                  <a:lnTo>
                    <a:pt x="6591" y="560"/>
                  </a:lnTo>
                  <a:lnTo>
                    <a:pt x="7709" y="233"/>
                  </a:lnTo>
                  <a:close/>
                  <a:moveTo>
                    <a:pt x="3332" y="2608"/>
                  </a:moveTo>
                  <a:lnTo>
                    <a:pt x="1922" y="4017"/>
                  </a:lnTo>
                  <a:lnTo>
                    <a:pt x="330" y="3878"/>
                  </a:lnTo>
                  <a:cubicBezTo>
                    <a:pt x="310" y="3877"/>
                    <a:pt x="300" y="3852"/>
                    <a:pt x="315" y="3838"/>
                  </a:cubicBezTo>
                  <a:cubicBezTo>
                    <a:pt x="1004" y="3149"/>
                    <a:pt x="1914" y="2727"/>
                    <a:pt x="2884" y="2645"/>
                  </a:cubicBezTo>
                  <a:lnTo>
                    <a:pt x="3332" y="2608"/>
                  </a:lnTo>
                  <a:close/>
                  <a:moveTo>
                    <a:pt x="1965" y="4298"/>
                  </a:moveTo>
                  <a:lnTo>
                    <a:pt x="2593" y="4927"/>
                  </a:lnTo>
                  <a:lnTo>
                    <a:pt x="2355" y="5164"/>
                  </a:lnTo>
                  <a:lnTo>
                    <a:pt x="1727" y="4537"/>
                  </a:lnTo>
                  <a:lnTo>
                    <a:pt x="1965" y="4298"/>
                  </a:lnTo>
                  <a:close/>
                  <a:moveTo>
                    <a:pt x="1867" y="5002"/>
                  </a:moveTo>
                  <a:lnTo>
                    <a:pt x="2192" y="5327"/>
                  </a:lnTo>
                  <a:lnTo>
                    <a:pt x="1913" y="5607"/>
                  </a:lnTo>
                  <a:cubicBezTo>
                    <a:pt x="1898" y="5622"/>
                    <a:pt x="1885" y="5638"/>
                    <a:pt x="1874" y="5654"/>
                  </a:cubicBezTo>
                  <a:lnTo>
                    <a:pt x="1583" y="5363"/>
                  </a:lnTo>
                  <a:cubicBezTo>
                    <a:pt x="1563" y="5342"/>
                    <a:pt x="1563" y="5308"/>
                    <a:pt x="1583" y="5287"/>
                  </a:cubicBezTo>
                  <a:lnTo>
                    <a:pt x="1867" y="5002"/>
                  </a:lnTo>
                  <a:close/>
                  <a:moveTo>
                    <a:pt x="6339" y="634"/>
                  </a:moveTo>
                  <a:lnTo>
                    <a:pt x="7310" y="1605"/>
                  </a:lnTo>
                  <a:lnTo>
                    <a:pt x="7016" y="2605"/>
                  </a:lnTo>
                  <a:lnTo>
                    <a:pt x="3807" y="5816"/>
                  </a:lnTo>
                  <a:lnTo>
                    <a:pt x="3180" y="5187"/>
                  </a:lnTo>
                  <a:lnTo>
                    <a:pt x="4643" y="3724"/>
                  </a:lnTo>
                  <a:cubicBezTo>
                    <a:pt x="4749" y="3617"/>
                    <a:pt x="4769" y="3437"/>
                    <a:pt x="4632" y="3300"/>
                  </a:cubicBezTo>
                  <a:cubicBezTo>
                    <a:pt x="4575" y="3243"/>
                    <a:pt x="4500" y="3215"/>
                    <a:pt x="4426" y="3215"/>
                  </a:cubicBezTo>
                  <a:cubicBezTo>
                    <a:pt x="4351" y="3215"/>
                    <a:pt x="4277" y="3243"/>
                    <a:pt x="4220" y="3300"/>
                  </a:cubicBezTo>
                  <a:lnTo>
                    <a:pt x="2756" y="4764"/>
                  </a:lnTo>
                  <a:lnTo>
                    <a:pt x="2128" y="4137"/>
                  </a:lnTo>
                  <a:lnTo>
                    <a:pt x="5338" y="926"/>
                  </a:lnTo>
                  <a:lnTo>
                    <a:pt x="6339" y="634"/>
                  </a:lnTo>
                  <a:close/>
                  <a:moveTo>
                    <a:pt x="4427" y="3444"/>
                  </a:moveTo>
                  <a:cubicBezTo>
                    <a:pt x="4481" y="3444"/>
                    <a:pt x="4528" y="3516"/>
                    <a:pt x="4475" y="3565"/>
                  </a:cubicBezTo>
                  <a:lnTo>
                    <a:pt x="2935" y="5105"/>
                  </a:lnTo>
                  <a:cubicBezTo>
                    <a:pt x="2853" y="5190"/>
                    <a:pt x="2251" y="5791"/>
                    <a:pt x="2178" y="5863"/>
                  </a:cubicBezTo>
                  <a:lnTo>
                    <a:pt x="2178" y="5861"/>
                  </a:lnTo>
                  <a:cubicBezTo>
                    <a:pt x="2163" y="5876"/>
                    <a:pt x="2146" y="5883"/>
                    <a:pt x="2130" y="5883"/>
                  </a:cubicBezTo>
                  <a:cubicBezTo>
                    <a:pt x="2077" y="5883"/>
                    <a:pt x="2032" y="5814"/>
                    <a:pt x="2081" y="5764"/>
                  </a:cubicBezTo>
                  <a:lnTo>
                    <a:pt x="4378" y="3468"/>
                  </a:lnTo>
                  <a:cubicBezTo>
                    <a:pt x="4393" y="3451"/>
                    <a:pt x="4411" y="3444"/>
                    <a:pt x="4427" y="3444"/>
                  </a:cubicBezTo>
                  <a:close/>
                  <a:moveTo>
                    <a:pt x="3018" y="5350"/>
                  </a:moveTo>
                  <a:lnTo>
                    <a:pt x="3645" y="5977"/>
                  </a:lnTo>
                  <a:lnTo>
                    <a:pt x="3414" y="6209"/>
                  </a:lnTo>
                  <a:cubicBezTo>
                    <a:pt x="3412" y="6210"/>
                    <a:pt x="3409" y="6211"/>
                    <a:pt x="3407" y="6211"/>
                  </a:cubicBezTo>
                  <a:cubicBezTo>
                    <a:pt x="3404" y="6211"/>
                    <a:pt x="3402" y="6210"/>
                    <a:pt x="3400" y="6209"/>
                  </a:cubicBezTo>
                  <a:lnTo>
                    <a:pt x="2780" y="5588"/>
                  </a:lnTo>
                  <a:lnTo>
                    <a:pt x="3018" y="5350"/>
                  </a:lnTo>
                  <a:close/>
                  <a:moveTo>
                    <a:pt x="2616" y="5751"/>
                  </a:moveTo>
                  <a:lnTo>
                    <a:pt x="2940" y="6075"/>
                  </a:lnTo>
                  <a:lnTo>
                    <a:pt x="2656" y="6359"/>
                  </a:lnTo>
                  <a:cubicBezTo>
                    <a:pt x="2645" y="6370"/>
                    <a:pt x="2631" y="6376"/>
                    <a:pt x="2618" y="6376"/>
                  </a:cubicBezTo>
                  <a:cubicBezTo>
                    <a:pt x="2604" y="6376"/>
                    <a:pt x="2590" y="6370"/>
                    <a:pt x="2579" y="6359"/>
                  </a:cubicBezTo>
                  <a:lnTo>
                    <a:pt x="2289" y="6069"/>
                  </a:lnTo>
                  <a:cubicBezTo>
                    <a:pt x="2305" y="6058"/>
                    <a:pt x="2321" y="6044"/>
                    <a:pt x="2336" y="6030"/>
                  </a:cubicBezTo>
                  <a:lnTo>
                    <a:pt x="2616" y="5751"/>
                  </a:lnTo>
                  <a:close/>
                  <a:moveTo>
                    <a:pt x="7721" y="0"/>
                  </a:moveTo>
                  <a:cubicBezTo>
                    <a:pt x="7700" y="0"/>
                    <a:pt x="7679" y="3"/>
                    <a:pt x="7657" y="10"/>
                  </a:cubicBezTo>
                  <a:lnTo>
                    <a:pt x="5246" y="714"/>
                  </a:lnTo>
                  <a:cubicBezTo>
                    <a:pt x="5227" y="719"/>
                    <a:pt x="5210" y="730"/>
                    <a:pt x="5196" y="743"/>
                  </a:cubicBezTo>
                  <a:lnTo>
                    <a:pt x="3585" y="2355"/>
                  </a:lnTo>
                  <a:lnTo>
                    <a:pt x="2865" y="2415"/>
                  </a:lnTo>
                  <a:cubicBezTo>
                    <a:pt x="1840" y="2501"/>
                    <a:pt x="880" y="2948"/>
                    <a:pt x="152" y="3675"/>
                  </a:cubicBezTo>
                  <a:cubicBezTo>
                    <a:pt x="0" y="3827"/>
                    <a:pt x="96" y="4088"/>
                    <a:pt x="311" y="4107"/>
                  </a:cubicBezTo>
                  <a:lnTo>
                    <a:pt x="1710" y="4230"/>
                  </a:lnTo>
                  <a:lnTo>
                    <a:pt x="1564" y="4375"/>
                  </a:lnTo>
                  <a:cubicBezTo>
                    <a:pt x="1474" y="4465"/>
                    <a:pt x="1474" y="4611"/>
                    <a:pt x="1564" y="4701"/>
                  </a:cubicBezTo>
                  <a:lnTo>
                    <a:pt x="1704" y="4841"/>
                  </a:lnTo>
                  <a:lnTo>
                    <a:pt x="1420" y="5124"/>
                  </a:lnTo>
                  <a:cubicBezTo>
                    <a:pt x="1310" y="5235"/>
                    <a:pt x="1310" y="5416"/>
                    <a:pt x="1420" y="5527"/>
                  </a:cubicBezTo>
                  <a:lnTo>
                    <a:pt x="2416" y="6524"/>
                  </a:lnTo>
                  <a:cubicBezTo>
                    <a:pt x="2472" y="6579"/>
                    <a:pt x="2545" y="6607"/>
                    <a:pt x="2618" y="6607"/>
                  </a:cubicBezTo>
                  <a:cubicBezTo>
                    <a:pt x="2691" y="6607"/>
                    <a:pt x="2764" y="6579"/>
                    <a:pt x="2820" y="6524"/>
                  </a:cubicBezTo>
                  <a:lnTo>
                    <a:pt x="3104" y="6240"/>
                  </a:lnTo>
                  <a:lnTo>
                    <a:pt x="3236" y="6373"/>
                  </a:lnTo>
                  <a:cubicBezTo>
                    <a:pt x="3283" y="6419"/>
                    <a:pt x="3345" y="6443"/>
                    <a:pt x="3407" y="6443"/>
                  </a:cubicBezTo>
                  <a:cubicBezTo>
                    <a:pt x="3468" y="6443"/>
                    <a:pt x="3530" y="6419"/>
                    <a:pt x="3577" y="6373"/>
                  </a:cubicBezTo>
                  <a:lnTo>
                    <a:pt x="3714" y="6236"/>
                  </a:lnTo>
                  <a:lnTo>
                    <a:pt x="3837" y="7634"/>
                  </a:lnTo>
                  <a:cubicBezTo>
                    <a:pt x="3849" y="7777"/>
                    <a:pt x="3968" y="7866"/>
                    <a:pt x="4091" y="7866"/>
                  </a:cubicBezTo>
                  <a:cubicBezTo>
                    <a:pt x="4154" y="7866"/>
                    <a:pt x="4218" y="7843"/>
                    <a:pt x="4270" y="7792"/>
                  </a:cubicBezTo>
                  <a:cubicBezTo>
                    <a:pt x="4714" y="7349"/>
                    <a:pt x="5058" y="6814"/>
                    <a:pt x="5274" y="6225"/>
                  </a:cubicBezTo>
                  <a:cubicBezTo>
                    <a:pt x="5299" y="6164"/>
                    <a:pt x="5269" y="6096"/>
                    <a:pt x="5207" y="6073"/>
                  </a:cubicBezTo>
                  <a:cubicBezTo>
                    <a:pt x="5194" y="6068"/>
                    <a:pt x="5180" y="6065"/>
                    <a:pt x="5167" y="6065"/>
                  </a:cubicBezTo>
                  <a:cubicBezTo>
                    <a:pt x="5119" y="6065"/>
                    <a:pt x="5073" y="6096"/>
                    <a:pt x="5058" y="6145"/>
                  </a:cubicBezTo>
                  <a:cubicBezTo>
                    <a:pt x="4853" y="6703"/>
                    <a:pt x="4529" y="7209"/>
                    <a:pt x="4107" y="7629"/>
                  </a:cubicBezTo>
                  <a:cubicBezTo>
                    <a:pt x="4102" y="7634"/>
                    <a:pt x="4096" y="7636"/>
                    <a:pt x="4090" y="7636"/>
                  </a:cubicBezTo>
                  <a:cubicBezTo>
                    <a:pt x="4079" y="7636"/>
                    <a:pt x="4068" y="7627"/>
                    <a:pt x="4067" y="7614"/>
                  </a:cubicBezTo>
                  <a:lnTo>
                    <a:pt x="3927" y="6023"/>
                  </a:lnTo>
                  <a:lnTo>
                    <a:pt x="5338" y="4612"/>
                  </a:lnTo>
                  <a:lnTo>
                    <a:pt x="5338" y="4612"/>
                  </a:lnTo>
                  <a:cubicBezTo>
                    <a:pt x="5290" y="5184"/>
                    <a:pt x="5278" y="5332"/>
                    <a:pt x="5212" y="5622"/>
                  </a:cubicBezTo>
                  <a:cubicBezTo>
                    <a:pt x="5202" y="5682"/>
                    <a:pt x="5241" y="5742"/>
                    <a:pt x="5301" y="5755"/>
                  </a:cubicBezTo>
                  <a:cubicBezTo>
                    <a:pt x="5310" y="5757"/>
                    <a:pt x="5319" y="5758"/>
                    <a:pt x="5328" y="5758"/>
                  </a:cubicBezTo>
                  <a:cubicBezTo>
                    <a:pt x="5379" y="5758"/>
                    <a:pt x="5425" y="5723"/>
                    <a:pt x="5437" y="5672"/>
                  </a:cubicBezTo>
                  <a:cubicBezTo>
                    <a:pt x="5518" y="5319"/>
                    <a:pt x="5523" y="5151"/>
                    <a:pt x="5589" y="4359"/>
                  </a:cubicBezTo>
                  <a:lnTo>
                    <a:pt x="7201" y="2748"/>
                  </a:lnTo>
                  <a:cubicBezTo>
                    <a:pt x="7214" y="2734"/>
                    <a:pt x="7225" y="2718"/>
                    <a:pt x="7230" y="2699"/>
                  </a:cubicBezTo>
                  <a:lnTo>
                    <a:pt x="7549" y="1605"/>
                  </a:lnTo>
                  <a:lnTo>
                    <a:pt x="7934" y="288"/>
                  </a:lnTo>
                  <a:cubicBezTo>
                    <a:pt x="7978" y="139"/>
                    <a:pt x="7863" y="0"/>
                    <a:pt x="77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6"/>
            <p:cNvSpPr/>
            <p:nvPr/>
          </p:nvSpPr>
          <p:spPr>
            <a:xfrm>
              <a:off x="3544050" y="5017025"/>
              <a:ext cx="46350" cy="36975"/>
            </a:xfrm>
            <a:custGeom>
              <a:avLst/>
              <a:gdLst/>
              <a:ahLst/>
              <a:cxnLst/>
              <a:rect l="l" t="t" r="r" b="b"/>
              <a:pathLst>
                <a:path w="1854" h="1479" extrusionOk="0">
                  <a:moveTo>
                    <a:pt x="1096" y="0"/>
                  </a:moveTo>
                  <a:cubicBezTo>
                    <a:pt x="1053" y="0"/>
                    <a:pt x="1011" y="25"/>
                    <a:pt x="991" y="68"/>
                  </a:cubicBezTo>
                  <a:cubicBezTo>
                    <a:pt x="965" y="127"/>
                    <a:pt x="991" y="194"/>
                    <a:pt x="1049" y="221"/>
                  </a:cubicBezTo>
                  <a:cubicBezTo>
                    <a:pt x="1279" y="325"/>
                    <a:pt x="1407" y="576"/>
                    <a:pt x="1353" y="824"/>
                  </a:cubicBezTo>
                  <a:cubicBezTo>
                    <a:pt x="1299" y="1070"/>
                    <a:pt x="1081" y="1248"/>
                    <a:pt x="828" y="1248"/>
                  </a:cubicBezTo>
                  <a:cubicBezTo>
                    <a:pt x="575" y="1248"/>
                    <a:pt x="356" y="1070"/>
                    <a:pt x="302" y="824"/>
                  </a:cubicBezTo>
                  <a:cubicBezTo>
                    <a:pt x="249" y="576"/>
                    <a:pt x="376" y="325"/>
                    <a:pt x="606" y="221"/>
                  </a:cubicBezTo>
                  <a:cubicBezTo>
                    <a:pt x="664" y="194"/>
                    <a:pt x="690" y="127"/>
                    <a:pt x="664" y="69"/>
                  </a:cubicBezTo>
                  <a:cubicBezTo>
                    <a:pt x="645" y="26"/>
                    <a:pt x="604" y="0"/>
                    <a:pt x="560" y="0"/>
                  </a:cubicBezTo>
                  <a:cubicBezTo>
                    <a:pt x="544" y="0"/>
                    <a:pt x="527" y="4"/>
                    <a:pt x="512" y="11"/>
                  </a:cubicBezTo>
                  <a:cubicBezTo>
                    <a:pt x="182" y="159"/>
                    <a:pt x="0" y="519"/>
                    <a:pt x="77" y="873"/>
                  </a:cubicBezTo>
                  <a:cubicBezTo>
                    <a:pt x="152" y="1225"/>
                    <a:pt x="466" y="1478"/>
                    <a:pt x="828" y="1478"/>
                  </a:cubicBezTo>
                  <a:cubicBezTo>
                    <a:pt x="1509" y="1477"/>
                    <a:pt x="1854" y="649"/>
                    <a:pt x="1371" y="167"/>
                  </a:cubicBezTo>
                  <a:cubicBezTo>
                    <a:pt x="1305" y="103"/>
                    <a:pt x="1228" y="49"/>
                    <a:pt x="1145" y="11"/>
                  </a:cubicBezTo>
                  <a:cubicBezTo>
                    <a:pt x="1129" y="4"/>
                    <a:pt x="1112" y="0"/>
                    <a:pt x="1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46"/>
          <p:cNvGrpSpPr/>
          <p:nvPr/>
        </p:nvGrpSpPr>
        <p:grpSpPr>
          <a:xfrm>
            <a:off x="2156759" y="3308483"/>
            <a:ext cx="292843" cy="203476"/>
            <a:chOff x="4015575" y="1440050"/>
            <a:chExt cx="216600" cy="150500"/>
          </a:xfrm>
        </p:grpSpPr>
        <p:sp>
          <p:nvSpPr>
            <p:cNvPr id="480" name="Google Shape;480;p46"/>
            <p:cNvSpPr/>
            <p:nvPr/>
          </p:nvSpPr>
          <p:spPr>
            <a:xfrm>
              <a:off x="4189700" y="1469575"/>
              <a:ext cx="18825" cy="14475"/>
            </a:xfrm>
            <a:custGeom>
              <a:avLst/>
              <a:gdLst/>
              <a:ahLst/>
              <a:cxnLst/>
              <a:rect l="l" t="t" r="r" b="b"/>
              <a:pathLst>
                <a:path w="753" h="579" extrusionOk="0">
                  <a:moveTo>
                    <a:pt x="153" y="1"/>
                  </a:moveTo>
                  <a:cubicBezTo>
                    <a:pt x="110" y="1"/>
                    <a:pt x="67" y="22"/>
                    <a:pt x="40" y="61"/>
                  </a:cubicBezTo>
                  <a:cubicBezTo>
                    <a:pt x="0" y="123"/>
                    <a:pt x="16" y="206"/>
                    <a:pt x="78" y="248"/>
                  </a:cubicBezTo>
                  <a:cubicBezTo>
                    <a:pt x="222" y="343"/>
                    <a:pt x="372" y="447"/>
                    <a:pt x="522" y="553"/>
                  </a:cubicBezTo>
                  <a:cubicBezTo>
                    <a:pt x="546" y="570"/>
                    <a:pt x="573" y="578"/>
                    <a:pt x="600" y="578"/>
                  </a:cubicBezTo>
                  <a:cubicBezTo>
                    <a:pt x="642" y="578"/>
                    <a:pt x="684" y="558"/>
                    <a:pt x="709" y="521"/>
                  </a:cubicBezTo>
                  <a:cubicBezTo>
                    <a:pt x="753" y="460"/>
                    <a:pt x="739" y="377"/>
                    <a:pt x="678" y="334"/>
                  </a:cubicBezTo>
                  <a:cubicBezTo>
                    <a:pt x="525" y="225"/>
                    <a:pt x="373" y="121"/>
                    <a:pt x="228" y="23"/>
                  </a:cubicBezTo>
                  <a:cubicBezTo>
                    <a:pt x="205" y="8"/>
                    <a:pt x="179" y="1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6"/>
            <p:cNvSpPr/>
            <p:nvPr/>
          </p:nvSpPr>
          <p:spPr>
            <a:xfrm>
              <a:off x="4056450" y="1440050"/>
              <a:ext cx="125150" cy="32325"/>
            </a:xfrm>
            <a:custGeom>
              <a:avLst/>
              <a:gdLst/>
              <a:ahLst/>
              <a:cxnLst/>
              <a:rect l="l" t="t" r="r" b="b"/>
              <a:pathLst>
                <a:path w="5006" h="1293" extrusionOk="0">
                  <a:moveTo>
                    <a:pt x="2697" y="0"/>
                  </a:moveTo>
                  <a:cubicBezTo>
                    <a:pt x="2036" y="0"/>
                    <a:pt x="1180" y="342"/>
                    <a:pt x="81" y="1044"/>
                  </a:cubicBezTo>
                  <a:cubicBezTo>
                    <a:pt x="18" y="1084"/>
                    <a:pt x="1" y="1168"/>
                    <a:pt x="41" y="1230"/>
                  </a:cubicBezTo>
                  <a:cubicBezTo>
                    <a:pt x="66" y="1270"/>
                    <a:pt x="110" y="1293"/>
                    <a:pt x="154" y="1293"/>
                  </a:cubicBezTo>
                  <a:cubicBezTo>
                    <a:pt x="179" y="1293"/>
                    <a:pt x="204" y="1286"/>
                    <a:pt x="227" y="1271"/>
                  </a:cubicBezTo>
                  <a:cubicBezTo>
                    <a:pt x="1281" y="597"/>
                    <a:pt x="2089" y="270"/>
                    <a:pt x="2697" y="270"/>
                  </a:cubicBezTo>
                  <a:cubicBezTo>
                    <a:pt x="3230" y="270"/>
                    <a:pt x="3913" y="520"/>
                    <a:pt x="4783" y="1036"/>
                  </a:cubicBezTo>
                  <a:cubicBezTo>
                    <a:pt x="4805" y="1048"/>
                    <a:pt x="4828" y="1054"/>
                    <a:pt x="4851" y="1054"/>
                  </a:cubicBezTo>
                  <a:cubicBezTo>
                    <a:pt x="4897" y="1054"/>
                    <a:pt x="4943" y="1031"/>
                    <a:pt x="4968" y="989"/>
                  </a:cubicBezTo>
                  <a:cubicBezTo>
                    <a:pt x="5006" y="924"/>
                    <a:pt x="4984" y="842"/>
                    <a:pt x="4921" y="803"/>
                  </a:cubicBezTo>
                  <a:lnTo>
                    <a:pt x="4921" y="804"/>
                  </a:lnTo>
                  <a:cubicBezTo>
                    <a:pt x="4007" y="263"/>
                    <a:pt x="3280" y="0"/>
                    <a:pt x="2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6"/>
            <p:cNvSpPr/>
            <p:nvPr/>
          </p:nvSpPr>
          <p:spPr>
            <a:xfrm>
              <a:off x="4015575" y="1458025"/>
              <a:ext cx="216600" cy="132525"/>
            </a:xfrm>
            <a:custGeom>
              <a:avLst/>
              <a:gdLst/>
              <a:ahLst/>
              <a:cxnLst/>
              <a:rect l="l" t="t" r="r" b="b"/>
              <a:pathLst>
                <a:path w="8664" h="5301" extrusionOk="0">
                  <a:moveTo>
                    <a:pt x="4332" y="270"/>
                  </a:moveTo>
                  <a:cubicBezTo>
                    <a:pt x="5433" y="270"/>
                    <a:pt x="7633" y="1995"/>
                    <a:pt x="8282" y="2524"/>
                  </a:cubicBezTo>
                  <a:cubicBezTo>
                    <a:pt x="8361" y="2589"/>
                    <a:pt x="8361" y="2711"/>
                    <a:pt x="8282" y="2776"/>
                  </a:cubicBezTo>
                  <a:cubicBezTo>
                    <a:pt x="7633" y="3305"/>
                    <a:pt x="5433" y="5031"/>
                    <a:pt x="4332" y="5031"/>
                  </a:cubicBezTo>
                  <a:cubicBezTo>
                    <a:pt x="3229" y="5031"/>
                    <a:pt x="1030" y="3305"/>
                    <a:pt x="382" y="2776"/>
                  </a:cubicBezTo>
                  <a:cubicBezTo>
                    <a:pt x="302" y="2711"/>
                    <a:pt x="302" y="2589"/>
                    <a:pt x="382" y="2524"/>
                  </a:cubicBezTo>
                  <a:cubicBezTo>
                    <a:pt x="1030" y="1995"/>
                    <a:pt x="3229" y="270"/>
                    <a:pt x="4332" y="270"/>
                  </a:cubicBezTo>
                  <a:close/>
                  <a:moveTo>
                    <a:pt x="4332" y="0"/>
                  </a:moveTo>
                  <a:cubicBezTo>
                    <a:pt x="3173" y="0"/>
                    <a:pt x="1065" y="1620"/>
                    <a:pt x="211" y="2316"/>
                  </a:cubicBezTo>
                  <a:cubicBezTo>
                    <a:pt x="0" y="2488"/>
                    <a:pt x="0" y="2812"/>
                    <a:pt x="211" y="2985"/>
                  </a:cubicBezTo>
                  <a:cubicBezTo>
                    <a:pt x="1065" y="3681"/>
                    <a:pt x="3173" y="5300"/>
                    <a:pt x="4332" y="5300"/>
                  </a:cubicBezTo>
                  <a:cubicBezTo>
                    <a:pt x="5490" y="5300"/>
                    <a:pt x="7599" y="3681"/>
                    <a:pt x="8451" y="2985"/>
                  </a:cubicBezTo>
                  <a:cubicBezTo>
                    <a:pt x="8664" y="2812"/>
                    <a:pt x="8664" y="2488"/>
                    <a:pt x="8451" y="2316"/>
                  </a:cubicBezTo>
                  <a:cubicBezTo>
                    <a:pt x="7599" y="1620"/>
                    <a:pt x="5490" y="0"/>
                    <a:pt x="4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6"/>
            <p:cNvSpPr/>
            <p:nvPr/>
          </p:nvSpPr>
          <p:spPr>
            <a:xfrm>
              <a:off x="4075175" y="1476000"/>
              <a:ext cx="97800" cy="96575"/>
            </a:xfrm>
            <a:custGeom>
              <a:avLst/>
              <a:gdLst/>
              <a:ahLst/>
              <a:cxnLst/>
              <a:rect l="l" t="t" r="r" b="b"/>
              <a:pathLst>
                <a:path w="3912" h="3863" extrusionOk="0">
                  <a:moveTo>
                    <a:pt x="1948" y="0"/>
                  </a:moveTo>
                  <a:cubicBezTo>
                    <a:pt x="1926" y="0"/>
                    <a:pt x="1905" y="1"/>
                    <a:pt x="1883" y="2"/>
                  </a:cubicBezTo>
                  <a:cubicBezTo>
                    <a:pt x="872" y="35"/>
                    <a:pt x="51" y="854"/>
                    <a:pt x="18" y="1866"/>
                  </a:cubicBezTo>
                  <a:cubicBezTo>
                    <a:pt x="0" y="2349"/>
                    <a:pt x="167" y="2823"/>
                    <a:pt x="483" y="3189"/>
                  </a:cubicBezTo>
                  <a:cubicBezTo>
                    <a:pt x="510" y="3220"/>
                    <a:pt x="547" y="3235"/>
                    <a:pt x="585" y="3235"/>
                  </a:cubicBezTo>
                  <a:cubicBezTo>
                    <a:pt x="618" y="3235"/>
                    <a:pt x="652" y="3222"/>
                    <a:pt x="679" y="3196"/>
                  </a:cubicBezTo>
                  <a:lnTo>
                    <a:pt x="680" y="3193"/>
                  </a:lnTo>
                  <a:cubicBezTo>
                    <a:pt x="728" y="3143"/>
                    <a:pt x="731" y="3065"/>
                    <a:pt x="685" y="3011"/>
                  </a:cubicBezTo>
                  <a:cubicBezTo>
                    <a:pt x="409" y="2690"/>
                    <a:pt x="267" y="2275"/>
                    <a:pt x="288" y="1851"/>
                  </a:cubicBezTo>
                  <a:cubicBezTo>
                    <a:pt x="329" y="999"/>
                    <a:pt x="1018" y="310"/>
                    <a:pt x="1870" y="271"/>
                  </a:cubicBezTo>
                  <a:cubicBezTo>
                    <a:pt x="1896" y="270"/>
                    <a:pt x="1922" y="269"/>
                    <a:pt x="1948" y="269"/>
                  </a:cubicBezTo>
                  <a:cubicBezTo>
                    <a:pt x="2873" y="269"/>
                    <a:pt x="3626" y="1029"/>
                    <a:pt x="3609" y="1964"/>
                  </a:cubicBezTo>
                  <a:cubicBezTo>
                    <a:pt x="3592" y="2841"/>
                    <a:pt x="2884" y="3561"/>
                    <a:pt x="2007" y="3592"/>
                  </a:cubicBezTo>
                  <a:cubicBezTo>
                    <a:pt x="1987" y="3592"/>
                    <a:pt x="1967" y="3593"/>
                    <a:pt x="1947" y="3593"/>
                  </a:cubicBezTo>
                  <a:cubicBezTo>
                    <a:pt x="1673" y="3593"/>
                    <a:pt x="1403" y="3524"/>
                    <a:pt x="1160" y="3394"/>
                  </a:cubicBezTo>
                  <a:cubicBezTo>
                    <a:pt x="1140" y="3383"/>
                    <a:pt x="1118" y="3378"/>
                    <a:pt x="1096" y="3378"/>
                  </a:cubicBezTo>
                  <a:cubicBezTo>
                    <a:pt x="1062" y="3378"/>
                    <a:pt x="1028" y="3391"/>
                    <a:pt x="1003" y="3417"/>
                  </a:cubicBezTo>
                  <a:lnTo>
                    <a:pt x="1000" y="3419"/>
                  </a:lnTo>
                  <a:cubicBezTo>
                    <a:pt x="937" y="3483"/>
                    <a:pt x="953" y="3588"/>
                    <a:pt x="1031" y="3631"/>
                  </a:cubicBezTo>
                  <a:cubicBezTo>
                    <a:pt x="1313" y="3783"/>
                    <a:pt x="1629" y="3863"/>
                    <a:pt x="1949" y="3863"/>
                  </a:cubicBezTo>
                  <a:cubicBezTo>
                    <a:pt x="1962" y="3863"/>
                    <a:pt x="1975" y="3863"/>
                    <a:pt x="1988" y="3862"/>
                  </a:cubicBezTo>
                  <a:cubicBezTo>
                    <a:pt x="3010" y="3839"/>
                    <a:pt x="3845" y="3016"/>
                    <a:pt x="3877" y="1994"/>
                  </a:cubicBezTo>
                  <a:cubicBezTo>
                    <a:pt x="3911" y="899"/>
                    <a:pt x="3033" y="0"/>
                    <a:pt x="19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6"/>
            <p:cNvSpPr/>
            <p:nvPr/>
          </p:nvSpPr>
          <p:spPr>
            <a:xfrm>
              <a:off x="4096000" y="1498450"/>
              <a:ext cx="53700" cy="51675"/>
            </a:xfrm>
            <a:custGeom>
              <a:avLst/>
              <a:gdLst/>
              <a:ahLst/>
              <a:cxnLst/>
              <a:rect l="l" t="t" r="r" b="b"/>
              <a:pathLst>
                <a:path w="2148" h="2067" extrusionOk="0">
                  <a:moveTo>
                    <a:pt x="1115" y="0"/>
                  </a:moveTo>
                  <a:cubicBezTo>
                    <a:pt x="696" y="0"/>
                    <a:pt x="321" y="252"/>
                    <a:pt x="161" y="638"/>
                  </a:cubicBezTo>
                  <a:cubicBezTo>
                    <a:pt x="0" y="1024"/>
                    <a:pt x="89" y="1469"/>
                    <a:pt x="384" y="1763"/>
                  </a:cubicBezTo>
                  <a:cubicBezTo>
                    <a:pt x="582" y="1962"/>
                    <a:pt x="847" y="2066"/>
                    <a:pt x="1115" y="2066"/>
                  </a:cubicBezTo>
                  <a:cubicBezTo>
                    <a:pt x="1248" y="2066"/>
                    <a:pt x="1382" y="2041"/>
                    <a:pt x="1509" y="1988"/>
                  </a:cubicBezTo>
                  <a:cubicBezTo>
                    <a:pt x="1896" y="1828"/>
                    <a:pt x="2147" y="1451"/>
                    <a:pt x="2147" y="1034"/>
                  </a:cubicBezTo>
                  <a:cubicBezTo>
                    <a:pt x="2147" y="959"/>
                    <a:pt x="2087" y="898"/>
                    <a:pt x="2013" y="898"/>
                  </a:cubicBezTo>
                  <a:cubicBezTo>
                    <a:pt x="1939" y="898"/>
                    <a:pt x="1878" y="959"/>
                    <a:pt x="1878" y="1033"/>
                  </a:cubicBezTo>
                  <a:cubicBezTo>
                    <a:pt x="1878" y="1342"/>
                    <a:pt x="1692" y="1621"/>
                    <a:pt x="1407" y="1739"/>
                  </a:cubicBezTo>
                  <a:cubicBezTo>
                    <a:pt x="1313" y="1778"/>
                    <a:pt x="1214" y="1797"/>
                    <a:pt x="1115" y="1797"/>
                  </a:cubicBezTo>
                  <a:cubicBezTo>
                    <a:pt x="917" y="1797"/>
                    <a:pt x="721" y="1720"/>
                    <a:pt x="575" y="1574"/>
                  </a:cubicBezTo>
                  <a:cubicBezTo>
                    <a:pt x="356" y="1354"/>
                    <a:pt x="291" y="1026"/>
                    <a:pt x="410" y="740"/>
                  </a:cubicBezTo>
                  <a:cubicBezTo>
                    <a:pt x="527" y="455"/>
                    <a:pt x="805" y="269"/>
                    <a:pt x="1115" y="269"/>
                  </a:cubicBezTo>
                  <a:cubicBezTo>
                    <a:pt x="1189" y="269"/>
                    <a:pt x="1250" y="209"/>
                    <a:pt x="1250" y="135"/>
                  </a:cubicBezTo>
                  <a:cubicBezTo>
                    <a:pt x="1250" y="61"/>
                    <a:pt x="1189" y="0"/>
                    <a:pt x="1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6"/>
            <p:cNvSpPr/>
            <p:nvPr/>
          </p:nvSpPr>
          <p:spPr>
            <a:xfrm>
              <a:off x="4126825" y="1502950"/>
              <a:ext cx="18400" cy="15750"/>
            </a:xfrm>
            <a:custGeom>
              <a:avLst/>
              <a:gdLst/>
              <a:ahLst/>
              <a:cxnLst/>
              <a:rect l="l" t="t" r="r" b="b"/>
              <a:pathLst>
                <a:path w="736" h="630" extrusionOk="0">
                  <a:moveTo>
                    <a:pt x="420" y="0"/>
                  </a:moveTo>
                  <a:cubicBezTo>
                    <a:pt x="140" y="0"/>
                    <a:pt x="0" y="338"/>
                    <a:pt x="198" y="536"/>
                  </a:cubicBezTo>
                  <a:cubicBezTo>
                    <a:pt x="262" y="601"/>
                    <a:pt x="341" y="629"/>
                    <a:pt x="418" y="629"/>
                  </a:cubicBezTo>
                  <a:cubicBezTo>
                    <a:pt x="580" y="629"/>
                    <a:pt x="735" y="503"/>
                    <a:pt x="735" y="314"/>
                  </a:cubicBezTo>
                  <a:cubicBezTo>
                    <a:pt x="734" y="140"/>
                    <a:pt x="594" y="0"/>
                    <a:pt x="4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8"/>
          <p:cNvSpPr txBox="1">
            <a:spLocks noGrp="1"/>
          </p:cNvSpPr>
          <p:nvPr>
            <p:ph type="ctrTitle"/>
          </p:nvPr>
        </p:nvSpPr>
        <p:spPr>
          <a:xfrm flipH="1">
            <a:off x="2730125" y="2243225"/>
            <a:ext cx="2755800" cy="19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</a:rPr>
              <a:t>Motivation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56" name="Google Shape;256;p38"/>
          <p:cNvSpPr txBox="1">
            <a:spLocks noGrp="1"/>
          </p:cNvSpPr>
          <p:nvPr>
            <p:ph type="title" idx="2"/>
          </p:nvPr>
        </p:nvSpPr>
        <p:spPr>
          <a:xfrm flipH="1">
            <a:off x="3514050" y="2419325"/>
            <a:ext cx="4488300" cy="16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7" name="Google Shape;527;p48"/>
          <p:cNvPicPr preferRelativeResize="0"/>
          <p:nvPr/>
        </p:nvPicPr>
        <p:blipFill rotWithShape="1">
          <a:blip r:embed="rId3">
            <a:alphaModFix/>
          </a:blip>
          <a:srcRect t="6361" b="6370"/>
          <a:stretch/>
        </p:blipFill>
        <p:spPr>
          <a:xfrm>
            <a:off x="0" y="0"/>
            <a:ext cx="38691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48"/>
          <p:cNvSpPr txBox="1">
            <a:spLocks noGrp="1"/>
          </p:cNvSpPr>
          <p:nvPr>
            <p:ph type="ctrTitle" idx="6"/>
          </p:nvPr>
        </p:nvSpPr>
        <p:spPr>
          <a:xfrm>
            <a:off x="723600" y="452975"/>
            <a:ext cx="2078100" cy="9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</a:rPr>
              <a:t>Motivation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530" name="Google Shape;530;p48"/>
          <p:cNvSpPr txBox="1">
            <a:spLocks noGrp="1"/>
          </p:cNvSpPr>
          <p:nvPr>
            <p:ph type="ctrTitle" idx="5"/>
          </p:nvPr>
        </p:nvSpPr>
        <p:spPr>
          <a:xfrm>
            <a:off x="4240074" y="2608366"/>
            <a:ext cx="4034681" cy="9434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It allows investors to tailor their portfolios to specific factor exposures based on their views or risk preferences.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531" name="Google Shape;531;p48"/>
          <p:cNvSpPr txBox="1">
            <a:spLocks noGrp="1"/>
          </p:cNvSpPr>
          <p:nvPr>
            <p:ph type="subTitle" idx="2"/>
          </p:nvPr>
        </p:nvSpPr>
        <p:spPr>
          <a:xfrm>
            <a:off x="4240074" y="2135472"/>
            <a:ext cx="3199303" cy="7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Capturing specific return drivers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Providing a more granular view of risk exposures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532" name="Google Shape;532;p48"/>
          <p:cNvSpPr txBox="1">
            <a:spLocks noGrp="1"/>
          </p:cNvSpPr>
          <p:nvPr>
            <p:ph type="ctrTitle" idx="3"/>
          </p:nvPr>
        </p:nvSpPr>
        <p:spPr>
          <a:xfrm>
            <a:off x="4240075" y="1053289"/>
            <a:ext cx="4034681" cy="111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Factor-based investing offers potential for improved risk-adjusted returns by: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534" name="Google Shape;534;p48"/>
          <p:cNvSpPr txBox="1">
            <a:spLocks noGrp="1"/>
          </p:cNvSpPr>
          <p:nvPr>
            <p:ph type="ctrTitle"/>
          </p:nvPr>
        </p:nvSpPr>
        <p:spPr>
          <a:xfrm>
            <a:off x="4240075" y="327942"/>
            <a:ext cx="4034681" cy="10112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Traditional portfolio theory often relies on simplistic assumption about risk and return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" name="Google Shape;534;p48">
            <a:extLst>
              <a:ext uri="{FF2B5EF4-FFF2-40B4-BE49-F238E27FC236}">
                <a16:creationId xmlns:a16="http://schemas.microsoft.com/office/drawing/2014/main" id="{DA30082D-E33E-E7C8-3268-171CD7C1E889}"/>
              </a:ext>
            </a:extLst>
          </p:cNvPr>
          <p:cNvSpPr txBox="1">
            <a:spLocks/>
          </p:cNvSpPr>
          <p:nvPr/>
        </p:nvSpPr>
        <p:spPr>
          <a:xfrm>
            <a:off x="4240073" y="3631118"/>
            <a:ext cx="4034681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M Serif Display"/>
              <a:buNone/>
              <a:defRPr sz="1600" b="0" i="0" u="none" strike="noStrike" cap="none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M Serif Display"/>
              <a:buNone/>
              <a:defRPr sz="1600" b="0" i="0" u="none" strike="noStrike" cap="none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M Serif Display"/>
              <a:buNone/>
              <a:defRPr sz="1600" b="0" i="0" u="none" strike="noStrike" cap="none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M Serif Display"/>
              <a:buNone/>
              <a:defRPr sz="1600" b="0" i="0" u="none" strike="noStrike" cap="none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M Serif Display"/>
              <a:buNone/>
              <a:defRPr sz="1600" b="0" i="0" u="none" strike="noStrike" cap="none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M Serif Display"/>
              <a:buNone/>
              <a:defRPr sz="1600" b="0" i="0" u="none" strike="noStrike" cap="none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M Serif Display"/>
              <a:buNone/>
              <a:defRPr sz="1600" b="0" i="0" u="none" strike="noStrike" cap="none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M Serif Display"/>
              <a:buNone/>
              <a:defRPr sz="1600" b="0" i="0" u="none" strike="noStrike" cap="none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M Serif Display"/>
              <a:buNone/>
              <a:defRPr sz="1600" b="0" i="0" u="none" strike="noStrike" cap="none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algn="l"/>
            <a:r>
              <a:rPr lang="en-US" dirty="0">
                <a:solidFill>
                  <a:schemeClr val="dk1"/>
                </a:solidFill>
              </a:rPr>
              <a:t>The approach can lead to better diversification by considering not just asset classes, but underlying return drivers.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3"/>
          <p:cNvSpPr txBox="1">
            <a:spLocks noGrp="1"/>
          </p:cNvSpPr>
          <p:nvPr>
            <p:ph type="ctrTitle"/>
          </p:nvPr>
        </p:nvSpPr>
        <p:spPr>
          <a:xfrm flipH="1">
            <a:off x="4101725" y="2243225"/>
            <a:ext cx="2755800" cy="19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</a:rPr>
              <a:t>Research &amp; Analysis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94" name="Google Shape;394;p43"/>
          <p:cNvSpPr txBox="1">
            <a:spLocks noGrp="1"/>
          </p:cNvSpPr>
          <p:nvPr>
            <p:ph type="title" idx="2"/>
          </p:nvPr>
        </p:nvSpPr>
        <p:spPr>
          <a:xfrm flipH="1">
            <a:off x="-517450" y="2419325"/>
            <a:ext cx="4488300" cy="16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</a:rPr>
              <a:t>03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57"/>
          <p:cNvSpPr/>
          <p:nvPr/>
        </p:nvSpPr>
        <p:spPr>
          <a:xfrm>
            <a:off x="720000" y="1332550"/>
            <a:ext cx="2424900" cy="2627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57"/>
          <p:cNvSpPr/>
          <p:nvPr/>
        </p:nvSpPr>
        <p:spPr>
          <a:xfrm>
            <a:off x="3324853" y="1332550"/>
            <a:ext cx="2424900" cy="2627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57"/>
          <p:cNvSpPr/>
          <p:nvPr/>
        </p:nvSpPr>
        <p:spPr>
          <a:xfrm>
            <a:off x="6027556" y="1332550"/>
            <a:ext cx="2424900" cy="2627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57"/>
          <p:cNvSpPr txBox="1">
            <a:spLocks noGrp="1"/>
          </p:cNvSpPr>
          <p:nvPr>
            <p:ph type="ctrTitle"/>
          </p:nvPr>
        </p:nvSpPr>
        <p:spPr>
          <a:xfrm>
            <a:off x="1263150" y="1910650"/>
            <a:ext cx="1338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</a:rPr>
              <a:t>Data collection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756" name="Google Shape;756;p57"/>
          <p:cNvSpPr txBox="1">
            <a:spLocks noGrp="1"/>
          </p:cNvSpPr>
          <p:nvPr>
            <p:ph type="subTitle" idx="1"/>
          </p:nvPr>
        </p:nvSpPr>
        <p:spPr>
          <a:xfrm>
            <a:off x="821803" y="2426522"/>
            <a:ext cx="2225247" cy="7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Selected 10 diverse stocks: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AAPL, NVDA, GOOGL, AMZN, TSLA, BRK-B, JNJ, JPM, V, PG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Time period: 2010-2023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757" name="Google Shape;757;p57"/>
          <p:cNvSpPr txBox="1">
            <a:spLocks noGrp="1"/>
          </p:cNvSpPr>
          <p:nvPr>
            <p:ph type="ctrTitle" idx="2"/>
          </p:nvPr>
        </p:nvSpPr>
        <p:spPr>
          <a:xfrm>
            <a:off x="3902700" y="1910650"/>
            <a:ext cx="1338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</a:rPr>
              <a:t>Factor Calculation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758" name="Google Shape;758;p57"/>
          <p:cNvSpPr txBox="1">
            <a:spLocks noGrp="1"/>
          </p:cNvSpPr>
          <p:nvPr>
            <p:ph type="subTitle" idx="3"/>
          </p:nvPr>
        </p:nvSpPr>
        <p:spPr>
          <a:xfrm>
            <a:off x="3324853" y="2426522"/>
            <a:ext cx="2424899" cy="7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</a:rPr>
              <a:t>Market (MKT): Excess return of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dirty="0">
                <a:solidFill>
                  <a:schemeClr val="lt1"/>
                </a:solidFill>
              </a:rPr>
              <a:t>S&amp;P 500 over risk-free rate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</a:rPr>
              <a:t>Size (SMB): Return difference between small and big stocks based on market cap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</a:rPr>
              <a:t>Value (HML): Return difference between high and low book-to-market stocks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759" name="Google Shape;759;p57"/>
          <p:cNvSpPr txBox="1">
            <a:spLocks noGrp="1"/>
          </p:cNvSpPr>
          <p:nvPr>
            <p:ph type="ctrTitle" idx="4"/>
          </p:nvPr>
        </p:nvSpPr>
        <p:spPr>
          <a:xfrm>
            <a:off x="6548559" y="1993950"/>
            <a:ext cx="142018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</a:rPr>
              <a:t>Model Implementaion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760" name="Google Shape;760;p57"/>
          <p:cNvSpPr txBox="1">
            <a:spLocks noGrp="1"/>
          </p:cNvSpPr>
          <p:nvPr>
            <p:ph type="subTitle" idx="5"/>
          </p:nvPr>
        </p:nvSpPr>
        <p:spPr>
          <a:xfrm>
            <a:off x="6027555" y="2493950"/>
            <a:ext cx="2396445" cy="7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</a:rPr>
              <a:t>Used linear regression to estimate factor loadings for each stock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</a:rPr>
              <a:t>Calculated expected returns based on factor exposures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764" name="Google Shape;764;p57"/>
          <p:cNvSpPr txBox="1">
            <a:spLocks noGrp="1"/>
          </p:cNvSpPr>
          <p:nvPr>
            <p:ph type="ctrTitle" idx="9"/>
          </p:nvPr>
        </p:nvSpPr>
        <p:spPr>
          <a:xfrm>
            <a:off x="723600" y="470625"/>
            <a:ext cx="20781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Research Methodology</a:t>
            </a:r>
            <a:endParaRPr dirty="0"/>
          </a:p>
        </p:txBody>
      </p:sp>
      <p:sp>
        <p:nvSpPr>
          <p:cNvPr id="765" name="Google Shape;765;p57"/>
          <p:cNvSpPr/>
          <p:nvPr/>
        </p:nvSpPr>
        <p:spPr>
          <a:xfrm>
            <a:off x="7021611" y="1562840"/>
            <a:ext cx="485930" cy="443983"/>
          </a:xfrm>
          <a:custGeom>
            <a:avLst/>
            <a:gdLst/>
            <a:ahLst/>
            <a:cxnLst/>
            <a:rect l="l" t="t" r="r" b="b"/>
            <a:pathLst>
              <a:path w="10397" h="9499" extrusionOk="0">
                <a:moveTo>
                  <a:pt x="5281" y="306"/>
                </a:moveTo>
                <a:cubicBezTo>
                  <a:pt x="5312" y="306"/>
                  <a:pt x="5337" y="330"/>
                  <a:pt x="5335" y="360"/>
                </a:cubicBezTo>
                <a:lnTo>
                  <a:pt x="5335" y="706"/>
                </a:lnTo>
                <a:cubicBezTo>
                  <a:pt x="5287" y="696"/>
                  <a:pt x="5239" y="692"/>
                  <a:pt x="5190" y="692"/>
                </a:cubicBezTo>
                <a:cubicBezTo>
                  <a:pt x="5141" y="692"/>
                  <a:pt x="5092" y="696"/>
                  <a:pt x="5043" y="706"/>
                </a:cubicBezTo>
                <a:lnTo>
                  <a:pt x="5043" y="360"/>
                </a:lnTo>
                <a:cubicBezTo>
                  <a:pt x="5043" y="330"/>
                  <a:pt x="5067" y="306"/>
                  <a:pt x="5097" y="306"/>
                </a:cubicBezTo>
                <a:close/>
                <a:moveTo>
                  <a:pt x="5190" y="996"/>
                </a:moveTo>
                <a:cubicBezTo>
                  <a:pt x="5641" y="996"/>
                  <a:pt x="5801" y="1600"/>
                  <a:pt x="5408" y="1824"/>
                </a:cubicBezTo>
                <a:cubicBezTo>
                  <a:pt x="5344" y="1860"/>
                  <a:pt x="5271" y="1880"/>
                  <a:pt x="5197" y="1880"/>
                </a:cubicBezTo>
                <a:cubicBezTo>
                  <a:pt x="5195" y="1880"/>
                  <a:pt x="5192" y="1880"/>
                  <a:pt x="5190" y="1880"/>
                </a:cubicBezTo>
                <a:lnTo>
                  <a:pt x="5190" y="1881"/>
                </a:lnTo>
                <a:cubicBezTo>
                  <a:pt x="4945" y="1881"/>
                  <a:pt x="4747" y="1683"/>
                  <a:pt x="4747" y="1439"/>
                </a:cubicBezTo>
                <a:cubicBezTo>
                  <a:pt x="4747" y="1194"/>
                  <a:pt x="4945" y="996"/>
                  <a:pt x="5190" y="996"/>
                </a:cubicBezTo>
                <a:close/>
                <a:moveTo>
                  <a:pt x="1904" y="1936"/>
                </a:moveTo>
                <a:cubicBezTo>
                  <a:pt x="2131" y="1936"/>
                  <a:pt x="2246" y="2212"/>
                  <a:pt x="2084" y="2374"/>
                </a:cubicBezTo>
                <a:cubicBezTo>
                  <a:pt x="2032" y="2425"/>
                  <a:pt x="1969" y="2449"/>
                  <a:pt x="1906" y="2449"/>
                </a:cubicBezTo>
                <a:cubicBezTo>
                  <a:pt x="1775" y="2449"/>
                  <a:pt x="1648" y="2347"/>
                  <a:pt x="1648" y="2192"/>
                </a:cubicBezTo>
                <a:cubicBezTo>
                  <a:pt x="1648" y="2051"/>
                  <a:pt x="1763" y="1936"/>
                  <a:pt x="1904" y="1936"/>
                </a:cubicBezTo>
                <a:close/>
                <a:moveTo>
                  <a:pt x="8495" y="1936"/>
                </a:moveTo>
                <a:lnTo>
                  <a:pt x="8495" y="1937"/>
                </a:lnTo>
                <a:cubicBezTo>
                  <a:pt x="8723" y="1937"/>
                  <a:pt x="8837" y="2213"/>
                  <a:pt x="8676" y="2374"/>
                </a:cubicBezTo>
                <a:cubicBezTo>
                  <a:pt x="8624" y="2426"/>
                  <a:pt x="8560" y="2449"/>
                  <a:pt x="8497" y="2449"/>
                </a:cubicBezTo>
                <a:cubicBezTo>
                  <a:pt x="8365" y="2449"/>
                  <a:pt x="8239" y="2347"/>
                  <a:pt x="8239" y="2193"/>
                </a:cubicBezTo>
                <a:cubicBezTo>
                  <a:pt x="8239" y="2052"/>
                  <a:pt x="8353" y="1936"/>
                  <a:pt x="8495" y="1936"/>
                </a:cubicBezTo>
                <a:close/>
                <a:moveTo>
                  <a:pt x="1997" y="2745"/>
                </a:moveTo>
                <a:lnTo>
                  <a:pt x="2975" y="4810"/>
                </a:lnTo>
                <a:lnTo>
                  <a:pt x="832" y="4810"/>
                </a:lnTo>
                <a:lnTo>
                  <a:pt x="1811" y="2745"/>
                </a:lnTo>
                <a:cubicBezTo>
                  <a:pt x="1842" y="2751"/>
                  <a:pt x="1873" y="2753"/>
                  <a:pt x="1904" y="2753"/>
                </a:cubicBezTo>
                <a:cubicBezTo>
                  <a:pt x="1935" y="2753"/>
                  <a:pt x="1966" y="2751"/>
                  <a:pt x="1997" y="2745"/>
                </a:cubicBezTo>
                <a:close/>
                <a:moveTo>
                  <a:pt x="8587" y="2745"/>
                </a:moveTo>
                <a:lnTo>
                  <a:pt x="9566" y="4810"/>
                </a:lnTo>
                <a:lnTo>
                  <a:pt x="7423" y="4810"/>
                </a:lnTo>
                <a:lnTo>
                  <a:pt x="8402" y="2745"/>
                </a:lnTo>
                <a:cubicBezTo>
                  <a:pt x="8433" y="2751"/>
                  <a:pt x="8464" y="2753"/>
                  <a:pt x="8495" y="2753"/>
                </a:cubicBezTo>
                <a:cubicBezTo>
                  <a:pt x="8526" y="2753"/>
                  <a:pt x="8557" y="2751"/>
                  <a:pt x="8587" y="2745"/>
                </a:cubicBezTo>
                <a:close/>
                <a:moveTo>
                  <a:pt x="3398" y="5114"/>
                </a:moveTo>
                <a:cubicBezTo>
                  <a:pt x="3455" y="5116"/>
                  <a:pt x="3502" y="5161"/>
                  <a:pt x="3502" y="5218"/>
                </a:cubicBezTo>
                <a:lnTo>
                  <a:pt x="3502" y="5318"/>
                </a:lnTo>
                <a:cubicBezTo>
                  <a:pt x="3502" y="5375"/>
                  <a:pt x="3455" y="5421"/>
                  <a:pt x="3398" y="5423"/>
                </a:cubicBezTo>
                <a:lnTo>
                  <a:pt x="410" y="5423"/>
                </a:lnTo>
                <a:cubicBezTo>
                  <a:pt x="352" y="5421"/>
                  <a:pt x="306" y="5375"/>
                  <a:pt x="306" y="5318"/>
                </a:cubicBezTo>
                <a:lnTo>
                  <a:pt x="306" y="5218"/>
                </a:lnTo>
                <a:cubicBezTo>
                  <a:pt x="306" y="5161"/>
                  <a:pt x="352" y="5116"/>
                  <a:pt x="410" y="5114"/>
                </a:cubicBezTo>
                <a:close/>
                <a:moveTo>
                  <a:pt x="9989" y="5114"/>
                </a:moveTo>
                <a:cubicBezTo>
                  <a:pt x="10047" y="5116"/>
                  <a:pt x="10092" y="5161"/>
                  <a:pt x="10094" y="5218"/>
                </a:cubicBezTo>
                <a:lnTo>
                  <a:pt x="10094" y="5318"/>
                </a:lnTo>
                <a:cubicBezTo>
                  <a:pt x="10092" y="5375"/>
                  <a:pt x="10047" y="5421"/>
                  <a:pt x="9989" y="5423"/>
                </a:cubicBezTo>
                <a:lnTo>
                  <a:pt x="7000" y="5423"/>
                </a:lnTo>
                <a:cubicBezTo>
                  <a:pt x="6944" y="5421"/>
                  <a:pt x="6898" y="5375"/>
                  <a:pt x="6897" y="5318"/>
                </a:cubicBezTo>
                <a:lnTo>
                  <a:pt x="6897" y="5218"/>
                </a:lnTo>
                <a:cubicBezTo>
                  <a:pt x="6897" y="5161"/>
                  <a:pt x="6944" y="5116"/>
                  <a:pt x="7000" y="5114"/>
                </a:cubicBezTo>
                <a:close/>
                <a:moveTo>
                  <a:pt x="9675" y="5727"/>
                </a:moveTo>
                <a:cubicBezTo>
                  <a:pt x="9528" y="6222"/>
                  <a:pt x="9073" y="6561"/>
                  <a:pt x="8557" y="6563"/>
                </a:cubicBezTo>
                <a:cubicBezTo>
                  <a:pt x="8040" y="6561"/>
                  <a:pt x="7585" y="6222"/>
                  <a:pt x="7438" y="5727"/>
                </a:cubicBezTo>
                <a:close/>
                <a:moveTo>
                  <a:pt x="2962" y="5727"/>
                </a:moveTo>
                <a:cubicBezTo>
                  <a:pt x="2814" y="6222"/>
                  <a:pt x="2359" y="6561"/>
                  <a:pt x="1842" y="6563"/>
                </a:cubicBezTo>
                <a:lnTo>
                  <a:pt x="1842" y="6564"/>
                </a:lnTo>
                <a:cubicBezTo>
                  <a:pt x="1325" y="6563"/>
                  <a:pt x="871" y="6222"/>
                  <a:pt x="723" y="5727"/>
                </a:cubicBezTo>
                <a:close/>
                <a:moveTo>
                  <a:pt x="6342" y="8275"/>
                </a:moveTo>
                <a:cubicBezTo>
                  <a:pt x="6399" y="8276"/>
                  <a:pt x="6446" y="8322"/>
                  <a:pt x="6446" y="8379"/>
                </a:cubicBezTo>
                <a:lnTo>
                  <a:pt x="6446" y="8583"/>
                </a:lnTo>
                <a:lnTo>
                  <a:pt x="3934" y="8583"/>
                </a:lnTo>
                <a:lnTo>
                  <a:pt x="3934" y="8379"/>
                </a:lnTo>
                <a:cubicBezTo>
                  <a:pt x="3934" y="8322"/>
                  <a:pt x="3980" y="8275"/>
                  <a:pt x="4038" y="8275"/>
                </a:cubicBezTo>
                <a:close/>
                <a:moveTo>
                  <a:pt x="5097" y="0"/>
                </a:moveTo>
                <a:cubicBezTo>
                  <a:pt x="4899" y="0"/>
                  <a:pt x="4739" y="161"/>
                  <a:pt x="4739" y="358"/>
                </a:cubicBezTo>
                <a:lnTo>
                  <a:pt x="4739" y="843"/>
                </a:lnTo>
                <a:cubicBezTo>
                  <a:pt x="4540" y="994"/>
                  <a:pt x="4429" y="1232"/>
                  <a:pt x="4444" y="1481"/>
                </a:cubicBezTo>
                <a:lnTo>
                  <a:pt x="2958" y="1888"/>
                </a:lnTo>
                <a:cubicBezTo>
                  <a:pt x="2784" y="1936"/>
                  <a:pt x="2607" y="1971"/>
                  <a:pt x="2429" y="1994"/>
                </a:cubicBezTo>
                <a:cubicBezTo>
                  <a:pt x="2342" y="1764"/>
                  <a:pt x="2126" y="1631"/>
                  <a:pt x="1903" y="1631"/>
                </a:cubicBezTo>
                <a:cubicBezTo>
                  <a:pt x="1793" y="1631"/>
                  <a:pt x="1682" y="1663"/>
                  <a:pt x="1583" y="1731"/>
                </a:cubicBezTo>
                <a:cubicBezTo>
                  <a:pt x="1285" y="1940"/>
                  <a:pt x="1260" y="2374"/>
                  <a:pt x="1535" y="2615"/>
                </a:cubicBezTo>
                <a:lnTo>
                  <a:pt x="496" y="4810"/>
                </a:lnTo>
                <a:lnTo>
                  <a:pt x="410" y="4810"/>
                </a:lnTo>
                <a:cubicBezTo>
                  <a:pt x="184" y="4810"/>
                  <a:pt x="2" y="4992"/>
                  <a:pt x="0" y="5218"/>
                </a:cubicBezTo>
                <a:lnTo>
                  <a:pt x="0" y="5318"/>
                </a:lnTo>
                <a:cubicBezTo>
                  <a:pt x="2" y="5542"/>
                  <a:pt x="184" y="5725"/>
                  <a:pt x="410" y="5725"/>
                </a:cubicBezTo>
                <a:cubicBezTo>
                  <a:pt x="562" y="6395"/>
                  <a:pt x="1157" y="6868"/>
                  <a:pt x="1842" y="6868"/>
                </a:cubicBezTo>
                <a:cubicBezTo>
                  <a:pt x="2528" y="6868"/>
                  <a:pt x="3122" y="6395"/>
                  <a:pt x="3276" y="5725"/>
                </a:cubicBezTo>
                <a:lnTo>
                  <a:pt x="3398" y="5725"/>
                </a:lnTo>
                <a:cubicBezTo>
                  <a:pt x="3624" y="5725"/>
                  <a:pt x="3806" y="5544"/>
                  <a:pt x="3807" y="5318"/>
                </a:cubicBezTo>
                <a:lnTo>
                  <a:pt x="3807" y="5218"/>
                </a:lnTo>
                <a:cubicBezTo>
                  <a:pt x="3806" y="4992"/>
                  <a:pt x="3624" y="4810"/>
                  <a:pt x="3398" y="4810"/>
                </a:cubicBezTo>
                <a:lnTo>
                  <a:pt x="3312" y="4810"/>
                </a:lnTo>
                <a:lnTo>
                  <a:pt x="2273" y="2615"/>
                </a:lnTo>
                <a:cubicBezTo>
                  <a:pt x="2367" y="2532"/>
                  <a:pt x="2430" y="2421"/>
                  <a:pt x="2454" y="2298"/>
                </a:cubicBezTo>
                <a:cubicBezTo>
                  <a:pt x="2651" y="2273"/>
                  <a:pt x="2846" y="2234"/>
                  <a:pt x="3039" y="2182"/>
                </a:cubicBezTo>
                <a:lnTo>
                  <a:pt x="4522" y="1775"/>
                </a:lnTo>
                <a:cubicBezTo>
                  <a:pt x="4573" y="1876"/>
                  <a:pt x="4647" y="1963"/>
                  <a:pt x="4738" y="2033"/>
                </a:cubicBezTo>
                <a:lnTo>
                  <a:pt x="4738" y="7970"/>
                </a:lnTo>
                <a:lnTo>
                  <a:pt x="4036" y="7970"/>
                </a:lnTo>
                <a:cubicBezTo>
                  <a:pt x="3810" y="7970"/>
                  <a:pt x="3628" y="8153"/>
                  <a:pt x="3627" y="8379"/>
                </a:cubicBezTo>
                <a:lnTo>
                  <a:pt x="3627" y="8589"/>
                </a:lnTo>
                <a:cubicBezTo>
                  <a:pt x="3433" y="8624"/>
                  <a:pt x="3292" y="8793"/>
                  <a:pt x="3290" y="8991"/>
                </a:cubicBezTo>
                <a:lnTo>
                  <a:pt x="3290" y="9091"/>
                </a:lnTo>
                <a:cubicBezTo>
                  <a:pt x="3292" y="9316"/>
                  <a:pt x="3473" y="9499"/>
                  <a:pt x="3700" y="9499"/>
                </a:cubicBezTo>
                <a:lnTo>
                  <a:pt x="4833" y="9499"/>
                </a:lnTo>
                <a:cubicBezTo>
                  <a:pt x="4917" y="9499"/>
                  <a:pt x="4985" y="9430"/>
                  <a:pt x="4985" y="9347"/>
                </a:cubicBezTo>
                <a:cubicBezTo>
                  <a:pt x="4985" y="9262"/>
                  <a:pt x="4917" y="9194"/>
                  <a:pt x="4833" y="9194"/>
                </a:cubicBezTo>
                <a:lnTo>
                  <a:pt x="3700" y="9194"/>
                </a:lnTo>
                <a:cubicBezTo>
                  <a:pt x="3642" y="9193"/>
                  <a:pt x="3596" y="9147"/>
                  <a:pt x="3596" y="9091"/>
                </a:cubicBezTo>
                <a:lnTo>
                  <a:pt x="3596" y="8991"/>
                </a:lnTo>
                <a:cubicBezTo>
                  <a:pt x="3596" y="8933"/>
                  <a:pt x="3642" y="8888"/>
                  <a:pt x="3700" y="8886"/>
                </a:cubicBezTo>
                <a:lnTo>
                  <a:pt x="6688" y="8886"/>
                </a:lnTo>
                <a:cubicBezTo>
                  <a:pt x="6745" y="8888"/>
                  <a:pt x="6792" y="8933"/>
                  <a:pt x="6792" y="8991"/>
                </a:cubicBezTo>
                <a:lnTo>
                  <a:pt x="6792" y="9091"/>
                </a:lnTo>
                <a:cubicBezTo>
                  <a:pt x="6792" y="9147"/>
                  <a:pt x="6745" y="9193"/>
                  <a:pt x="6688" y="9194"/>
                </a:cubicBezTo>
                <a:lnTo>
                  <a:pt x="5544" y="9194"/>
                </a:lnTo>
                <a:cubicBezTo>
                  <a:pt x="5460" y="9194"/>
                  <a:pt x="5392" y="9262"/>
                  <a:pt x="5392" y="9347"/>
                </a:cubicBezTo>
                <a:cubicBezTo>
                  <a:pt x="5392" y="9430"/>
                  <a:pt x="5460" y="9499"/>
                  <a:pt x="5544" y="9499"/>
                </a:cubicBezTo>
                <a:lnTo>
                  <a:pt x="6688" y="9499"/>
                </a:lnTo>
                <a:cubicBezTo>
                  <a:pt x="6914" y="9499"/>
                  <a:pt x="7096" y="9316"/>
                  <a:pt x="7097" y="9091"/>
                </a:cubicBezTo>
                <a:lnTo>
                  <a:pt x="7097" y="8991"/>
                </a:lnTo>
                <a:cubicBezTo>
                  <a:pt x="7097" y="8789"/>
                  <a:pt x="6949" y="8617"/>
                  <a:pt x="6750" y="8587"/>
                </a:cubicBezTo>
                <a:lnTo>
                  <a:pt x="6750" y="8379"/>
                </a:lnTo>
                <a:cubicBezTo>
                  <a:pt x="6750" y="8153"/>
                  <a:pt x="6567" y="7970"/>
                  <a:pt x="6341" y="7970"/>
                </a:cubicBezTo>
                <a:lnTo>
                  <a:pt x="5639" y="7970"/>
                </a:lnTo>
                <a:lnTo>
                  <a:pt x="5639" y="5623"/>
                </a:lnTo>
                <a:cubicBezTo>
                  <a:pt x="5637" y="5541"/>
                  <a:pt x="5569" y="5476"/>
                  <a:pt x="5487" y="5476"/>
                </a:cubicBezTo>
                <a:cubicBezTo>
                  <a:pt x="5405" y="5476"/>
                  <a:pt x="5338" y="5541"/>
                  <a:pt x="5335" y="5623"/>
                </a:cubicBezTo>
                <a:lnTo>
                  <a:pt x="5335" y="7971"/>
                </a:lnTo>
                <a:lnTo>
                  <a:pt x="5042" y="7971"/>
                </a:lnTo>
                <a:lnTo>
                  <a:pt x="5042" y="2170"/>
                </a:lnTo>
                <a:cubicBezTo>
                  <a:pt x="5090" y="2180"/>
                  <a:pt x="5139" y="2184"/>
                  <a:pt x="5188" y="2184"/>
                </a:cubicBezTo>
                <a:cubicBezTo>
                  <a:pt x="5238" y="2184"/>
                  <a:pt x="5287" y="2180"/>
                  <a:pt x="5335" y="2170"/>
                </a:cubicBezTo>
                <a:lnTo>
                  <a:pt x="5335" y="4912"/>
                </a:lnTo>
                <a:cubicBezTo>
                  <a:pt x="5338" y="4996"/>
                  <a:pt x="5405" y="5060"/>
                  <a:pt x="5487" y="5060"/>
                </a:cubicBezTo>
                <a:cubicBezTo>
                  <a:pt x="5569" y="5060"/>
                  <a:pt x="5637" y="4996"/>
                  <a:pt x="5639" y="4912"/>
                </a:cubicBezTo>
                <a:lnTo>
                  <a:pt x="5639" y="2033"/>
                </a:lnTo>
                <a:cubicBezTo>
                  <a:pt x="5731" y="1963"/>
                  <a:pt x="5806" y="1873"/>
                  <a:pt x="5857" y="1769"/>
                </a:cubicBezTo>
                <a:lnTo>
                  <a:pt x="7360" y="2181"/>
                </a:lnTo>
                <a:cubicBezTo>
                  <a:pt x="7551" y="2234"/>
                  <a:pt x="7746" y="2273"/>
                  <a:pt x="7944" y="2298"/>
                </a:cubicBezTo>
                <a:cubicBezTo>
                  <a:pt x="7967" y="2421"/>
                  <a:pt x="8032" y="2532"/>
                  <a:pt x="8126" y="2615"/>
                </a:cubicBezTo>
                <a:lnTo>
                  <a:pt x="7085" y="4810"/>
                </a:lnTo>
                <a:lnTo>
                  <a:pt x="6999" y="4810"/>
                </a:lnTo>
                <a:cubicBezTo>
                  <a:pt x="6774" y="4810"/>
                  <a:pt x="6591" y="4992"/>
                  <a:pt x="6591" y="5218"/>
                </a:cubicBezTo>
                <a:lnTo>
                  <a:pt x="6591" y="5318"/>
                </a:lnTo>
                <a:cubicBezTo>
                  <a:pt x="6591" y="5544"/>
                  <a:pt x="6774" y="5725"/>
                  <a:pt x="6999" y="5727"/>
                </a:cubicBezTo>
                <a:lnTo>
                  <a:pt x="7122" y="5727"/>
                </a:lnTo>
                <a:cubicBezTo>
                  <a:pt x="7275" y="6395"/>
                  <a:pt x="7870" y="6868"/>
                  <a:pt x="8555" y="6868"/>
                </a:cubicBezTo>
                <a:cubicBezTo>
                  <a:pt x="9240" y="6868"/>
                  <a:pt x="9835" y="6395"/>
                  <a:pt x="9989" y="5727"/>
                </a:cubicBezTo>
                <a:cubicBezTo>
                  <a:pt x="10214" y="5725"/>
                  <a:pt x="10397" y="5542"/>
                  <a:pt x="10397" y="5318"/>
                </a:cubicBezTo>
                <a:lnTo>
                  <a:pt x="10397" y="5218"/>
                </a:lnTo>
                <a:cubicBezTo>
                  <a:pt x="10397" y="4993"/>
                  <a:pt x="10215" y="4810"/>
                  <a:pt x="9989" y="4810"/>
                </a:cubicBezTo>
                <a:lnTo>
                  <a:pt x="9904" y="4810"/>
                </a:lnTo>
                <a:lnTo>
                  <a:pt x="8863" y="2615"/>
                </a:lnTo>
                <a:cubicBezTo>
                  <a:pt x="9138" y="2374"/>
                  <a:pt x="9114" y="1940"/>
                  <a:pt x="8815" y="1731"/>
                </a:cubicBezTo>
                <a:cubicBezTo>
                  <a:pt x="8716" y="1663"/>
                  <a:pt x="8606" y="1632"/>
                  <a:pt x="8497" y="1632"/>
                </a:cubicBezTo>
                <a:cubicBezTo>
                  <a:pt x="8273" y="1632"/>
                  <a:pt x="8058" y="1765"/>
                  <a:pt x="7971" y="1994"/>
                </a:cubicBezTo>
                <a:cubicBezTo>
                  <a:pt x="7792" y="1971"/>
                  <a:pt x="7616" y="1936"/>
                  <a:pt x="7442" y="1888"/>
                </a:cubicBezTo>
                <a:lnTo>
                  <a:pt x="5936" y="1476"/>
                </a:lnTo>
                <a:cubicBezTo>
                  <a:pt x="5948" y="1228"/>
                  <a:pt x="5837" y="992"/>
                  <a:pt x="5641" y="843"/>
                </a:cubicBezTo>
                <a:lnTo>
                  <a:pt x="5641" y="358"/>
                </a:lnTo>
                <a:cubicBezTo>
                  <a:pt x="5641" y="161"/>
                  <a:pt x="5479" y="0"/>
                  <a:pt x="52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6" name="Google Shape;766;p57"/>
          <p:cNvGrpSpPr/>
          <p:nvPr/>
        </p:nvGrpSpPr>
        <p:grpSpPr>
          <a:xfrm>
            <a:off x="4384639" y="1562851"/>
            <a:ext cx="403166" cy="443976"/>
            <a:chOff x="2994525" y="238125"/>
            <a:chExt cx="245250" cy="270075"/>
          </a:xfrm>
        </p:grpSpPr>
        <p:sp>
          <p:nvSpPr>
            <p:cNvPr id="767" name="Google Shape;767;p57"/>
            <p:cNvSpPr/>
            <p:nvPr/>
          </p:nvSpPr>
          <p:spPr>
            <a:xfrm>
              <a:off x="3069425" y="302250"/>
              <a:ext cx="95475" cy="124075"/>
            </a:xfrm>
            <a:custGeom>
              <a:avLst/>
              <a:gdLst/>
              <a:ahLst/>
              <a:cxnLst/>
              <a:rect l="l" t="t" r="r" b="b"/>
              <a:pathLst>
                <a:path w="3819" h="4963" extrusionOk="0">
                  <a:moveTo>
                    <a:pt x="1909" y="319"/>
                  </a:moveTo>
                  <a:cubicBezTo>
                    <a:pt x="1953" y="319"/>
                    <a:pt x="1998" y="323"/>
                    <a:pt x="2043" y="332"/>
                  </a:cubicBezTo>
                  <a:cubicBezTo>
                    <a:pt x="2359" y="397"/>
                    <a:pt x="2587" y="674"/>
                    <a:pt x="2587" y="997"/>
                  </a:cubicBezTo>
                  <a:lnTo>
                    <a:pt x="2587" y="1172"/>
                  </a:lnTo>
                  <a:cubicBezTo>
                    <a:pt x="2331" y="1088"/>
                    <a:pt x="2223" y="819"/>
                    <a:pt x="2218" y="806"/>
                  </a:cubicBezTo>
                  <a:cubicBezTo>
                    <a:pt x="2192" y="739"/>
                    <a:pt x="2131" y="704"/>
                    <a:pt x="2070" y="704"/>
                  </a:cubicBezTo>
                  <a:cubicBezTo>
                    <a:pt x="2015" y="704"/>
                    <a:pt x="1961" y="731"/>
                    <a:pt x="1931" y="787"/>
                  </a:cubicBezTo>
                  <a:cubicBezTo>
                    <a:pt x="1928" y="791"/>
                    <a:pt x="1740" y="1129"/>
                    <a:pt x="1231" y="1188"/>
                  </a:cubicBezTo>
                  <a:lnTo>
                    <a:pt x="1231" y="996"/>
                  </a:lnTo>
                  <a:cubicBezTo>
                    <a:pt x="1231" y="905"/>
                    <a:pt x="1249" y="815"/>
                    <a:pt x="1285" y="732"/>
                  </a:cubicBezTo>
                  <a:lnTo>
                    <a:pt x="1285" y="733"/>
                  </a:lnTo>
                  <a:cubicBezTo>
                    <a:pt x="1392" y="478"/>
                    <a:pt x="1641" y="319"/>
                    <a:pt x="1909" y="319"/>
                  </a:cubicBezTo>
                  <a:close/>
                  <a:moveTo>
                    <a:pt x="2048" y="1141"/>
                  </a:moveTo>
                  <a:cubicBezTo>
                    <a:pt x="2152" y="1284"/>
                    <a:pt x="2325" y="1448"/>
                    <a:pt x="2587" y="1499"/>
                  </a:cubicBezTo>
                  <a:lnTo>
                    <a:pt x="2587" y="1716"/>
                  </a:lnTo>
                  <a:cubicBezTo>
                    <a:pt x="2587" y="2078"/>
                    <a:pt x="2300" y="2377"/>
                    <a:pt x="1938" y="2393"/>
                  </a:cubicBezTo>
                  <a:lnTo>
                    <a:pt x="1881" y="2393"/>
                  </a:lnTo>
                  <a:cubicBezTo>
                    <a:pt x="1518" y="2377"/>
                    <a:pt x="1231" y="2079"/>
                    <a:pt x="1231" y="1716"/>
                  </a:cubicBezTo>
                  <a:lnTo>
                    <a:pt x="1231" y="1507"/>
                  </a:lnTo>
                  <a:cubicBezTo>
                    <a:pt x="1638" y="1469"/>
                    <a:pt x="1899" y="1289"/>
                    <a:pt x="2048" y="1141"/>
                  </a:cubicBezTo>
                  <a:close/>
                  <a:moveTo>
                    <a:pt x="1930" y="2711"/>
                  </a:moveTo>
                  <a:cubicBezTo>
                    <a:pt x="1946" y="2711"/>
                    <a:pt x="1962" y="2712"/>
                    <a:pt x="1978" y="2712"/>
                  </a:cubicBezTo>
                  <a:lnTo>
                    <a:pt x="1989" y="2712"/>
                  </a:lnTo>
                  <a:cubicBezTo>
                    <a:pt x="2013" y="2715"/>
                    <a:pt x="2036" y="2716"/>
                    <a:pt x="2060" y="2719"/>
                  </a:cubicBezTo>
                  <a:lnTo>
                    <a:pt x="2097" y="2724"/>
                  </a:lnTo>
                  <a:lnTo>
                    <a:pt x="2012" y="2887"/>
                  </a:lnTo>
                  <a:lnTo>
                    <a:pt x="1805" y="2887"/>
                  </a:lnTo>
                  <a:lnTo>
                    <a:pt x="1721" y="2724"/>
                  </a:lnTo>
                  <a:cubicBezTo>
                    <a:pt x="1733" y="2723"/>
                    <a:pt x="1745" y="2720"/>
                    <a:pt x="1757" y="2719"/>
                  </a:cubicBezTo>
                  <a:cubicBezTo>
                    <a:pt x="1780" y="2716"/>
                    <a:pt x="1805" y="2715"/>
                    <a:pt x="1829" y="2712"/>
                  </a:cubicBezTo>
                  <a:lnTo>
                    <a:pt x="1840" y="2712"/>
                  </a:lnTo>
                  <a:cubicBezTo>
                    <a:pt x="1856" y="2712"/>
                    <a:pt x="1870" y="2711"/>
                    <a:pt x="1887" y="2711"/>
                  </a:cubicBezTo>
                  <a:close/>
                  <a:moveTo>
                    <a:pt x="1984" y="3205"/>
                  </a:moveTo>
                  <a:lnTo>
                    <a:pt x="2168" y="4003"/>
                  </a:lnTo>
                  <a:lnTo>
                    <a:pt x="1910" y="4240"/>
                  </a:lnTo>
                  <a:lnTo>
                    <a:pt x="1651" y="4003"/>
                  </a:lnTo>
                  <a:lnTo>
                    <a:pt x="1834" y="3205"/>
                  </a:lnTo>
                  <a:close/>
                  <a:moveTo>
                    <a:pt x="2414" y="2799"/>
                  </a:moveTo>
                  <a:cubicBezTo>
                    <a:pt x="2640" y="2879"/>
                    <a:pt x="2848" y="3005"/>
                    <a:pt x="3021" y="3170"/>
                  </a:cubicBezTo>
                  <a:cubicBezTo>
                    <a:pt x="3330" y="3463"/>
                    <a:pt x="3501" y="3844"/>
                    <a:pt x="3501" y="4242"/>
                  </a:cubicBezTo>
                  <a:lnTo>
                    <a:pt x="3501" y="4646"/>
                  </a:lnTo>
                  <a:lnTo>
                    <a:pt x="317" y="4646"/>
                  </a:lnTo>
                  <a:lnTo>
                    <a:pt x="317" y="4242"/>
                  </a:lnTo>
                  <a:cubicBezTo>
                    <a:pt x="317" y="3844"/>
                    <a:pt x="488" y="3463"/>
                    <a:pt x="796" y="3170"/>
                  </a:cubicBezTo>
                  <a:cubicBezTo>
                    <a:pt x="970" y="3005"/>
                    <a:pt x="1177" y="2879"/>
                    <a:pt x="1403" y="2799"/>
                  </a:cubicBezTo>
                  <a:lnTo>
                    <a:pt x="1541" y="3066"/>
                  </a:lnTo>
                  <a:lnTo>
                    <a:pt x="1321" y="4020"/>
                  </a:lnTo>
                  <a:cubicBezTo>
                    <a:pt x="1308" y="4076"/>
                    <a:pt x="1325" y="4135"/>
                    <a:pt x="1368" y="4172"/>
                  </a:cubicBezTo>
                  <a:lnTo>
                    <a:pt x="1802" y="4570"/>
                  </a:lnTo>
                  <a:cubicBezTo>
                    <a:pt x="1832" y="4598"/>
                    <a:pt x="1870" y="4612"/>
                    <a:pt x="1909" y="4612"/>
                  </a:cubicBezTo>
                  <a:cubicBezTo>
                    <a:pt x="1947" y="4612"/>
                    <a:pt x="1986" y="4598"/>
                    <a:pt x="2016" y="4570"/>
                  </a:cubicBezTo>
                  <a:lnTo>
                    <a:pt x="2449" y="4172"/>
                  </a:lnTo>
                  <a:cubicBezTo>
                    <a:pt x="2492" y="4135"/>
                    <a:pt x="2510" y="4076"/>
                    <a:pt x="2496" y="4020"/>
                  </a:cubicBezTo>
                  <a:lnTo>
                    <a:pt x="2277" y="3066"/>
                  </a:lnTo>
                  <a:lnTo>
                    <a:pt x="2414" y="2799"/>
                  </a:lnTo>
                  <a:close/>
                  <a:moveTo>
                    <a:pt x="1910" y="1"/>
                  </a:moveTo>
                  <a:cubicBezTo>
                    <a:pt x="1359" y="1"/>
                    <a:pt x="913" y="446"/>
                    <a:pt x="913" y="996"/>
                  </a:cubicBezTo>
                  <a:lnTo>
                    <a:pt x="913" y="1716"/>
                  </a:lnTo>
                  <a:cubicBezTo>
                    <a:pt x="913" y="2023"/>
                    <a:pt x="1056" y="2312"/>
                    <a:pt x="1298" y="2499"/>
                  </a:cubicBezTo>
                  <a:cubicBezTo>
                    <a:pt x="553" y="2759"/>
                    <a:pt x="1" y="3456"/>
                    <a:pt x="1" y="4242"/>
                  </a:cubicBezTo>
                  <a:lnTo>
                    <a:pt x="1" y="4805"/>
                  </a:lnTo>
                  <a:cubicBezTo>
                    <a:pt x="1" y="4893"/>
                    <a:pt x="72" y="4963"/>
                    <a:pt x="160" y="4963"/>
                  </a:cubicBezTo>
                  <a:lnTo>
                    <a:pt x="3659" y="4963"/>
                  </a:lnTo>
                  <a:cubicBezTo>
                    <a:pt x="3747" y="4963"/>
                    <a:pt x="3818" y="4893"/>
                    <a:pt x="3818" y="4805"/>
                  </a:cubicBezTo>
                  <a:lnTo>
                    <a:pt x="3818" y="4242"/>
                  </a:lnTo>
                  <a:cubicBezTo>
                    <a:pt x="3817" y="3456"/>
                    <a:pt x="3265" y="2759"/>
                    <a:pt x="2521" y="2499"/>
                  </a:cubicBezTo>
                  <a:cubicBezTo>
                    <a:pt x="2762" y="2312"/>
                    <a:pt x="2904" y="2023"/>
                    <a:pt x="2904" y="1716"/>
                  </a:cubicBezTo>
                  <a:lnTo>
                    <a:pt x="2904" y="996"/>
                  </a:lnTo>
                  <a:cubicBezTo>
                    <a:pt x="2904" y="446"/>
                    <a:pt x="2459" y="1"/>
                    <a:pt x="19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7"/>
            <p:cNvSpPr/>
            <p:nvPr/>
          </p:nvSpPr>
          <p:spPr>
            <a:xfrm>
              <a:off x="3022075" y="263900"/>
              <a:ext cx="194075" cy="116525"/>
            </a:xfrm>
            <a:custGeom>
              <a:avLst/>
              <a:gdLst/>
              <a:ahLst/>
              <a:cxnLst/>
              <a:rect l="l" t="t" r="r" b="b"/>
              <a:pathLst>
                <a:path w="7763" h="4661" extrusionOk="0">
                  <a:moveTo>
                    <a:pt x="3803" y="1"/>
                  </a:moveTo>
                  <a:cubicBezTo>
                    <a:pt x="3775" y="1"/>
                    <a:pt x="3746" y="8"/>
                    <a:pt x="3721" y="23"/>
                  </a:cubicBezTo>
                  <a:cubicBezTo>
                    <a:pt x="3701" y="35"/>
                    <a:pt x="1725" y="1213"/>
                    <a:pt x="234" y="1213"/>
                  </a:cubicBezTo>
                  <a:cubicBezTo>
                    <a:pt x="155" y="1213"/>
                    <a:pt x="88" y="1270"/>
                    <a:pt x="76" y="1348"/>
                  </a:cubicBezTo>
                  <a:cubicBezTo>
                    <a:pt x="73" y="1366"/>
                    <a:pt x="1" y="1838"/>
                    <a:pt x="2" y="2546"/>
                  </a:cubicBezTo>
                  <a:cubicBezTo>
                    <a:pt x="2" y="2633"/>
                    <a:pt x="73" y="2705"/>
                    <a:pt x="161" y="2705"/>
                  </a:cubicBezTo>
                  <a:cubicBezTo>
                    <a:pt x="248" y="2705"/>
                    <a:pt x="318" y="2633"/>
                    <a:pt x="318" y="2546"/>
                  </a:cubicBezTo>
                  <a:cubicBezTo>
                    <a:pt x="317" y="2205"/>
                    <a:pt x="336" y="1866"/>
                    <a:pt x="372" y="1528"/>
                  </a:cubicBezTo>
                  <a:cubicBezTo>
                    <a:pt x="1012" y="1501"/>
                    <a:pt x="1782" y="1294"/>
                    <a:pt x="2663" y="911"/>
                  </a:cubicBezTo>
                  <a:cubicBezTo>
                    <a:pt x="3052" y="743"/>
                    <a:pt x="3433" y="553"/>
                    <a:pt x="3802" y="343"/>
                  </a:cubicBezTo>
                  <a:cubicBezTo>
                    <a:pt x="4172" y="553"/>
                    <a:pt x="4552" y="743"/>
                    <a:pt x="4942" y="911"/>
                  </a:cubicBezTo>
                  <a:cubicBezTo>
                    <a:pt x="5824" y="1294"/>
                    <a:pt x="6594" y="1500"/>
                    <a:pt x="7233" y="1528"/>
                  </a:cubicBezTo>
                  <a:cubicBezTo>
                    <a:pt x="7278" y="1921"/>
                    <a:pt x="7379" y="3145"/>
                    <a:pt x="7084" y="4468"/>
                  </a:cubicBezTo>
                  <a:cubicBezTo>
                    <a:pt x="7065" y="4553"/>
                    <a:pt x="7119" y="4638"/>
                    <a:pt x="7204" y="4656"/>
                  </a:cubicBezTo>
                  <a:cubicBezTo>
                    <a:pt x="7216" y="4659"/>
                    <a:pt x="7227" y="4660"/>
                    <a:pt x="7239" y="4660"/>
                  </a:cubicBezTo>
                  <a:cubicBezTo>
                    <a:pt x="7313" y="4660"/>
                    <a:pt x="7378" y="4609"/>
                    <a:pt x="7394" y="4537"/>
                  </a:cubicBezTo>
                  <a:cubicBezTo>
                    <a:pt x="7763" y="2878"/>
                    <a:pt x="7539" y="1410"/>
                    <a:pt x="7530" y="1348"/>
                  </a:cubicBezTo>
                  <a:cubicBezTo>
                    <a:pt x="7518" y="1270"/>
                    <a:pt x="7450" y="1213"/>
                    <a:pt x="7372" y="1213"/>
                  </a:cubicBezTo>
                  <a:cubicBezTo>
                    <a:pt x="5882" y="1213"/>
                    <a:pt x="3904" y="35"/>
                    <a:pt x="3884" y="23"/>
                  </a:cubicBezTo>
                  <a:cubicBezTo>
                    <a:pt x="3859" y="8"/>
                    <a:pt x="3831" y="1"/>
                    <a:pt x="38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7"/>
            <p:cNvSpPr/>
            <p:nvPr/>
          </p:nvSpPr>
          <p:spPr>
            <a:xfrm>
              <a:off x="3022425" y="338625"/>
              <a:ext cx="181650" cy="142600"/>
            </a:xfrm>
            <a:custGeom>
              <a:avLst/>
              <a:gdLst/>
              <a:ahLst/>
              <a:cxnLst/>
              <a:rect l="l" t="t" r="r" b="b"/>
              <a:pathLst>
                <a:path w="7266" h="5704" extrusionOk="0">
                  <a:moveTo>
                    <a:pt x="165" y="1"/>
                  </a:moveTo>
                  <a:cubicBezTo>
                    <a:pt x="161" y="1"/>
                    <a:pt x="158" y="1"/>
                    <a:pt x="155" y="1"/>
                  </a:cubicBezTo>
                  <a:cubicBezTo>
                    <a:pt x="67" y="8"/>
                    <a:pt x="0" y="84"/>
                    <a:pt x="7" y="172"/>
                  </a:cubicBezTo>
                  <a:cubicBezTo>
                    <a:pt x="81" y="1350"/>
                    <a:pt x="353" y="2385"/>
                    <a:pt x="815" y="3249"/>
                  </a:cubicBezTo>
                  <a:cubicBezTo>
                    <a:pt x="1453" y="4439"/>
                    <a:pt x="2435" y="5263"/>
                    <a:pt x="3738" y="5696"/>
                  </a:cubicBezTo>
                  <a:cubicBezTo>
                    <a:pt x="3755" y="5701"/>
                    <a:pt x="3771" y="5704"/>
                    <a:pt x="3788" y="5704"/>
                  </a:cubicBezTo>
                  <a:cubicBezTo>
                    <a:pt x="3805" y="5704"/>
                    <a:pt x="3822" y="5701"/>
                    <a:pt x="3839" y="5696"/>
                  </a:cubicBezTo>
                  <a:cubicBezTo>
                    <a:pt x="4683" y="5415"/>
                    <a:pt x="5401" y="4966"/>
                    <a:pt x="5970" y="4360"/>
                  </a:cubicBezTo>
                  <a:cubicBezTo>
                    <a:pt x="6540" y="3753"/>
                    <a:pt x="6968" y="2985"/>
                    <a:pt x="7241" y="2078"/>
                  </a:cubicBezTo>
                  <a:cubicBezTo>
                    <a:pt x="7265" y="1995"/>
                    <a:pt x="7218" y="1907"/>
                    <a:pt x="7135" y="1881"/>
                  </a:cubicBezTo>
                  <a:cubicBezTo>
                    <a:pt x="7119" y="1877"/>
                    <a:pt x="7104" y="1875"/>
                    <a:pt x="7088" y="1875"/>
                  </a:cubicBezTo>
                  <a:cubicBezTo>
                    <a:pt x="7021" y="1875"/>
                    <a:pt x="6958" y="1918"/>
                    <a:pt x="6937" y="1986"/>
                  </a:cubicBezTo>
                  <a:cubicBezTo>
                    <a:pt x="6678" y="2847"/>
                    <a:pt x="6276" y="3571"/>
                    <a:pt x="5740" y="4142"/>
                  </a:cubicBezTo>
                  <a:cubicBezTo>
                    <a:pt x="5218" y="4698"/>
                    <a:pt x="4562" y="5112"/>
                    <a:pt x="3790" y="5377"/>
                  </a:cubicBezTo>
                  <a:cubicBezTo>
                    <a:pt x="2590" y="4967"/>
                    <a:pt x="1684" y="4200"/>
                    <a:pt x="1095" y="3100"/>
                  </a:cubicBezTo>
                  <a:cubicBezTo>
                    <a:pt x="654" y="2276"/>
                    <a:pt x="395" y="1285"/>
                    <a:pt x="323" y="153"/>
                  </a:cubicBezTo>
                  <a:cubicBezTo>
                    <a:pt x="319" y="67"/>
                    <a:pt x="249" y="1"/>
                    <a:pt x="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7"/>
            <p:cNvSpPr/>
            <p:nvPr/>
          </p:nvSpPr>
          <p:spPr>
            <a:xfrm>
              <a:off x="2994525" y="238125"/>
              <a:ext cx="245250" cy="270075"/>
            </a:xfrm>
            <a:custGeom>
              <a:avLst/>
              <a:gdLst/>
              <a:ahLst/>
              <a:cxnLst/>
              <a:rect l="l" t="t" r="r" b="b"/>
              <a:pathLst>
                <a:path w="9810" h="10803" extrusionOk="0">
                  <a:moveTo>
                    <a:pt x="4904" y="343"/>
                  </a:moveTo>
                  <a:cubicBezTo>
                    <a:pt x="5371" y="608"/>
                    <a:pt x="5853" y="849"/>
                    <a:pt x="6347" y="1063"/>
                  </a:cubicBezTo>
                  <a:cubicBezTo>
                    <a:pt x="7462" y="1547"/>
                    <a:pt x="8432" y="1805"/>
                    <a:pt x="9235" y="1832"/>
                  </a:cubicBezTo>
                  <a:cubicBezTo>
                    <a:pt x="9287" y="2275"/>
                    <a:pt x="9423" y="3780"/>
                    <a:pt x="9080" y="5430"/>
                  </a:cubicBezTo>
                  <a:lnTo>
                    <a:pt x="9080" y="5432"/>
                  </a:lnTo>
                  <a:cubicBezTo>
                    <a:pt x="8840" y="6576"/>
                    <a:pt x="8422" y="7563"/>
                    <a:pt x="7832" y="8366"/>
                  </a:cubicBezTo>
                  <a:cubicBezTo>
                    <a:pt x="7109" y="9352"/>
                    <a:pt x="6124" y="10061"/>
                    <a:pt x="4904" y="10477"/>
                  </a:cubicBezTo>
                  <a:cubicBezTo>
                    <a:pt x="3687" y="10061"/>
                    <a:pt x="2703" y="9353"/>
                    <a:pt x="1980" y="8369"/>
                  </a:cubicBezTo>
                  <a:cubicBezTo>
                    <a:pt x="1391" y="7568"/>
                    <a:pt x="971" y="6583"/>
                    <a:pt x="732" y="5441"/>
                  </a:cubicBezTo>
                  <a:cubicBezTo>
                    <a:pt x="387" y="3789"/>
                    <a:pt x="521" y="2278"/>
                    <a:pt x="575" y="1833"/>
                  </a:cubicBezTo>
                  <a:cubicBezTo>
                    <a:pt x="1377" y="1805"/>
                    <a:pt x="2346" y="1547"/>
                    <a:pt x="3462" y="1063"/>
                  </a:cubicBezTo>
                  <a:cubicBezTo>
                    <a:pt x="3955" y="849"/>
                    <a:pt x="4437" y="608"/>
                    <a:pt x="4904" y="343"/>
                  </a:cubicBezTo>
                  <a:close/>
                  <a:moveTo>
                    <a:pt x="4905" y="1"/>
                  </a:moveTo>
                  <a:cubicBezTo>
                    <a:pt x="4877" y="1"/>
                    <a:pt x="4848" y="8"/>
                    <a:pt x="4823" y="23"/>
                  </a:cubicBezTo>
                  <a:cubicBezTo>
                    <a:pt x="4798" y="38"/>
                    <a:pt x="2313" y="1517"/>
                    <a:pt x="436" y="1517"/>
                  </a:cubicBezTo>
                  <a:cubicBezTo>
                    <a:pt x="357" y="1517"/>
                    <a:pt x="291" y="1575"/>
                    <a:pt x="279" y="1652"/>
                  </a:cubicBezTo>
                  <a:cubicBezTo>
                    <a:pt x="268" y="1726"/>
                    <a:pt x="0" y="3481"/>
                    <a:pt x="420" y="5496"/>
                  </a:cubicBezTo>
                  <a:cubicBezTo>
                    <a:pt x="668" y="6685"/>
                    <a:pt x="1107" y="7713"/>
                    <a:pt x="1722" y="8553"/>
                  </a:cubicBezTo>
                  <a:cubicBezTo>
                    <a:pt x="2495" y="9606"/>
                    <a:pt x="3549" y="10360"/>
                    <a:pt x="4854" y="10795"/>
                  </a:cubicBezTo>
                  <a:cubicBezTo>
                    <a:pt x="4871" y="10800"/>
                    <a:pt x="4887" y="10803"/>
                    <a:pt x="4904" y="10803"/>
                  </a:cubicBezTo>
                  <a:cubicBezTo>
                    <a:pt x="4921" y="10803"/>
                    <a:pt x="4938" y="10800"/>
                    <a:pt x="4955" y="10795"/>
                  </a:cubicBezTo>
                  <a:cubicBezTo>
                    <a:pt x="6261" y="10360"/>
                    <a:pt x="7315" y="9606"/>
                    <a:pt x="8088" y="8553"/>
                  </a:cubicBezTo>
                  <a:cubicBezTo>
                    <a:pt x="8703" y="7713"/>
                    <a:pt x="9142" y="6685"/>
                    <a:pt x="9390" y="5496"/>
                  </a:cubicBezTo>
                  <a:cubicBezTo>
                    <a:pt x="9809" y="3481"/>
                    <a:pt x="9543" y="1724"/>
                    <a:pt x="9531" y="1652"/>
                  </a:cubicBezTo>
                  <a:cubicBezTo>
                    <a:pt x="9519" y="1575"/>
                    <a:pt x="9453" y="1517"/>
                    <a:pt x="9375" y="1517"/>
                  </a:cubicBezTo>
                  <a:cubicBezTo>
                    <a:pt x="7497" y="1517"/>
                    <a:pt x="5012" y="38"/>
                    <a:pt x="4986" y="23"/>
                  </a:cubicBezTo>
                  <a:cubicBezTo>
                    <a:pt x="4961" y="8"/>
                    <a:pt x="4933" y="1"/>
                    <a:pt x="49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57"/>
          <p:cNvGrpSpPr/>
          <p:nvPr/>
        </p:nvGrpSpPr>
        <p:grpSpPr>
          <a:xfrm>
            <a:off x="1690307" y="1580615"/>
            <a:ext cx="484276" cy="408448"/>
            <a:chOff x="5649575" y="260425"/>
            <a:chExt cx="267275" cy="225425"/>
          </a:xfrm>
        </p:grpSpPr>
        <p:sp>
          <p:nvSpPr>
            <p:cNvPr id="772" name="Google Shape;772;p57"/>
            <p:cNvSpPr/>
            <p:nvPr/>
          </p:nvSpPr>
          <p:spPr>
            <a:xfrm>
              <a:off x="5649575" y="260425"/>
              <a:ext cx="267275" cy="225425"/>
            </a:xfrm>
            <a:custGeom>
              <a:avLst/>
              <a:gdLst/>
              <a:ahLst/>
              <a:cxnLst/>
              <a:rect l="l" t="t" r="r" b="b"/>
              <a:pathLst>
                <a:path w="10691" h="9017" extrusionOk="0">
                  <a:moveTo>
                    <a:pt x="4509" y="314"/>
                  </a:moveTo>
                  <a:cubicBezTo>
                    <a:pt x="4645" y="314"/>
                    <a:pt x="4775" y="368"/>
                    <a:pt x="4871" y="464"/>
                  </a:cubicBezTo>
                  <a:lnTo>
                    <a:pt x="5412" y="1005"/>
                  </a:lnTo>
                  <a:lnTo>
                    <a:pt x="4716" y="1005"/>
                  </a:lnTo>
                  <a:cubicBezTo>
                    <a:pt x="4625" y="1005"/>
                    <a:pt x="4537" y="968"/>
                    <a:pt x="4472" y="904"/>
                  </a:cubicBezTo>
                  <a:lnTo>
                    <a:pt x="3883" y="314"/>
                  </a:lnTo>
                  <a:close/>
                  <a:moveTo>
                    <a:pt x="3227" y="313"/>
                  </a:moveTo>
                  <a:cubicBezTo>
                    <a:pt x="3363" y="313"/>
                    <a:pt x="3494" y="367"/>
                    <a:pt x="3589" y="464"/>
                  </a:cubicBezTo>
                  <a:lnTo>
                    <a:pt x="4250" y="1125"/>
                  </a:lnTo>
                  <a:cubicBezTo>
                    <a:pt x="4373" y="1247"/>
                    <a:pt x="4539" y="1317"/>
                    <a:pt x="4711" y="1317"/>
                  </a:cubicBezTo>
                  <a:cubicBezTo>
                    <a:pt x="4713" y="1317"/>
                    <a:pt x="4714" y="1317"/>
                    <a:pt x="4716" y="1317"/>
                  </a:cubicBezTo>
                  <a:lnTo>
                    <a:pt x="5790" y="1317"/>
                  </a:lnTo>
                  <a:cubicBezTo>
                    <a:pt x="5929" y="1317"/>
                    <a:pt x="5999" y="1149"/>
                    <a:pt x="5901" y="1050"/>
                  </a:cubicBezTo>
                  <a:lnTo>
                    <a:pt x="5164" y="314"/>
                  </a:lnTo>
                  <a:lnTo>
                    <a:pt x="5738" y="314"/>
                  </a:lnTo>
                  <a:cubicBezTo>
                    <a:pt x="5739" y="314"/>
                    <a:pt x="5741" y="314"/>
                    <a:pt x="5743" y="314"/>
                  </a:cubicBezTo>
                  <a:cubicBezTo>
                    <a:pt x="5877" y="314"/>
                    <a:pt x="6006" y="368"/>
                    <a:pt x="6100" y="464"/>
                  </a:cubicBezTo>
                  <a:lnTo>
                    <a:pt x="6641" y="1005"/>
                  </a:lnTo>
                  <a:lnTo>
                    <a:pt x="6517" y="1005"/>
                  </a:lnTo>
                  <a:cubicBezTo>
                    <a:pt x="6432" y="1007"/>
                    <a:pt x="6365" y="1076"/>
                    <a:pt x="6365" y="1161"/>
                  </a:cubicBezTo>
                  <a:cubicBezTo>
                    <a:pt x="6365" y="1246"/>
                    <a:pt x="6432" y="1314"/>
                    <a:pt x="6517" y="1317"/>
                  </a:cubicBezTo>
                  <a:lnTo>
                    <a:pt x="10032" y="1317"/>
                  </a:lnTo>
                  <a:cubicBezTo>
                    <a:pt x="10223" y="1318"/>
                    <a:pt x="10378" y="1473"/>
                    <a:pt x="10378" y="1664"/>
                  </a:cubicBezTo>
                  <a:lnTo>
                    <a:pt x="10378" y="8359"/>
                  </a:lnTo>
                  <a:cubicBezTo>
                    <a:pt x="10377" y="8548"/>
                    <a:pt x="10222" y="8703"/>
                    <a:pt x="10032" y="8703"/>
                  </a:cubicBezTo>
                  <a:lnTo>
                    <a:pt x="659" y="8703"/>
                  </a:lnTo>
                  <a:cubicBezTo>
                    <a:pt x="469" y="8703"/>
                    <a:pt x="314" y="8548"/>
                    <a:pt x="314" y="8359"/>
                  </a:cubicBezTo>
                  <a:lnTo>
                    <a:pt x="314" y="659"/>
                  </a:lnTo>
                  <a:cubicBezTo>
                    <a:pt x="314" y="469"/>
                    <a:pt x="469" y="314"/>
                    <a:pt x="659" y="313"/>
                  </a:cubicBezTo>
                  <a:close/>
                  <a:moveTo>
                    <a:pt x="660" y="0"/>
                  </a:moveTo>
                  <a:cubicBezTo>
                    <a:pt x="295" y="0"/>
                    <a:pt x="1" y="295"/>
                    <a:pt x="1" y="659"/>
                  </a:cubicBezTo>
                  <a:lnTo>
                    <a:pt x="1" y="8359"/>
                  </a:lnTo>
                  <a:cubicBezTo>
                    <a:pt x="1" y="8722"/>
                    <a:pt x="295" y="9017"/>
                    <a:pt x="660" y="9017"/>
                  </a:cubicBezTo>
                  <a:lnTo>
                    <a:pt x="10032" y="9017"/>
                  </a:lnTo>
                  <a:cubicBezTo>
                    <a:pt x="10395" y="9017"/>
                    <a:pt x="10690" y="8722"/>
                    <a:pt x="10690" y="8359"/>
                  </a:cubicBezTo>
                  <a:lnTo>
                    <a:pt x="10690" y="1664"/>
                  </a:lnTo>
                  <a:cubicBezTo>
                    <a:pt x="10690" y="1300"/>
                    <a:pt x="10395" y="1005"/>
                    <a:pt x="10032" y="1005"/>
                  </a:cubicBezTo>
                  <a:lnTo>
                    <a:pt x="7084" y="1005"/>
                  </a:lnTo>
                  <a:lnTo>
                    <a:pt x="6322" y="243"/>
                  </a:lnTo>
                  <a:cubicBezTo>
                    <a:pt x="6167" y="87"/>
                    <a:pt x="5957" y="0"/>
                    <a:pt x="57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7"/>
            <p:cNvSpPr/>
            <p:nvPr/>
          </p:nvSpPr>
          <p:spPr>
            <a:xfrm>
              <a:off x="5724825" y="331575"/>
              <a:ext cx="112525" cy="108275"/>
            </a:xfrm>
            <a:custGeom>
              <a:avLst/>
              <a:gdLst/>
              <a:ahLst/>
              <a:cxnLst/>
              <a:rect l="l" t="t" r="r" b="b"/>
              <a:pathLst>
                <a:path w="4501" h="4331" extrusionOk="0">
                  <a:moveTo>
                    <a:pt x="2503" y="1150"/>
                  </a:moveTo>
                  <a:cubicBezTo>
                    <a:pt x="2694" y="1150"/>
                    <a:pt x="2849" y="1305"/>
                    <a:pt x="2849" y="1496"/>
                  </a:cubicBezTo>
                  <a:lnTo>
                    <a:pt x="2849" y="1830"/>
                  </a:lnTo>
                  <a:cubicBezTo>
                    <a:pt x="2849" y="2114"/>
                    <a:pt x="2619" y="2343"/>
                    <a:pt x="2336" y="2343"/>
                  </a:cubicBezTo>
                  <a:lnTo>
                    <a:pt x="2336" y="2344"/>
                  </a:lnTo>
                  <a:cubicBezTo>
                    <a:pt x="2053" y="2344"/>
                    <a:pt x="1823" y="2114"/>
                    <a:pt x="1823" y="1831"/>
                  </a:cubicBezTo>
                  <a:lnTo>
                    <a:pt x="1823" y="1496"/>
                  </a:lnTo>
                  <a:cubicBezTo>
                    <a:pt x="1823" y="1305"/>
                    <a:pt x="1978" y="1150"/>
                    <a:pt x="2169" y="1150"/>
                  </a:cubicBezTo>
                  <a:close/>
                  <a:moveTo>
                    <a:pt x="2514" y="2637"/>
                  </a:moveTo>
                  <a:lnTo>
                    <a:pt x="2514" y="2732"/>
                  </a:lnTo>
                  <a:cubicBezTo>
                    <a:pt x="2514" y="2788"/>
                    <a:pt x="2529" y="2845"/>
                    <a:pt x="2557" y="2893"/>
                  </a:cubicBezTo>
                  <a:lnTo>
                    <a:pt x="2558" y="2894"/>
                  </a:lnTo>
                  <a:lnTo>
                    <a:pt x="2344" y="3108"/>
                  </a:lnTo>
                  <a:cubicBezTo>
                    <a:pt x="2341" y="3110"/>
                    <a:pt x="2339" y="3111"/>
                    <a:pt x="2336" y="3111"/>
                  </a:cubicBezTo>
                  <a:cubicBezTo>
                    <a:pt x="2333" y="3111"/>
                    <a:pt x="2331" y="3110"/>
                    <a:pt x="2328" y="3108"/>
                  </a:cubicBezTo>
                  <a:lnTo>
                    <a:pt x="2114" y="2894"/>
                  </a:lnTo>
                  <a:cubicBezTo>
                    <a:pt x="2144" y="2845"/>
                    <a:pt x="2158" y="2788"/>
                    <a:pt x="2158" y="2732"/>
                  </a:cubicBezTo>
                  <a:lnTo>
                    <a:pt x="2158" y="2637"/>
                  </a:lnTo>
                  <a:cubicBezTo>
                    <a:pt x="2217" y="2650"/>
                    <a:pt x="2277" y="2657"/>
                    <a:pt x="2336" y="2657"/>
                  </a:cubicBezTo>
                  <a:cubicBezTo>
                    <a:pt x="2396" y="2657"/>
                    <a:pt x="2455" y="2650"/>
                    <a:pt x="2514" y="2637"/>
                  </a:cubicBezTo>
                  <a:close/>
                  <a:moveTo>
                    <a:pt x="2335" y="314"/>
                  </a:moveTo>
                  <a:cubicBezTo>
                    <a:pt x="3121" y="314"/>
                    <a:pt x="3820" y="809"/>
                    <a:pt x="4081" y="1550"/>
                  </a:cubicBezTo>
                  <a:cubicBezTo>
                    <a:pt x="4342" y="2289"/>
                    <a:pt x="4108" y="3113"/>
                    <a:pt x="3498" y="3605"/>
                  </a:cubicBezTo>
                  <a:lnTo>
                    <a:pt x="3498" y="3605"/>
                  </a:lnTo>
                  <a:lnTo>
                    <a:pt x="3498" y="3376"/>
                  </a:lnTo>
                  <a:cubicBezTo>
                    <a:pt x="3498" y="3189"/>
                    <a:pt x="3393" y="3020"/>
                    <a:pt x="3226" y="2936"/>
                  </a:cubicBezTo>
                  <a:lnTo>
                    <a:pt x="2834" y="2741"/>
                  </a:lnTo>
                  <a:cubicBezTo>
                    <a:pt x="2830" y="2738"/>
                    <a:pt x="2827" y="2736"/>
                    <a:pt x="2827" y="2730"/>
                  </a:cubicBezTo>
                  <a:lnTo>
                    <a:pt x="2827" y="2493"/>
                  </a:lnTo>
                  <a:cubicBezTo>
                    <a:pt x="3039" y="2338"/>
                    <a:pt x="3163" y="2092"/>
                    <a:pt x="3163" y="1830"/>
                  </a:cubicBezTo>
                  <a:lnTo>
                    <a:pt x="3163" y="1496"/>
                  </a:lnTo>
                  <a:cubicBezTo>
                    <a:pt x="3163" y="1132"/>
                    <a:pt x="2868" y="838"/>
                    <a:pt x="2503" y="836"/>
                  </a:cubicBezTo>
                  <a:lnTo>
                    <a:pt x="2168" y="836"/>
                  </a:lnTo>
                  <a:cubicBezTo>
                    <a:pt x="1804" y="838"/>
                    <a:pt x="1510" y="1132"/>
                    <a:pt x="1510" y="1496"/>
                  </a:cubicBezTo>
                  <a:lnTo>
                    <a:pt x="1510" y="1830"/>
                  </a:lnTo>
                  <a:cubicBezTo>
                    <a:pt x="1510" y="2092"/>
                    <a:pt x="1633" y="2338"/>
                    <a:pt x="1843" y="2493"/>
                  </a:cubicBezTo>
                  <a:lnTo>
                    <a:pt x="1843" y="2732"/>
                  </a:lnTo>
                  <a:cubicBezTo>
                    <a:pt x="1843" y="2736"/>
                    <a:pt x="1842" y="2738"/>
                    <a:pt x="1838" y="2741"/>
                  </a:cubicBezTo>
                  <a:lnTo>
                    <a:pt x="1446" y="2936"/>
                  </a:lnTo>
                  <a:cubicBezTo>
                    <a:pt x="1279" y="3020"/>
                    <a:pt x="1173" y="3189"/>
                    <a:pt x="1174" y="3376"/>
                  </a:cubicBezTo>
                  <a:lnTo>
                    <a:pt x="1174" y="3607"/>
                  </a:lnTo>
                  <a:cubicBezTo>
                    <a:pt x="563" y="3114"/>
                    <a:pt x="329" y="2290"/>
                    <a:pt x="590" y="1550"/>
                  </a:cubicBezTo>
                  <a:cubicBezTo>
                    <a:pt x="851" y="809"/>
                    <a:pt x="1550" y="314"/>
                    <a:pt x="2335" y="314"/>
                  </a:cubicBezTo>
                  <a:close/>
                  <a:moveTo>
                    <a:pt x="2814" y="3080"/>
                  </a:moveTo>
                  <a:lnTo>
                    <a:pt x="3086" y="3216"/>
                  </a:lnTo>
                  <a:cubicBezTo>
                    <a:pt x="3145" y="3246"/>
                    <a:pt x="3184" y="3308"/>
                    <a:pt x="3184" y="3376"/>
                  </a:cubicBezTo>
                  <a:lnTo>
                    <a:pt x="3184" y="3811"/>
                  </a:lnTo>
                  <a:cubicBezTo>
                    <a:pt x="2918" y="3948"/>
                    <a:pt x="2627" y="4017"/>
                    <a:pt x="2336" y="4017"/>
                  </a:cubicBezTo>
                  <a:cubicBezTo>
                    <a:pt x="2045" y="4017"/>
                    <a:pt x="1754" y="3948"/>
                    <a:pt x="1488" y="3811"/>
                  </a:cubicBezTo>
                  <a:lnTo>
                    <a:pt x="1488" y="3376"/>
                  </a:lnTo>
                  <a:cubicBezTo>
                    <a:pt x="1488" y="3309"/>
                    <a:pt x="1527" y="3247"/>
                    <a:pt x="1588" y="3216"/>
                  </a:cubicBezTo>
                  <a:lnTo>
                    <a:pt x="1860" y="3080"/>
                  </a:lnTo>
                  <a:lnTo>
                    <a:pt x="2107" y="3329"/>
                  </a:lnTo>
                  <a:cubicBezTo>
                    <a:pt x="2171" y="3393"/>
                    <a:pt x="2253" y="3424"/>
                    <a:pt x="2336" y="3424"/>
                  </a:cubicBezTo>
                  <a:cubicBezTo>
                    <a:pt x="2419" y="3424"/>
                    <a:pt x="2502" y="3393"/>
                    <a:pt x="2565" y="3329"/>
                  </a:cubicBezTo>
                  <a:lnTo>
                    <a:pt x="2814" y="3080"/>
                  </a:lnTo>
                  <a:close/>
                  <a:moveTo>
                    <a:pt x="2336" y="0"/>
                  </a:moveTo>
                  <a:cubicBezTo>
                    <a:pt x="1461" y="0"/>
                    <a:pt x="671" y="528"/>
                    <a:pt x="336" y="1337"/>
                  </a:cubicBezTo>
                  <a:cubicBezTo>
                    <a:pt x="1" y="2146"/>
                    <a:pt x="186" y="3078"/>
                    <a:pt x="806" y="3697"/>
                  </a:cubicBezTo>
                  <a:cubicBezTo>
                    <a:pt x="1219" y="4111"/>
                    <a:pt x="1773" y="4330"/>
                    <a:pt x="2336" y="4330"/>
                  </a:cubicBezTo>
                  <a:cubicBezTo>
                    <a:pt x="2615" y="4330"/>
                    <a:pt x="2896" y="4276"/>
                    <a:pt x="3164" y="4165"/>
                  </a:cubicBezTo>
                  <a:cubicBezTo>
                    <a:pt x="3973" y="3830"/>
                    <a:pt x="4501" y="3041"/>
                    <a:pt x="4501" y="2165"/>
                  </a:cubicBezTo>
                  <a:cubicBezTo>
                    <a:pt x="4499" y="971"/>
                    <a:pt x="3531" y="2"/>
                    <a:pt x="2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7"/>
            <p:cNvSpPr/>
            <p:nvPr/>
          </p:nvSpPr>
          <p:spPr>
            <a:xfrm>
              <a:off x="5705350" y="314850"/>
              <a:ext cx="123225" cy="115850"/>
            </a:xfrm>
            <a:custGeom>
              <a:avLst/>
              <a:gdLst/>
              <a:ahLst/>
              <a:cxnLst/>
              <a:rect l="l" t="t" r="r" b="b"/>
              <a:pathLst>
                <a:path w="4929" h="4634" extrusionOk="0">
                  <a:moveTo>
                    <a:pt x="3118" y="1"/>
                  </a:moveTo>
                  <a:cubicBezTo>
                    <a:pt x="2388" y="1"/>
                    <a:pt x="1661" y="281"/>
                    <a:pt x="1111" y="831"/>
                  </a:cubicBezTo>
                  <a:cubicBezTo>
                    <a:pt x="101" y="1840"/>
                    <a:pt x="0" y="3448"/>
                    <a:pt x="875" y="4573"/>
                  </a:cubicBezTo>
                  <a:cubicBezTo>
                    <a:pt x="906" y="4613"/>
                    <a:pt x="951" y="4634"/>
                    <a:pt x="998" y="4634"/>
                  </a:cubicBezTo>
                  <a:cubicBezTo>
                    <a:pt x="1032" y="4634"/>
                    <a:pt x="1066" y="4623"/>
                    <a:pt x="1095" y="4600"/>
                  </a:cubicBezTo>
                  <a:cubicBezTo>
                    <a:pt x="1163" y="4547"/>
                    <a:pt x="1175" y="4449"/>
                    <a:pt x="1121" y="4381"/>
                  </a:cubicBezTo>
                  <a:cubicBezTo>
                    <a:pt x="343" y="3380"/>
                    <a:pt x="434" y="1949"/>
                    <a:pt x="1331" y="1052"/>
                  </a:cubicBezTo>
                  <a:cubicBezTo>
                    <a:pt x="1820" y="563"/>
                    <a:pt x="2467" y="314"/>
                    <a:pt x="3116" y="314"/>
                  </a:cubicBezTo>
                  <a:cubicBezTo>
                    <a:pt x="3659" y="314"/>
                    <a:pt x="4205" y="488"/>
                    <a:pt x="4660" y="843"/>
                  </a:cubicBezTo>
                  <a:cubicBezTo>
                    <a:pt x="4688" y="863"/>
                    <a:pt x="4720" y="873"/>
                    <a:pt x="4752" y="873"/>
                  </a:cubicBezTo>
                  <a:cubicBezTo>
                    <a:pt x="4799" y="873"/>
                    <a:pt x="4845" y="852"/>
                    <a:pt x="4876" y="812"/>
                  </a:cubicBezTo>
                  <a:cubicBezTo>
                    <a:pt x="4928" y="746"/>
                    <a:pt x="4918" y="649"/>
                    <a:pt x="4853" y="595"/>
                  </a:cubicBezTo>
                  <a:cubicBezTo>
                    <a:pt x="4341" y="197"/>
                    <a:pt x="3729" y="1"/>
                    <a:pt x="31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7"/>
            <p:cNvSpPr/>
            <p:nvPr/>
          </p:nvSpPr>
          <p:spPr>
            <a:xfrm>
              <a:off x="5737750" y="340750"/>
              <a:ext cx="123325" cy="115800"/>
            </a:xfrm>
            <a:custGeom>
              <a:avLst/>
              <a:gdLst/>
              <a:ahLst/>
              <a:cxnLst/>
              <a:rect l="l" t="t" r="r" b="b"/>
              <a:pathLst>
                <a:path w="4933" h="4632" extrusionOk="0">
                  <a:moveTo>
                    <a:pt x="3935" y="0"/>
                  </a:moveTo>
                  <a:cubicBezTo>
                    <a:pt x="3901" y="0"/>
                    <a:pt x="3868" y="11"/>
                    <a:pt x="3840" y="33"/>
                  </a:cubicBezTo>
                  <a:cubicBezTo>
                    <a:pt x="3771" y="86"/>
                    <a:pt x="3759" y="184"/>
                    <a:pt x="3810" y="252"/>
                  </a:cubicBezTo>
                  <a:cubicBezTo>
                    <a:pt x="4589" y="1251"/>
                    <a:pt x="4499" y="2684"/>
                    <a:pt x="3601" y="3580"/>
                  </a:cubicBezTo>
                  <a:cubicBezTo>
                    <a:pt x="3112" y="4069"/>
                    <a:pt x="2465" y="4319"/>
                    <a:pt x="1815" y="4319"/>
                  </a:cubicBezTo>
                  <a:cubicBezTo>
                    <a:pt x="1272" y="4319"/>
                    <a:pt x="728" y="4144"/>
                    <a:pt x="272" y="3790"/>
                  </a:cubicBezTo>
                  <a:cubicBezTo>
                    <a:pt x="244" y="3768"/>
                    <a:pt x="211" y="3757"/>
                    <a:pt x="177" y="3757"/>
                  </a:cubicBezTo>
                  <a:cubicBezTo>
                    <a:pt x="131" y="3757"/>
                    <a:pt x="84" y="3778"/>
                    <a:pt x="53" y="3817"/>
                  </a:cubicBezTo>
                  <a:cubicBezTo>
                    <a:pt x="0" y="3886"/>
                    <a:pt x="13" y="3984"/>
                    <a:pt x="80" y="4036"/>
                  </a:cubicBezTo>
                  <a:cubicBezTo>
                    <a:pt x="594" y="4435"/>
                    <a:pt x="1207" y="4631"/>
                    <a:pt x="1817" y="4631"/>
                  </a:cubicBezTo>
                  <a:cubicBezTo>
                    <a:pt x="2547" y="4631"/>
                    <a:pt x="3273" y="4351"/>
                    <a:pt x="3824" y="3801"/>
                  </a:cubicBezTo>
                  <a:cubicBezTo>
                    <a:pt x="4832" y="2793"/>
                    <a:pt x="4933" y="1184"/>
                    <a:pt x="4058" y="60"/>
                  </a:cubicBezTo>
                  <a:cubicBezTo>
                    <a:pt x="4026" y="21"/>
                    <a:pt x="3981" y="0"/>
                    <a:pt x="39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Invesment Business Plan by Slidego">
  <a:themeElements>
    <a:clrScheme name="Simple Light">
      <a:dk1>
        <a:srgbClr val="254C6D"/>
      </a:dk1>
      <a:lt1>
        <a:srgbClr val="F3F3F3"/>
      </a:lt1>
      <a:dk2>
        <a:srgbClr val="254C6D"/>
      </a:dk2>
      <a:lt2>
        <a:srgbClr val="EEEEEE"/>
      </a:lt2>
      <a:accent1>
        <a:srgbClr val="254C6D"/>
      </a:accent1>
      <a:accent2>
        <a:srgbClr val="254C6D"/>
      </a:accent2>
      <a:accent3>
        <a:srgbClr val="254C6D"/>
      </a:accent3>
      <a:accent4>
        <a:srgbClr val="254C6D"/>
      </a:accent4>
      <a:accent5>
        <a:srgbClr val="254C6D"/>
      </a:accent5>
      <a:accent6>
        <a:srgbClr val="254C6D"/>
      </a:accent6>
      <a:hlink>
        <a:srgbClr val="254C6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1258</Words>
  <Application>Microsoft Office PowerPoint</Application>
  <PresentationFormat>On-screen Show (16:9)</PresentationFormat>
  <Paragraphs>180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Open Sans Light</vt:lpstr>
      <vt:lpstr>Fira Sans Extra Condensed Medium</vt:lpstr>
      <vt:lpstr>Arial</vt:lpstr>
      <vt:lpstr>DM Serif Display</vt:lpstr>
      <vt:lpstr>DM Sans Medium</vt:lpstr>
      <vt:lpstr>DM Sans</vt:lpstr>
      <vt:lpstr>Invesment Business Plan by Slidego</vt:lpstr>
      <vt:lpstr>Factor-based Portfolio Construction: Optimizing Risk-Adjusted Return</vt:lpstr>
      <vt:lpstr>Research &amp; Analysis</vt:lpstr>
      <vt:lpstr>Introduction</vt:lpstr>
      <vt:lpstr>Competitors</vt:lpstr>
      <vt:lpstr>Factors</vt:lpstr>
      <vt:lpstr>Motivation</vt:lpstr>
      <vt:lpstr>Motivation  </vt:lpstr>
      <vt:lpstr>Research &amp; Analysis</vt:lpstr>
      <vt:lpstr>Data collection</vt:lpstr>
      <vt:lpstr>Initial Portfolio Optimization</vt:lpstr>
      <vt:lpstr>Efficient Frontier without constraints</vt:lpstr>
      <vt:lpstr>Enhanced Portfolio Optimization  </vt:lpstr>
      <vt:lpstr>Efficient Frontier with constraints</vt:lpstr>
      <vt:lpstr>Portfolio Weight Comparison</vt:lpstr>
      <vt:lpstr>PowerPoint Presentation</vt:lpstr>
      <vt:lpstr>Historical Return Analysis</vt:lpstr>
      <vt:lpstr>Rolling Performance</vt:lpstr>
      <vt:lpstr>Findings</vt:lpstr>
      <vt:lpstr>Portfolio Performance Metrics</vt:lpstr>
      <vt:lpstr>Key findings</vt:lpstr>
      <vt:lpstr>Insights</vt:lpstr>
      <vt:lpstr>Insights</vt:lpstr>
      <vt:lpstr>Conclusion</vt:lpstr>
      <vt:lpstr>Conclusion</vt:lpstr>
      <vt:lpstr>Future Work</vt:lpstr>
      <vt:lpstr>Morgan Housal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malav patel</dc:creator>
  <cp:lastModifiedBy>malav patel</cp:lastModifiedBy>
  <cp:revision>2</cp:revision>
  <dcterms:modified xsi:type="dcterms:W3CDTF">2025-03-16T05:58:39Z</dcterms:modified>
</cp:coreProperties>
</file>