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4" r:id="rId3"/>
    <p:sldId id="266" r:id="rId4"/>
    <p:sldId id="267" r:id="rId5"/>
    <p:sldId id="269" r:id="rId6"/>
    <p:sldId id="263" r:id="rId7"/>
    <p:sldId id="275" r:id="rId8"/>
    <p:sldId id="285" r:id="rId9"/>
    <p:sldId id="273" r:id="rId10"/>
    <p:sldId id="271" r:id="rId11"/>
    <p:sldId id="286" r:id="rId12"/>
    <p:sldId id="287" r:id="rId13"/>
    <p:sldId id="270" r:id="rId14"/>
    <p:sldId id="265" r:id="rId15"/>
    <p:sldId id="274" r:id="rId16"/>
    <p:sldId id="261" r:id="rId17"/>
    <p:sldId id="276" r:id="rId18"/>
    <p:sldId id="277" r:id="rId19"/>
    <p:sldId id="278" r:id="rId20"/>
    <p:sldId id="280" r:id="rId21"/>
    <p:sldId id="281" r:id="rId22"/>
    <p:sldId id="282" r:id="rId23"/>
    <p:sldId id="283" r:id="rId24"/>
    <p:sldId id="262" r:id="rId25"/>
    <p:sldId id="284"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ime Lavigne" initials="ML" lastIdx="2" clrIdx="0">
    <p:extLst>
      <p:ext uri="{19B8F6BF-5375-455C-9EA6-DF929625EA0E}">
        <p15:presenceInfo xmlns:p15="http://schemas.microsoft.com/office/powerpoint/2012/main" userId="1cae00482b9246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45" autoAdjust="0"/>
  </p:normalViewPr>
  <p:slideViewPr>
    <p:cSldViewPr snapToGrid="0">
      <p:cViewPr varScale="1">
        <p:scale>
          <a:sx n="76" d="100"/>
          <a:sy n="76" d="100"/>
        </p:scale>
        <p:origin x="18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6.svg"/><Relationship Id="rId1" Type="http://schemas.openxmlformats.org/officeDocument/2006/relationships/image" Target="../media/image9.png"/><Relationship Id="rId6" Type="http://schemas.openxmlformats.org/officeDocument/2006/relationships/image" Target="../media/image10.svg"/><Relationship Id="rId5" Type="http://schemas.openxmlformats.org/officeDocument/2006/relationships/image" Target="../media/image11.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6.svg"/><Relationship Id="rId1" Type="http://schemas.openxmlformats.org/officeDocument/2006/relationships/image" Target="../media/image9.png"/><Relationship Id="rId6" Type="http://schemas.openxmlformats.org/officeDocument/2006/relationships/image" Target="../media/image10.svg"/><Relationship Id="rId5" Type="http://schemas.openxmlformats.org/officeDocument/2006/relationships/image" Target="../media/image11.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748884-195A-482F-81C3-EE7F9FA5C9F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07EB48-89E6-4ADD-B057-926D346B6DB2}">
      <dgm:prSet/>
      <dgm:spPr/>
      <dgm:t>
        <a:bodyPr/>
        <a:lstStyle/>
        <a:p>
          <a:r>
            <a:rPr lang="en-CA"/>
            <a:t>The R Interpreter Program</a:t>
          </a:r>
          <a:endParaRPr lang="en-US"/>
        </a:p>
      </dgm:t>
    </dgm:pt>
    <dgm:pt modelId="{9FECCC89-5561-489D-A980-B2E33A10ECE4}" type="parTrans" cxnId="{C30D7A35-E5D7-4B7E-B5CC-618882AA4E53}">
      <dgm:prSet/>
      <dgm:spPr/>
      <dgm:t>
        <a:bodyPr/>
        <a:lstStyle/>
        <a:p>
          <a:endParaRPr lang="en-US"/>
        </a:p>
      </dgm:t>
    </dgm:pt>
    <dgm:pt modelId="{AD3FDD09-0080-4DD1-84BE-B5C51637B972}" type="sibTrans" cxnId="{C30D7A35-E5D7-4B7E-B5CC-618882AA4E53}">
      <dgm:prSet/>
      <dgm:spPr/>
      <dgm:t>
        <a:bodyPr/>
        <a:lstStyle/>
        <a:p>
          <a:endParaRPr lang="en-US"/>
        </a:p>
      </dgm:t>
    </dgm:pt>
    <dgm:pt modelId="{7D498D62-F121-457A-866A-787423FB02EA}">
      <dgm:prSet/>
      <dgm:spPr/>
      <dgm:t>
        <a:bodyPr/>
        <a:lstStyle/>
        <a:p>
          <a:r>
            <a:rPr lang="en-CA"/>
            <a:t>The R Studio editing environment</a:t>
          </a:r>
          <a:endParaRPr lang="en-US"/>
        </a:p>
      </dgm:t>
    </dgm:pt>
    <dgm:pt modelId="{FFD38138-69E7-408E-90EA-A8A832FE7C04}" type="parTrans" cxnId="{3653C7DA-9792-4E42-A7AA-0CFB3057C5B5}">
      <dgm:prSet/>
      <dgm:spPr/>
      <dgm:t>
        <a:bodyPr/>
        <a:lstStyle/>
        <a:p>
          <a:endParaRPr lang="en-US"/>
        </a:p>
      </dgm:t>
    </dgm:pt>
    <dgm:pt modelId="{7066BA27-4486-4454-9AD1-B55D9C8B99E8}" type="sibTrans" cxnId="{3653C7DA-9792-4E42-A7AA-0CFB3057C5B5}">
      <dgm:prSet/>
      <dgm:spPr/>
      <dgm:t>
        <a:bodyPr/>
        <a:lstStyle/>
        <a:p>
          <a:endParaRPr lang="en-US"/>
        </a:p>
      </dgm:t>
    </dgm:pt>
    <dgm:pt modelId="{2E5C8252-D08C-45D9-AA1F-47ECB0E1DD3D}">
      <dgm:prSet/>
      <dgm:spPr/>
      <dgm:t>
        <a:bodyPr/>
        <a:lstStyle/>
        <a:p>
          <a:r>
            <a:rPr lang="en-CA"/>
            <a:t>The GIT CLI Program</a:t>
          </a:r>
          <a:endParaRPr lang="en-US"/>
        </a:p>
      </dgm:t>
    </dgm:pt>
    <dgm:pt modelId="{14760BC5-DF85-49DA-8125-7038D48CE1B1}" type="parTrans" cxnId="{D290216F-DEED-46A7-828A-3FB863BFAF0A}">
      <dgm:prSet/>
      <dgm:spPr/>
      <dgm:t>
        <a:bodyPr/>
        <a:lstStyle/>
        <a:p>
          <a:endParaRPr lang="en-US"/>
        </a:p>
      </dgm:t>
    </dgm:pt>
    <dgm:pt modelId="{17D610CC-8146-440E-9A5C-A9C3B23F68FA}" type="sibTrans" cxnId="{D290216F-DEED-46A7-828A-3FB863BFAF0A}">
      <dgm:prSet/>
      <dgm:spPr/>
      <dgm:t>
        <a:bodyPr/>
        <a:lstStyle/>
        <a:p>
          <a:endParaRPr lang="en-US"/>
        </a:p>
      </dgm:t>
    </dgm:pt>
    <dgm:pt modelId="{987CB687-3B3F-4DB2-A5D7-F405B643AA4D}">
      <dgm:prSet/>
      <dgm:spPr/>
      <dgm:t>
        <a:bodyPr/>
        <a:lstStyle/>
        <a:p>
          <a:r>
            <a:rPr lang="en-CA"/>
            <a:t>The Github Desktop App</a:t>
          </a:r>
          <a:endParaRPr lang="en-US"/>
        </a:p>
      </dgm:t>
    </dgm:pt>
    <dgm:pt modelId="{748FCB06-EF66-42A1-84B7-A81A88BDD9E5}" type="parTrans" cxnId="{4D7578EF-1E79-419B-A7DD-936FC114D152}">
      <dgm:prSet/>
      <dgm:spPr/>
      <dgm:t>
        <a:bodyPr/>
        <a:lstStyle/>
        <a:p>
          <a:endParaRPr lang="en-US"/>
        </a:p>
      </dgm:t>
    </dgm:pt>
    <dgm:pt modelId="{BAAC46FB-C3DF-4201-9211-F0E0A8077854}" type="sibTrans" cxnId="{4D7578EF-1E79-419B-A7DD-936FC114D152}">
      <dgm:prSet/>
      <dgm:spPr/>
      <dgm:t>
        <a:bodyPr/>
        <a:lstStyle/>
        <a:p>
          <a:endParaRPr lang="en-US"/>
        </a:p>
      </dgm:t>
    </dgm:pt>
    <dgm:pt modelId="{CBA5C5A8-F0B8-4F86-8B22-F1E18D11F674}" type="pres">
      <dgm:prSet presAssocID="{8E748884-195A-482F-81C3-EE7F9FA5C9F9}" presName="root" presStyleCnt="0">
        <dgm:presLayoutVars>
          <dgm:dir/>
          <dgm:resizeHandles val="exact"/>
        </dgm:presLayoutVars>
      </dgm:prSet>
      <dgm:spPr/>
      <dgm:t>
        <a:bodyPr/>
        <a:lstStyle/>
        <a:p>
          <a:endParaRPr lang="en-US"/>
        </a:p>
      </dgm:t>
    </dgm:pt>
    <dgm:pt modelId="{B2367A92-0809-4197-A6AA-0D925B81F5AC}" type="pres">
      <dgm:prSet presAssocID="{8E748884-195A-482F-81C3-EE7F9FA5C9F9}" presName="container" presStyleCnt="0">
        <dgm:presLayoutVars>
          <dgm:dir/>
          <dgm:resizeHandles val="exact"/>
        </dgm:presLayoutVars>
      </dgm:prSet>
      <dgm:spPr/>
    </dgm:pt>
    <dgm:pt modelId="{4EE8E8CA-D8D6-4A6F-8905-031C90C1BB5D}" type="pres">
      <dgm:prSet presAssocID="{6607EB48-89E6-4ADD-B057-926D346B6DB2}" presName="compNode" presStyleCnt="0"/>
      <dgm:spPr/>
    </dgm:pt>
    <dgm:pt modelId="{F2696A13-DBC7-4457-8870-5427617DB72E}" type="pres">
      <dgm:prSet presAssocID="{6607EB48-89E6-4ADD-B057-926D346B6DB2}" presName="iconBgRect" presStyleLbl="bgShp" presStyleIdx="0" presStyleCnt="4"/>
      <dgm:spPr/>
    </dgm:pt>
    <dgm:pt modelId="{BCD3E84E-4037-4C5F-B878-CD3CF56D29BF}" type="pres">
      <dgm:prSet presAssocID="{6607EB48-89E6-4ADD-B057-926D346B6DB2}"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User"/>
        </a:ext>
      </dgm:extLst>
    </dgm:pt>
    <dgm:pt modelId="{36EE580B-F13D-427B-9275-FEF7934ED08A}" type="pres">
      <dgm:prSet presAssocID="{6607EB48-89E6-4ADD-B057-926D346B6DB2}" presName="spaceRect" presStyleCnt="0"/>
      <dgm:spPr/>
    </dgm:pt>
    <dgm:pt modelId="{3D472A09-28B6-4655-8E7F-A3FA51D9E2C7}" type="pres">
      <dgm:prSet presAssocID="{6607EB48-89E6-4ADD-B057-926D346B6DB2}" presName="textRect" presStyleLbl="revTx" presStyleIdx="0" presStyleCnt="4">
        <dgm:presLayoutVars>
          <dgm:chMax val="1"/>
          <dgm:chPref val="1"/>
        </dgm:presLayoutVars>
      </dgm:prSet>
      <dgm:spPr/>
      <dgm:t>
        <a:bodyPr/>
        <a:lstStyle/>
        <a:p>
          <a:endParaRPr lang="en-US"/>
        </a:p>
      </dgm:t>
    </dgm:pt>
    <dgm:pt modelId="{BD37663E-D35C-4CCA-92B6-9D2C36835536}" type="pres">
      <dgm:prSet presAssocID="{AD3FDD09-0080-4DD1-84BE-B5C51637B972}" presName="sibTrans" presStyleLbl="sibTrans2D1" presStyleIdx="0" presStyleCnt="0"/>
      <dgm:spPr/>
      <dgm:t>
        <a:bodyPr/>
        <a:lstStyle/>
        <a:p>
          <a:endParaRPr lang="en-US"/>
        </a:p>
      </dgm:t>
    </dgm:pt>
    <dgm:pt modelId="{93643B67-8D08-45BA-BBE7-B313E7BE887E}" type="pres">
      <dgm:prSet presAssocID="{7D498D62-F121-457A-866A-787423FB02EA}" presName="compNode" presStyleCnt="0"/>
      <dgm:spPr/>
    </dgm:pt>
    <dgm:pt modelId="{91B4ED75-3D96-425B-85B1-D90C1997D199}" type="pres">
      <dgm:prSet presAssocID="{7D498D62-F121-457A-866A-787423FB02EA}" presName="iconBgRect" presStyleLbl="bgShp" presStyleIdx="1" presStyleCnt="4"/>
      <dgm:spPr/>
    </dgm:pt>
    <dgm:pt modelId="{5D3DA513-DC5F-4FCF-A3EB-CD1874ED989C}" type="pres">
      <dgm:prSet presAssocID="{7D498D62-F121-457A-866A-787423FB02EA}"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Video camera"/>
        </a:ext>
      </dgm:extLst>
    </dgm:pt>
    <dgm:pt modelId="{8EA34318-7816-4125-BFA4-A16238798302}" type="pres">
      <dgm:prSet presAssocID="{7D498D62-F121-457A-866A-787423FB02EA}" presName="spaceRect" presStyleCnt="0"/>
      <dgm:spPr/>
    </dgm:pt>
    <dgm:pt modelId="{3BA1AEBF-89DF-4E39-A6EF-BE8B0594CA2A}" type="pres">
      <dgm:prSet presAssocID="{7D498D62-F121-457A-866A-787423FB02EA}" presName="textRect" presStyleLbl="revTx" presStyleIdx="1" presStyleCnt="4">
        <dgm:presLayoutVars>
          <dgm:chMax val="1"/>
          <dgm:chPref val="1"/>
        </dgm:presLayoutVars>
      </dgm:prSet>
      <dgm:spPr/>
      <dgm:t>
        <a:bodyPr/>
        <a:lstStyle/>
        <a:p>
          <a:endParaRPr lang="en-US"/>
        </a:p>
      </dgm:t>
    </dgm:pt>
    <dgm:pt modelId="{E3A75849-AD58-4578-A87B-94E5D7DF8C08}" type="pres">
      <dgm:prSet presAssocID="{7066BA27-4486-4454-9AD1-B55D9C8B99E8}" presName="sibTrans" presStyleLbl="sibTrans2D1" presStyleIdx="0" presStyleCnt="0"/>
      <dgm:spPr/>
      <dgm:t>
        <a:bodyPr/>
        <a:lstStyle/>
        <a:p>
          <a:endParaRPr lang="en-US"/>
        </a:p>
      </dgm:t>
    </dgm:pt>
    <dgm:pt modelId="{824C24C1-C7B1-4F29-A453-FE7943E68A0C}" type="pres">
      <dgm:prSet presAssocID="{2E5C8252-D08C-45D9-AA1F-47ECB0E1DD3D}" presName="compNode" presStyleCnt="0"/>
      <dgm:spPr/>
    </dgm:pt>
    <dgm:pt modelId="{B6C65E91-4B6D-43B5-8086-3A29AE3026F1}" type="pres">
      <dgm:prSet presAssocID="{2E5C8252-D08C-45D9-AA1F-47ECB0E1DD3D}" presName="iconBgRect" presStyleLbl="bgShp" presStyleIdx="2" presStyleCnt="4"/>
      <dgm:spPr/>
    </dgm:pt>
    <dgm:pt modelId="{05F98A97-9870-4D9E-9567-32453FB343C5}" type="pres">
      <dgm:prSet presAssocID="{2E5C8252-D08C-45D9-AA1F-47ECB0E1DD3D}"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Programmer"/>
        </a:ext>
      </dgm:extLst>
    </dgm:pt>
    <dgm:pt modelId="{7F070827-30B5-4F44-BB9C-4CE7372DD6B8}" type="pres">
      <dgm:prSet presAssocID="{2E5C8252-D08C-45D9-AA1F-47ECB0E1DD3D}" presName="spaceRect" presStyleCnt="0"/>
      <dgm:spPr/>
    </dgm:pt>
    <dgm:pt modelId="{95891EF3-E43B-4BD6-A9A3-A37B5555AAC8}" type="pres">
      <dgm:prSet presAssocID="{2E5C8252-D08C-45D9-AA1F-47ECB0E1DD3D}" presName="textRect" presStyleLbl="revTx" presStyleIdx="2" presStyleCnt="4">
        <dgm:presLayoutVars>
          <dgm:chMax val="1"/>
          <dgm:chPref val="1"/>
        </dgm:presLayoutVars>
      </dgm:prSet>
      <dgm:spPr/>
      <dgm:t>
        <a:bodyPr/>
        <a:lstStyle/>
        <a:p>
          <a:endParaRPr lang="en-US"/>
        </a:p>
      </dgm:t>
    </dgm:pt>
    <dgm:pt modelId="{09B92E8E-C8B2-4199-9985-912DDEA318D0}" type="pres">
      <dgm:prSet presAssocID="{17D610CC-8146-440E-9A5C-A9C3B23F68FA}" presName="sibTrans" presStyleLbl="sibTrans2D1" presStyleIdx="0" presStyleCnt="0"/>
      <dgm:spPr/>
      <dgm:t>
        <a:bodyPr/>
        <a:lstStyle/>
        <a:p>
          <a:endParaRPr lang="en-US"/>
        </a:p>
      </dgm:t>
    </dgm:pt>
    <dgm:pt modelId="{AEEA475C-866E-48C2-BBAE-73D6A0E057FF}" type="pres">
      <dgm:prSet presAssocID="{987CB687-3B3F-4DB2-A5D7-F405B643AA4D}" presName="compNode" presStyleCnt="0"/>
      <dgm:spPr/>
    </dgm:pt>
    <dgm:pt modelId="{CF0D1940-B721-475A-B37E-08A400E26328}" type="pres">
      <dgm:prSet presAssocID="{987CB687-3B3F-4DB2-A5D7-F405B643AA4D}" presName="iconBgRect" presStyleLbl="bgShp" presStyleIdx="3" presStyleCnt="4"/>
      <dgm:spPr/>
    </dgm:pt>
    <dgm:pt modelId="{31B8D277-83EB-4FFE-9FCA-BD3A4FE2DA54}" type="pres">
      <dgm:prSet presAssocID="{987CB687-3B3F-4DB2-A5D7-F405B643AA4D}"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Browser Window"/>
        </a:ext>
      </dgm:extLst>
    </dgm:pt>
    <dgm:pt modelId="{5118D305-D41D-439B-B87D-C9E0C0D5929F}" type="pres">
      <dgm:prSet presAssocID="{987CB687-3B3F-4DB2-A5D7-F405B643AA4D}" presName="spaceRect" presStyleCnt="0"/>
      <dgm:spPr/>
    </dgm:pt>
    <dgm:pt modelId="{1A7A5049-7668-4BB3-96CB-A6301EE833B2}" type="pres">
      <dgm:prSet presAssocID="{987CB687-3B3F-4DB2-A5D7-F405B643AA4D}" presName="textRect" presStyleLbl="revTx" presStyleIdx="3" presStyleCnt="4">
        <dgm:presLayoutVars>
          <dgm:chMax val="1"/>
          <dgm:chPref val="1"/>
        </dgm:presLayoutVars>
      </dgm:prSet>
      <dgm:spPr/>
      <dgm:t>
        <a:bodyPr/>
        <a:lstStyle/>
        <a:p>
          <a:endParaRPr lang="en-US"/>
        </a:p>
      </dgm:t>
    </dgm:pt>
  </dgm:ptLst>
  <dgm:cxnLst>
    <dgm:cxn modelId="{FA0AB4AC-DDEA-414C-A329-9094023276E9}" type="presOf" srcId="{8E748884-195A-482F-81C3-EE7F9FA5C9F9}" destId="{CBA5C5A8-F0B8-4F86-8B22-F1E18D11F674}" srcOrd="0" destOrd="0" presId="urn:microsoft.com/office/officeart/2018/2/layout/IconCircleList"/>
    <dgm:cxn modelId="{8759F7BF-A59E-4772-9012-7083F6FF2A2A}" type="presOf" srcId="{6607EB48-89E6-4ADD-B057-926D346B6DB2}" destId="{3D472A09-28B6-4655-8E7F-A3FA51D9E2C7}" srcOrd="0" destOrd="0" presId="urn:microsoft.com/office/officeart/2018/2/layout/IconCircleList"/>
    <dgm:cxn modelId="{D290216F-DEED-46A7-828A-3FB863BFAF0A}" srcId="{8E748884-195A-482F-81C3-EE7F9FA5C9F9}" destId="{2E5C8252-D08C-45D9-AA1F-47ECB0E1DD3D}" srcOrd="2" destOrd="0" parTransId="{14760BC5-DF85-49DA-8125-7038D48CE1B1}" sibTransId="{17D610CC-8146-440E-9A5C-A9C3B23F68FA}"/>
    <dgm:cxn modelId="{964D7820-60DA-4788-8B22-A33E1B849ABD}" type="presOf" srcId="{987CB687-3B3F-4DB2-A5D7-F405B643AA4D}" destId="{1A7A5049-7668-4BB3-96CB-A6301EE833B2}" srcOrd="0" destOrd="0" presId="urn:microsoft.com/office/officeart/2018/2/layout/IconCircleList"/>
    <dgm:cxn modelId="{03E93AD7-9B50-4477-8423-69B3EC2E2243}" type="presOf" srcId="{AD3FDD09-0080-4DD1-84BE-B5C51637B972}" destId="{BD37663E-D35C-4CCA-92B6-9D2C36835536}" srcOrd="0" destOrd="0" presId="urn:microsoft.com/office/officeart/2018/2/layout/IconCircleList"/>
    <dgm:cxn modelId="{3653C7DA-9792-4E42-A7AA-0CFB3057C5B5}" srcId="{8E748884-195A-482F-81C3-EE7F9FA5C9F9}" destId="{7D498D62-F121-457A-866A-787423FB02EA}" srcOrd="1" destOrd="0" parTransId="{FFD38138-69E7-408E-90EA-A8A832FE7C04}" sibTransId="{7066BA27-4486-4454-9AD1-B55D9C8B99E8}"/>
    <dgm:cxn modelId="{C30D7A35-E5D7-4B7E-B5CC-618882AA4E53}" srcId="{8E748884-195A-482F-81C3-EE7F9FA5C9F9}" destId="{6607EB48-89E6-4ADD-B057-926D346B6DB2}" srcOrd="0" destOrd="0" parTransId="{9FECCC89-5561-489D-A980-B2E33A10ECE4}" sibTransId="{AD3FDD09-0080-4DD1-84BE-B5C51637B972}"/>
    <dgm:cxn modelId="{37510BF7-ABE3-4204-89FB-78656360AE8C}" type="presOf" srcId="{2E5C8252-D08C-45D9-AA1F-47ECB0E1DD3D}" destId="{95891EF3-E43B-4BD6-A9A3-A37B5555AAC8}" srcOrd="0" destOrd="0" presId="urn:microsoft.com/office/officeart/2018/2/layout/IconCircleList"/>
    <dgm:cxn modelId="{4D7578EF-1E79-419B-A7DD-936FC114D152}" srcId="{8E748884-195A-482F-81C3-EE7F9FA5C9F9}" destId="{987CB687-3B3F-4DB2-A5D7-F405B643AA4D}" srcOrd="3" destOrd="0" parTransId="{748FCB06-EF66-42A1-84B7-A81A88BDD9E5}" sibTransId="{BAAC46FB-C3DF-4201-9211-F0E0A8077854}"/>
    <dgm:cxn modelId="{0A48C6FF-FEFD-482E-A8F9-8A21E66259A1}" type="presOf" srcId="{17D610CC-8146-440E-9A5C-A9C3B23F68FA}" destId="{09B92E8E-C8B2-4199-9985-912DDEA318D0}" srcOrd="0" destOrd="0" presId="urn:microsoft.com/office/officeart/2018/2/layout/IconCircleList"/>
    <dgm:cxn modelId="{F8276E64-FA62-4A29-9C3C-7131A36C2762}" type="presOf" srcId="{7D498D62-F121-457A-866A-787423FB02EA}" destId="{3BA1AEBF-89DF-4E39-A6EF-BE8B0594CA2A}" srcOrd="0" destOrd="0" presId="urn:microsoft.com/office/officeart/2018/2/layout/IconCircleList"/>
    <dgm:cxn modelId="{CAB29822-ECC7-43B0-8062-2F489CAA3805}" type="presOf" srcId="{7066BA27-4486-4454-9AD1-B55D9C8B99E8}" destId="{E3A75849-AD58-4578-A87B-94E5D7DF8C08}" srcOrd="0" destOrd="0" presId="urn:microsoft.com/office/officeart/2018/2/layout/IconCircleList"/>
    <dgm:cxn modelId="{37867C7E-3EAB-4189-B0F6-04DFCEFD20E9}" type="presParOf" srcId="{CBA5C5A8-F0B8-4F86-8B22-F1E18D11F674}" destId="{B2367A92-0809-4197-A6AA-0D925B81F5AC}" srcOrd="0" destOrd="0" presId="urn:microsoft.com/office/officeart/2018/2/layout/IconCircleList"/>
    <dgm:cxn modelId="{8BDECE5C-CD18-41B2-B5DD-72BEAF6BD342}" type="presParOf" srcId="{B2367A92-0809-4197-A6AA-0D925B81F5AC}" destId="{4EE8E8CA-D8D6-4A6F-8905-031C90C1BB5D}" srcOrd="0" destOrd="0" presId="urn:microsoft.com/office/officeart/2018/2/layout/IconCircleList"/>
    <dgm:cxn modelId="{D8761ADC-FD33-4C25-A5F0-87C3B942BB84}" type="presParOf" srcId="{4EE8E8CA-D8D6-4A6F-8905-031C90C1BB5D}" destId="{F2696A13-DBC7-4457-8870-5427617DB72E}" srcOrd="0" destOrd="0" presId="urn:microsoft.com/office/officeart/2018/2/layout/IconCircleList"/>
    <dgm:cxn modelId="{22D8513C-BF86-4EC6-9326-B746B35F3080}" type="presParOf" srcId="{4EE8E8CA-D8D6-4A6F-8905-031C90C1BB5D}" destId="{BCD3E84E-4037-4C5F-B878-CD3CF56D29BF}" srcOrd="1" destOrd="0" presId="urn:microsoft.com/office/officeart/2018/2/layout/IconCircleList"/>
    <dgm:cxn modelId="{673B9960-D963-48E9-A897-4E7B5F8E7487}" type="presParOf" srcId="{4EE8E8CA-D8D6-4A6F-8905-031C90C1BB5D}" destId="{36EE580B-F13D-427B-9275-FEF7934ED08A}" srcOrd="2" destOrd="0" presId="urn:microsoft.com/office/officeart/2018/2/layout/IconCircleList"/>
    <dgm:cxn modelId="{B101D270-9380-473E-93C8-916184A6ECF4}" type="presParOf" srcId="{4EE8E8CA-D8D6-4A6F-8905-031C90C1BB5D}" destId="{3D472A09-28B6-4655-8E7F-A3FA51D9E2C7}" srcOrd="3" destOrd="0" presId="urn:microsoft.com/office/officeart/2018/2/layout/IconCircleList"/>
    <dgm:cxn modelId="{69B89141-E3DE-4E77-8F58-9FE9DF20A626}" type="presParOf" srcId="{B2367A92-0809-4197-A6AA-0D925B81F5AC}" destId="{BD37663E-D35C-4CCA-92B6-9D2C36835536}" srcOrd="1" destOrd="0" presId="urn:microsoft.com/office/officeart/2018/2/layout/IconCircleList"/>
    <dgm:cxn modelId="{7A59F70E-2B49-476A-BBAD-15A50D296139}" type="presParOf" srcId="{B2367A92-0809-4197-A6AA-0D925B81F5AC}" destId="{93643B67-8D08-45BA-BBE7-B313E7BE887E}" srcOrd="2" destOrd="0" presId="urn:microsoft.com/office/officeart/2018/2/layout/IconCircleList"/>
    <dgm:cxn modelId="{1291C52A-D20F-4EAA-89AA-69F4AB3F0F34}" type="presParOf" srcId="{93643B67-8D08-45BA-BBE7-B313E7BE887E}" destId="{91B4ED75-3D96-425B-85B1-D90C1997D199}" srcOrd="0" destOrd="0" presId="urn:microsoft.com/office/officeart/2018/2/layout/IconCircleList"/>
    <dgm:cxn modelId="{7AF7B5B4-4AB5-4913-873C-9D8377BBBD72}" type="presParOf" srcId="{93643B67-8D08-45BA-BBE7-B313E7BE887E}" destId="{5D3DA513-DC5F-4FCF-A3EB-CD1874ED989C}" srcOrd="1" destOrd="0" presId="urn:microsoft.com/office/officeart/2018/2/layout/IconCircleList"/>
    <dgm:cxn modelId="{2A43289A-87BD-43BF-B8EE-CF428B2CB9F1}" type="presParOf" srcId="{93643B67-8D08-45BA-BBE7-B313E7BE887E}" destId="{8EA34318-7816-4125-BFA4-A16238798302}" srcOrd="2" destOrd="0" presId="urn:microsoft.com/office/officeart/2018/2/layout/IconCircleList"/>
    <dgm:cxn modelId="{8353094F-8F74-4574-B6A1-3B5DFEDA5BB8}" type="presParOf" srcId="{93643B67-8D08-45BA-BBE7-B313E7BE887E}" destId="{3BA1AEBF-89DF-4E39-A6EF-BE8B0594CA2A}" srcOrd="3" destOrd="0" presId="urn:microsoft.com/office/officeart/2018/2/layout/IconCircleList"/>
    <dgm:cxn modelId="{3E10A5AD-5FD9-4596-817B-FC1797A8EEAF}" type="presParOf" srcId="{B2367A92-0809-4197-A6AA-0D925B81F5AC}" destId="{E3A75849-AD58-4578-A87B-94E5D7DF8C08}" srcOrd="3" destOrd="0" presId="urn:microsoft.com/office/officeart/2018/2/layout/IconCircleList"/>
    <dgm:cxn modelId="{1C8F74C8-9127-4B7D-90D5-BB4D5ACDE99E}" type="presParOf" srcId="{B2367A92-0809-4197-A6AA-0D925B81F5AC}" destId="{824C24C1-C7B1-4F29-A453-FE7943E68A0C}" srcOrd="4" destOrd="0" presId="urn:microsoft.com/office/officeart/2018/2/layout/IconCircleList"/>
    <dgm:cxn modelId="{3DDC39A8-48D7-4CD9-BCEE-2506DF700748}" type="presParOf" srcId="{824C24C1-C7B1-4F29-A453-FE7943E68A0C}" destId="{B6C65E91-4B6D-43B5-8086-3A29AE3026F1}" srcOrd="0" destOrd="0" presId="urn:microsoft.com/office/officeart/2018/2/layout/IconCircleList"/>
    <dgm:cxn modelId="{0EF47E9E-18B5-4346-B24F-BC11AE48DBBB}" type="presParOf" srcId="{824C24C1-C7B1-4F29-A453-FE7943E68A0C}" destId="{05F98A97-9870-4D9E-9567-32453FB343C5}" srcOrd="1" destOrd="0" presId="urn:microsoft.com/office/officeart/2018/2/layout/IconCircleList"/>
    <dgm:cxn modelId="{355C3552-CE9F-409D-8933-12BE7BFC2E94}" type="presParOf" srcId="{824C24C1-C7B1-4F29-A453-FE7943E68A0C}" destId="{7F070827-30B5-4F44-BB9C-4CE7372DD6B8}" srcOrd="2" destOrd="0" presId="urn:microsoft.com/office/officeart/2018/2/layout/IconCircleList"/>
    <dgm:cxn modelId="{22938CF8-9CCC-4337-B49F-1725617A639C}" type="presParOf" srcId="{824C24C1-C7B1-4F29-A453-FE7943E68A0C}" destId="{95891EF3-E43B-4BD6-A9A3-A37B5555AAC8}" srcOrd="3" destOrd="0" presId="urn:microsoft.com/office/officeart/2018/2/layout/IconCircleList"/>
    <dgm:cxn modelId="{5F1E3A51-78DB-4930-B92E-E1FA512B3D67}" type="presParOf" srcId="{B2367A92-0809-4197-A6AA-0D925B81F5AC}" destId="{09B92E8E-C8B2-4199-9985-912DDEA318D0}" srcOrd="5" destOrd="0" presId="urn:microsoft.com/office/officeart/2018/2/layout/IconCircleList"/>
    <dgm:cxn modelId="{7CE0EC3E-D6D7-4030-B313-57CF2F2AB2DB}" type="presParOf" srcId="{B2367A92-0809-4197-A6AA-0D925B81F5AC}" destId="{AEEA475C-866E-48C2-BBAE-73D6A0E057FF}" srcOrd="6" destOrd="0" presId="urn:microsoft.com/office/officeart/2018/2/layout/IconCircleList"/>
    <dgm:cxn modelId="{CFA5058D-B6DA-4A06-8CF9-C74D85FC0ACE}" type="presParOf" srcId="{AEEA475C-866E-48C2-BBAE-73D6A0E057FF}" destId="{CF0D1940-B721-475A-B37E-08A400E26328}" srcOrd="0" destOrd="0" presId="urn:microsoft.com/office/officeart/2018/2/layout/IconCircleList"/>
    <dgm:cxn modelId="{1BA25110-6DF7-4DC7-ABDB-162BDDD13824}" type="presParOf" srcId="{AEEA475C-866E-48C2-BBAE-73D6A0E057FF}" destId="{31B8D277-83EB-4FFE-9FCA-BD3A4FE2DA54}" srcOrd="1" destOrd="0" presId="urn:microsoft.com/office/officeart/2018/2/layout/IconCircleList"/>
    <dgm:cxn modelId="{5803405C-A410-471E-B284-6C62D6546B4B}" type="presParOf" srcId="{AEEA475C-866E-48C2-BBAE-73D6A0E057FF}" destId="{5118D305-D41D-439B-B87D-C9E0C0D5929F}" srcOrd="2" destOrd="0" presId="urn:microsoft.com/office/officeart/2018/2/layout/IconCircleList"/>
    <dgm:cxn modelId="{57EB140A-418D-4823-98B1-9C96E1E423C4}" type="presParOf" srcId="{AEEA475C-866E-48C2-BBAE-73D6A0E057FF}" destId="{1A7A5049-7668-4BB3-96CB-A6301EE833B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6A13-DBC7-4457-8870-5427617DB72E}">
      <dsp:nvSpPr>
        <dsp:cNvPr id="0" name=""/>
        <dsp:cNvSpPr/>
      </dsp:nvSpPr>
      <dsp:spPr>
        <a:xfrm>
          <a:off x="57937" y="310934"/>
          <a:ext cx="1494870" cy="14948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D3E84E-4037-4C5F-B878-CD3CF56D29BF}">
      <dsp:nvSpPr>
        <dsp:cNvPr id="0" name=""/>
        <dsp:cNvSpPr/>
      </dsp:nvSpPr>
      <dsp:spPr>
        <a:xfrm>
          <a:off x="371860" y="624857"/>
          <a:ext cx="867024" cy="86702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472A09-28B6-4655-8E7F-A3FA51D9E2C7}">
      <dsp:nvSpPr>
        <dsp:cNvPr id="0" name=""/>
        <dsp:cNvSpPr/>
      </dsp:nvSpPr>
      <dsp:spPr>
        <a:xfrm>
          <a:off x="1873137"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CA" sz="2400" kern="1200"/>
            <a:t>The R Interpreter Program</a:t>
          </a:r>
          <a:endParaRPr lang="en-US" sz="2400" kern="1200"/>
        </a:p>
      </dsp:txBody>
      <dsp:txXfrm>
        <a:off x="1873137" y="310934"/>
        <a:ext cx="3523623" cy="1494870"/>
      </dsp:txXfrm>
    </dsp:sp>
    <dsp:sp modelId="{91B4ED75-3D96-425B-85B1-D90C1997D199}">
      <dsp:nvSpPr>
        <dsp:cNvPr id="0" name=""/>
        <dsp:cNvSpPr/>
      </dsp:nvSpPr>
      <dsp:spPr>
        <a:xfrm>
          <a:off x="6010725" y="310934"/>
          <a:ext cx="1494870" cy="14948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DA513-DC5F-4FCF-A3EB-CD1874ED989C}">
      <dsp:nvSpPr>
        <dsp:cNvPr id="0" name=""/>
        <dsp:cNvSpPr/>
      </dsp:nvSpPr>
      <dsp:spPr>
        <a:xfrm>
          <a:off x="6324648" y="624857"/>
          <a:ext cx="867024" cy="8670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A1AEBF-89DF-4E39-A6EF-BE8B0594CA2A}">
      <dsp:nvSpPr>
        <dsp:cNvPr id="0" name=""/>
        <dsp:cNvSpPr/>
      </dsp:nvSpPr>
      <dsp:spPr>
        <a:xfrm>
          <a:off x="7825925"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CA" sz="2400" kern="1200"/>
            <a:t>The R Studio editing environment</a:t>
          </a:r>
          <a:endParaRPr lang="en-US" sz="2400" kern="1200"/>
        </a:p>
      </dsp:txBody>
      <dsp:txXfrm>
        <a:off x="7825925" y="310934"/>
        <a:ext cx="3523623" cy="1494870"/>
      </dsp:txXfrm>
    </dsp:sp>
    <dsp:sp modelId="{B6C65E91-4B6D-43B5-8086-3A29AE3026F1}">
      <dsp:nvSpPr>
        <dsp:cNvPr id="0" name=""/>
        <dsp:cNvSpPr/>
      </dsp:nvSpPr>
      <dsp:spPr>
        <a:xfrm>
          <a:off x="57937" y="2545532"/>
          <a:ext cx="1494870" cy="14948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F98A97-9870-4D9E-9567-32453FB343C5}">
      <dsp:nvSpPr>
        <dsp:cNvPr id="0" name=""/>
        <dsp:cNvSpPr/>
      </dsp:nvSpPr>
      <dsp:spPr>
        <a:xfrm>
          <a:off x="371860" y="2859455"/>
          <a:ext cx="867024" cy="86702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891EF3-E43B-4BD6-A9A3-A37B5555AAC8}">
      <dsp:nvSpPr>
        <dsp:cNvPr id="0" name=""/>
        <dsp:cNvSpPr/>
      </dsp:nvSpPr>
      <dsp:spPr>
        <a:xfrm>
          <a:off x="1873137"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CA" sz="2400" kern="1200"/>
            <a:t>The GIT CLI Program</a:t>
          </a:r>
          <a:endParaRPr lang="en-US" sz="2400" kern="1200"/>
        </a:p>
      </dsp:txBody>
      <dsp:txXfrm>
        <a:off x="1873137" y="2545532"/>
        <a:ext cx="3523623" cy="1494870"/>
      </dsp:txXfrm>
    </dsp:sp>
    <dsp:sp modelId="{CF0D1940-B721-475A-B37E-08A400E26328}">
      <dsp:nvSpPr>
        <dsp:cNvPr id="0" name=""/>
        <dsp:cNvSpPr/>
      </dsp:nvSpPr>
      <dsp:spPr>
        <a:xfrm>
          <a:off x="6010725" y="2545532"/>
          <a:ext cx="1494870" cy="14948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B8D277-83EB-4FFE-9FCA-BD3A4FE2DA54}">
      <dsp:nvSpPr>
        <dsp:cNvPr id="0" name=""/>
        <dsp:cNvSpPr/>
      </dsp:nvSpPr>
      <dsp:spPr>
        <a:xfrm>
          <a:off x="6324648" y="2859455"/>
          <a:ext cx="867024" cy="86702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7A5049-7668-4BB3-96CB-A6301EE833B2}">
      <dsp:nvSpPr>
        <dsp:cNvPr id="0" name=""/>
        <dsp:cNvSpPr/>
      </dsp:nvSpPr>
      <dsp:spPr>
        <a:xfrm>
          <a:off x="7825925"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CA" sz="2400" kern="1200"/>
            <a:t>The Github Desktop App</a:t>
          </a:r>
          <a:endParaRPr lang="en-US" sz="2400" kern="1200"/>
        </a:p>
      </dsp:txBody>
      <dsp:txXfrm>
        <a:off x="7825925" y="2545532"/>
        <a:ext cx="3523623" cy="149487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44084-C8F8-41DB-9F1B-1F88F79CCA78}" type="datetimeFigureOut">
              <a:rPr lang="en-GB" smtClean="0"/>
              <a:t>20/01/2020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8F8EF-E164-49A5-ABA3-9472698F16BF}" type="slidenum">
              <a:rPr lang="en-GB" smtClean="0"/>
              <a:t>‹#›</a:t>
            </a:fld>
            <a:endParaRPr lang="en-GB"/>
          </a:p>
        </p:txBody>
      </p:sp>
    </p:spTree>
    <p:extLst>
      <p:ext uri="{BB962C8B-B14F-4D97-AF65-F5344CB8AC3E}">
        <p14:creationId xmlns:p14="http://schemas.microsoft.com/office/powerpoint/2010/main" val="360379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78F8EF-E164-49A5-ABA3-9472698F16BF}" type="slidenum">
              <a:rPr lang="en-GB" smtClean="0"/>
              <a:t>1</a:t>
            </a:fld>
            <a:endParaRPr lang="en-GB"/>
          </a:p>
        </p:txBody>
      </p:sp>
    </p:spTree>
    <p:extLst>
      <p:ext uri="{BB962C8B-B14F-4D97-AF65-F5344CB8AC3E}">
        <p14:creationId xmlns:p14="http://schemas.microsoft.com/office/powerpoint/2010/main" val="4056273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Ensure a Job for Life</a:t>
            </a:r>
            <a:r>
              <a:rPr lang="en-GB" baseline="0" dirty="0" smtClean="0"/>
              <a:t> maybe?</a:t>
            </a:r>
            <a:endParaRPr lang="en-GB" dirty="0"/>
          </a:p>
        </p:txBody>
      </p:sp>
      <p:sp>
        <p:nvSpPr>
          <p:cNvPr id="4" name="Slide Number Placeholder 3"/>
          <p:cNvSpPr>
            <a:spLocks noGrp="1"/>
          </p:cNvSpPr>
          <p:nvPr>
            <p:ph type="sldNum" sz="quarter" idx="10"/>
          </p:nvPr>
        </p:nvSpPr>
        <p:spPr/>
        <p:txBody>
          <a:bodyPr/>
          <a:lstStyle/>
          <a:p>
            <a:fld id="{FE78F8EF-E164-49A5-ABA3-9472698F16BF}" type="slidenum">
              <a:rPr lang="en-GB" smtClean="0"/>
              <a:t>10</a:t>
            </a:fld>
            <a:endParaRPr lang="en-GB"/>
          </a:p>
        </p:txBody>
      </p:sp>
    </p:spTree>
    <p:extLst>
      <p:ext uri="{BB962C8B-B14F-4D97-AF65-F5344CB8AC3E}">
        <p14:creationId xmlns:p14="http://schemas.microsoft.com/office/powerpoint/2010/main" val="3591442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78F8EF-E164-49A5-ABA3-9472698F16BF}" type="slidenum">
              <a:rPr lang="en-GB" smtClean="0"/>
              <a:t>11</a:t>
            </a:fld>
            <a:endParaRPr lang="en-GB"/>
          </a:p>
        </p:txBody>
      </p:sp>
    </p:spTree>
    <p:extLst>
      <p:ext uri="{BB962C8B-B14F-4D97-AF65-F5344CB8AC3E}">
        <p14:creationId xmlns:p14="http://schemas.microsoft.com/office/powerpoint/2010/main" val="1153961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Given the high level nature of the recommendations, the authors went back in 2017 with a new compendium of concrete high importance recommendations.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FE78F8EF-E164-49A5-ABA3-9472698F16BF}" type="slidenum">
              <a:rPr lang="en-GB" smtClean="0"/>
              <a:t>15</a:t>
            </a:fld>
            <a:endParaRPr lang="en-GB"/>
          </a:p>
        </p:txBody>
      </p:sp>
    </p:spTree>
    <p:extLst>
      <p:ext uri="{BB962C8B-B14F-4D97-AF65-F5344CB8AC3E}">
        <p14:creationId xmlns:p14="http://schemas.microsoft.com/office/powerpoint/2010/main" val="3625615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78F8EF-E164-49A5-ABA3-9472698F16BF}" type="slidenum">
              <a:rPr lang="en-GB" smtClean="0"/>
              <a:t>16</a:t>
            </a:fld>
            <a:endParaRPr lang="en-GB"/>
          </a:p>
        </p:txBody>
      </p:sp>
    </p:spTree>
    <p:extLst>
      <p:ext uri="{BB962C8B-B14F-4D97-AF65-F5344CB8AC3E}">
        <p14:creationId xmlns:p14="http://schemas.microsoft.com/office/powerpoint/2010/main" val="302532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 the REPL</a:t>
            </a:r>
          </a:p>
        </p:txBody>
      </p:sp>
      <p:sp>
        <p:nvSpPr>
          <p:cNvPr id="4" name="Slide Number Placeholder 3"/>
          <p:cNvSpPr>
            <a:spLocks noGrp="1"/>
          </p:cNvSpPr>
          <p:nvPr>
            <p:ph type="sldNum" sz="quarter" idx="5"/>
          </p:nvPr>
        </p:nvSpPr>
        <p:spPr/>
        <p:txBody>
          <a:bodyPr/>
          <a:lstStyle/>
          <a:p>
            <a:fld id="{FE78F8EF-E164-49A5-ABA3-9472698F16BF}" type="slidenum">
              <a:rPr lang="en-GB" smtClean="0"/>
              <a:t>17</a:t>
            </a:fld>
            <a:endParaRPr lang="en-GB"/>
          </a:p>
        </p:txBody>
      </p:sp>
    </p:spTree>
    <p:extLst>
      <p:ext uri="{BB962C8B-B14F-4D97-AF65-F5344CB8AC3E}">
        <p14:creationId xmlns:p14="http://schemas.microsoft.com/office/powerpoint/2010/main" val="148325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78F8EF-E164-49A5-ABA3-9472698F16BF}" type="slidenum">
              <a:rPr lang="en-GB" smtClean="0"/>
              <a:t>18</a:t>
            </a:fld>
            <a:endParaRPr lang="en-GB"/>
          </a:p>
        </p:txBody>
      </p:sp>
    </p:spTree>
    <p:extLst>
      <p:ext uri="{BB962C8B-B14F-4D97-AF65-F5344CB8AC3E}">
        <p14:creationId xmlns:p14="http://schemas.microsoft.com/office/powerpoint/2010/main" val="1916995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legitimate temperature check</a:t>
            </a:r>
          </a:p>
        </p:txBody>
      </p:sp>
      <p:sp>
        <p:nvSpPr>
          <p:cNvPr id="4" name="Slide Number Placeholder 3"/>
          <p:cNvSpPr>
            <a:spLocks noGrp="1"/>
          </p:cNvSpPr>
          <p:nvPr>
            <p:ph type="sldNum" sz="quarter" idx="5"/>
          </p:nvPr>
        </p:nvSpPr>
        <p:spPr/>
        <p:txBody>
          <a:bodyPr/>
          <a:lstStyle/>
          <a:p>
            <a:fld id="{FE78F8EF-E164-49A5-ABA3-9472698F16BF}" type="slidenum">
              <a:rPr lang="en-GB" smtClean="0"/>
              <a:t>19</a:t>
            </a:fld>
            <a:endParaRPr lang="en-GB"/>
          </a:p>
        </p:txBody>
      </p:sp>
    </p:spTree>
    <p:extLst>
      <p:ext uri="{BB962C8B-B14F-4D97-AF65-F5344CB8AC3E}">
        <p14:creationId xmlns:p14="http://schemas.microsoft.com/office/powerpoint/2010/main" val="1095852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78F8EF-E164-49A5-ABA3-9472698F16BF}" type="slidenum">
              <a:rPr lang="en-GB" smtClean="0"/>
              <a:t>20</a:t>
            </a:fld>
            <a:endParaRPr lang="en-GB"/>
          </a:p>
        </p:txBody>
      </p:sp>
    </p:spTree>
    <p:extLst>
      <p:ext uri="{BB962C8B-B14F-4D97-AF65-F5344CB8AC3E}">
        <p14:creationId xmlns:p14="http://schemas.microsoft.com/office/powerpoint/2010/main" val="2295864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78F8EF-E164-49A5-ABA3-9472698F16BF}" type="slidenum">
              <a:rPr lang="en-GB" smtClean="0"/>
              <a:t>21</a:t>
            </a:fld>
            <a:endParaRPr lang="en-GB"/>
          </a:p>
        </p:txBody>
      </p:sp>
    </p:spTree>
    <p:extLst>
      <p:ext uri="{BB962C8B-B14F-4D97-AF65-F5344CB8AC3E}">
        <p14:creationId xmlns:p14="http://schemas.microsoft.com/office/powerpoint/2010/main" val="1683999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Remember every basic type is a vector</a:t>
            </a:r>
          </a:p>
        </p:txBody>
      </p:sp>
      <p:sp>
        <p:nvSpPr>
          <p:cNvPr id="4" name="Slide Number Placeholder 3"/>
          <p:cNvSpPr>
            <a:spLocks noGrp="1"/>
          </p:cNvSpPr>
          <p:nvPr>
            <p:ph type="sldNum" sz="quarter" idx="5"/>
          </p:nvPr>
        </p:nvSpPr>
        <p:spPr/>
        <p:txBody>
          <a:bodyPr/>
          <a:lstStyle/>
          <a:p>
            <a:fld id="{FE78F8EF-E164-49A5-ABA3-9472698F16BF}" type="slidenum">
              <a:rPr lang="en-GB" smtClean="0"/>
              <a:t>22</a:t>
            </a:fld>
            <a:endParaRPr lang="en-GB"/>
          </a:p>
        </p:txBody>
      </p:sp>
    </p:spTree>
    <p:extLst>
      <p:ext uri="{BB962C8B-B14F-4D97-AF65-F5344CB8AC3E}">
        <p14:creationId xmlns:p14="http://schemas.microsoft.com/office/powerpoint/2010/main" val="230253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smtClean="0"/>
              <a:t>Rheology</a:t>
            </a:r>
            <a:r>
              <a:rPr lang="en-CA" baseline="0" dirty="0" smtClean="0"/>
              <a:t> or the study of flow. (Are Cats liquid or solid?)</a:t>
            </a:r>
          </a:p>
          <a:p>
            <a:pPr marL="171450" indent="-171450">
              <a:buFont typeface="Arial" panose="020B0604020202020204" pitchFamily="34" charset="0"/>
              <a:buChar char="•"/>
            </a:pPr>
            <a:endParaRPr lang="en-CA" baseline="0" dirty="0" smtClean="0"/>
          </a:p>
          <a:p>
            <a:pPr marL="171450" indent="-171450">
              <a:buFont typeface="Arial" panose="020B0604020202020204" pitchFamily="34" charset="0"/>
              <a:buChar char="•"/>
            </a:pPr>
            <a:r>
              <a:rPr lang="en-CA" baseline="0" dirty="0" smtClean="0"/>
              <a:t>Completeness in the sense of no “magic happens”. Proof and argument need to be complete.</a:t>
            </a:r>
            <a:endParaRPr lang="en-CA" dirty="0"/>
          </a:p>
        </p:txBody>
      </p:sp>
      <p:sp>
        <p:nvSpPr>
          <p:cNvPr id="4" name="Slide Number Placeholder 3"/>
          <p:cNvSpPr>
            <a:spLocks noGrp="1"/>
          </p:cNvSpPr>
          <p:nvPr>
            <p:ph type="sldNum" sz="quarter" idx="5"/>
          </p:nvPr>
        </p:nvSpPr>
        <p:spPr/>
        <p:txBody>
          <a:bodyPr/>
          <a:lstStyle/>
          <a:p>
            <a:fld id="{FE78F8EF-E164-49A5-ABA3-9472698F16BF}" type="slidenum">
              <a:rPr lang="en-GB" smtClean="0"/>
              <a:t>2</a:t>
            </a:fld>
            <a:endParaRPr lang="en-GB"/>
          </a:p>
        </p:txBody>
      </p:sp>
    </p:spTree>
    <p:extLst>
      <p:ext uri="{BB962C8B-B14F-4D97-AF65-F5344CB8AC3E}">
        <p14:creationId xmlns:p14="http://schemas.microsoft.com/office/powerpoint/2010/main" val="251252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Spend the time to learn R now, instead of when at work or later in your study.</a:t>
            </a:r>
          </a:p>
          <a:p>
            <a:r>
              <a:rPr lang="en-CA" dirty="0"/>
              <a:t>    - Invest now, because you might not be able to do later. </a:t>
            </a:r>
          </a:p>
        </p:txBody>
      </p:sp>
      <p:sp>
        <p:nvSpPr>
          <p:cNvPr id="4" name="Slide Number Placeholder 3"/>
          <p:cNvSpPr>
            <a:spLocks noGrp="1"/>
          </p:cNvSpPr>
          <p:nvPr>
            <p:ph type="sldNum" sz="quarter" idx="5"/>
          </p:nvPr>
        </p:nvSpPr>
        <p:spPr/>
        <p:txBody>
          <a:bodyPr/>
          <a:lstStyle/>
          <a:p>
            <a:fld id="{FE78F8EF-E164-49A5-ABA3-9472698F16BF}" type="slidenum">
              <a:rPr lang="en-GB" smtClean="0"/>
              <a:t>25</a:t>
            </a:fld>
            <a:endParaRPr lang="en-GB"/>
          </a:p>
        </p:txBody>
      </p:sp>
    </p:spTree>
    <p:extLst>
      <p:ext uri="{BB962C8B-B14F-4D97-AF65-F5344CB8AC3E}">
        <p14:creationId xmlns:p14="http://schemas.microsoft.com/office/powerpoint/2010/main" val="2889457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78F8EF-E164-49A5-ABA3-9472698F16BF}" type="slidenum">
              <a:rPr lang="en-GB" smtClean="0"/>
              <a:t>26</a:t>
            </a:fld>
            <a:endParaRPr lang="en-GB"/>
          </a:p>
        </p:txBody>
      </p:sp>
    </p:spTree>
    <p:extLst>
      <p:ext uri="{BB962C8B-B14F-4D97-AF65-F5344CB8AC3E}">
        <p14:creationId xmlns:p14="http://schemas.microsoft.com/office/powerpoint/2010/main" val="262069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(wait for answer at the end</a:t>
            </a:r>
            <a:r>
              <a:rPr lang="en-CA" dirty="0" smtClean="0"/>
              <a:t>)</a:t>
            </a:r>
          </a:p>
          <a:p>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 What could go wrong?</a:t>
            </a:r>
          </a:p>
        </p:txBody>
      </p:sp>
      <p:sp>
        <p:nvSpPr>
          <p:cNvPr id="4" name="Slide Number Placeholder 3"/>
          <p:cNvSpPr>
            <a:spLocks noGrp="1"/>
          </p:cNvSpPr>
          <p:nvPr>
            <p:ph type="sldNum" sz="quarter" idx="5"/>
          </p:nvPr>
        </p:nvSpPr>
        <p:spPr/>
        <p:txBody>
          <a:bodyPr/>
          <a:lstStyle/>
          <a:p>
            <a:fld id="{FE78F8EF-E164-49A5-ABA3-9472698F16BF}" type="slidenum">
              <a:rPr lang="en-GB" smtClean="0"/>
              <a:t>3</a:t>
            </a:fld>
            <a:endParaRPr lang="en-GB"/>
          </a:p>
        </p:txBody>
      </p:sp>
    </p:spTree>
    <p:extLst>
      <p:ext uri="{BB962C8B-B14F-4D97-AF65-F5344CB8AC3E}">
        <p14:creationId xmlns:p14="http://schemas.microsoft.com/office/powerpoint/2010/main" val="14220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difference between a definition and a specification.</a:t>
            </a:r>
          </a:p>
          <a:p>
            <a:r>
              <a:rPr lang="en-CA" dirty="0"/>
              <a:t>You can imagine how, for example, this could have many consequences in complex environment like self-driving cars.</a:t>
            </a:r>
          </a:p>
        </p:txBody>
      </p:sp>
      <p:sp>
        <p:nvSpPr>
          <p:cNvPr id="4" name="Slide Number Placeholder 3"/>
          <p:cNvSpPr>
            <a:spLocks noGrp="1"/>
          </p:cNvSpPr>
          <p:nvPr>
            <p:ph type="sldNum" sz="quarter" idx="5"/>
          </p:nvPr>
        </p:nvSpPr>
        <p:spPr/>
        <p:txBody>
          <a:bodyPr/>
          <a:lstStyle/>
          <a:p>
            <a:fld id="{FE78F8EF-E164-49A5-ABA3-9472698F16BF}" type="slidenum">
              <a:rPr lang="en-GB" smtClean="0"/>
              <a:t>4</a:t>
            </a:fld>
            <a:endParaRPr lang="en-GB"/>
          </a:p>
        </p:txBody>
      </p:sp>
    </p:spTree>
    <p:extLst>
      <p:ext uri="{BB962C8B-B14F-4D97-AF65-F5344CB8AC3E}">
        <p14:creationId xmlns:p14="http://schemas.microsoft.com/office/powerpoint/2010/main" val="390879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Interval 1 year add 1 to the year.</a:t>
            </a:r>
          </a:p>
        </p:txBody>
      </p:sp>
      <p:sp>
        <p:nvSpPr>
          <p:cNvPr id="4" name="Slide Number Placeholder 3"/>
          <p:cNvSpPr>
            <a:spLocks noGrp="1"/>
          </p:cNvSpPr>
          <p:nvPr>
            <p:ph type="sldNum" sz="quarter" idx="5"/>
          </p:nvPr>
        </p:nvSpPr>
        <p:spPr/>
        <p:txBody>
          <a:bodyPr/>
          <a:lstStyle/>
          <a:p>
            <a:fld id="{FE78F8EF-E164-49A5-ABA3-9472698F16BF}" type="slidenum">
              <a:rPr lang="en-GB" smtClean="0"/>
              <a:t>5</a:t>
            </a:fld>
            <a:endParaRPr lang="en-GB"/>
          </a:p>
        </p:txBody>
      </p:sp>
    </p:spTree>
    <p:extLst>
      <p:ext uri="{BB962C8B-B14F-4D97-AF65-F5344CB8AC3E}">
        <p14:creationId xmlns:p14="http://schemas.microsoft.com/office/powerpoint/2010/main" val="3496489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how did you find it</a:t>
            </a:r>
            <a:r>
              <a:rPr lang="en-CA" dirty="0" smtClean="0"/>
              <a:t>?</a:t>
            </a:r>
          </a:p>
        </p:txBody>
      </p:sp>
      <p:sp>
        <p:nvSpPr>
          <p:cNvPr id="4" name="Slide Number Placeholder 3"/>
          <p:cNvSpPr>
            <a:spLocks noGrp="1"/>
          </p:cNvSpPr>
          <p:nvPr>
            <p:ph type="sldNum" sz="quarter" idx="5"/>
          </p:nvPr>
        </p:nvSpPr>
        <p:spPr/>
        <p:txBody>
          <a:bodyPr/>
          <a:lstStyle/>
          <a:p>
            <a:fld id="{FE78F8EF-E164-49A5-ABA3-9472698F16BF}" type="slidenum">
              <a:rPr lang="en-GB" smtClean="0"/>
              <a:t>6</a:t>
            </a:fld>
            <a:endParaRPr lang="en-GB"/>
          </a:p>
        </p:txBody>
      </p:sp>
    </p:spTree>
    <p:extLst>
      <p:ext uri="{BB962C8B-B14F-4D97-AF65-F5344CB8AC3E}">
        <p14:creationId xmlns:p14="http://schemas.microsoft.com/office/powerpoint/2010/main" val="499884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would there be no guarantee of absence of error? : (proving a negative) : logical proof in specific scenario.</a:t>
            </a:r>
          </a:p>
          <a:p>
            <a:endParaRPr lang="en-CA" dirty="0"/>
          </a:p>
        </p:txBody>
      </p:sp>
      <p:sp>
        <p:nvSpPr>
          <p:cNvPr id="4" name="Slide Number Placeholder 3"/>
          <p:cNvSpPr>
            <a:spLocks noGrp="1"/>
          </p:cNvSpPr>
          <p:nvPr>
            <p:ph type="sldNum" sz="quarter" idx="5"/>
          </p:nvPr>
        </p:nvSpPr>
        <p:spPr/>
        <p:txBody>
          <a:bodyPr/>
          <a:lstStyle/>
          <a:p>
            <a:fld id="{FE78F8EF-E164-49A5-ABA3-9472698F16BF}" type="slidenum">
              <a:rPr lang="en-GB" smtClean="0"/>
              <a:t>7</a:t>
            </a:fld>
            <a:endParaRPr lang="en-GB"/>
          </a:p>
        </p:txBody>
      </p:sp>
    </p:spTree>
    <p:extLst>
      <p:ext uri="{BB962C8B-B14F-4D97-AF65-F5344CB8AC3E}">
        <p14:creationId xmlns:p14="http://schemas.microsoft.com/office/powerpoint/2010/main" val="121551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r>
              <a:rPr lang="en-CA" dirty="0" smtClean="0"/>
              <a:t>Would</a:t>
            </a:r>
            <a:r>
              <a:rPr lang="en-CA" baseline="0" dirty="0" smtClean="0"/>
              <a:t> you feel comfortable sharing your code?</a:t>
            </a:r>
          </a:p>
          <a:p>
            <a:endParaRPr lang="en-CA" baseline="0" dirty="0" smtClean="0"/>
          </a:p>
          <a:p>
            <a:r>
              <a:rPr lang="en-CA" baseline="0" dirty="0" smtClean="0"/>
              <a:t>(Pause)</a:t>
            </a:r>
          </a:p>
          <a:p>
            <a:endParaRPr lang="en-CA" baseline="0" dirty="0" smtClean="0"/>
          </a:p>
          <a:p>
            <a:r>
              <a:rPr lang="en-CA" baseline="0" dirty="0" smtClean="0"/>
              <a:t>What if a major part of your code gets copied in another person’s paper?</a:t>
            </a:r>
          </a:p>
          <a:p>
            <a:endParaRPr lang="en-CA" baseline="0" dirty="0" smtClean="0"/>
          </a:p>
          <a:p>
            <a:r>
              <a:rPr lang="en-CA" baseline="0" dirty="0" smtClean="0"/>
              <a:t>What if someone discovers a major bug which affects your conclusions?</a:t>
            </a:r>
            <a:endParaRPr lang="en-CA" dirty="0" smtClean="0"/>
          </a:p>
          <a:p>
            <a:endParaRPr lang="en-CA" dirty="0" smtClean="0"/>
          </a:p>
          <a:p>
            <a:endParaRPr lang="en-CA" dirty="0" smtClean="0"/>
          </a:p>
          <a:p>
            <a:r>
              <a:rPr lang="en-CA" dirty="0" smtClean="0"/>
              <a:t>Why </a:t>
            </a:r>
            <a:r>
              <a:rPr lang="en-CA" dirty="0"/>
              <a:t>would there be no guarantee of absence of error? : (proving a negative) : logical proof in specific scenario.</a:t>
            </a:r>
          </a:p>
          <a:p>
            <a:endParaRPr lang="en-CA" dirty="0"/>
          </a:p>
        </p:txBody>
      </p:sp>
      <p:sp>
        <p:nvSpPr>
          <p:cNvPr id="4" name="Slide Number Placeholder 3"/>
          <p:cNvSpPr>
            <a:spLocks noGrp="1"/>
          </p:cNvSpPr>
          <p:nvPr>
            <p:ph type="sldNum" sz="quarter" idx="5"/>
          </p:nvPr>
        </p:nvSpPr>
        <p:spPr/>
        <p:txBody>
          <a:bodyPr/>
          <a:lstStyle/>
          <a:p>
            <a:fld id="{FE78F8EF-E164-49A5-ABA3-9472698F16BF}" type="slidenum">
              <a:rPr lang="en-GB" smtClean="0"/>
              <a:t>8</a:t>
            </a:fld>
            <a:endParaRPr lang="en-GB"/>
          </a:p>
        </p:txBody>
      </p:sp>
    </p:spTree>
    <p:extLst>
      <p:ext uri="{BB962C8B-B14F-4D97-AF65-F5344CB8AC3E}">
        <p14:creationId xmlns:p14="http://schemas.microsoft.com/office/powerpoint/2010/main" val="1057372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 how did you find it? (Did it ring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One of the difficulties with this sort of knowledge is that it is very experiential. This is along the line of getting burned on the stove. You can be careful after being told, or end up learning the hard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FE78F8EF-E164-49A5-ABA3-9472698F16BF}" type="slidenum">
              <a:rPr lang="en-GB" smtClean="0"/>
              <a:t>9</a:t>
            </a:fld>
            <a:endParaRPr lang="en-GB"/>
          </a:p>
        </p:txBody>
      </p:sp>
    </p:spTree>
    <p:extLst>
      <p:ext uri="{BB962C8B-B14F-4D97-AF65-F5344CB8AC3E}">
        <p14:creationId xmlns:p14="http://schemas.microsoft.com/office/powerpoint/2010/main" val="217787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D3D6117-85DE-48F1-AF03-193BDAEE7B03}" type="datetimeFigureOut">
              <a:rPr lang="en-GB" smtClean="0"/>
              <a:t>20/01/2020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2601EF-F4AE-45F9-BCF4-D7CC5C98E770}" type="slidenum">
              <a:rPr lang="en-GB" smtClean="0"/>
              <a:t>‹#›</a:t>
            </a:fld>
            <a:endParaRPr lang="en-GB"/>
          </a:p>
        </p:txBody>
      </p:sp>
    </p:spTree>
    <p:extLst>
      <p:ext uri="{BB962C8B-B14F-4D97-AF65-F5344CB8AC3E}">
        <p14:creationId xmlns:p14="http://schemas.microsoft.com/office/powerpoint/2010/main" val="332340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D3D6117-85DE-48F1-AF03-193BDAEE7B03}" type="datetimeFigureOut">
              <a:rPr lang="en-GB" smtClean="0"/>
              <a:t>20/01/2020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2601EF-F4AE-45F9-BCF4-D7CC5C98E770}" type="slidenum">
              <a:rPr lang="en-GB" smtClean="0"/>
              <a:t>‹#›</a:t>
            </a:fld>
            <a:endParaRPr lang="en-GB"/>
          </a:p>
        </p:txBody>
      </p:sp>
    </p:spTree>
    <p:extLst>
      <p:ext uri="{BB962C8B-B14F-4D97-AF65-F5344CB8AC3E}">
        <p14:creationId xmlns:p14="http://schemas.microsoft.com/office/powerpoint/2010/main" val="162055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D3D6117-85DE-48F1-AF03-193BDAEE7B03}" type="datetimeFigureOut">
              <a:rPr lang="en-GB" smtClean="0"/>
              <a:t>20/01/2020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2601EF-F4AE-45F9-BCF4-D7CC5C98E770}" type="slidenum">
              <a:rPr lang="en-GB" smtClean="0"/>
              <a:t>‹#›</a:t>
            </a:fld>
            <a:endParaRPr lang="en-GB"/>
          </a:p>
        </p:txBody>
      </p:sp>
    </p:spTree>
    <p:extLst>
      <p:ext uri="{BB962C8B-B14F-4D97-AF65-F5344CB8AC3E}">
        <p14:creationId xmlns:p14="http://schemas.microsoft.com/office/powerpoint/2010/main" val="356806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D3D6117-85DE-48F1-AF03-193BDAEE7B03}" type="datetimeFigureOut">
              <a:rPr lang="en-GB" smtClean="0"/>
              <a:t>20/01/2020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2601EF-F4AE-45F9-BCF4-D7CC5C98E770}" type="slidenum">
              <a:rPr lang="en-GB" smtClean="0"/>
              <a:t>‹#›</a:t>
            </a:fld>
            <a:endParaRPr lang="en-GB"/>
          </a:p>
        </p:txBody>
      </p:sp>
    </p:spTree>
    <p:extLst>
      <p:ext uri="{BB962C8B-B14F-4D97-AF65-F5344CB8AC3E}">
        <p14:creationId xmlns:p14="http://schemas.microsoft.com/office/powerpoint/2010/main" val="331013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3D6117-85DE-48F1-AF03-193BDAEE7B03}" type="datetimeFigureOut">
              <a:rPr lang="en-GB" smtClean="0"/>
              <a:t>20/01/2020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2601EF-F4AE-45F9-BCF4-D7CC5C98E770}" type="slidenum">
              <a:rPr lang="en-GB" smtClean="0"/>
              <a:t>‹#›</a:t>
            </a:fld>
            <a:endParaRPr lang="en-GB"/>
          </a:p>
        </p:txBody>
      </p:sp>
    </p:spTree>
    <p:extLst>
      <p:ext uri="{BB962C8B-B14F-4D97-AF65-F5344CB8AC3E}">
        <p14:creationId xmlns:p14="http://schemas.microsoft.com/office/powerpoint/2010/main" val="240389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D3D6117-85DE-48F1-AF03-193BDAEE7B03}" type="datetimeFigureOut">
              <a:rPr lang="en-GB" smtClean="0"/>
              <a:t>20/01/2020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2601EF-F4AE-45F9-BCF4-D7CC5C98E770}" type="slidenum">
              <a:rPr lang="en-GB" smtClean="0"/>
              <a:t>‹#›</a:t>
            </a:fld>
            <a:endParaRPr lang="en-GB"/>
          </a:p>
        </p:txBody>
      </p:sp>
    </p:spTree>
    <p:extLst>
      <p:ext uri="{BB962C8B-B14F-4D97-AF65-F5344CB8AC3E}">
        <p14:creationId xmlns:p14="http://schemas.microsoft.com/office/powerpoint/2010/main" val="229630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D3D6117-85DE-48F1-AF03-193BDAEE7B03}" type="datetimeFigureOut">
              <a:rPr lang="en-GB" smtClean="0"/>
              <a:t>20/01/2020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2601EF-F4AE-45F9-BCF4-D7CC5C98E770}" type="slidenum">
              <a:rPr lang="en-GB" smtClean="0"/>
              <a:t>‹#›</a:t>
            </a:fld>
            <a:endParaRPr lang="en-GB"/>
          </a:p>
        </p:txBody>
      </p:sp>
    </p:spTree>
    <p:extLst>
      <p:ext uri="{BB962C8B-B14F-4D97-AF65-F5344CB8AC3E}">
        <p14:creationId xmlns:p14="http://schemas.microsoft.com/office/powerpoint/2010/main" val="19013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D3D6117-85DE-48F1-AF03-193BDAEE7B03}" type="datetimeFigureOut">
              <a:rPr lang="en-GB" smtClean="0"/>
              <a:t>20/01/2020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2601EF-F4AE-45F9-BCF4-D7CC5C98E770}" type="slidenum">
              <a:rPr lang="en-GB" smtClean="0"/>
              <a:t>‹#›</a:t>
            </a:fld>
            <a:endParaRPr lang="en-GB"/>
          </a:p>
        </p:txBody>
      </p:sp>
    </p:spTree>
    <p:extLst>
      <p:ext uri="{BB962C8B-B14F-4D97-AF65-F5344CB8AC3E}">
        <p14:creationId xmlns:p14="http://schemas.microsoft.com/office/powerpoint/2010/main" val="337076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D6117-85DE-48F1-AF03-193BDAEE7B03}" type="datetimeFigureOut">
              <a:rPr lang="en-GB" smtClean="0"/>
              <a:t>20/01/2020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2601EF-F4AE-45F9-BCF4-D7CC5C98E770}" type="slidenum">
              <a:rPr lang="en-GB" smtClean="0"/>
              <a:t>‹#›</a:t>
            </a:fld>
            <a:endParaRPr lang="en-GB"/>
          </a:p>
        </p:txBody>
      </p:sp>
    </p:spTree>
    <p:extLst>
      <p:ext uri="{BB962C8B-B14F-4D97-AF65-F5344CB8AC3E}">
        <p14:creationId xmlns:p14="http://schemas.microsoft.com/office/powerpoint/2010/main" val="1490952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3D6117-85DE-48F1-AF03-193BDAEE7B03}" type="datetimeFigureOut">
              <a:rPr lang="en-GB" smtClean="0"/>
              <a:t>20/01/2020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2601EF-F4AE-45F9-BCF4-D7CC5C98E770}" type="slidenum">
              <a:rPr lang="en-GB" smtClean="0"/>
              <a:t>‹#›</a:t>
            </a:fld>
            <a:endParaRPr lang="en-GB"/>
          </a:p>
        </p:txBody>
      </p:sp>
    </p:spTree>
    <p:extLst>
      <p:ext uri="{BB962C8B-B14F-4D97-AF65-F5344CB8AC3E}">
        <p14:creationId xmlns:p14="http://schemas.microsoft.com/office/powerpoint/2010/main" val="157280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3D6117-85DE-48F1-AF03-193BDAEE7B03}" type="datetimeFigureOut">
              <a:rPr lang="en-GB" smtClean="0"/>
              <a:t>20/01/2020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2601EF-F4AE-45F9-BCF4-D7CC5C98E770}" type="slidenum">
              <a:rPr lang="en-GB" smtClean="0"/>
              <a:t>‹#›</a:t>
            </a:fld>
            <a:endParaRPr lang="en-GB"/>
          </a:p>
        </p:txBody>
      </p:sp>
    </p:spTree>
    <p:extLst>
      <p:ext uri="{BB962C8B-B14F-4D97-AF65-F5344CB8AC3E}">
        <p14:creationId xmlns:p14="http://schemas.microsoft.com/office/powerpoint/2010/main" val="336098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D6117-85DE-48F1-AF03-193BDAEE7B03}" type="datetimeFigureOut">
              <a:rPr lang="en-GB" smtClean="0"/>
              <a:t>20/01/2020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601EF-F4AE-45F9-BCF4-D7CC5C98E770}" type="slidenum">
              <a:rPr lang="en-GB" smtClean="0"/>
              <a:t>‹#›</a:t>
            </a:fld>
            <a:endParaRPr lang="en-GB"/>
          </a:p>
        </p:txBody>
      </p:sp>
    </p:spTree>
    <p:extLst>
      <p:ext uri="{BB962C8B-B14F-4D97-AF65-F5344CB8AC3E}">
        <p14:creationId xmlns:p14="http://schemas.microsoft.com/office/powerpoint/2010/main" val="2220573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ealth-infobase.canada.ca/ccdss/data-too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048" r="27309" b="27706"/>
          <a:stretch/>
        </p:blipFill>
        <p:spPr>
          <a:xfrm>
            <a:off x="6658707" y="-16932"/>
            <a:ext cx="5539044" cy="6892186"/>
          </a:xfrm>
          <a:prstGeom prst="rect">
            <a:avLst/>
          </a:prstGeom>
        </p:spPr>
      </p:pic>
      <p:sp>
        <p:nvSpPr>
          <p:cNvPr id="5" name="Rounded Rectangle 4"/>
          <p:cNvSpPr/>
          <p:nvPr/>
        </p:nvSpPr>
        <p:spPr>
          <a:xfrm>
            <a:off x="1482969" y="486265"/>
            <a:ext cx="9226062" cy="1272196"/>
          </a:xfrm>
          <a:prstGeom prst="roundRect">
            <a:avLst/>
          </a:prstGeom>
          <a:solidFill>
            <a:srgbClr val="ED1B2F"/>
          </a:solidFill>
          <a:ln>
            <a:solidFill>
              <a:srgbClr val="FF0000"/>
            </a:solidFill>
          </a:ln>
          <a:effectLst>
            <a:outerShdw blurRad="50800" dist="762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524000" y="586155"/>
            <a:ext cx="9144000" cy="1055076"/>
          </a:xfrm>
        </p:spPr>
        <p:txBody>
          <a:bodyPr anchor="ctr">
            <a:noAutofit/>
          </a:bodyPr>
          <a:lstStyle/>
          <a:p>
            <a:r>
              <a:rPr lang="en-GB" sz="3600" dirty="0">
                <a:solidFill>
                  <a:schemeClr val="bg1"/>
                </a:solidFill>
              </a:rPr>
              <a:t>Programming 01</a:t>
            </a:r>
          </a:p>
        </p:txBody>
      </p:sp>
      <p:sp>
        <p:nvSpPr>
          <p:cNvPr id="3" name="Subtitle 2"/>
          <p:cNvSpPr>
            <a:spLocks noGrp="1"/>
          </p:cNvSpPr>
          <p:nvPr>
            <p:ph type="subTitle" idx="1"/>
          </p:nvPr>
        </p:nvSpPr>
        <p:spPr>
          <a:xfrm>
            <a:off x="1524000" y="2403420"/>
            <a:ext cx="9144000" cy="1159819"/>
          </a:xfrm>
        </p:spPr>
        <p:txBody>
          <a:bodyPr>
            <a:normAutofit/>
          </a:bodyPr>
          <a:lstStyle/>
          <a:p>
            <a:r>
              <a:rPr lang="en-GB" sz="3600" dirty="0"/>
              <a:t>Maxime Lavigne </a:t>
            </a:r>
            <a:r>
              <a:rPr lang="en-GB" dirty="0"/>
              <a:t/>
            </a:r>
            <a:br>
              <a:rPr lang="en-GB" dirty="0"/>
            </a:br>
            <a:r>
              <a:rPr lang="en-GB" sz="1800" dirty="0"/>
              <a:t>B. </a:t>
            </a:r>
            <a:r>
              <a:rPr lang="en-GB" sz="1800" dirty="0" err="1"/>
              <a:t>Eng</a:t>
            </a:r>
            <a:r>
              <a:rPr lang="en-GB" sz="1800" dirty="0"/>
              <a:t>, </a:t>
            </a:r>
            <a:r>
              <a:rPr lang="en-GB" sz="1800" dirty="0" err="1"/>
              <a:t>M.Sc</a:t>
            </a:r>
            <a:r>
              <a:rPr lang="en-GB" sz="1800" dirty="0"/>
              <a:t>, PhD Candidate</a:t>
            </a:r>
          </a:p>
        </p:txBody>
      </p:sp>
      <p:sp>
        <p:nvSpPr>
          <p:cNvPr id="6" name="TextBox 5"/>
          <p:cNvSpPr txBox="1"/>
          <p:nvPr/>
        </p:nvSpPr>
        <p:spPr>
          <a:xfrm>
            <a:off x="2450122" y="3716275"/>
            <a:ext cx="7291754" cy="369332"/>
          </a:xfrm>
          <a:prstGeom prst="rect">
            <a:avLst/>
          </a:prstGeom>
          <a:noFill/>
        </p:spPr>
        <p:txBody>
          <a:bodyPr wrap="square" rtlCol="0" anchor="ctr">
            <a:spAutoFit/>
          </a:bodyPr>
          <a:lstStyle/>
          <a:p>
            <a:pPr algn="ctr"/>
            <a:r>
              <a:rPr lang="en-GB" dirty="0"/>
              <a:t>PPHS616 - Principles and Practice of Public Health Surveillance </a:t>
            </a:r>
          </a:p>
        </p:txBody>
      </p:sp>
      <p:sp>
        <p:nvSpPr>
          <p:cNvPr id="8" name="TextBox 7"/>
          <p:cNvSpPr txBox="1"/>
          <p:nvPr/>
        </p:nvSpPr>
        <p:spPr>
          <a:xfrm>
            <a:off x="4021014" y="4349905"/>
            <a:ext cx="4149970" cy="369332"/>
          </a:xfrm>
          <a:prstGeom prst="rect">
            <a:avLst/>
          </a:prstGeom>
          <a:noFill/>
        </p:spPr>
        <p:txBody>
          <a:bodyPr wrap="square" rtlCol="0">
            <a:spAutoFit/>
          </a:bodyPr>
          <a:lstStyle/>
          <a:p>
            <a:pPr algn="ctr"/>
            <a:r>
              <a:rPr lang="en-GB" dirty="0"/>
              <a:t>McGill University</a:t>
            </a:r>
          </a:p>
        </p:txBody>
      </p:sp>
      <p:sp>
        <p:nvSpPr>
          <p:cNvPr id="9" name="TextBox 8"/>
          <p:cNvSpPr txBox="1"/>
          <p:nvPr/>
        </p:nvSpPr>
        <p:spPr>
          <a:xfrm>
            <a:off x="4021014" y="4661443"/>
            <a:ext cx="4149970" cy="400110"/>
          </a:xfrm>
          <a:prstGeom prst="rect">
            <a:avLst/>
          </a:prstGeom>
          <a:noFill/>
        </p:spPr>
        <p:txBody>
          <a:bodyPr wrap="square" rtlCol="0">
            <a:spAutoFit/>
          </a:bodyPr>
          <a:lstStyle/>
          <a:p>
            <a:pPr algn="ctr"/>
            <a:r>
              <a:rPr lang="en-GB" sz="2000" dirty="0"/>
              <a:t>January 20, 2020</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1792" y="5214588"/>
            <a:ext cx="928415" cy="1178596"/>
          </a:xfrm>
          <a:prstGeom prst="rect">
            <a:avLst/>
          </a:prstGeom>
        </p:spPr>
      </p:pic>
    </p:spTree>
    <p:extLst>
      <p:ext uri="{BB962C8B-B14F-4D97-AF65-F5344CB8AC3E}">
        <p14:creationId xmlns:p14="http://schemas.microsoft.com/office/powerpoint/2010/main" val="2758593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93EE-D54D-4B09-A072-88056D811FDC}"/>
              </a:ext>
            </a:extLst>
          </p:cNvPr>
          <p:cNvSpPr>
            <a:spLocks noGrp="1"/>
          </p:cNvSpPr>
          <p:nvPr>
            <p:ph type="title"/>
          </p:nvPr>
        </p:nvSpPr>
        <p:spPr/>
        <p:txBody>
          <a:bodyPr/>
          <a:lstStyle/>
          <a:p>
            <a:r>
              <a:rPr lang="en-CA" dirty="0"/>
              <a:t>Best Practices for Scientific Computing</a:t>
            </a:r>
          </a:p>
        </p:txBody>
      </p:sp>
      <p:pic>
        <p:nvPicPr>
          <p:cNvPr id="4" name="Picture 3"/>
          <p:cNvPicPr>
            <a:picLocks noChangeAspect="1"/>
          </p:cNvPicPr>
          <p:nvPr/>
        </p:nvPicPr>
        <p:blipFill rotWithShape="1">
          <a:blip r:embed="rId3"/>
          <a:srcRect b="30892"/>
          <a:stretch/>
        </p:blipFill>
        <p:spPr>
          <a:xfrm>
            <a:off x="5275885" y="4882950"/>
            <a:ext cx="6916115" cy="1975050"/>
          </a:xfrm>
          <a:prstGeom prst="rect">
            <a:avLst/>
          </a:prstGeom>
        </p:spPr>
      </p:pic>
      <p:sp>
        <p:nvSpPr>
          <p:cNvPr id="3" name="Content Placeholder 2">
            <a:extLst>
              <a:ext uri="{FF2B5EF4-FFF2-40B4-BE49-F238E27FC236}">
                <a16:creationId xmlns:a16="http://schemas.microsoft.com/office/drawing/2014/main" id="{DB9901A1-7126-4CCA-9CBE-49FEE5EC7673}"/>
              </a:ext>
            </a:extLst>
          </p:cNvPr>
          <p:cNvSpPr>
            <a:spLocks noGrp="1"/>
          </p:cNvSpPr>
          <p:nvPr>
            <p:ph idx="1"/>
          </p:nvPr>
        </p:nvSpPr>
        <p:spPr/>
        <p:txBody>
          <a:bodyPr>
            <a:normAutofit/>
          </a:bodyPr>
          <a:lstStyle/>
          <a:p>
            <a:pPr marL="0" indent="0">
              <a:buNone/>
            </a:pPr>
            <a:r>
              <a:rPr lang="en-GB" dirty="0"/>
              <a:t>Write programs for people, not computers.</a:t>
            </a:r>
          </a:p>
          <a:p>
            <a:pPr lvl="1"/>
            <a:r>
              <a:rPr lang="en-GB" dirty="0"/>
              <a:t>A program should not require its readers to hold more than a handful of facts in memory at once.</a:t>
            </a:r>
          </a:p>
          <a:p>
            <a:pPr lvl="1"/>
            <a:r>
              <a:rPr lang="en-GB" dirty="0"/>
              <a:t>Make names consistent, distinctive, and meaningful.</a:t>
            </a:r>
          </a:p>
          <a:p>
            <a:pPr lvl="1"/>
            <a:r>
              <a:rPr lang="en-GB" dirty="0"/>
              <a:t>Make code style and formatting consistent</a:t>
            </a:r>
            <a:r>
              <a:rPr lang="en-GB" dirty="0" smtClean="0"/>
              <a:t>.</a:t>
            </a:r>
          </a:p>
          <a:p>
            <a:pPr lvl="1"/>
            <a:endParaRPr lang="en-GB" dirty="0" smtClean="0"/>
          </a:p>
          <a:p>
            <a:pPr marL="0" indent="0">
              <a:buNone/>
            </a:pPr>
            <a:r>
              <a:rPr lang="en-GB" dirty="0" smtClean="0"/>
              <a:t>In other words, manage expectations and familiarity</a:t>
            </a:r>
          </a:p>
          <a:p>
            <a:pPr marL="0" indent="0">
              <a:buNone/>
            </a:pPr>
            <a:endParaRPr lang="en-GB" dirty="0"/>
          </a:p>
          <a:p>
            <a:pPr marL="0" indent="0">
              <a:buNone/>
            </a:pPr>
            <a:r>
              <a:rPr lang="en-GB" sz="2000" dirty="0" smtClean="0"/>
              <a:t>But what if you want to subvert expectations?</a:t>
            </a:r>
            <a:endParaRPr lang="en-GB" sz="2000" dirty="0"/>
          </a:p>
        </p:txBody>
      </p:sp>
      <p:sp>
        <p:nvSpPr>
          <p:cNvPr id="5" name="TextBox 4"/>
          <p:cNvSpPr txBox="1"/>
          <p:nvPr/>
        </p:nvSpPr>
        <p:spPr>
          <a:xfrm>
            <a:off x="758342" y="6082849"/>
            <a:ext cx="4517543" cy="646331"/>
          </a:xfrm>
          <a:prstGeom prst="rect">
            <a:avLst/>
          </a:prstGeom>
          <a:noFill/>
        </p:spPr>
        <p:txBody>
          <a:bodyPr wrap="square" rtlCol="0">
            <a:spAutoFit/>
          </a:bodyPr>
          <a:lstStyle/>
          <a:p>
            <a:r>
              <a:rPr lang="en-US" dirty="0"/>
              <a:t>Green, R., 2001. How to write unmaintainable code. </a:t>
            </a:r>
            <a:r>
              <a:rPr lang="en-US" i="1" dirty="0"/>
              <a:t>Java Developers' Journal</a:t>
            </a:r>
            <a:r>
              <a:rPr lang="en-US" dirty="0"/>
              <a:t>, </a:t>
            </a:r>
            <a:r>
              <a:rPr lang="en-US" i="1" dirty="0"/>
              <a:t>2</a:t>
            </a:r>
            <a:r>
              <a:rPr lang="en-US" dirty="0"/>
              <a:t>(6).</a:t>
            </a:r>
            <a:endParaRPr lang="en-GB" dirty="0"/>
          </a:p>
        </p:txBody>
      </p:sp>
    </p:spTree>
    <p:extLst>
      <p:ext uri="{BB962C8B-B14F-4D97-AF65-F5344CB8AC3E}">
        <p14:creationId xmlns:p14="http://schemas.microsoft.com/office/powerpoint/2010/main" val="364603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l="-104" t="86049" r="33327" b="-210"/>
          <a:stretch/>
        </p:blipFill>
        <p:spPr>
          <a:xfrm>
            <a:off x="1883694" y="1650999"/>
            <a:ext cx="8149306" cy="854049"/>
          </a:xfrm>
          <a:prstGeom prst="rect">
            <a:avLst/>
          </a:prstGeom>
        </p:spPr>
      </p:pic>
      <p:pic>
        <p:nvPicPr>
          <p:cNvPr id="9" name="Picture 8"/>
          <p:cNvPicPr>
            <a:picLocks noChangeAspect="1"/>
          </p:cNvPicPr>
          <p:nvPr/>
        </p:nvPicPr>
        <p:blipFill>
          <a:blip r:embed="rId4"/>
          <a:stretch>
            <a:fillRect/>
          </a:stretch>
        </p:blipFill>
        <p:spPr>
          <a:xfrm>
            <a:off x="1063445" y="3689299"/>
            <a:ext cx="9789803" cy="1390701"/>
          </a:xfrm>
          <a:prstGeom prst="rect">
            <a:avLst/>
          </a:prstGeom>
        </p:spPr>
      </p:pic>
      <p:sp>
        <p:nvSpPr>
          <p:cNvPr id="10" name="TextBox 9"/>
          <p:cNvSpPr txBox="1"/>
          <p:nvPr/>
        </p:nvSpPr>
        <p:spPr>
          <a:xfrm>
            <a:off x="4914900" y="1281667"/>
            <a:ext cx="3898900" cy="369332"/>
          </a:xfrm>
          <a:prstGeom prst="rect">
            <a:avLst/>
          </a:prstGeom>
          <a:noFill/>
        </p:spPr>
        <p:txBody>
          <a:bodyPr wrap="square" rtlCol="0">
            <a:spAutoFit/>
          </a:bodyPr>
          <a:lstStyle/>
          <a:p>
            <a:r>
              <a:rPr lang="en-GB" dirty="0" smtClean="0"/>
              <a:t>Code example 1</a:t>
            </a:r>
            <a:endParaRPr lang="en-GB" dirty="0"/>
          </a:p>
        </p:txBody>
      </p:sp>
      <p:sp>
        <p:nvSpPr>
          <p:cNvPr id="11" name="TextBox 10"/>
          <p:cNvSpPr txBox="1"/>
          <p:nvPr/>
        </p:nvSpPr>
        <p:spPr>
          <a:xfrm>
            <a:off x="4914900" y="3225800"/>
            <a:ext cx="3365500" cy="369332"/>
          </a:xfrm>
          <a:prstGeom prst="rect">
            <a:avLst/>
          </a:prstGeom>
          <a:noFill/>
        </p:spPr>
        <p:txBody>
          <a:bodyPr wrap="square" rtlCol="0">
            <a:spAutoFit/>
          </a:bodyPr>
          <a:lstStyle/>
          <a:p>
            <a:r>
              <a:rPr lang="en-GB" dirty="0" smtClean="0"/>
              <a:t>Code example 2</a:t>
            </a:r>
            <a:endParaRPr lang="en-GB" dirty="0"/>
          </a:p>
        </p:txBody>
      </p:sp>
      <p:sp>
        <p:nvSpPr>
          <p:cNvPr id="12" name="TextBox 11"/>
          <p:cNvSpPr txBox="1"/>
          <p:nvPr/>
        </p:nvSpPr>
        <p:spPr>
          <a:xfrm>
            <a:off x="5092700" y="6264251"/>
            <a:ext cx="6832600" cy="369332"/>
          </a:xfrm>
          <a:prstGeom prst="rect">
            <a:avLst/>
          </a:prstGeom>
          <a:noFill/>
        </p:spPr>
        <p:txBody>
          <a:bodyPr wrap="square" rtlCol="0">
            <a:spAutoFit/>
          </a:bodyPr>
          <a:lstStyle/>
          <a:p>
            <a:r>
              <a:rPr lang="en-GB" dirty="0" smtClean="0"/>
              <a:t>Community  Wiki, Stack Overflow, “What is self-documenting code […]”</a:t>
            </a:r>
            <a:endParaRPr lang="en-GB" dirty="0"/>
          </a:p>
        </p:txBody>
      </p:sp>
    </p:spTree>
    <p:extLst>
      <p:ext uri="{BB962C8B-B14F-4D97-AF65-F5344CB8AC3E}">
        <p14:creationId xmlns:p14="http://schemas.microsoft.com/office/powerpoint/2010/main" val="8721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93EE-D54D-4B09-A072-88056D811FDC}"/>
              </a:ext>
            </a:extLst>
          </p:cNvPr>
          <p:cNvSpPr>
            <a:spLocks noGrp="1"/>
          </p:cNvSpPr>
          <p:nvPr>
            <p:ph type="title"/>
          </p:nvPr>
        </p:nvSpPr>
        <p:spPr/>
        <p:txBody>
          <a:bodyPr/>
          <a:lstStyle/>
          <a:p>
            <a:r>
              <a:rPr lang="en-CA" dirty="0"/>
              <a:t>Best Practices for Scientific Computing</a:t>
            </a:r>
          </a:p>
        </p:txBody>
      </p:sp>
      <p:sp>
        <p:nvSpPr>
          <p:cNvPr id="3" name="Content Placeholder 2">
            <a:extLst>
              <a:ext uri="{FF2B5EF4-FFF2-40B4-BE49-F238E27FC236}">
                <a16:creationId xmlns:a16="http://schemas.microsoft.com/office/drawing/2014/main" id="{DB9901A1-7126-4CCA-9CBE-49FEE5EC7673}"/>
              </a:ext>
            </a:extLst>
          </p:cNvPr>
          <p:cNvSpPr>
            <a:spLocks noGrp="1"/>
          </p:cNvSpPr>
          <p:nvPr>
            <p:ph idx="1"/>
          </p:nvPr>
        </p:nvSpPr>
        <p:spPr>
          <a:xfrm>
            <a:off x="838200" y="2841625"/>
            <a:ext cx="10515600" cy="2022475"/>
          </a:xfrm>
        </p:spPr>
        <p:txBody>
          <a:bodyPr>
            <a:normAutofit/>
          </a:bodyPr>
          <a:lstStyle/>
          <a:p>
            <a:pPr marL="0" indent="0">
              <a:buNone/>
            </a:pPr>
            <a:r>
              <a:rPr lang="en-GB" dirty="0" smtClean="0"/>
              <a:t>Let </a:t>
            </a:r>
            <a:r>
              <a:rPr lang="en-GB" dirty="0"/>
              <a:t>the computer do the work.</a:t>
            </a:r>
          </a:p>
          <a:p>
            <a:pPr lvl="1"/>
            <a:r>
              <a:rPr lang="en-GB" dirty="0"/>
              <a:t>Make the computer repeat tasks.</a:t>
            </a:r>
          </a:p>
          <a:p>
            <a:pPr lvl="1"/>
            <a:r>
              <a:rPr lang="en-GB" dirty="0"/>
              <a:t>Save recent commands in a file for re-use.</a:t>
            </a:r>
          </a:p>
          <a:p>
            <a:pPr lvl="1"/>
            <a:r>
              <a:rPr lang="en-GB" dirty="0"/>
              <a:t>Use a build tool to automate workflows.</a:t>
            </a:r>
          </a:p>
        </p:txBody>
      </p:sp>
    </p:spTree>
    <p:extLst>
      <p:ext uri="{BB962C8B-B14F-4D97-AF65-F5344CB8AC3E}">
        <p14:creationId xmlns:p14="http://schemas.microsoft.com/office/powerpoint/2010/main" val="1238521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93EE-D54D-4B09-A072-88056D811FDC}"/>
              </a:ext>
            </a:extLst>
          </p:cNvPr>
          <p:cNvSpPr>
            <a:spLocks noGrp="1"/>
          </p:cNvSpPr>
          <p:nvPr>
            <p:ph type="title"/>
          </p:nvPr>
        </p:nvSpPr>
        <p:spPr/>
        <p:txBody>
          <a:bodyPr/>
          <a:lstStyle/>
          <a:p>
            <a:r>
              <a:rPr lang="en-CA" dirty="0"/>
              <a:t>Best Practices for Scientific Computing</a:t>
            </a:r>
          </a:p>
        </p:txBody>
      </p:sp>
      <p:sp>
        <p:nvSpPr>
          <p:cNvPr id="3" name="Content Placeholder 2">
            <a:extLst>
              <a:ext uri="{FF2B5EF4-FFF2-40B4-BE49-F238E27FC236}">
                <a16:creationId xmlns:a16="http://schemas.microsoft.com/office/drawing/2014/main" id="{DB9901A1-7126-4CCA-9CBE-49FEE5EC7673}"/>
              </a:ext>
            </a:extLst>
          </p:cNvPr>
          <p:cNvSpPr>
            <a:spLocks noGrp="1"/>
          </p:cNvSpPr>
          <p:nvPr>
            <p:ph idx="1"/>
          </p:nvPr>
        </p:nvSpPr>
        <p:spPr/>
        <p:txBody>
          <a:bodyPr>
            <a:normAutofit/>
          </a:bodyPr>
          <a:lstStyle/>
          <a:p>
            <a:pPr marL="0" indent="0">
              <a:buNone/>
            </a:pPr>
            <a:r>
              <a:rPr lang="en-GB" dirty="0"/>
              <a:t>Make incremental changes.</a:t>
            </a:r>
          </a:p>
          <a:p>
            <a:pPr lvl="1"/>
            <a:r>
              <a:rPr lang="en-GB" dirty="0"/>
              <a:t>Work in small steps with frequent feedback and course correction.</a:t>
            </a:r>
          </a:p>
          <a:p>
            <a:pPr lvl="1"/>
            <a:r>
              <a:rPr lang="en-GB" dirty="0"/>
              <a:t>Use a version control system.</a:t>
            </a:r>
          </a:p>
          <a:p>
            <a:pPr lvl="1"/>
            <a:r>
              <a:rPr lang="en-GB" dirty="0"/>
              <a:t>Put everything that has been created manually in version control.</a:t>
            </a:r>
          </a:p>
          <a:p>
            <a:pPr marL="0" indent="0">
              <a:buNone/>
            </a:pPr>
            <a:r>
              <a:rPr lang="en-GB" dirty="0"/>
              <a:t>Don't repeat yourself (or others).</a:t>
            </a:r>
          </a:p>
          <a:p>
            <a:pPr lvl="1"/>
            <a:r>
              <a:rPr lang="en-GB" dirty="0"/>
              <a:t>Every piece of data must have a single authoritative representation in the system.</a:t>
            </a:r>
          </a:p>
          <a:p>
            <a:pPr lvl="1"/>
            <a:r>
              <a:rPr lang="en-GB" dirty="0"/>
              <a:t>Modularize code rather than copying and pasting.</a:t>
            </a:r>
          </a:p>
          <a:p>
            <a:pPr lvl="1"/>
            <a:r>
              <a:rPr lang="en-GB" dirty="0"/>
              <a:t>Re-use code instead of rewriting it.</a:t>
            </a:r>
          </a:p>
        </p:txBody>
      </p:sp>
    </p:spTree>
    <p:extLst>
      <p:ext uri="{BB962C8B-B14F-4D97-AF65-F5344CB8AC3E}">
        <p14:creationId xmlns:p14="http://schemas.microsoft.com/office/powerpoint/2010/main" val="282666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93EE-D54D-4B09-A072-88056D811FDC}"/>
              </a:ext>
            </a:extLst>
          </p:cNvPr>
          <p:cNvSpPr>
            <a:spLocks noGrp="1"/>
          </p:cNvSpPr>
          <p:nvPr>
            <p:ph type="title"/>
          </p:nvPr>
        </p:nvSpPr>
        <p:spPr/>
        <p:txBody>
          <a:bodyPr/>
          <a:lstStyle/>
          <a:p>
            <a:r>
              <a:rPr lang="en-CA" dirty="0"/>
              <a:t>Best Practices for Scientific Computing</a:t>
            </a:r>
          </a:p>
        </p:txBody>
      </p:sp>
      <p:sp>
        <p:nvSpPr>
          <p:cNvPr id="3" name="Content Placeholder 2">
            <a:extLst>
              <a:ext uri="{FF2B5EF4-FFF2-40B4-BE49-F238E27FC236}">
                <a16:creationId xmlns:a16="http://schemas.microsoft.com/office/drawing/2014/main" id="{DB9901A1-7126-4CCA-9CBE-49FEE5EC7673}"/>
              </a:ext>
            </a:extLst>
          </p:cNvPr>
          <p:cNvSpPr>
            <a:spLocks noGrp="1"/>
          </p:cNvSpPr>
          <p:nvPr>
            <p:ph idx="1"/>
          </p:nvPr>
        </p:nvSpPr>
        <p:spPr/>
        <p:txBody>
          <a:bodyPr>
            <a:normAutofit/>
          </a:bodyPr>
          <a:lstStyle/>
          <a:p>
            <a:r>
              <a:rPr lang="en-GB" dirty="0"/>
              <a:t>Document design and purpose, not mechanics.</a:t>
            </a:r>
          </a:p>
          <a:p>
            <a:pPr lvl="1"/>
            <a:r>
              <a:rPr lang="en-GB" dirty="0"/>
              <a:t>Document interfaces and reasons, not implementations.</a:t>
            </a:r>
          </a:p>
          <a:p>
            <a:pPr lvl="1"/>
            <a:r>
              <a:rPr lang="en-GB" dirty="0"/>
              <a:t>Refactor code in preference to explaining how it works.</a:t>
            </a:r>
          </a:p>
          <a:p>
            <a:pPr lvl="1"/>
            <a:r>
              <a:rPr lang="en-GB" dirty="0"/>
              <a:t>Embed the documentation for a piece of software in that software.</a:t>
            </a:r>
          </a:p>
          <a:p>
            <a:r>
              <a:rPr lang="en-GB" dirty="0"/>
              <a:t>Collaborate.</a:t>
            </a:r>
          </a:p>
          <a:p>
            <a:pPr lvl="1"/>
            <a:r>
              <a:rPr lang="en-GB" dirty="0"/>
              <a:t>Use pre-merge code reviews.</a:t>
            </a:r>
          </a:p>
          <a:p>
            <a:pPr lvl="1"/>
            <a:r>
              <a:rPr lang="en-GB" dirty="0"/>
              <a:t>Use pair programming when bringing someone new up to speed and when tackling particularly tricky problems.</a:t>
            </a:r>
          </a:p>
          <a:p>
            <a:pPr lvl="1"/>
            <a:r>
              <a:rPr lang="en-GB" dirty="0"/>
              <a:t>Use an issue tracking tool.</a:t>
            </a:r>
          </a:p>
        </p:txBody>
      </p:sp>
    </p:spTree>
    <p:extLst>
      <p:ext uri="{BB962C8B-B14F-4D97-AF65-F5344CB8AC3E}">
        <p14:creationId xmlns:p14="http://schemas.microsoft.com/office/powerpoint/2010/main" val="357812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B36C-6C0B-428D-9499-3B6EF6167375}"/>
              </a:ext>
            </a:extLst>
          </p:cNvPr>
          <p:cNvSpPr>
            <a:spLocks noGrp="1"/>
          </p:cNvSpPr>
          <p:nvPr>
            <p:ph type="title"/>
          </p:nvPr>
        </p:nvSpPr>
        <p:spPr/>
        <p:txBody>
          <a:bodyPr/>
          <a:lstStyle/>
          <a:p>
            <a:r>
              <a:rPr lang="en-CA" dirty="0"/>
              <a:t>Good enough practices?</a:t>
            </a:r>
            <a:r>
              <a:rPr lang="en-CA" sz="2400" dirty="0"/>
              <a:t> (a 2017 Update)</a:t>
            </a:r>
            <a:endParaRPr lang="en-CA" dirty="0"/>
          </a:p>
        </p:txBody>
      </p:sp>
      <p:sp>
        <p:nvSpPr>
          <p:cNvPr id="3" name="Content Placeholder 2">
            <a:extLst>
              <a:ext uri="{FF2B5EF4-FFF2-40B4-BE49-F238E27FC236}">
                <a16:creationId xmlns:a16="http://schemas.microsoft.com/office/drawing/2014/main" id="{64909750-42C7-4D52-BD29-070AC5570C05}"/>
              </a:ext>
            </a:extLst>
          </p:cNvPr>
          <p:cNvSpPr>
            <a:spLocks noGrp="1"/>
          </p:cNvSpPr>
          <p:nvPr>
            <p:ph idx="1"/>
          </p:nvPr>
        </p:nvSpPr>
        <p:spPr/>
        <p:txBody>
          <a:bodyPr>
            <a:normAutofit fontScale="85000" lnSpcReduction="20000"/>
          </a:bodyPr>
          <a:lstStyle/>
          <a:p>
            <a:r>
              <a:rPr lang="en-GB" dirty="0"/>
              <a:t>Data management: </a:t>
            </a:r>
          </a:p>
          <a:p>
            <a:pPr lvl="1"/>
            <a:r>
              <a:rPr lang="en-GB" dirty="0"/>
              <a:t>saving both raw and intermediate forms, documenting all steps, creating tidy data amenable to analysis.</a:t>
            </a:r>
          </a:p>
          <a:p>
            <a:r>
              <a:rPr lang="en-GB" dirty="0"/>
              <a:t>Software: </a:t>
            </a:r>
          </a:p>
          <a:p>
            <a:pPr lvl="1"/>
            <a:r>
              <a:rPr lang="en-GB" dirty="0"/>
              <a:t>writing, organizing, and sharing scripts and programs used in an analysis.</a:t>
            </a:r>
          </a:p>
          <a:p>
            <a:r>
              <a:rPr lang="en-GB" dirty="0"/>
              <a:t>Collaboration: </a:t>
            </a:r>
          </a:p>
          <a:p>
            <a:pPr lvl="1"/>
            <a:r>
              <a:rPr lang="en-GB" dirty="0"/>
              <a:t>making it easy for existing and new collaborators to understand and contribute to a project.</a:t>
            </a:r>
          </a:p>
          <a:p>
            <a:r>
              <a:rPr lang="en-GB" dirty="0"/>
              <a:t>Project organization: </a:t>
            </a:r>
          </a:p>
          <a:p>
            <a:pPr lvl="1"/>
            <a:r>
              <a:rPr lang="en-GB" dirty="0"/>
              <a:t>organizing the digital </a:t>
            </a:r>
            <a:r>
              <a:rPr lang="en-GB" dirty="0" err="1"/>
              <a:t>artifacts</a:t>
            </a:r>
            <a:r>
              <a:rPr lang="en-GB" dirty="0"/>
              <a:t> of a project to ease discovery and understanding.</a:t>
            </a:r>
          </a:p>
          <a:p>
            <a:r>
              <a:rPr lang="en-GB" dirty="0"/>
              <a:t>Tracking changes: </a:t>
            </a:r>
          </a:p>
          <a:p>
            <a:pPr lvl="1"/>
            <a:r>
              <a:rPr lang="en-GB" dirty="0"/>
              <a:t>recording how various components of your project change over time.</a:t>
            </a:r>
          </a:p>
          <a:p>
            <a:r>
              <a:rPr lang="en-GB" dirty="0"/>
              <a:t>Manuscripts: </a:t>
            </a:r>
          </a:p>
          <a:p>
            <a:pPr lvl="1"/>
            <a:r>
              <a:rPr lang="en-GB" dirty="0"/>
              <a:t>writing manuscripts in a way that leaves an audit trail and minimizes manual merging of conflicts.</a:t>
            </a:r>
          </a:p>
          <a:p>
            <a:pPr marL="0" indent="0">
              <a:buNone/>
            </a:pPr>
            <a:endParaRPr lang="en-GB" dirty="0"/>
          </a:p>
        </p:txBody>
      </p:sp>
      <p:sp>
        <p:nvSpPr>
          <p:cNvPr id="4" name="TextBox 3">
            <a:extLst>
              <a:ext uri="{FF2B5EF4-FFF2-40B4-BE49-F238E27FC236}">
                <a16:creationId xmlns:a16="http://schemas.microsoft.com/office/drawing/2014/main" id="{1246E131-1372-4C6F-AB9C-99FCEF4968C2}"/>
              </a:ext>
            </a:extLst>
          </p:cNvPr>
          <p:cNvSpPr txBox="1"/>
          <p:nvPr/>
        </p:nvSpPr>
        <p:spPr>
          <a:xfrm>
            <a:off x="3771901" y="6176963"/>
            <a:ext cx="8493369" cy="923330"/>
          </a:xfrm>
          <a:prstGeom prst="rect">
            <a:avLst/>
          </a:prstGeom>
          <a:noFill/>
        </p:spPr>
        <p:txBody>
          <a:bodyPr wrap="square" rtlCol="0">
            <a:spAutoFit/>
          </a:bodyPr>
          <a:lstStyle/>
          <a:p>
            <a:r>
              <a:rPr lang="en-GB" dirty="0"/>
              <a:t>Wilson, G., Bryan, J., Cranston, K., </a:t>
            </a:r>
            <a:r>
              <a:rPr lang="en-GB" dirty="0" err="1"/>
              <a:t>Kitzes</a:t>
            </a:r>
            <a:r>
              <a:rPr lang="en-GB" dirty="0"/>
              <a:t>, J., </a:t>
            </a:r>
            <a:r>
              <a:rPr lang="en-GB" dirty="0" err="1"/>
              <a:t>Nederbragt</a:t>
            </a:r>
            <a:r>
              <a:rPr lang="en-GB" dirty="0"/>
              <a:t>, L. and Teal, T.K., 2017. Good enough practices in scientific computing. </a:t>
            </a:r>
            <a:r>
              <a:rPr lang="en-GB" i="1" dirty="0" err="1"/>
              <a:t>PLoS</a:t>
            </a:r>
            <a:r>
              <a:rPr lang="en-GB" i="1" dirty="0"/>
              <a:t> computational biology</a:t>
            </a:r>
            <a:r>
              <a:rPr lang="en-GB" dirty="0"/>
              <a:t>, </a:t>
            </a:r>
            <a:r>
              <a:rPr lang="en-GB" i="1" dirty="0"/>
              <a:t>13</a:t>
            </a:r>
            <a:r>
              <a:rPr lang="en-GB" dirty="0"/>
              <a:t>(6), p.e1005510.</a:t>
            </a:r>
            <a:endParaRPr lang="en-CA" dirty="0"/>
          </a:p>
          <a:p>
            <a:endParaRPr lang="en-CA" dirty="0"/>
          </a:p>
        </p:txBody>
      </p:sp>
    </p:spTree>
    <p:extLst>
      <p:ext uri="{BB962C8B-B14F-4D97-AF65-F5344CB8AC3E}">
        <p14:creationId xmlns:p14="http://schemas.microsoft.com/office/powerpoint/2010/main" val="130443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3A9E89-033E-4C4A-8C41-416DABFFD3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6293361-111E-427D-8E5B-256944AC83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8254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DF623-8BD9-40F3-AB97-9E251613F3A4}"/>
              </a:ext>
            </a:extLst>
          </p:cNvPr>
          <p:cNvSpPr>
            <a:spLocks noGrp="1"/>
          </p:cNvSpPr>
          <p:nvPr>
            <p:ph type="title"/>
          </p:nvPr>
        </p:nvSpPr>
        <p:spPr>
          <a:xfrm>
            <a:off x="594359" y="687479"/>
            <a:ext cx="11003281" cy="1798026"/>
          </a:xfrm>
        </p:spPr>
        <p:txBody>
          <a:bodyPr anchor="b">
            <a:normAutofit/>
          </a:bodyPr>
          <a:lstStyle/>
          <a:p>
            <a:r>
              <a:rPr lang="en-CA" sz="5800"/>
              <a:t>Concept Review</a:t>
            </a:r>
          </a:p>
        </p:txBody>
      </p:sp>
      <p:grpSp>
        <p:nvGrpSpPr>
          <p:cNvPr id="12" name="Group 11">
            <a:extLst>
              <a:ext uri="{FF2B5EF4-FFF2-40B4-BE49-F238E27FC236}">
                <a16:creationId xmlns:a16="http://schemas.microsoft.com/office/drawing/2014/main" id="{6DD44263-0C4E-4CE2-9EE0-B4C1C0667EB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13" name="Rectangle 64">
              <a:extLst>
                <a:ext uri="{FF2B5EF4-FFF2-40B4-BE49-F238E27FC236}">
                  <a16:creationId xmlns:a16="http://schemas.microsoft.com/office/drawing/2014/main" id="{8308E40C-A85B-4284-9325-37C4C34BFB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721BF076-E7C8-4851-902C-6D57D74B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27081CB3-9EA1-4A29-9364-64EFB67DCB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2BB06149-001D-4180-82E7-5170B45F0F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DA0B7128-2B6D-4E8B-9872-FDCFC15271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95B05981-F30D-48EE-B90F-7E6EFB5C84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D137C161-2060-4403-BE22-1DA2167A3B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727916F-6C5D-4364-9611-A7910D90E7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2F4B3FE9-FB15-496D-B6B4-87D848917E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43AAA88-47EE-4F50-949D-9252C575D4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ED58149F-477D-4126-9FDD-56136E1D61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10CD93B5-5A24-4EDC-8970-BAFC656B06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D43ECE7-0EFA-42F2-90CD-934FBF5520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0211AE0E-F92A-4D5F-B1CC-84A5DC55DC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F75BD8C1-7549-4B6C-A8A3-BCA6DECE0F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4A91F922-5A56-4569-9C7D-71B84C0EDD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4FF59356-7861-47B1-85CF-50FD963F09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D4739A72-CE85-45AA-ACD4-57F7337F23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46CB7986-638B-4316-830C-018AAFBCE2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4FD18CE-56DB-4A30-9D24-4E965F4C83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69EF500-A6F0-4C16-93E4-EB857936FD72}"/>
              </a:ext>
            </a:extLst>
          </p:cNvPr>
          <p:cNvSpPr>
            <a:spLocks noGrp="1"/>
          </p:cNvSpPr>
          <p:nvPr>
            <p:ph idx="1"/>
          </p:nvPr>
        </p:nvSpPr>
        <p:spPr>
          <a:xfrm>
            <a:off x="594359" y="3176337"/>
            <a:ext cx="11003281" cy="2994184"/>
          </a:xfrm>
        </p:spPr>
        <p:txBody>
          <a:bodyPr anchor="ctr">
            <a:normAutofit/>
          </a:bodyPr>
          <a:lstStyle/>
          <a:p>
            <a:endParaRPr lang="en-CA" sz="2400"/>
          </a:p>
        </p:txBody>
      </p:sp>
      <p:sp>
        <p:nvSpPr>
          <p:cNvPr id="34" name="Rectangle 33">
            <a:extLst>
              <a:ext uri="{FF2B5EF4-FFF2-40B4-BE49-F238E27FC236}">
                <a16:creationId xmlns:a16="http://schemas.microsoft.com/office/drawing/2014/main" id="{78907291-9D6D-4740-81DB-441477BCA2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286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E773EB-1EC1-4E49-9DE2-E6F4604972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24D616-8D2C-4754-9DDF-C0490522D718}"/>
              </a:ext>
            </a:extLst>
          </p:cNvPr>
          <p:cNvSpPr>
            <a:spLocks noGrp="1"/>
          </p:cNvSpPr>
          <p:nvPr>
            <p:ph type="title"/>
          </p:nvPr>
        </p:nvSpPr>
        <p:spPr>
          <a:xfrm>
            <a:off x="391378" y="320675"/>
            <a:ext cx="11407487" cy="1325563"/>
          </a:xfrm>
        </p:spPr>
        <p:txBody>
          <a:bodyPr>
            <a:normAutofit/>
          </a:bodyPr>
          <a:lstStyle/>
          <a:p>
            <a:r>
              <a:rPr lang="en-CA" sz="5400">
                <a:solidFill>
                  <a:schemeClr val="bg1"/>
                </a:solidFill>
              </a:rPr>
              <a:t>Concept Review</a:t>
            </a:r>
          </a:p>
        </p:txBody>
      </p:sp>
      <p:graphicFrame>
        <p:nvGraphicFramePr>
          <p:cNvPr id="5" name="Content Placeholder 2">
            <a:extLst>
              <a:ext uri="{FF2B5EF4-FFF2-40B4-BE49-F238E27FC236}">
                <a16:creationId xmlns:a16="http://schemas.microsoft.com/office/drawing/2014/main" id="{6DE798FD-149D-430F-9CD0-A969E892B86C}"/>
              </a:ext>
            </a:extLst>
          </p:cNvPr>
          <p:cNvGraphicFramePr>
            <a:graphicFrameLocks noGrp="1"/>
          </p:cNvGraphicFramePr>
          <p:nvPr>
            <p:ph idx="1"/>
            <p:extLst>
              <p:ext uri="{D42A27DB-BD31-4B8C-83A1-F6EECF244321}">
                <p14:modId xmlns:p14="http://schemas.microsoft.com/office/powerpoint/2010/main" val="956942247"/>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3295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B8DD-36C4-4D20-84F9-062460E62959}"/>
              </a:ext>
            </a:extLst>
          </p:cNvPr>
          <p:cNvSpPr>
            <a:spLocks noGrp="1"/>
          </p:cNvSpPr>
          <p:nvPr>
            <p:ph type="title"/>
          </p:nvPr>
        </p:nvSpPr>
        <p:spPr/>
        <p:txBody>
          <a:bodyPr/>
          <a:lstStyle/>
          <a:p>
            <a:r>
              <a:rPr lang="en-CA" dirty="0"/>
              <a:t>Algorithms</a:t>
            </a:r>
          </a:p>
        </p:txBody>
      </p:sp>
      <p:sp>
        <p:nvSpPr>
          <p:cNvPr id="3" name="Content Placeholder 2">
            <a:extLst>
              <a:ext uri="{FF2B5EF4-FFF2-40B4-BE49-F238E27FC236}">
                <a16:creationId xmlns:a16="http://schemas.microsoft.com/office/drawing/2014/main" id="{FDF36749-255D-4DDE-A001-2304298118DE}"/>
              </a:ext>
            </a:extLst>
          </p:cNvPr>
          <p:cNvSpPr>
            <a:spLocks noGrp="1"/>
          </p:cNvSpPr>
          <p:nvPr>
            <p:ph idx="1"/>
          </p:nvPr>
        </p:nvSpPr>
        <p:spPr/>
        <p:txBody>
          <a:bodyPr/>
          <a:lstStyle/>
          <a:p>
            <a:pPr marL="0" indent="0">
              <a:buNone/>
            </a:pPr>
            <a:r>
              <a:rPr lang="en-CA" i="1" dirty="0"/>
              <a:t>Finite sequence of well-defined instructions typically used to solve a problem or perform a computation.</a:t>
            </a:r>
          </a:p>
          <a:p>
            <a:endParaRPr lang="en-CA" dirty="0"/>
          </a:p>
          <a:p>
            <a:pPr marL="0" indent="0" algn="ctr">
              <a:buNone/>
            </a:pPr>
            <a:r>
              <a:rPr lang="en-CA" b="1" dirty="0"/>
              <a:t>Describe the expected behaviour of a thermostat in words</a:t>
            </a:r>
          </a:p>
          <a:p>
            <a:pPr marL="0" indent="0">
              <a:buNone/>
            </a:pPr>
            <a:endParaRPr lang="en-CA" dirty="0"/>
          </a:p>
          <a:p>
            <a:pPr marL="0" indent="0">
              <a:buNone/>
            </a:pPr>
            <a:r>
              <a:rPr lang="en-CA" dirty="0"/>
              <a:t>Algorithms are subject to evaluation by many criteria: compactness, speed, time complexity, space complexity, readability …</a:t>
            </a:r>
          </a:p>
        </p:txBody>
      </p:sp>
    </p:spTree>
    <p:extLst>
      <p:ext uri="{BB962C8B-B14F-4D97-AF65-F5344CB8AC3E}">
        <p14:creationId xmlns:p14="http://schemas.microsoft.com/office/powerpoint/2010/main" val="4714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10268B-3347-4973-B61F-80DD6723AD16}"/>
              </a:ext>
            </a:extLst>
          </p:cNvPr>
          <p:cNvSpPr>
            <a:spLocks noGrp="1"/>
          </p:cNvSpPr>
          <p:nvPr>
            <p:ph idx="1"/>
          </p:nvPr>
        </p:nvSpPr>
        <p:spPr>
          <a:xfrm>
            <a:off x="592015" y="761756"/>
            <a:ext cx="10515600" cy="5401652"/>
          </a:xfrm>
        </p:spPr>
        <p:txBody>
          <a:bodyPr>
            <a:normAutofit/>
          </a:bodyPr>
          <a:lstStyle/>
          <a:p>
            <a:pPr marL="0" indent="0">
              <a:buNone/>
            </a:pPr>
            <a:endParaRPr lang="en-CA" dirty="0">
              <a:latin typeface="Consolas" panose="020B0609020204030204" pitchFamily="49" charset="0"/>
            </a:endParaRPr>
          </a:p>
          <a:p>
            <a:pPr marL="0" indent="0">
              <a:buNone/>
            </a:pPr>
            <a:r>
              <a:rPr lang="en-CA" dirty="0" err="1">
                <a:latin typeface="Consolas" panose="020B0609020204030204" pitchFamily="49" charset="0"/>
              </a:rPr>
              <a:t>desired_temperature</a:t>
            </a:r>
            <a:r>
              <a:rPr lang="en-CA" dirty="0">
                <a:latin typeface="Consolas" panose="020B0609020204030204" pitchFamily="49" charset="0"/>
              </a:rPr>
              <a:t> </a:t>
            </a:r>
            <a:r>
              <a:rPr lang="en-CA" b="1" dirty="0">
                <a:latin typeface="Consolas" panose="020B0609020204030204" pitchFamily="49" charset="0"/>
              </a:rPr>
              <a:t>&lt;-</a:t>
            </a:r>
            <a:r>
              <a:rPr lang="en-CA" dirty="0">
                <a:latin typeface="Consolas" panose="020B0609020204030204" pitchFamily="49" charset="0"/>
              </a:rPr>
              <a:t> default or last set</a:t>
            </a:r>
          </a:p>
          <a:p>
            <a:pPr marL="0" indent="0">
              <a:buNone/>
            </a:pPr>
            <a:r>
              <a:rPr lang="en-CA" b="1" dirty="0">
                <a:latin typeface="Consolas" panose="020B0609020204030204" pitchFamily="49" charset="0"/>
              </a:rPr>
              <a:t>while</a:t>
            </a:r>
            <a:r>
              <a:rPr lang="en-CA" dirty="0">
                <a:latin typeface="Consolas" panose="020B0609020204030204" pitchFamily="49" charset="0"/>
              </a:rPr>
              <a:t> </a:t>
            </a:r>
            <a:r>
              <a:rPr lang="en-CA" dirty="0" err="1">
                <a:latin typeface="Consolas" panose="020B0609020204030204" pitchFamily="49" charset="0"/>
              </a:rPr>
              <a:t>power_is_on</a:t>
            </a:r>
            <a:r>
              <a:rPr lang="en-CA" dirty="0">
                <a:latin typeface="Consolas" panose="020B0609020204030204" pitchFamily="49" charset="0"/>
              </a:rPr>
              <a:t> </a:t>
            </a:r>
            <a:r>
              <a:rPr lang="en-CA" b="1" dirty="0">
                <a:latin typeface="Consolas" panose="020B0609020204030204" pitchFamily="49" charset="0"/>
              </a:rPr>
              <a:t>do</a:t>
            </a:r>
            <a:r>
              <a:rPr lang="en-CA" dirty="0">
                <a:latin typeface="Consolas" panose="020B0609020204030204" pitchFamily="49" charset="0"/>
              </a:rPr>
              <a:t>:</a:t>
            </a:r>
          </a:p>
          <a:p>
            <a:pPr marL="0" indent="0">
              <a:buNone/>
            </a:pPr>
            <a:r>
              <a:rPr lang="en-CA" dirty="0">
                <a:latin typeface="Consolas" panose="020B0609020204030204" pitchFamily="49" charset="0"/>
              </a:rPr>
              <a:t>    temperature </a:t>
            </a:r>
            <a:r>
              <a:rPr lang="en-CA" b="1" dirty="0">
                <a:latin typeface="Consolas" panose="020B0609020204030204" pitchFamily="49" charset="0"/>
              </a:rPr>
              <a:t>&lt;-</a:t>
            </a:r>
            <a:r>
              <a:rPr lang="en-CA" dirty="0">
                <a:latin typeface="Consolas" panose="020B0609020204030204" pitchFamily="49" charset="0"/>
              </a:rPr>
              <a:t> </a:t>
            </a:r>
            <a:r>
              <a:rPr lang="en-CA" dirty="0" err="1">
                <a:latin typeface="Consolas" panose="020B0609020204030204" pitchFamily="49" charset="0"/>
              </a:rPr>
              <a:t>measure_temperature</a:t>
            </a:r>
            <a:endParaRPr lang="en-CA" dirty="0">
              <a:latin typeface="Consolas" panose="020B0609020204030204" pitchFamily="49" charset="0"/>
            </a:endParaRPr>
          </a:p>
          <a:p>
            <a:pPr marL="0" indent="0">
              <a:buNone/>
            </a:pPr>
            <a:r>
              <a:rPr lang="en-CA" dirty="0">
                <a:latin typeface="Consolas" panose="020B0609020204030204" pitchFamily="49" charset="0"/>
              </a:rPr>
              <a:t>    </a:t>
            </a:r>
            <a:r>
              <a:rPr lang="en-CA" b="1" dirty="0">
                <a:latin typeface="Consolas" panose="020B0609020204030204" pitchFamily="49" charset="0"/>
              </a:rPr>
              <a:t>if</a:t>
            </a:r>
            <a:r>
              <a:rPr lang="en-CA" dirty="0">
                <a:latin typeface="Consolas" panose="020B0609020204030204" pitchFamily="49" charset="0"/>
              </a:rPr>
              <a:t> temperature </a:t>
            </a:r>
            <a:r>
              <a:rPr lang="en-CA" b="1" dirty="0">
                <a:latin typeface="Consolas" panose="020B0609020204030204" pitchFamily="49" charset="0"/>
              </a:rPr>
              <a:t>&lt;</a:t>
            </a:r>
            <a:r>
              <a:rPr lang="en-CA" dirty="0">
                <a:latin typeface="Consolas" panose="020B0609020204030204" pitchFamily="49" charset="0"/>
              </a:rPr>
              <a:t> </a:t>
            </a:r>
            <a:r>
              <a:rPr lang="en-CA" dirty="0" err="1">
                <a:latin typeface="Consolas" panose="020B0609020204030204" pitchFamily="49" charset="0"/>
              </a:rPr>
              <a:t>desired_temperature</a:t>
            </a:r>
            <a:r>
              <a:rPr lang="en-CA" dirty="0">
                <a:latin typeface="Consolas" panose="020B0609020204030204" pitchFamily="49" charset="0"/>
              </a:rPr>
              <a:t>:</a:t>
            </a:r>
          </a:p>
          <a:p>
            <a:pPr marL="0" indent="0">
              <a:buNone/>
            </a:pPr>
            <a:r>
              <a:rPr lang="en-CA" dirty="0">
                <a:latin typeface="Consolas" panose="020B0609020204030204" pitchFamily="49" charset="0"/>
              </a:rPr>
              <a:t>        increase heat</a:t>
            </a:r>
          </a:p>
          <a:p>
            <a:pPr marL="0" indent="0">
              <a:buNone/>
            </a:pPr>
            <a:r>
              <a:rPr lang="en-CA" dirty="0">
                <a:latin typeface="Consolas" panose="020B0609020204030204" pitchFamily="49" charset="0"/>
              </a:rPr>
              <a:t>    </a:t>
            </a:r>
            <a:r>
              <a:rPr lang="en-CA" b="1" dirty="0">
                <a:latin typeface="Consolas" panose="020B0609020204030204" pitchFamily="49" charset="0"/>
              </a:rPr>
              <a:t>else</a:t>
            </a:r>
            <a:r>
              <a:rPr lang="en-CA" dirty="0">
                <a:latin typeface="Consolas" panose="020B0609020204030204" pitchFamily="49" charset="0"/>
              </a:rPr>
              <a:t> if temperature </a:t>
            </a:r>
            <a:r>
              <a:rPr lang="en-CA" b="1" dirty="0">
                <a:latin typeface="Consolas" panose="020B0609020204030204" pitchFamily="49" charset="0"/>
              </a:rPr>
              <a:t>&gt;</a:t>
            </a:r>
            <a:r>
              <a:rPr lang="en-CA" dirty="0">
                <a:latin typeface="Consolas" panose="020B0609020204030204" pitchFamily="49" charset="0"/>
              </a:rPr>
              <a:t> </a:t>
            </a:r>
            <a:r>
              <a:rPr lang="en-CA" dirty="0" err="1">
                <a:latin typeface="Consolas" panose="020B0609020204030204" pitchFamily="49" charset="0"/>
              </a:rPr>
              <a:t>desired_temperature</a:t>
            </a:r>
            <a:r>
              <a:rPr lang="en-CA" dirty="0">
                <a:latin typeface="Consolas" panose="020B0609020204030204" pitchFamily="49" charset="0"/>
              </a:rPr>
              <a:t>:</a:t>
            </a:r>
          </a:p>
          <a:p>
            <a:pPr marL="0" indent="0">
              <a:buNone/>
            </a:pPr>
            <a:r>
              <a:rPr lang="en-CA" dirty="0">
                <a:latin typeface="Consolas" panose="020B0609020204030204" pitchFamily="49" charset="0"/>
              </a:rPr>
              <a:t>        decrease heat / increase cooling</a:t>
            </a:r>
          </a:p>
          <a:p>
            <a:pPr marL="0" indent="0">
              <a:buNone/>
            </a:pPr>
            <a:r>
              <a:rPr lang="en-CA" dirty="0">
                <a:latin typeface="Consolas" panose="020B0609020204030204" pitchFamily="49" charset="0"/>
              </a:rPr>
              <a:t>    </a:t>
            </a:r>
            <a:r>
              <a:rPr lang="en-CA" b="1" dirty="0">
                <a:latin typeface="Consolas" panose="020B0609020204030204" pitchFamily="49" charset="0"/>
              </a:rPr>
              <a:t>else</a:t>
            </a:r>
          </a:p>
          <a:p>
            <a:pPr marL="0" indent="0">
              <a:buNone/>
            </a:pPr>
            <a:r>
              <a:rPr lang="en-CA" dirty="0">
                <a:latin typeface="Consolas" panose="020B0609020204030204" pitchFamily="49" charset="0"/>
              </a:rPr>
              <a:t>        do nothing</a:t>
            </a:r>
          </a:p>
        </p:txBody>
      </p:sp>
    </p:spTree>
    <p:extLst>
      <p:ext uri="{BB962C8B-B14F-4D97-AF65-F5344CB8AC3E}">
        <p14:creationId xmlns:p14="http://schemas.microsoft.com/office/powerpoint/2010/main" val="143227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8FA0-7FF3-4A30-8F5C-022D259F5906}"/>
              </a:ext>
            </a:extLst>
          </p:cNvPr>
          <p:cNvSpPr>
            <a:spLocks noGrp="1"/>
          </p:cNvSpPr>
          <p:nvPr>
            <p:ph type="title"/>
          </p:nvPr>
        </p:nvSpPr>
        <p:spPr/>
        <p:txBody>
          <a:bodyPr/>
          <a:lstStyle/>
          <a:p>
            <a:r>
              <a:rPr lang="en-CA" dirty="0"/>
              <a:t>Effective Communicators are better Scientists</a:t>
            </a:r>
          </a:p>
        </p:txBody>
      </p:sp>
      <p:sp>
        <p:nvSpPr>
          <p:cNvPr id="3" name="Content Placeholder 2">
            <a:extLst>
              <a:ext uri="{FF2B5EF4-FFF2-40B4-BE49-F238E27FC236}">
                <a16:creationId xmlns:a16="http://schemas.microsoft.com/office/drawing/2014/main" id="{9BD7354A-3596-4372-B325-087D375B8A8B}"/>
              </a:ext>
            </a:extLst>
          </p:cNvPr>
          <p:cNvSpPr>
            <a:spLocks noGrp="1"/>
          </p:cNvSpPr>
          <p:nvPr>
            <p:ph idx="1"/>
          </p:nvPr>
        </p:nvSpPr>
        <p:spPr/>
        <p:txBody>
          <a:bodyPr>
            <a:normAutofit/>
          </a:bodyPr>
          <a:lstStyle/>
          <a:p>
            <a:r>
              <a:rPr lang="en-CA" dirty="0"/>
              <a:t>Modern science is collaborative and iterative</a:t>
            </a:r>
          </a:p>
          <a:p>
            <a:pPr lvl="1"/>
            <a:r>
              <a:rPr lang="en-CA" dirty="0"/>
              <a:t>Built on the works of others</a:t>
            </a:r>
          </a:p>
          <a:p>
            <a:pPr lvl="1"/>
            <a:r>
              <a:rPr lang="en-CA" dirty="0"/>
              <a:t>Increasingly interdisciplinary</a:t>
            </a:r>
          </a:p>
          <a:p>
            <a:pPr lvl="1"/>
            <a:r>
              <a:rPr lang="en-CA" dirty="0"/>
              <a:t>Often repurposed in unexpected </a:t>
            </a:r>
            <a:r>
              <a:rPr lang="en-CA" dirty="0" smtClean="0"/>
              <a:t>ways</a:t>
            </a:r>
          </a:p>
          <a:p>
            <a:r>
              <a:rPr lang="en-CA" dirty="0" smtClean="0"/>
              <a:t>In Scientific Communication</a:t>
            </a:r>
            <a:endParaRPr lang="en-CA" dirty="0"/>
          </a:p>
          <a:p>
            <a:pPr lvl="1"/>
            <a:r>
              <a:rPr lang="en-CA" dirty="0" smtClean="0"/>
              <a:t>Limit Ambiguity</a:t>
            </a:r>
          </a:p>
          <a:p>
            <a:pPr lvl="1"/>
            <a:r>
              <a:rPr lang="en-CA" dirty="0" smtClean="0"/>
              <a:t>Completeness, transparency</a:t>
            </a:r>
            <a:endParaRPr lang="en-CA" dirty="0"/>
          </a:p>
          <a:p>
            <a:pPr lvl="1"/>
            <a:r>
              <a:rPr lang="en-CA" dirty="0"/>
              <a:t>Reproducibility / Falsifiability</a:t>
            </a:r>
          </a:p>
          <a:p>
            <a:pPr lvl="1"/>
            <a:r>
              <a:rPr lang="en-CA" dirty="0"/>
              <a:t>Persuasive </a:t>
            </a:r>
            <a:r>
              <a:rPr lang="en-CA" dirty="0" smtClean="0"/>
              <a:t>communication</a:t>
            </a:r>
          </a:p>
          <a:p>
            <a:pPr lvl="1"/>
            <a:r>
              <a:rPr lang="en-CA" dirty="0" smtClean="0"/>
              <a:t>Perceived correctness</a:t>
            </a:r>
            <a:endParaRPr lang="en-CA" dirty="0"/>
          </a:p>
          <a:p>
            <a:pPr lvl="1"/>
            <a:endParaRPr lang="en-CA" dirty="0"/>
          </a:p>
        </p:txBody>
      </p:sp>
      <p:pic>
        <p:nvPicPr>
          <p:cNvPr id="4" name="Picture 3"/>
          <p:cNvPicPr>
            <a:picLocks noChangeAspect="1"/>
          </p:cNvPicPr>
          <p:nvPr/>
        </p:nvPicPr>
        <p:blipFill>
          <a:blip r:embed="rId3"/>
          <a:stretch>
            <a:fillRect/>
          </a:stretch>
        </p:blipFill>
        <p:spPr>
          <a:xfrm>
            <a:off x="7641918" y="1571381"/>
            <a:ext cx="4401164" cy="3486637"/>
          </a:xfrm>
          <a:prstGeom prst="rect">
            <a:avLst/>
          </a:prstGeom>
        </p:spPr>
      </p:pic>
      <p:sp>
        <p:nvSpPr>
          <p:cNvPr id="5" name="TextBox 4"/>
          <p:cNvSpPr txBox="1"/>
          <p:nvPr/>
        </p:nvSpPr>
        <p:spPr>
          <a:xfrm>
            <a:off x="6578600" y="5295900"/>
            <a:ext cx="5613400" cy="646331"/>
          </a:xfrm>
          <a:prstGeom prst="rect">
            <a:avLst/>
          </a:prstGeom>
          <a:noFill/>
        </p:spPr>
        <p:txBody>
          <a:bodyPr wrap="square" rtlCol="0">
            <a:spAutoFit/>
          </a:bodyPr>
          <a:lstStyle/>
          <a:p>
            <a:r>
              <a:rPr lang="en-US" dirty="0" err="1" smtClean="0"/>
              <a:t>Fardin</a:t>
            </a:r>
            <a:r>
              <a:rPr lang="en-US" dirty="0"/>
              <a:t>, M.A., 2014. On the rheology of cats. </a:t>
            </a:r>
            <a:r>
              <a:rPr lang="en-US" i="1" dirty="0"/>
              <a:t>Rheology Bulletin</a:t>
            </a:r>
            <a:r>
              <a:rPr lang="en-US" dirty="0"/>
              <a:t>, </a:t>
            </a:r>
            <a:r>
              <a:rPr lang="en-US" i="1" dirty="0"/>
              <a:t>83</a:t>
            </a:r>
            <a:r>
              <a:rPr lang="en-US" dirty="0"/>
              <a:t>(2), pp.16-17</a:t>
            </a:r>
            <a:r>
              <a:rPr lang="en-US" dirty="0" smtClean="0"/>
              <a:t>. </a:t>
            </a:r>
            <a:r>
              <a:rPr lang="en-GB" dirty="0"/>
              <a:t>2017 IG Nobel Winner in </a:t>
            </a:r>
            <a:r>
              <a:rPr lang="en-GB" dirty="0" smtClean="0"/>
              <a:t>Physics</a:t>
            </a:r>
            <a:endParaRPr lang="en-GB" dirty="0"/>
          </a:p>
        </p:txBody>
      </p:sp>
    </p:spTree>
    <p:extLst>
      <p:ext uri="{BB962C8B-B14F-4D97-AF65-F5344CB8AC3E}">
        <p14:creationId xmlns:p14="http://schemas.microsoft.com/office/powerpoint/2010/main" val="4270837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B8DD-36C4-4D20-84F9-062460E62959}"/>
              </a:ext>
            </a:extLst>
          </p:cNvPr>
          <p:cNvSpPr>
            <a:spLocks noGrp="1"/>
          </p:cNvSpPr>
          <p:nvPr>
            <p:ph type="title"/>
          </p:nvPr>
        </p:nvSpPr>
        <p:spPr/>
        <p:txBody>
          <a:bodyPr/>
          <a:lstStyle/>
          <a:p>
            <a:r>
              <a:rPr lang="en-CA" dirty="0"/>
              <a:t>Caesar Cipher (ROT 13)</a:t>
            </a:r>
            <a:endParaRPr lang="en-CA" i="1" dirty="0"/>
          </a:p>
        </p:txBody>
      </p:sp>
      <p:sp>
        <p:nvSpPr>
          <p:cNvPr id="3" name="Content Placeholder 2">
            <a:extLst>
              <a:ext uri="{FF2B5EF4-FFF2-40B4-BE49-F238E27FC236}">
                <a16:creationId xmlns:a16="http://schemas.microsoft.com/office/drawing/2014/main" id="{FDF36749-255D-4DDE-A001-2304298118DE}"/>
              </a:ext>
            </a:extLst>
          </p:cNvPr>
          <p:cNvSpPr>
            <a:spLocks noGrp="1"/>
          </p:cNvSpPr>
          <p:nvPr>
            <p:ph idx="1"/>
          </p:nvPr>
        </p:nvSpPr>
        <p:spPr/>
        <p:txBody>
          <a:bodyPr/>
          <a:lstStyle/>
          <a:p>
            <a:pPr marL="0" indent="0">
              <a:buNone/>
            </a:pPr>
            <a:r>
              <a:rPr lang="en-CA" i="1" dirty="0"/>
              <a:t>One of the earliest known cipher used to encrypt messages for insecure medium of communication.</a:t>
            </a:r>
          </a:p>
          <a:p>
            <a:pPr marL="0" indent="0">
              <a:buNone/>
            </a:pPr>
            <a:endParaRPr lang="en-CA" i="1" dirty="0"/>
          </a:p>
          <a:p>
            <a:pPr marL="0" indent="0">
              <a:buNone/>
            </a:pPr>
            <a:endParaRPr lang="en-CA" i="1" dirty="0"/>
          </a:p>
          <a:p>
            <a:pPr marL="0" indent="0">
              <a:buNone/>
            </a:pPr>
            <a:r>
              <a:rPr lang="en-CA" b="1" i="1" dirty="0"/>
              <a:t>Describe its behaviour in words</a:t>
            </a:r>
          </a:p>
          <a:p>
            <a:pPr marL="0" indent="0">
              <a:buNone/>
            </a:pPr>
            <a:endParaRPr lang="en-CA" dirty="0"/>
          </a:p>
        </p:txBody>
      </p:sp>
      <p:pic>
        <p:nvPicPr>
          <p:cNvPr id="2058" name="Picture 10" descr="https://upload.wikimedia.org/wikipedia/commons/thumb/4/4a/Caesar_cipher_left_shift_of_3.svg/1920px-Caesar_cipher_left_shift_of_3.svg.png">
            <a:extLst>
              <a:ext uri="{FF2B5EF4-FFF2-40B4-BE49-F238E27FC236}">
                <a16:creationId xmlns:a16="http://schemas.microsoft.com/office/drawing/2014/main" id="{8AD80150-9C9A-458A-AE62-A88F52ACAC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38" y="2644973"/>
            <a:ext cx="4425462" cy="18669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FB4247-516A-4593-967C-31CF69BC2CD5}"/>
              </a:ext>
            </a:extLst>
          </p:cNvPr>
          <p:cNvSpPr txBox="1"/>
          <p:nvPr/>
        </p:nvSpPr>
        <p:spPr>
          <a:xfrm>
            <a:off x="9319846" y="4659923"/>
            <a:ext cx="2453054" cy="369332"/>
          </a:xfrm>
          <a:prstGeom prst="rect">
            <a:avLst/>
          </a:prstGeom>
          <a:noFill/>
        </p:spPr>
        <p:txBody>
          <a:bodyPr wrap="square" rtlCol="0">
            <a:spAutoFit/>
          </a:bodyPr>
          <a:lstStyle/>
          <a:p>
            <a:r>
              <a:rPr lang="en-CA" dirty="0"/>
              <a:t>Matt Crypto Wikimedia</a:t>
            </a:r>
          </a:p>
        </p:txBody>
      </p:sp>
    </p:spTree>
    <p:extLst>
      <p:ext uri="{BB962C8B-B14F-4D97-AF65-F5344CB8AC3E}">
        <p14:creationId xmlns:p14="http://schemas.microsoft.com/office/powerpoint/2010/main" val="4032828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B8DD-36C4-4D20-84F9-062460E62959}"/>
              </a:ext>
            </a:extLst>
          </p:cNvPr>
          <p:cNvSpPr>
            <a:spLocks noGrp="1"/>
          </p:cNvSpPr>
          <p:nvPr>
            <p:ph type="title"/>
          </p:nvPr>
        </p:nvSpPr>
        <p:spPr/>
        <p:txBody>
          <a:bodyPr/>
          <a:lstStyle/>
          <a:p>
            <a:r>
              <a:rPr lang="en-CA" dirty="0"/>
              <a:t>Caesar Cipher (ROT 13)</a:t>
            </a:r>
            <a:endParaRPr lang="en-CA" i="1" dirty="0"/>
          </a:p>
        </p:txBody>
      </p:sp>
      <p:sp>
        <p:nvSpPr>
          <p:cNvPr id="3" name="Content Placeholder 2">
            <a:extLst>
              <a:ext uri="{FF2B5EF4-FFF2-40B4-BE49-F238E27FC236}">
                <a16:creationId xmlns:a16="http://schemas.microsoft.com/office/drawing/2014/main" id="{FDF36749-255D-4DDE-A001-2304298118DE}"/>
              </a:ext>
            </a:extLst>
          </p:cNvPr>
          <p:cNvSpPr>
            <a:spLocks noGrp="1"/>
          </p:cNvSpPr>
          <p:nvPr>
            <p:ph idx="1"/>
          </p:nvPr>
        </p:nvSpPr>
        <p:spPr/>
        <p:txBody>
          <a:bodyPr>
            <a:normAutofit fontScale="85000" lnSpcReduction="20000"/>
          </a:bodyPr>
          <a:lstStyle/>
          <a:p>
            <a:pPr marL="0" indent="0">
              <a:buNone/>
            </a:pPr>
            <a:r>
              <a:rPr lang="en-CA" b="1" i="1" dirty="0">
                <a:latin typeface="Consolas" panose="020B0609020204030204" pitchFamily="49" charset="0"/>
              </a:rPr>
              <a:t>Pseudocode:</a:t>
            </a:r>
          </a:p>
          <a:p>
            <a:pPr marL="0" indent="0">
              <a:buNone/>
            </a:pPr>
            <a:r>
              <a:rPr lang="en-CA" i="1" dirty="0">
                <a:latin typeface="Consolas" panose="020B0609020204030204" pitchFamily="49" charset="0"/>
              </a:rPr>
              <a:t>For letter in message:</a:t>
            </a:r>
          </a:p>
          <a:p>
            <a:pPr marL="0" indent="0">
              <a:buNone/>
            </a:pPr>
            <a:r>
              <a:rPr lang="en-CA" i="1" dirty="0">
                <a:latin typeface="Consolas" panose="020B0609020204030204" pitchFamily="49" charset="0"/>
              </a:rPr>
              <a:t>	(letter + 13) modulo 26</a:t>
            </a:r>
          </a:p>
          <a:p>
            <a:pPr marL="0" indent="0">
              <a:buNone/>
            </a:pPr>
            <a:endParaRPr lang="en-CA" i="1" dirty="0">
              <a:latin typeface="Consolas" panose="020B0609020204030204" pitchFamily="49" charset="0"/>
            </a:endParaRPr>
          </a:p>
          <a:p>
            <a:pPr marL="0" indent="0">
              <a:buNone/>
            </a:pPr>
            <a:r>
              <a:rPr lang="en-CA" b="1" i="1" dirty="0">
                <a:latin typeface="Consolas" panose="020B0609020204030204" pitchFamily="49" charset="0"/>
              </a:rPr>
              <a:t>In R:</a:t>
            </a:r>
            <a:endParaRPr lang="nb-NO" i="1" dirty="0">
              <a:latin typeface="Consolas" panose="020B0609020204030204" pitchFamily="49" charset="0"/>
            </a:endParaRPr>
          </a:p>
          <a:p>
            <a:pPr marL="0" indent="0">
              <a:buNone/>
            </a:pPr>
            <a:r>
              <a:rPr lang="nb-NO" i="1" dirty="0">
                <a:latin typeface="Consolas" panose="020B0609020204030204" pitchFamily="49" charset="0"/>
              </a:rPr>
              <a:t>for (letter in </a:t>
            </a:r>
            <a:r>
              <a:rPr lang="en-CA" i="1" dirty="0" err="1">
                <a:latin typeface="Consolas" panose="020B0609020204030204" pitchFamily="49" charset="0"/>
              </a:rPr>
              <a:t>msg_as_int</a:t>
            </a:r>
            <a:r>
              <a:rPr lang="nb-NO" i="1" dirty="0">
                <a:latin typeface="Consolas" panose="020B0609020204030204" pitchFamily="49" charset="0"/>
              </a:rPr>
              <a:t>) {</a:t>
            </a:r>
          </a:p>
          <a:p>
            <a:pPr marL="0" indent="0">
              <a:buNone/>
            </a:pPr>
            <a:r>
              <a:rPr lang="nb-NO" i="1" dirty="0">
                <a:latin typeface="Consolas" panose="020B0609020204030204" pitchFamily="49" charset="0"/>
              </a:rPr>
              <a:t>  (letter + 13) %% 26</a:t>
            </a:r>
          </a:p>
          <a:p>
            <a:pPr marL="0" indent="0">
              <a:buNone/>
            </a:pPr>
            <a:r>
              <a:rPr lang="nb-NO" i="1" dirty="0">
                <a:latin typeface="Consolas" panose="020B0609020204030204" pitchFamily="49" charset="0"/>
              </a:rPr>
              <a:t>}</a:t>
            </a:r>
          </a:p>
          <a:p>
            <a:pPr marL="0" indent="0">
              <a:buNone/>
            </a:pPr>
            <a:endParaRPr lang="nb-NO" i="1" dirty="0">
              <a:latin typeface="Consolas" panose="020B0609020204030204" pitchFamily="49" charset="0"/>
            </a:endParaRPr>
          </a:p>
          <a:p>
            <a:pPr marL="0" indent="0">
              <a:buNone/>
            </a:pPr>
            <a:r>
              <a:rPr lang="nb-NO" b="1" i="1" dirty="0">
                <a:latin typeface="Consolas" panose="020B0609020204030204" pitchFamily="49" charset="0"/>
              </a:rPr>
              <a:t>Or:</a:t>
            </a:r>
          </a:p>
          <a:p>
            <a:pPr marL="0" indent="0">
              <a:buNone/>
            </a:pPr>
            <a:r>
              <a:rPr lang="en-CA" i="1" dirty="0">
                <a:latin typeface="Consolas" panose="020B0609020204030204" pitchFamily="49" charset="0"/>
              </a:rPr>
              <a:t>(</a:t>
            </a:r>
            <a:r>
              <a:rPr lang="en-CA" i="1" dirty="0" err="1">
                <a:latin typeface="Consolas" panose="020B0609020204030204" pitchFamily="49" charset="0"/>
              </a:rPr>
              <a:t>msg_as_int</a:t>
            </a:r>
            <a:r>
              <a:rPr lang="en-CA" i="1" dirty="0">
                <a:latin typeface="Consolas" panose="020B0609020204030204" pitchFamily="49" charset="0"/>
              </a:rPr>
              <a:t> + 13) %% 26</a:t>
            </a:r>
          </a:p>
        </p:txBody>
      </p:sp>
      <p:pic>
        <p:nvPicPr>
          <p:cNvPr id="2058" name="Picture 10" descr="https://upload.wikimedia.org/wikipedia/commons/thumb/4/4a/Caesar_cipher_left_shift_of_3.svg/1920px-Caesar_cipher_left_shift_of_3.svg.png">
            <a:extLst>
              <a:ext uri="{FF2B5EF4-FFF2-40B4-BE49-F238E27FC236}">
                <a16:creationId xmlns:a16="http://schemas.microsoft.com/office/drawing/2014/main" id="{8AD80150-9C9A-458A-AE62-A88F52ACAC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38" y="2644973"/>
            <a:ext cx="4425462" cy="18669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FB4247-516A-4593-967C-31CF69BC2CD5}"/>
              </a:ext>
            </a:extLst>
          </p:cNvPr>
          <p:cNvSpPr txBox="1"/>
          <p:nvPr/>
        </p:nvSpPr>
        <p:spPr>
          <a:xfrm>
            <a:off x="9319846" y="4659923"/>
            <a:ext cx="2453054" cy="369332"/>
          </a:xfrm>
          <a:prstGeom prst="rect">
            <a:avLst/>
          </a:prstGeom>
          <a:noFill/>
        </p:spPr>
        <p:txBody>
          <a:bodyPr wrap="square" rtlCol="0">
            <a:spAutoFit/>
          </a:bodyPr>
          <a:lstStyle/>
          <a:p>
            <a:r>
              <a:rPr lang="en-CA" dirty="0"/>
              <a:t>Matt Crypto Wikimedia</a:t>
            </a:r>
          </a:p>
        </p:txBody>
      </p:sp>
      <p:sp>
        <p:nvSpPr>
          <p:cNvPr id="5" name="TextBox 4"/>
          <p:cNvSpPr txBox="1"/>
          <p:nvPr/>
        </p:nvSpPr>
        <p:spPr>
          <a:xfrm>
            <a:off x="3708400" y="6501631"/>
            <a:ext cx="10274300" cy="338554"/>
          </a:xfrm>
          <a:prstGeom prst="rect">
            <a:avLst/>
          </a:prstGeom>
          <a:noFill/>
        </p:spPr>
        <p:txBody>
          <a:bodyPr wrap="square" rtlCol="0">
            <a:spAutoFit/>
          </a:bodyPr>
          <a:lstStyle/>
          <a:p>
            <a:r>
              <a:rPr lang="en-US" sz="1600" dirty="0" smtClean="0">
                <a:latin typeface="Consolas" panose="020B0609020204030204" pitchFamily="49" charset="0"/>
              </a:rPr>
              <a:t>Full Version: intToUtf8</a:t>
            </a:r>
            <a:r>
              <a:rPr lang="en-US" sz="1600" dirty="0">
                <a:latin typeface="Consolas" panose="020B0609020204030204" pitchFamily="49" charset="0"/>
              </a:rPr>
              <a:t>((((utf8ToInt("</a:t>
            </a:r>
            <a:r>
              <a:rPr lang="en-US" sz="1600" dirty="0" err="1">
                <a:latin typeface="Consolas" panose="020B0609020204030204" pitchFamily="49" charset="0"/>
              </a:rPr>
              <a:t>helloworld</a:t>
            </a:r>
            <a:r>
              <a:rPr lang="en-US" sz="1600" dirty="0">
                <a:latin typeface="Consolas" panose="020B0609020204030204" pitchFamily="49" charset="0"/>
              </a:rPr>
              <a:t>") - 97) + 13) %% 26) + 97)</a:t>
            </a:r>
            <a:endParaRPr lang="en-GB" sz="1600" dirty="0">
              <a:latin typeface="Consolas" panose="020B0609020204030204" pitchFamily="49" charset="0"/>
            </a:endParaRPr>
          </a:p>
        </p:txBody>
      </p:sp>
    </p:spTree>
    <p:extLst>
      <p:ext uri="{BB962C8B-B14F-4D97-AF65-F5344CB8AC3E}">
        <p14:creationId xmlns:p14="http://schemas.microsoft.com/office/powerpoint/2010/main" val="2975042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A8F5-AAC8-49FE-B6C5-1A36E7BD33A4}"/>
              </a:ext>
            </a:extLst>
          </p:cNvPr>
          <p:cNvSpPr>
            <a:spLocks noGrp="1"/>
          </p:cNvSpPr>
          <p:nvPr>
            <p:ph type="title"/>
          </p:nvPr>
        </p:nvSpPr>
        <p:spPr/>
        <p:txBody>
          <a:bodyPr/>
          <a:lstStyle/>
          <a:p>
            <a:r>
              <a:rPr lang="en-CA" dirty="0"/>
              <a:t>Data Types</a:t>
            </a:r>
          </a:p>
        </p:txBody>
      </p:sp>
      <p:sp>
        <p:nvSpPr>
          <p:cNvPr id="3" name="Content Placeholder 2">
            <a:extLst>
              <a:ext uri="{FF2B5EF4-FFF2-40B4-BE49-F238E27FC236}">
                <a16:creationId xmlns:a16="http://schemas.microsoft.com/office/drawing/2014/main" id="{32DCCD43-83E1-47D8-8DD1-1F8D82EC4588}"/>
              </a:ext>
            </a:extLst>
          </p:cNvPr>
          <p:cNvSpPr>
            <a:spLocks noGrp="1"/>
          </p:cNvSpPr>
          <p:nvPr>
            <p:ph idx="1"/>
          </p:nvPr>
        </p:nvSpPr>
        <p:spPr>
          <a:xfrm>
            <a:off x="838199" y="1825625"/>
            <a:ext cx="10310447" cy="4351338"/>
          </a:xfrm>
        </p:spPr>
        <p:txBody>
          <a:bodyPr>
            <a:normAutofit fontScale="92500" lnSpcReduction="10000"/>
          </a:bodyPr>
          <a:lstStyle/>
          <a:p>
            <a:pPr marL="0" indent="0">
              <a:buNone/>
            </a:pPr>
            <a:r>
              <a:rPr lang="en-CA" dirty="0"/>
              <a:t>Basic types</a:t>
            </a:r>
          </a:p>
          <a:p>
            <a:pPr lvl="1"/>
            <a:r>
              <a:rPr lang="en-GB" dirty="0"/>
              <a:t>character:		”a", "</a:t>
            </a:r>
            <a:r>
              <a:rPr lang="en-GB" dirty="0" err="1"/>
              <a:t>swc</a:t>
            </a:r>
            <a:r>
              <a:rPr lang="en-GB" dirty="0"/>
              <a:t>"</a:t>
            </a:r>
          </a:p>
          <a:p>
            <a:pPr lvl="1"/>
            <a:r>
              <a:rPr lang="en-GB" dirty="0"/>
              <a:t>numeric:		2.0, 15.5</a:t>
            </a:r>
          </a:p>
          <a:p>
            <a:pPr lvl="1"/>
            <a:r>
              <a:rPr lang="en-GB" dirty="0"/>
              <a:t>integer:		2</a:t>
            </a:r>
          </a:p>
          <a:p>
            <a:pPr lvl="1"/>
            <a:r>
              <a:rPr lang="en-GB" dirty="0"/>
              <a:t>logical: 		TRUE, FALSE</a:t>
            </a:r>
          </a:p>
          <a:p>
            <a:pPr lvl="1"/>
            <a:r>
              <a:rPr lang="en-GB" dirty="0"/>
              <a:t>complex: 		1 + 4i</a:t>
            </a:r>
          </a:p>
          <a:p>
            <a:pPr marL="0" indent="0">
              <a:buNone/>
            </a:pPr>
            <a:r>
              <a:rPr lang="en-CA" dirty="0"/>
              <a:t>Other Types</a:t>
            </a:r>
          </a:p>
          <a:p>
            <a:pPr lvl="1"/>
            <a:r>
              <a:rPr lang="en-CA" dirty="0"/>
              <a:t>Factors		Categorical Data Structure (ex. Marital Status)</a:t>
            </a:r>
          </a:p>
          <a:p>
            <a:pPr lvl="1"/>
            <a:r>
              <a:rPr lang="en-CA" dirty="0"/>
              <a:t>Vector		1 indexed series of element of similar type, indexes or logical</a:t>
            </a:r>
          </a:p>
          <a:p>
            <a:pPr lvl="1"/>
            <a:r>
              <a:rPr lang="en-CA" dirty="0"/>
              <a:t>Array		N dimension series of elements [row, column, …]</a:t>
            </a:r>
          </a:p>
          <a:p>
            <a:pPr lvl="1"/>
            <a:r>
              <a:rPr lang="en-CA" dirty="0"/>
              <a:t>List		Mixed-Type data structure, support tag per element (“a” = 5)</a:t>
            </a:r>
          </a:p>
          <a:p>
            <a:pPr lvl="1"/>
            <a:r>
              <a:rPr lang="en-CA" dirty="0"/>
              <a:t>Data frame	List containing elements of equal length</a:t>
            </a:r>
          </a:p>
          <a:p>
            <a:pPr lvl="1"/>
            <a:endParaRPr lang="en-CA" dirty="0"/>
          </a:p>
        </p:txBody>
      </p:sp>
    </p:spTree>
    <p:extLst>
      <p:ext uri="{BB962C8B-B14F-4D97-AF65-F5344CB8AC3E}">
        <p14:creationId xmlns:p14="http://schemas.microsoft.com/office/powerpoint/2010/main" val="869582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21AC-2099-4D20-BAAC-00CF7C76DAB9}"/>
              </a:ext>
            </a:extLst>
          </p:cNvPr>
          <p:cNvSpPr>
            <a:spLocks noGrp="1"/>
          </p:cNvSpPr>
          <p:nvPr>
            <p:ph type="title"/>
          </p:nvPr>
        </p:nvSpPr>
        <p:spPr>
          <a:xfrm>
            <a:off x="2702170" y="2766218"/>
            <a:ext cx="7092462" cy="1325563"/>
          </a:xfrm>
        </p:spPr>
        <p:txBody>
          <a:bodyPr/>
          <a:lstStyle/>
          <a:p>
            <a:r>
              <a:rPr lang="en-CA" dirty="0"/>
              <a:t>Questions from the exercises?</a:t>
            </a:r>
          </a:p>
        </p:txBody>
      </p:sp>
    </p:spTree>
    <p:extLst>
      <p:ext uri="{BB962C8B-B14F-4D97-AF65-F5344CB8AC3E}">
        <p14:creationId xmlns:p14="http://schemas.microsoft.com/office/powerpoint/2010/main" val="2607173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4AEE-1776-44F7-B58D-EDBF0FE3BE98}"/>
              </a:ext>
            </a:extLst>
          </p:cNvPr>
          <p:cNvSpPr>
            <a:spLocks noGrp="1"/>
          </p:cNvSpPr>
          <p:nvPr>
            <p:ph type="title"/>
          </p:nvPr>
        </p:nvSpPr>
        <p:spPr>
          <a:xfrm>
            <a:off x="3196370" y="2131295"/>
            <a:ext cx="5799259" cy="2595410"/>
          </a:xfrm>
        </p:spPr>
        <p:txBody>
          <a:bodyPr>
            <a:normAutofit/>
          </a:bodyPr>
          <a:lstStyle/>
          <a:p>
            <a:r>
              <a:rPr lang="en-CA" sz="4800" dirty="0"/>
              <a:t>Let’s read some code!</a:t>
            </a:r>
          </a:p>
        </p:txBody>
      </p:sp>
    </p:spTree>
    <p:extLst>
      <p:ext uri="{BB962C8B-B14F-4D97-AF65-F5344CB8AC3E}">
        <p14:creationId xmlns:p14="http://schemas.microsoft.com/office/powerpoint/2010/main" val="3377181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B871-A74E-4C69-973D-07891C8AA8A7}"/>
              </a:ext>
            </a:extLst>
          </p:cNvPr>
          <p:cNvSpPr>
            <a:spLocks noGrp="1"/>
          </p:cNvSpPr>
          <p:nvPr>
            <p:ph type="title"/>
          </p:nvPr>
        </p:nvSpPr>
        <p:spPr/>
        <p:txBody>
          <a:bodyPr/>
          <a:lstStyle/>
          <a:p>
            <a:r>
              <a:rPr lang="en-CA" dirty="0"/>
              <a:t>What have we learned?</a:t>
            </a:r>
          </a:p>
        </p:txBody>
      </p:sp>
      <p:sp>
        <p:nvSpPr>
          <p:cNvPr id="3" name="Content Placeholder 2">
            <a:extLst>
              <a:ext uri="{FF2B5EF4-FFF2-40B4-BE49-F238E27FC236}">
                <a16:creationId xmlns:a16="http://schemas.microsoft.com/office/drawing/2014/main" id="{08E40BCA-BB2F-4B1D-BAE4-CBCCFD63E333}"/>
              </a:ext>
            </a:extLst>
          </p:cNvPr>
          <p:cNvSpPr>
            <a:spLocks noGrp="1"/>
          </p:cNvSpPr>
          <p:nvPr>
            <p:ph idx="1"/>
          </p:nvPr>
        </p:nvSpPr>
        <p:spPr/>
        <p:txBody>
          <a:bodyPr/>
          <a:lstStyle/>
          <a:p>
            <a:r>
              <a:rPr lang="en-CA" dirty="0"/>
              <a:t>As science relies more on computers and algorithms, communication skills now include programming skills.</a:t>
            </a:r>
          </a:p>
          <a:p>
            <a:r>
              <a:rPr lang="en-CA" dirty="0"/>
              <a:t>Don’t code for machine, code for people.</a:t>
            </a:r>
          </a:p>
          <a:p>
            <a:r>
              <a:rPr lang="en-CA" dirty="0"/>
              <a:t>Don’t wait to get burn, leverage good practices now</a:t>
            </a:r>
          </a:p>
          <a:p>
            <a:r>
              <a:rPr lang="en-CA" dirty="0"/>
              <a:t>PPHS616 is the ideal moment to spend the time to learn R. </a:t>
            </a:r>
          </a:p>
          <a:p>
            <a:r>
              <a:rPr lang="en-CA" dirty="0"/>
              <a:t>Managing, cleaning, reading data is the first step of every project.</a:t>
            </a:r>
          </a:p>
          <a:p>
            <a:r>
              <a:rPr lang="en-CA" dirty="0"/>
              <a:t>We will be the one reading your code, your main priority should be that I understand what it does.</a:t>
            </a:r>
          </a:p>
          <a:p>
            <a:r>
              <a:rPr lang="en-CA" dirty="0"/>
              <a:t>The learning the lingo will help you search for the answer.</a:t>
            </a:r>
          </a:p>
          <a:p>
            <a:endParaRPr lang="en-CA" dirty="0"/>
          </a:p>
        </p:txBody>
      </p:sp>
    </p:spTree>
    <p:extLst>
      <p:ext uri="{BB962C8B-B14F-4D97-AF65-F5344CB8AC3E}">
        <p14:creationId xmlns:p14="http://schemas.microsoft.com/office/powerpoint/2010/main" val="458278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748" y="2316246"/>
            <a:ext cx="4085506" cy="594245"/>
          </a:xfrm>
        </p:spPr>
        <p:txBody>
          <a:bodyPr>
            <a:noAutofit/>
          </a:bodyPr>
          <a:lstStyle/>
          <a:p>
            <a:r>
              <a:rPr lang="en-GB" sz="6600" dirty="0"/>
              <a:t>Thank you</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3987384"/>
            <a:ext cx="12229086" cy="2870616"/>
          </a:xfrm>
        </p:spPr>
      </p:pic>
    </p:spTree>
    <p:extLst>
      <p:ext uri="{BB962C8B-B14F-4D97-AF65-F5344CB8AC3E}">
        <p14:creationId xmlns:p14="http://schemas.microsoft.com/office/powerpoint/2010/main" val="125077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8016-78D2-4AA2-8976-D0FD63367965}"/>
              </a:ext>
            </a:extLst>
          </p:cNvPr>
          <p:cNvSpPr>
            <a:spLocks noGrp="1"/>
          </p:cNvSpPr>
          <p:nvPr>
            <p:ph type="title"/>
          </p:nvPr>
        </p:nvSpPr>
        <p:spPr/>
        <p:txBody>
          <a:bodyPr>
            <a:normAutofit/>
          </a:bodyPr>
          <a:lstStyle/>
          <a:p>
            <a:r>
              <a:rPr lang="en-CA" sz="3600" dirty="0"/>
              <a:t>Canadian Chronic Disease Surveillance System (CCDSS) </a:t>
            </a:r>
          </a:p>
        </p:txBody>
      </p:sp>
      <p:sp>
        <p:nvSpPr>
          <p:cNvPr id="3" name="Content Placeholder 2">
            <a:extLst>
              <a:ext uri="{FF2B5EF4-FFF2-40B4-BE49-F238E27FC236}">
                <a16:creationId xmlns:a16="http://schemas.microsoft.com/office/drawing/2014/main" id="{956FC215-0D68-4E60-A9AE-269F73A965ED}"/>
              </a:ext>
            </a:extLst>
          </p:cNvPr>
          <p:cNvSpPr>
            <a:spLocks noGrp="1"/>
          </p:cNvSpPr>
          <p:nvPr>
            <p:ph idx="1"/>
          </p:nvPr>
        </p:nvSpPr>
        <p:spPr/>
        <p:txBody>
          <a:bodyPr>
            <a:normAutofit/>
          </a:bodyPr>
          <a:lstStyle/>
          <a:p>
            <a:pPr marL="0" indent="0">
              <a:buNone/>
            </a:pPr>
            <a:r>
              <a:rPr lang="en-GB" dirty="0"/>
              <a:t>Diabetes Mellitus – Case Definition</a:t>
            </a:r>
          </a:p>
          <a:p>
            <a:pPr marL="0" indent="0">
              <a:buNone/>
            </a:pPr>
            <a:r>
              <a:rPr lang="en-GB" dirty="0"/>
              <a:t>	“One or more hospitalizations or two or more physician claims 	within two years “</a:t>
            </a:r>
          </a:p>
          <a:p>
            <a:pPr marL="0" indent="0">
              <a:buNone/>
            </a:pPr>
            <a:endParaRPr lang="en-GB" dirty="0"/>
          </a:p>
          <a:p>
            <a:pPr marL="0" indent="0">
              <a:buNone/>
            </a:pPr>
            <a:r>
              <a:rPr lang="en-GB" dirty="0"/>
              <a:t>ICD Codes 9 </a:t>
            </a:r>
            <a:r>
              <a:rPr lang="en-GB" sz="2000" dirty="0"/>
              <a:t>(250*)  </a:t>
            </a:r>
            <a:r>
              <a:rPr lang="en-GB" dirty="0"/>
              <a:t>10</a:t>
            </a:r>
            <a:r>
              <a:rPr lang="en-GB" sz="2000" dirty="0"/>
              <a:t> (E1(0|1|2|3|4)*)     </a:t>
            </a:r>
            <a:r>
              <a:rPr lang="en-GB" dirty="0"/>
              <a:t>Ages 1+</a:t>
            </a:r>
          </a:p>
          <a:p>
            <a:pPr marL="0" indent="0">
              <a:buNone/>
            </a:pPr>
            <a:endParaRPr lang="en-GB" dirty="0"/>
          </a:p>
          <a:p>
            <a:pPr marL="0" indent="0">
              <a:buNone/>
            </a:pPr>
            <a:r>
              <a:rPr lang="en-GB" dirty="0"/>
              <a:t>Confident you could replicate their numbers</a:t>
            </a:r>
            <a:r>
              <a:rPr lang="en-GB" dirty="0" smtClean="0"/>
              <a:t>?</a:t>
            </a:r>
            <a:endParaRPr lang="en-CA" dirty="0"/>
          </a:p>
        </p:txBody>
      </p:sp>
      <p:sp>
        <p:nvSpPr>
          <p:cNvPr id="4" name="TextBox 3"/>
          <p:cNvSpPr txBox="1"/>
          <p:nvPr/>
        </p:nvSpPr>
        <p:spPr>
          <a:xfrm>
            <a:off x="7797800" y="6311900"/>
            <a:ext cx="4394200" cy="369332"/>
          </a:xfrm>
          <a:prstGeom prst="rect">
            <a:avLst/>
          </a:prstGeom>
          <a:noFill/>
        </p:spPr>
        <p:txBody>
          <a:bodyPr wrap="square" rtlCol="0">
            <a:spAutoFit/>
          </a:bodyPr>
          <a:lstStyle/>
          <a:p>
            <a:r>
              <a:rPr lang="en-GB" dirty="0" smtClean="0">
                <a:hlinkClick r:id="rId3"/>
              </a:rPr>
              <a:t>health-infobase.canada.ca/</a:t>
            </a:r>
            <a:r>
              <a:rPr lang="en-GB" dirty="0" err="1" smtClean="0">
                <a:hlinkClick r:id="rId3"/>
              </a:rPr>
              <a:t>ccdss</a:t>
            </a:r>
            <a:r>
              <a:rPr lang="en-GB" dirty="0" smtClean="0">
                <a:hlinkClick r:id="rId3"/>
              </a:rPr>
              <a:t>/data-tool</a:t>
            </a:r>
            <a:r>
              <a:rPr lang="en-GB" dirty="0">
                <a:hlinkClick r:id="rId3"/>
              </a:rPr>
              <a:t>/</a:t>
            </a:r>
            <a:endParaRPr lang="en-GB" dirty="0"/>
          </a:p>
        </p:txBody>
      </p:sp>
    </p:spTree>
    <p:extLst>
      <p:ext uri="{BB962C8B-B14F-4D97-AF65-F5344CB8AC3E}">
        <p14:creationId xmlns:p14="http://schemas.microsoft.com/office/powerpoint/2010/main" val="299117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8016-78D2-4AA2-8976-D0FD63367965}"/>
              </a:ext>
            </a:extLst>
          </p:cNvPr>
          <p:cNvSpPr>
            <a:spLocks noGrp="1"/>
          </p:cNvSpPr>
          <p:nvPr>
            <p:ph type="title"/>
          </p:nvPr>
        </p:nvSpPr>
        <p:spPr/>
        <p:txBody>
          <a:bodyPr>
            <a:normAutofit/>
          </a:bodyPr>
          <a:lstStyle/>
          <a:p>
            <a:r>
              <a:rPr lang="en-CA" sz="3600" dirty="0"/>
              <a:t>Canadian Chronic Disease Surveillance System (CCDSS) </a:t>
            </a:r>
          </a:p>
        </p:txBody>
      </p:sp>
      <p:sp>
        <p:nvSpPr>
          <p:cNvPr id="3" name="Content Placeholder 2">
            <a:extLst>
              <a:ext uri="{FF2B5EF4-FFF2-40B4-BE49-F238E27FC236}">
                <a16:creationId xmlns:a16="http://schemas.microsoft.com/office/drawing/2014/main" id="{956FC215-0D68-4E60-A9AE-269F73A965ED}"/>
              </a:ext>
            </a:extLst>
          </p:cNvPr>
          <p:cNvSpPr>
            <a:spLocks noGrp="1"/>
          </p:cNvSpPr>
          <p:nvPr>
            <p:ph idx="1"/>
          </p:nvPr>
        </p:nvSpPr>
        <p:spPr/>
        <p:txBody>
          <a:bodyPr>
            <a:normAutofit lnSpcReduction="10000"/>
          </a:bodyPr>
          <a:lstStyle/>
          <a:p>
            <a:pPr marL="0" indent="0">
              <a:buNone/>
            </a:pPr>
            <a:r>
              <a:rPr lang="en-CA" dirty="0"/>
              <a:t>Indicators Based on this Case </a:t>
            </a:r>
            <a:r>
              <a:rPr lang="en-CA" dirty="0" smtClean="0"/>
              <a:t>Definition</a:t>
            </a:r>
            <a:endParaRPr lang="en-CA" dirty="0"/>
          </a:p>
          <a:p>
            <a:r>
              <a:rPr lang="en-CA" sz="2000" dirty="0"/>
              <a:t>What is a year </a:t>
            </a:r>
            <a:r>
              <a:rPr lang="en-CA" sz="1600" dirty="0"/>
              <a:t>(Same date two years later? What about leap year, is year 365, 365.25, depends on year</a:t>
            </a:r>
            <a:r>
              <a:rPr lang="en-CA" sz="1600" dirty="0" smtClean="0"/>
              <a:t>?)</a:t>
            </a:r>
            <a:endParaRPr lang="en-CA" sz="2000" dirty="0" smtClean="0"/>
          </a:p>
          <a:p>
            <a:r>
              <a:rPr lang="en-CA" sz="2000" dirty="0" smtClean="0"/>
              <a:t>What </a:t>
            </a:r>
            <a:r>
              <a:rPr lang="en-CA" sz="2000" dirty="0"/>
              <a:t>if a physician makes two claims for one visit? (same day)</a:t>
            </a:r>
          </a:p>
          <a:p>
            <a:r>
              <a:rPr lang="en-CA" sz="2000" dirty="0" smtClean="0"/>
              <a:t>Do </a:t>
            </a:r>
            <a:r>
              <a:rPr lang="en-CA" sz="2000" dirty="0"/>
              <a:t>you count services given before the cut off age</a:t>
            </a:r>
            <a:r>
              <a:rPr lang="en-CA" sz="2000" dirty="0" smtClean="0"/>
              <a:t>? Or can’t they have DM before 1?</a:t>
            </a:r>
          </a:p>
          <a:p>
            <a:endParaRPr lang="en-CA" sz="2000" dirty="0"/>
          </a:p>
          <a:p>
            <a:pPr marL="0" indent="0">
              <a:buNone/>
            </a:pPr>
            <a:r>
              <a:rPr lang="en-CA" dirty="0" smtClean="0"/>
              <a:t>Indicators Based on this Case Definition</a:t>
            </a:r>
            <a:endParaRPr lang="en-CA" dirty="0"/>
          </a:p>
          <a:p>
            <a:r>
              <a:rPr lang="en-CA" sz="2000" dirty="0" smtClean="0"/>
              <a:t>When does a year start/end?</a:t>
            </a:r>
            <a:endParaRPr lang="en-CA" sz="2000" dirty="0" smtClean="0"/>
          </a:p>
          <a:p>
            <a:r>
              <a:rPr lang="en-CA" sz="2000" dirty="0" smtClean="0"/>
              <a:t>Will </a:t>
            </a:r>
            <a:r>
              <a:rPr lang="en-CA" sz="2000" dirty="0"/>
              <a:t>you round the number, how to match their rounding? (What if probabilistic strategy)</a:t>
            </a:r>
          </a:p>
          <a:p>
            <a:r>
              <a:rPr lang="en-CA" sz="2000" dirty="0"/>
              <a:t>What about confidence intervals? May be modified for suppression.</a:t>
            </a:r>
          </a:p>
          <a:p>
            <a:r>
              <a:rPr lang="en-CA" sz="2000" dirty="0"/>
              <a:t>What if age-standardized? What population, from which counts, rounded before/after/not at all?</a:t>
            </a:r>
          </a:p>
          <a:p>
            <a:r>
              <a:rPr lang="en-CA" sz="2000" dirty="0"/>
              <a:t>Do you use a “burn-in” period for unstable early years.</a:t>
            </a:r>
          </a:p>
          <a:p>
            <a:endParaRPr lang="en-CA" sz="2000" dirty="0"/>
          </a:p>
          <a:p>
            <a:endParaRPr lang="en-CA" sz="2000" dirty="0"/>
          </a:p>
          <a:p>
            <a:endParaRPr lang="en-CA" sz="2000" dirty="0"/>
          </a:p>
          <a:p>
            <a:endParaRPr lang="en-CA" sz="2000" dirty="0"/>
          </a:p>
        </p:txBody>
      </p:sp>
      <p:sp>
        <p:nvSpPr>
          <p:cNvPr id="4" name="TextBox 3"/>
          <p:cNvSpPr txBox="1"/>
          <p:nvPr/>
        </p:nvSpPr>
        <p:spPr>
          <a:xfrm>
            <a:off x="2207499" y="1321356"/>
            <a:ext cx="7777001" cy="369332"/>
          </a:xfrm>
          <a:prstGeom prst="rect">
            <a:avLst/>
          </a:prstGeom>
          <a:noFill/>
        </p:spPr>
        <p:txBody>
          <a:bodyPr wrap="none" rtlCol="0">
            <a:spAutoFit/>
          </a:bodyPr>
          <a:lstStyle/>
          <a:p>
            <a:r>
              <a:rPr lang="en-GB" dirty="0"/>
              <a:t>“One or more hospitalizations or two or more physician claims within two years </a:t>
            </a:r>
            <a:r>
              <a:rPr lang="en-GB" dirty="0" smtClean="0"/>
              <a:t>“</a:t>
            </a:r>
            <a:endParaRPr lang="en-GB" dirty="0"/>
          </a:p>
        </p:txBody>
      </p:sp>
    </p:spTree>
    <p:extLst>
      <p:ext uri="{BB962C8B-B14F-4D97-AF65-F5344CB8AC3E}">
        <p14:creationId xmlns:p14="http://schemas.microsoft.com/office/powerpoint/2010/main" val="122726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BBF1-4C95-4F4C-918B-ED2DCC170C8F}"/>
              </a:ext>
            </a:extLst>
          </p:cNvPr>
          <p:cNvSpPr>
            <a:spLocks noGrp="1"/>
          </p:cNvSpPr>
          <p:nvPr>
            <p:ph type="title"/>
          </p:nvPr>
        </p:nvSpPr>
        <p:spPr/>
        <p:txBody>
          <a:bodyPr/>
          <a:lstStyle/>
          <a:p>
            <a:r>
              <a:rPr lang="en-CA" dirty="0"/>
              <a:t>Pseudocode for DM</a:t>
            </a:r>
          </a:p>
        </p:txBody>
      </p:sp>
      <p:sp>
        <p:nvSpPr>
          <p:cNvPr id="3" name="Content Placeholder 2">
            <a:extLst>
              <a:ext uri="{FF2B5EF4-FFF2-40B4-BE49-F238E27FC236}">
                <a16:creationId xmlns:a16="http://schemas.microsoft.com/office/drawing/2014/main" id="{520936CC-EC5D-4E6E-9D2B-3261DC4F1D50}"/>
              </a:ext>
            </a:extLst>
          </p:cNvPr>
          <p:cNvSpPr>
            <a:spLocks noGrp="1"/>
          </p:cNvSpPr>
          <p:nvPr>
            <p:ph idx="1"/>
          </p:nvPr>
        </p:nvSpPr>
        <p:spPr/>
        <p:txBody>
          <a:bodyPr>
            <a:normAutofit fontScale="77500" lnSpcReduction="20000"/>
          </a:bodyPr>
          <a:lstStyle/>
          <a:p>
            <a:pPr marL="0" indent="0">
              <a:buNone/>
            </a:pPr>
            <a:r>
              <a:rPr lang="en-CA" b="1" dirty="0">
                <a:latin typeface="Consolas" panose="020B0609020204030204" pitchFamily="49" charset="0"/>
              </a:rPr>
              <a:t>with</a:t>
            </a:r>
            <a:r>
              <a:rPr lang="en-CA" dirty="0">
                <a:latin typeface="Consolas" panose="020B0609020204030204" pitchFamily="49" charset="0"/>
              </a:rPr>
              <a:t> events </a:t>
            </a:r>
            <a:r>
              <a:rPr lang="en-CA" b="1" dirty="0">
                <a:latin typeface="Consolas" panose="020B0609020204030204" pitchFamily="49" charset="0"/>
              </a:rPr>
              <a:t>as</a:t>
            </a:r>
            <a:r>
              <a:rPr lang="en-CA" dirty="0">
                <a:latin typeface="Consolas" panose="020B0609020204030204" pitchFamily="49" charset="0"/>
              </a:rPr>
              <a:t> diagnoses </a:t>
            </a:r>
            <a:r>
              <a:rPr lang="en-CA" b="1" dirty="0">
                <a:latin typeface="Consolas" panose="020B0609020204030204" pitchFamily="49" charset="0"/>
              </a:rPr>
              <a:t>where</a:t>
            </a:r>
            <a:r>
              <a:rPr lang="en-CA" dirty="0">
                <a:latin typeface="Consolas" panose="020B0609020204030204" pitchFamily="49" charset="0"/>
              </a:rPr>
              <a:t> </a:t>
            </a:r>
          </a:p>
          <a:p>
            <a:pPr marL="0" indent="0">
              <a:buNone/>
            </a:pPr>
            <a:r>
              <a:rPr lang="en-CA" dirty="0">
                <a:latin typeface="Consolas" panose="020B0609020204030204" pitchFamily="49" charset="0"/>
              </a:rPr>
              <a:t>	</a:t>
            </a:r>
            <a:r>
              <a:rPr lang="en-CA" dirty="0" err="1">
                <a:latin typeface="Consolas" panose="020B0609020204030204" pitchFamily="49" charset="0"/>
              </a:rPr>
              <a:t>icd</a:t>
            </a:r>
            <a:r>
              <a:rPr lang="en-CA" dirty="0">
                <a:latin typeface="Consolas" panose="020B0609020204030204" pitchFamily="49" charset="0"/>
              </a:rPr>
              <a:t> </a:t>
            </a:r>
            <a:r>
              <a:rPr lang="en-CA" b="1" dirty="0">
                <a:latin typeface="Consolas" panose="020B0609020204030204" pitchFamily="49" charset="0"/>
              </a:rPr>
              <a:t>like</a:t>
            </a:r>
            <a:r>
              <a:rPr lang="en-CA" dirty="0">
                <a:latin typeface="Consolas" panose="020B0609020204030204" pitchFamily="49" charset="0"/>
              </a:rPr>
              <a:t> “</a:t>
            </a:r>
            <a:r>
              <a:rPr lang="en-CA" dirty="0" smtClean="0">
                <a:latin typeface="Consolas" panose="020B0609020204030204" pitchFamily="49" charset="0"/>
              </a:rPr>
              <a:t>250*” </a:t>
            </a:r>
            <a:r>
              <a:rPr lang="en-CA" b="1" dirty="0">
                <a:latin typeface="Consolas" panose="020B0609020204030204" pitchFamily="49" charset="0"/>
              </a:rPr>
              <a:t>or between </a:t>
            </a:r>
            <a:r>
              <a:rPr lang="en-CA" dirty="0">
                <a:latin typeface="Consolas" panose="020B0609020204030204" pitchFamily="49" charset="0"/>
              </a:rPr>
              <a:t>“E10” </a:t>
            </a:r>
            <a:r>
              <a:rPr lang="en-CA" b="1" dirty="0">
                <a:latin typeface="Consolas" panose="020B0609020204030204" pitchFamily="49" charset="0"/>
              </a:rPr>
              <a:t>to</a:t>
            </a:r>
            <a:r>
              <a:rPr lang="en-CA" dirty="0">
                <a:latin typeface="Consolas" panose="020B0609020204030204" pitchFamily="49" charset="0"/>
              </a:rPr>
              <a:t> “E14”</a:t>
            </a:r>
          </a:p>
          <a:p>
            <a:pPr marL="0" indent="0">
              <a:buNone/>
            </a:pPr>
            <a:r>
              <a:rPr lang="en-CA" dirty="0">
                <a:latin typeface="Consolas" panose="020B0609020204030204" pitchFamily="49" charset="0"/>
              </a:rPr>
              <a:t>	</a:t>
            </a:r>
            <a:r>
              <a:rPr lang="en-CA" b="1" dirty="0">
                <a:latin typeface="Consolas" panose="020B0609020204030204" pitchFamily="49" charset="0"/>
              </a:rPr>
              <a:t>and</a:t>
            </a:r>
            <a:r>
              <a:rPr lang="en-CA" dirty="0">
                <a:latin typeface="Consolas" panose="020B0609020204030204" pitchFamily="49" charset="0"/>
              </a:rPr>
              <a:t> date &gt;= dob </a:t>
            </a:r>
            <a:r>
              <a:rPr lang="en-CA" b="1" dirty="0">
                <a:latin typeface="Consolas" panose="020B0609020204030204" pitchFamily="49" charset="0"/>
              </a:rPr>
              <a:t>+ interval </a:t>
            </a:r>
            <a:r>
              <a:rPr lang="en-CA" dirty="0">
                <a:latin typeface="Consolas" panose="020B0609020204030204" pitchFamily="49" charset="0"/>
              </a:rPr>
              <a:t>‘1 year’</a:t>
            </a:r>
          </a:p>
          <a:p>
            <a:pPr marL="0" indent="0">
              <a:buNone/>
            </a:pPr>
            <a:r>
              <a:rPr lang="en-CA" b="1" dirty="0">
                <a:latin typeface="Consolas" panose="020B0609020204030204" pitchFamily="49" charset="0"/>
              </a:rPr>
              <a:t>(</a:t>
            </a:r>
          </a:p>
          <a:p>
            <a:pPr marL="0" indent="0">
              <a:buNone/>
            </a:pPr>
            <a:r>
              <a:rPr lang="en-CA" b="1" dirty="0">
                <a:latin typeface="Consolas" panose="020B0609020204030204" pitchFamily="49" charset="0"/>
              </a:rPr>
              <a:t>select</a:t>
            </a:r>
            <a:r>
              <a:rPr lang="en-CA" dirty="0">
                <a:latin typeface="Consolas" panose="020B0609020204030204" pitchFamily="49" charset="0"/>
              </a:rPr>
              <a:t> </a:t>
            </a:r>
            <a:r>
              <a:rPr lang="en-CA" b="1" dirty="0">
                <a:latin typeface="Consolas" panose="020B0609020204030204" pitchFamily="49" charset="0"/>
              </a:rPr>
              <a:t>distinct</a:t>
            </a:r>
            <a:r>
              <a:rPr lang="en-CA" dirty="0">
                <a:latin typeface="Consolas" panose="020B0609020204030204" pitchFamily="49" charset="0"/>
              </a:rPr>
              <a:t> patient, </a:t>
            </a:r>
            <a:r>
              <a:rPr lang="en-CA" b="1" dirty="0">
                <a:latin typeface="Consolas" panose="020B0609020204030204" pitchFamily="49" charset="0"/>
              </a:rPr>
              <a:t>min </a:t>
            </a:r>
            <a:r>
              <a:rPr lang="en-CA" dirty="0">
                <a:latin typeface="Consolas" panose="020B0609020204030204" pitchFamily="49" charset="0"/>
              </a:rPr>
              <a:t>date </a:t>
            </a:r>
            <a:r>
              <a:rPr lang="en-CA" b="1" dirty="0">
                <a:latin typeface="Consolas" panose="020B0609020204030204" pitchFamily="49" charset="0"/>
              </a:rPr>
              <a:t>from </a:t>
            </a:r>
            <a:r>
              <a:rPr lang="en-CA" dirty="0">
                <a:latin typeface="Consolas" panose="020B0609020204030204" pitchFamily="49" charset="0"/>
              </a:rPr>
              <a:t>events </a:t>
            </a:r>
            <a:r>
              <a:rPr lang="en-CA" b="1" dirty="0">
                <a:latin typeface="Consolas" panose="020B0609020204030204" pitchFamily="49" charset="0"/>
              </a:rPr>
              <a:t>where </a:t>
            </a:r>
            <a:r>
              <a:rPr lang="en-CA" dirty="0">
                <a:latin typeface="Consolas" panose="020B0609020204030204" pitchFamily="49" charset="0"/>
              </a:rPr>
              <a:t>hospitalization</a:t>
            </a:r>
          </a:p>
          <a:p>
            <a:pPr marL="0" indent="0">
              <a:buNone/>
            </a:pPr>
            <a:r>
              <a:rPr lang="en-CA" b="1" dirty="0">
                <a:latin typeface="Consolas" panose="020B0609020204030204" pitchFamily="49" charset="0"/>
              </a:rPr>
              <a:t>) UNION (</a:t>
            </a:r>
          </a:p>
          <a:p>
            <a:pPr marL="0" indent="0">
              <a:buNone/>
            </a:pPr>
            <a:r>
              <a:rPr lang="en-CA" b="1" dirty="0">
                <a:latin typeface="Consolas" panose="020B0609020204030204" pitchFamily="49" charset="0"/>
              </a:rPr>
              <a:t>select distinct </a:t>
            </a:r>
            <a:r>
              <a:rPr lang="en-CA" dirty="0">
                <a:latin typeface="Consolas" panose="020B0609020204030204" pitchFamily="49" charset="0"/>
              </a:rPr>
              <a:t>patient, date of second</a:t>
            </a:r>
          </a:p>
          <a:p>
            <a:pPr marL="0" indent="0">
              <a:buNone/>
            </a:pPr>
            <a:r>
              <a:rPr lang="en-CA" b="1" dirty="0">
                <a:latin typeface="Consolas" panose="020B0609020204030204" pitchFamily="49" charset="0"/>
              </a:rPr>
              <a:t>from</a:t>
            </a:r>
            <a:r>
              <a:rPr lang="en-CA" dirty="0">
                <a:latin typeface="Consolas" panose="020B0609020204030204" pitchFamily="49" charset="0"/>
              </a:rPr>
              <a:t> events </a:t>
            </a:r>
            <a:r>
              <a:rPr lang="en-CA" b="1" dirty="0">
                <a:latin typeface="Consolas" panose="020B0609020204030204" pitchFamily="49" charset="0"/>
              </a:rPr>
              <a:t>as</a:t>
            </a:r>
            <a:r>
              <a:rPr lang="en-CA" dirty="0">
                <a:latin typeface="Consolas" panose="020B0609020204030204" pitchFamily="49" charset="0"/>
              </a:rPr>
              <a:t> first </a:t>
            </a:r>
            <a:r>
              <a:rPr lang="en-CA" b="1" dirty="0">
                <a:latin typeface="Consolas" panose="020B0609020204030204" pitchFamily="49" charset="0"/>
              </a:rPr>
              <a:t>join</a:t>
            </a:r>
            <a:r>
              <a:rPr lang="en-CA" dirty="0">
                <a:latin typeface="Consolas" panose="020B0609020204030204" pitchFamily="49" charset="0"/>
              </a:rPr>
              <a:t> events </a:t>
            </a:r>
            <a:r>
              <a:rPr lang="en-CA" b="1" dirty="0">
                <a:latin typeface="Consolas" panose="020B0609020204030204" pitchFamily="49" charset="0"/>
              </a:rPr>
              <a:t>as</a:t>
            </a:r>
            <a:r>
              <a:rPr lang="en-CA" dirty="0">
                <a:latin typeface="Consolas" panose="020B0609020204030204" pitchFamily="49" charset="0"/>
              </a:rPr>
              <a:t> second </a:t>
            </a:r>
            <a:r>
              <a:rPr lang="en-CA" b="1" dirty="0">
                <a:latin typeface="Consolas" panose="020B0609020204030204" pitchFamily="49" charset="0"/>
              </a:rPr>
              <a:t>on</a:t>
            </a:r>
            <a:r>
              <a:rPr lang="en-CA" dirty="0">
                <a:latin typeface="Consolas" panose="020B0609020204030204" pitchFamily="49" charset="0"/>
              </a:rPr>
              <a:t> </a:t>
            </a:r>
          </a:p>
          <a:p>
            <a:pPr marL="0" indent="0">
              <a:buNone/>
            </a:pPr>
            <a:r>
              <a:rPr lang="en-CA" dirty="0">
                <a:latin typeface="Consolas" panose="020B0609020204030204" pitchFamily="49" charset="0"/>
              </a:rPr>
              <a:t>    same id </a:t>
            </a:r>
            <a:r>
              <a:rPr lang="en-CA" b="1" dirty="0">
                <a:latin typeface="Consolas" panose="020B0609020204030204" pitchFamily="49" charset="0"/>
              </a:rPr>
              <a:t>and</a:t>
            </a:r>
          </a:p>
          <a:p>
            <a:pPr marL="0" indent="0">
              <a:buNone/>
            </a:pPr>
            <a:r>
              <a:rPr lang="en-CA" dirty="0">
                <a:latin typeface="Consolas" panose="020B0609020204030204" pitchFamily="49" charset="0"/>
              </a:rPr>
              <a:t>    second </a:t>
            </a:r>
            <a:r>
              <a:rPr lang="en-CA" b="1" dirty="0">
                <a:latin typeface="Consolas" panose="020B0609020204030204" pitchFamily="49" charset="0"/>
              </a:rPr>
              <a:t>between</a:t>
            </a:r>
            <a:r>
              <a:rPr lang="en-CA" dirty="0">
                <a:latin typeface="Consolas" panose="020B0609020204030204" pitchFamily="49" charset="0"/>
              </a:rPr>
              <a:t> first </a:t>
            </a:r>
            <a:r>
              <a:rPr lang="en-CA" b="1" dirty="0">
                <a:latin typeface="Consolas" panose="020B0609020204030204" pitchFamily="49" charset="0"/>
              </a:rPr>
              <a:t>+ interval</a:t>
            </a:r>
            <a:r>
              <a:rPr lang="en-CA" dirty="0">
                <a:latin typeface="Consolas" panose="020B0609020204030204" pitchFamily="49" charset="0"/>
              </a:rPr>
              <a:t> ‘1 day’ </a:t>
            </a:r>
            <a:r>
              <a:rPr lang="en-CA" b="1" dirty="0">
                <a:latin typeface="Consolas" panose="020B0609020204030204" pitchFamily="49" charset="0"/>
              </a:rPr>
              <a:t>and</a:t>
            </a:r>
            <a:r>
              <a:rPr lang="en-CA" dirty="0">
                <a:latin typeface="Consolas" panose="020B0609020204030204" pitchFamily="49" charset="0"/>
              </a:rPr>
              <a:t> </a:t>
            </a:r>
            <a:r>
              <a:rPr lang="en-CA" b="1" dirty="0">
                <a:latin typeface="Consolas" panose="020B0609020204030204" pitchFamily="49" charset="0"/>
              </a:rPr>
              <a:t>interval</a:t>
            </a:r>
            <a:r>
              <a:rPr lang="en-CA" dirty="0">
                <a:latin typeface="Consolas" panose="020B0609020204030204" pitchFamily="49" charset="0"/>
              </a:rPr>
              <a:t> ‘2 year’</a:t>
            </a:r>
          </a:p>
          <a:p>
            <a:pPr marL="0" indent="0">
              <a:buNone/>
            </a:pPr>
            <a:r>
              <a:rPr lang="en-CA" dirty="0">
                <a:latin typeface="Consolas" panose="020B0609020204030204" pitchFamily="49" charset="0"/>
              </a:rPr>
              <a:t>)</a:t>
            </a:r>
          </a:p>
          <a:p>
            <a:pPr marL="0" indent="0">
              <a:buNone/>
            </a:pP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107311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0FA9-CC04-4BDD-866D-954BB8C202B8}"/>
              </a:ext>
            </a:extLst>
          </p:cNvPr>
          <p:cNvSpPr>
            <a:spLocks noGrp="1"/>
          </p:cNvSpPr>
          <p:nvPr>
            <p:ph type="title"/>
          </p:nvPr>
        </p:nvSpPr>
        <p:spPr>
          <a:xfrm>
            <a:off x="179866" y="2553042"/>
            <a:ext cx="4277834" cy="1751915"/>
          </a:xfrm>
          <a:noFill/>
        </p:spPr>
        <p:txBody>
          <a:bodyPr vert="horz" lIns="91440" tIns="45720" rIns="91440" bIns="45720" rtlCol="0" anchor="b">
            <a:noAutofit/>
          </a:bodyPr>
          <a:lstStyle/>
          <a:p>
            <a:r>
              <a:rPr lang="en-GB" sz="2400" dirty="0"/>
              <a:t>Ince, D.C., Hatton, L. and Graham-Cumming, J., 2012. The case for open computer programs. Nature, 482(7386), p.485.</a:t>
            </a:r>
            <a:endParaRPr lang="en-US" sz="2400" kern="1200" dirty="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C8E28B09-A9AB-4C6D-824A-E64223A3A793}"/>
              </a:ext>
            </a:extLst>
          </p:cNvPr>
          <p:cNvPicPr>
            <a:picLocks noChangeAspect="1"/>
          </p:cNvPicPr>
          <p:nvPr/>
        </p:nvPicPr>
        <p:blipFill rotWithShape="1">
          <a:blip r:embed="rId3"/>
          <a:srcRect t="1566" r="-3" b="21072"/>
          <a:stretch/>
        </p:blipFill>
        <p:spPr>
          <a:xfrm>
            <a:off x="5839242" y="804672"/>
            <a:ext cx="5139441" cy="5248656"/>
          </a:xfrm>
          <a:prstGeom prst="rect">
            <a:avLst/>
          </a:prstGeom>
          <a:effectLst/>
        </p:spPr>
      </p:pic>
    </p:spTree>
    <p:extLst>
      <p:ext uri="{BB962C8B-B14F-4D97-AF65-F5344CB8AC3E}">
        <p14:creationId xmlns:p14="http://schemas.microsoft.com/office/powerpoint/2010/main" val="195232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4D5E-FF94-431E-A3CB-C9D2171E3ED9}"/>
              </a:ext>
            </a:extLst>
          </p:cNvPr>
          <p:cNvSpPr>
            <a:spLocks noGrp="1"/>
          </p:cNvSpPr>
          <p:nvPr>
            <p:ph type="title"/>
          </p:nvPr>
        </p:nvSpPr>
        <p:spPr/>
        <p:txBody>
          <a:bodyPr/>
          <a:lstStyle/>
          <a:p>
            <a:r>
              <a:rPr lang="en-GB" dirty="0"/>
              <a:t>The case for open computer programs</a:t>
            </a:r>
            <a:endParaRPr lang="en-CA" dirty="0"/>
          </a:p>
        </p:txBody>
      </p:sp>
      <p:sp>
        <p:nvSpPr>
          <p:cNvPr id="3" name="Content Placeholder 2">
            <a:extLst>
              <a:ext uri="{FF2B5EF4-FFF2-40B4-BE49-F238E27FC236}">
                <a16:creationId xmlns:a16="http://schemas.microsoft.com/office/drawing/2014/main" id="{1B6B31E8-2E03-455C-A9A1-719B97128EA4}"/>
              </a:ext>
            </a:extLst>
          </p:cNvPr>
          <p:cNvSpPr>
            <a:spLocks noGrp="1"/>
          </p:cNvSpPr>
          <p:nvPr>
            <p:ph idx="1"/>
          </p:nvPr>
        </p:nvSpPr>
        <p:spPr>
          <a:xfrm>
            <a:off x="711200" y="1825624"/>
            <a:ext cx="10515600" cy="4351338"/>
          </a:xfrm>
        </p:spPr>
        <p:txBody>
          <a:bodyPr>
            <a:normAutofit fontScale="92500" lnSpcReduction="10000"/>
          </a:bodyPr>
          <a:lstStyle/>
          <a:p>
            <a:endParaRPr lang="en-CA" dirty="0" smtClean="0"/>
          </a:p>
          <a:p>
            <a:pPr marL="0" indent="0">
              <a:buNone/>
            </a:pPr>
            <a:r>
              <a:rPr lang="en-CA" dirty="0" smtClean="0"/>
              <a:t>Ambiguity </a:t>
            </a:r>
            <a:r>
              <a:rPr lang="en-CA" dirty="0"/>
              <a:t>in scientific publications </a:t>
            </a:r>
          </a:p>
          <a:p>
            <a:pPr lvl="1"/>
            <a:r>
              <a:rPr lang="en-CA" dirty="0"/>
              <a:t>(natural vs formal, designed vs not, mathematic)</a:t>
            </a:r>
          </a:p>
          <a:p>
            <a:pPr lvl="1"/>
            <a:r>
              <a:rPr lang="en-CA" dirty="0"/>
              <a:t>Writing specific requires skills “peripherical to their work”</a:t>
            </a:r>
          </a:p>
          <a:p>
            <a:pPr lvl="1"/>
            <a:r>
              <a:rPr lang="en-CA" dirty="0"/>
              <a:t>Matches multiple implementations, is incomplete, or </a:t>
            </a:r>
            <a:r>
              <a:rPr lang="en-CA" dirty="0" smtClean="0"/>
              <a:t>unspecified</a:t>
            </a:r>
          </a:p>
          <a:p>
            <a:pPr lvl="1"/>
            <a:endParaRPr lang="en-CA" dirty="0"/>
          </a:p>
          <a:p>
            <a:pPr marL="0" indent="0">
              <a:buNone/>
            </a:pPr>
            <a:r>
              <a:rPr lang="en-CA" dirty="0"/>
              <a:t>No guarantee of absence of error</a:t>
            </a:r>
          </a:p>
          <a:p>
            <a:pPr lvl="1"/>
            <a:r>
              <a:rPr lang="en-CA" dirty="0"/>
              <a:t>Programming error</a:t>
            </a:r>
          </a:p>
          <a:p>
            <a:pPr lvl="1"/>
            <a:r>
              <a:rPr lang="en-CA" dirty="0"/>
              <a:t>Numerical Properties of Sc. Software (rounding, power v </a:t>
            </a:r>
            <a:r>
              <a:rPr lang="en-CA" dirty="0" err="1"/>
              <a:t>mult</a:t>
            </a:r>
            <a:r>
              <a:rPr lang="en-CA" dirty="0"/>
              <a:t>, machine eps)</a:t>
            </a:r>
          </a:p>
          <a:p>
            <a:pPr lvl="1"/>
            <a:r>
              <a:rPr lang="en-CA" dirty="0"/>
              <a:t>Run-time differences (concurrency, deterministic randomness, …)</a:t>
            </a:r>
          </a:p>
          <a:p>
            <a:pPr lvl="1"/>
            <a:r>
              <a:rPr lang="en-CA" dirty="0"/>
              <a:t>Many of these will be hidden in soft. packages</a:t>
            </a:r>
          </a:p>
          <a:p>
            <a:pPr lvl="1"/>
            <a:r>
              <a:rPr lang="en-CA" dirty="0"/>
              <a:t>Library/runtime versions</a:t>
            </a:r>
          </a:p>
          <a:p>
            <a:pPr lvl="2"/>
            <a:endParaRPr lang="en-CA" dirty="0"/>
          </a:p>
          <a:p>
            <a:pPr lvl="2"/>
            <a:endParaRPr lang="en-CA" dirty="0"/>
          </a:p>
          <a:p>
            <a:pPr lvl="2"/>
            <a:endParaRPr lang="en-CA" dirty="0"/>
          </a:p>
          <a:p>
            <a:endParaRPr lang="en-CA" dirty="0"/>
          </a:p>
        </p:txBody>
      </p:sp>
      <p:sp>
        <p:nvSpPr>
          <p:cNvPr id="4" name="TextBox 3"/>
          <p:cNvSpPr txBox="1"/>
          <p:nvPr/>
        </p:nvSpPr>
        <p:spPr>
          <a:xfrm>
            <a:off x="3981450" y="1594792"/>
            <a:ext cx="4229100" cy="461665"/>
          </a:xfrm>
          <a:prstGeom prst="rect">
            <a:avLst/>
          </a:prstGeom>
          <a:noFill/>
        </p:spPr>
        <p:txBody>
          <a:bodyPr wrap="square" rtlCol="0">
            <a:spAutoFit/>
          </a:bodyPr>
          <a:lstStyle/>
          <a:p>
            <a:pPr algn="ctr"/>
            <a:r>
              <a:rPr lang="en-CA" sz="2400" i="1" dirty="0"/>
              <a:t>The failure of code </a:t>
            </a:r>
            <a:r>
              <a:rPr lang="en-CA" sz="2400" i="1" dirty="0" smtClean="0"/>
              <a:t>descriptions</a:t>
            </a:r>
            <a:endParaRPr lang="en-CA" sz="2400" i="1" dirty="0"/>
          </a:p>
        </p:txBody>
      </p:sp>
    </p:spTree>
    <p:extLst>
      <p:ext uri="{BB962C8B-B14F-4D97-AF65-F5344CB8AC3E}">
        <p14:creationId xmlns:p14="http://schemas.microsoft.com/office/powerpoint/2010/main" val="205758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4D5E-FF94-431E-A3CB-C9D2171E3ED9}"/>
              </a:ext>
            </a:extLst>
          </p:cNvPr>
          <p:cNvSpPr>
            <a:spLocks noGrp="1"/>
          </p:cNvSpPr>
          <p:nvPr>
            <p:ph type="title"/>
          </p:nvPr>
        </p:nvSpPr>
        <p:spPr/>
        <p:txBody>
          <a:bodyPr/>
          <a:lstStyle/>
          <a:p>
            <a:r>
              <a:rPr lang="en-GB" dirty="0"/>
              <a:t>The case for open computer programs</a:t>
            </a:r>
            <a:endParaRPr lang="en-CA" dirty="0"/>
          </a:p>
        </p:txBody>
      </p:sp>
      <p:sp>
        <p:nvSpPr>
          <p:cNvPr id="3" name="Content Placeholder 2">
            <a:extLst>
              <a:ext uri="{FF2B5EF4-FFF2-40B4-BE49-F238E27FC236}">
                <a16:creationId xmlns:a16="http://schemas.microsoft.com/office/drawing/2014/main" id="{1B6B31E8-2E03-455C-A9A1-719B97128EA4}"/>
              </a:ext>
            </a:extLst>
          </p:cNvPr>
          <p:cNvSpPr>
            <a:spLocks noGrp="1"/>
          </p:cNvSpPr>
          <p:nvPr>
            <p:ph idx="1"/>
          </p:nvPr>
        </p:nvSpPr>
        <p:spPr/>
        <p:txBody>
          <a:bodyPr>
            <a:normAutofit lnSpcReduction="10000"/>
          </a:bodyPr>
          <a:lstStyle/>
          <a:p>
            <a:r>
              <a:rPr lang="en-CA" dirty="0"/>
              <a:t>Challenges are no excuses for closed </a:t>
            </a:r>
            <a:r>
              <a:rPr lang="en-CA" dirty="0" smtClean="0"/>
              <a:t>code</a:t>
            </a:r>
          </a:p>
          <a:p>
            <a:pPr lvl="1"/>
            <a:r>
              <a:rPr lang="en-CA" dirty="0" smtClean="0"/>
              <a:t>Are imperfect solutions sufficient?</a:t>
            </a:r>
            <a:endParaRPr lang="en-CA" dirty="0" smtClean="0"/>
          </a:p>
          <a:p>
            <a:endParaRPr lang="en-CA" dirty="0"/>
          </a:p>
          <a:p>
            <a:r>
              <a:rPr lang="en-CA" dirty="0"/>
              <a:t>Proposed Solutions</a:t>
            </a:r>
          </a:p>
          <a:p>
            <a:pPr lvl="1"/>
            <a:r>
              <a:rPr lang="en-CA" dirty="0"/>
              <a:t>Full source code allowing reproduction</a:t>
            </a:r>
          </a:p>
          <a:p>
            <a:pPr lvl="1"/>
            <a:r>
              <a:rPr lang="en-CA" dirty="0"/>
              <a:t>Partial code and description of packages used</a:t>
            </a:r>
          </a:p>
          <a:p>
            <a:pPr lvl="1"/>
            <a:r>
              <a:rPr lang="en-CA" dirty="0"/>
              <a:t>Marginal source (API, tests)</a:t>
            </a:r>
          </a:p>
          <a:p>
            <a:pPr lvl="1"/>
            <a:r>
              <a:rPr lang="en-CA" dirty="0"/>
              <a:t>No </a:t>
            </a:r>
            <a:r>
              <a:rPr lang="en-CA" dirty="0" smtClean="0"/>
              <a:t>source</a:t>
            </a:r>
          </a:p>
          <a:p>
            <a:pPr lvl="1"/>
            <a:endParaRPr lang="en-CA" dirty="0"/>
          </a:p>
          <a:p>
            <a:r>
              <a:rPr lang="en-CA" dirty="0"/>
              <a:t>Intellectual Property Rights, Logistic, Packaging</a:t>
            </a:r>
          </a:p>
          <a:p>
            <a:pPr lvl="2"/>
            <a:endParaRPr lang="en-CA" dirty="0"/>
          </a:p>
          <a:p>
            <a:pPr lvl="2"/>
            <a:endParaRPr lang="en-CA" dirty="0"/>
          </a:p>
          <a:p>
            <a:pPr lvl="2"/>
            <a:endParaRPr lang="en-CA" dirty="0"/>
          </a:p>
          <a:p>
            <a:endParaRPr lang="en-CA" dirty="0"/>
          </a:p>
        </p:txBody>
      </p:sp>
    </p:spTree>
    <p:extLst>
      <p:ext uri="{BB962C8B-B14F-4D97-AF65-F5344CB8AC3E}">
        <p14:creationId xmlns:p14="http://schemas.microsoft.com/office/powerpoint/2010/main" val="168186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18E2-7670-4289-9874-CDE72EBF851A}"/>
              </a:ext>
            </a:extLst>
          </p:cNvPr>
          <p:cNvSpPr>
            <a:spLocks noGrp="1"/>
          </p:cNvSpPr>
          <p:nvPr>
            <p:ph type="title"/>
          </p:nvPr>
        </p:nvSpPr>
        <p:spPr>
          <a:xfrm>
            <a:off x="649977" y="1532256"/>
            <a:ext cx="3494341" cy="3793488"/>
          </a:xfrm>
          <a:noFill/>
        </p:spPr>
        <p:txBody>
          <a:bodyPr vert="horz" lIns="91440" tIns="45720" rIns="91440" bIns="45720" rtlCol="0" anchor="b">
            <a:normAutofit/>
          </a:bodyPr>
          <a:lstStyle/>
          <a:p>
            <a:r>
              <a:rPr lang="en-US" sz="2500" kern="1200" dirty="0">
                <a:solidFill>
                  <a:schemeClr val="tx1"/>
                </a:solidFill>
                <a:latin typeface="+mj-lt"/>
                <a:ea typeface="+mj-ea"/>
                <a:cs typeface="+mj-cs"/>
              </a:rPr>
              <a:t>Wilson, G., </a:t>
            </a:r>
            <a:r>
              <a:rPr lang="en-US" sz="2500" kern="1200" dirty="0" err="1">
                <a:solidFill>
                  <a:schemeClr val="tx1"/>
                </a:solidFill>
                <a:latin typeface="+mj-lt"/>
                <a:ea typeface="+mj-ea"/>
                <a:cs typeface="+mj-cs"/>
              </a:rPr>
              <a:t>Aruliah</a:t>
            </a:r>
            <a:r>
              <a:rPr lang="en-US" sz="2500" kern="1200" dirty="0">
                <a:solidFill>
                  <a:schemeClr val="tx1"/>
                </a:solidFill>
                <a:latin typeface="+mj-lt"/>
                <a:ea typeface="+mj-ea"/>
                <a:cs typeface="+mj-cs"/>
              </a:rPr>
              <a:t>, D.A., Brown, C.T., Hong, N.P.C., Davis, M., Guy, R.T., Haddock, S.H., Huff, K.D., Mitchell, I.M., </a:t>
            </a:r>
            <a:r>
              <a:rPr lang="en-US" sz="2500" kern="1200" dirty="0" err="1">
                <a:solidFill>
                  <a:schemeClr val="tx1"/>
                </a:solidFill>
                <a:latin typeface="+mj-lt"/>
                <a:ea typeface="+mj-ea"/>
                <a:cs typeface="+mj-cs"/>
              </a:rPr>
              <a:t>Plumbley</a:t>
            </a:r>
            <a:r>
              <a:rPr lang="en-US" sz="2500" kern="1200" dirty="0">
                <a:solidFill>
                  <a:schemeClr val="tx1"/>
                </a:solidFill>
                <a:latin typeface="+mj-lt"/>
                <a:ea typeface="+mj-ea"/>
                <a:cs typeface="+mj-cs"/>
              </a:rPr>
              <a:t>, M.D. and Waugh, B., 2014. Best practices for scientific computing. </a:t>
            </a:r>
            <a:r>
              <a:rPr lang="en-US" sz="2500" i="1" kern="1200" dirty="0" err="1">
                <a:solidFill>
                  <a:schemeClr val="tx1"/>
                </a:solidFill>
                <a:latin typeface="+mj-lt"/>
                <a:ea typeface="+mj-ea"/>
                <a:cs typeface="+mj-cs"/>
              </a:rPr>
              <a:t>PLoS</a:t>
            </a:r>
            <a:r>
              <a:rPr lang="en-US" sz="2500" i="1" kern="1200" dirty="0">
                <a:solidFill>
                  <a:schemeClr val="tx1"/>
                </a:solidFill>
                <a:latin typeface="+mj-lt"/>
                <a:ea typeface="+mj-ea"/>
                <a:cs typeface="+mj-cs"/>
              </a:rPr>
              <a:t> biology</a:t>
            </a:r>
            <a:r>
              <a:rPr lang="en-US" sz="2500" kern="1200" dirty="0">
                <a:solidFill>
                  <a:schemeClr val="tx1"/>
                </a:solidFill>
                <a:latin typeface="+mj-lt"/>
                <a:ea typeface="+mj-ea"/>
                <a:cs typeface="+mj-cs"/>
              </a:rPr>
              <a:t>, </a:t>
            </a:r>
            <a:r>
              <a:rPr lang="en-US" sz="2500" i="1" kern="1200" dirty="0">
                <a:solidFill>
                  <a:schemeClr val="tx1"/>
                </a:solidFill>
                <a:latin typeface="+mj-lt"/>
                <a:ea typeface="+mj-ea"/>
                <a:cs typeface="+mj-cs"/>
              </a:rPr>
              <a:t>12</a:t>
            </a:r>
            <a:r>
              <a:rPr lang="en-US" sz="2500" kern="1200" dirty="0">
                <a:solidFill>
                  <a:schemeClr val="tx1"/>
                </a:solidFill>
                <a:latin typeface="+mj-lt"/>
                <a:ea typeface="+mj-ea"/>
                <a:cs typeface="+mj-cs"/>
              </a:rPr>
              <a:t>(1), p.e1001745.</a:t>
            </a:r>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3380B2B-5395-4DE3-AA22-858A26A5D3E1}"/>
              </a:ext>
            </a:extLst>
          </p:cNvPr>
          <p:cNvPicPr>
            <a:picLocks noChangeAspect="1"/>
          </p:cNvPicPr>
          <p:nvPr/>
        </p:nvPicPr>
        <p:blipFill>
          <a:blip r:embed="rId3"/>
          <a:stretch>
            <a:fillRect/>
          </a:stretch>
        </p:blipFill>
        <p:spPr>
          <a:xfrm>
            <a:off x="6532569" y="804672"/>
            <a:ext cx="3752788" cy="5248656"/>
          </a:xfrm>
          <a:prstGeom prst="rect">
            <a:avLst/>
          </a:prstGeom>
          <a:effectLst/>
        </p:spPr>
      </p:pic>
    </p:spTree>
    <p:extLst>
      <p:ext uri="{BB962C8B-B14F-4D97-AF65-F5344CB8AC3E}">
        <p14:creationId xmlns:p14="http://schemas.microsoft.com/office/powerpoint/2010/main" val="2763944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1834</Words>
  <Application>Microsoft Office PowerPoint</Application>
  <PresentationFormat>Widescreen</PresentationFormat>
  <Paragraphs>253</Paragraphs>
  <Slides>26</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Consolas</vt:lpstr>
      <vt:lpstr>Office Theme</vt:lpstr>
      <vt:lpstr>Programming 01</vt:lpstr>
      <vt:lpstr>Effective Communicators are better Scientists</vt:lpstr>
      <vt:lpstr>Canadian Chronic Disease Surveillance System (CCDSS) </vt:lpstr>
      <vt:lpstr>Canadian Chronic Disease Surveillance System (CCDSS) </vt:lpstr>
      <vt:lpstr>Pseudocode for DM</vt:lpstr>
      <vt:lpstr>Ince, D.C., Hatton, L. and Graham-Cumming, J., 2012. The case for open computer programs. Nature, 482(7386), p.485.</vt:lpstr>
      <vt:lpstr>The case for open computer programs</vt:lpstr>
      <vt:lpstr>The case for open computer programs</vt:lpstr>
      <vt:lpstr>Wilson, G., Aruliah, D.A., Brown, C.T., Hong, N.P.C., Davis, M., Guy, R.T., Haddock, S.H., Huff, K.D., Mitchell, I.M., Plumbley, M.D. and Waugh, B., 2014. Best practices for scientific computing. PLoS biology, 12(1), p.e1001745.</vt:lpstr>
      <vt:lpstr>Best Practices for Scientific Computing</vt:lpstr>
      <vt:lpstr>PowerPoint Presentation</vt:lpstr>
      <vt:lpstr>Best Practices for Scientific Computing</vt:lpstr>
      <vt:lpstr>Best Practices for Scientific Computing</vt:lpstr>
      <vt:lpstr>Best Practices for Scientific Computing</vt:lpstr>
      <vt:lpstr>Good enough practices? (a 2017 Update)</vt:lpstr>
      <vt:lpstr>Concept Review</vt:lpstr>
      <vt:lpstr>Concept Review</vt:lpstr>
      <vt:lpstr>Algorithms</vt:lpstr>
      <vt:lpstr>PowerPoint Presentation</vt:lpstr>
      <vt:lpstr>Caesar Cipher (ROT 13)</vt:lpstr>
      <vt:lpstr>Caesar Cipher (ROT 13)</vt:lpstr>
      <vt:lpstr>Data Types</vt:lpstr>
      <vt:lpstr>Questions from the exercises?</vt:lpstr>
      <vt:lpstr>Let’s read some code!</vt:lpstr>
      <vt:lpstr>What have we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01</dc:title>
  <dc:creator>Maxime Lavigne</dc:creator>
  <cp:lastModifiedBy>Maxime Lavigne</cp:lastModifiedBy>
  <cp:revision>28</cp:revision>
  <dcterms:created xsi:type="dcterms:W3CDTF">2020-01-19T23:49:05Z</dcterms:created>
  <dcterms:modified xsi:type="dcterms:W3CDTF">2020-01-20T15:50:18Z</dcterms:modified>
</cp:coreProperties>
</file>