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4" r:id="rId4"/>
    <p:sldId id="270" r:id="rId5"/>
    <p:sldId id="271" r:id="rId6"/>
    <p:sldId id="265" r:id="rId7"/>
    <p:sldId id="273" r:id="rId8"/>
    <p:sldId id="268" r:id="rId9"/>
    <p:sldId id="262" r:id="rId10"/>
    <p:sldId id="274" r:id="rId11"/>
    <p:sldId id="261" r:id="rId12"/>
    <p:sldId id="27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Lavigne" initials="ML" lastIdx="2" clrIdx="0">
    <p:extLst>
      <p:ext uri="{19B8F6BF-5375-455C-9EA6-DF929625EA0E}">
        <p15:presenceInfo xmlns:p15="http://schemas.microsoft.com/office/powerpoint/2012/main" userId="1cae00482b9246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45" autoAdjust="0"/>
  </p:normalViewPr>
  <p:slideViewPr>
    <p:cSldViewPr snapToGrid="0">
      <p:cViewPr varScale="1">
        <p:scale>
          <a:sx n="83" d="100"/>
          <a:sy n="83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4084-C8F8-41DB-9F1B-1F88F79CCA78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F8EF-E164-49A5-ABA3-9472698F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X to F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X to F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4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0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6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8F8EF-E164-49A5-ABA3-9472698F16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9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5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3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89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6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5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6117-85DE-48F1-AF03-193BDAEE7B0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01EF-F4AE-45F9-BCF4-D7CC5C98E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7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it.com/rstudio/cheatsheets/master/data-import.pdf" TargetMode="External"/><Relationship Id="rId2" Type="http://schemas.openxmlformats.org/officeDocument/2006/relationships/hyperlink" Target="https://rstudio.com/wp-content/uploads/2015/03/ggplot2-cheat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" TargetMode="External"/><Relationship Id="rId5" Type="http://schemas.openxmlformats.org/officeDocument/2006/relationships/hyperlink" Target="https://rawgit.com/rstudio/cheatsheets/master/lubridate.pdf" TargetMode="External"/><Relationship Id="rId4" Type="http://schemas.openxmlformats.org/officeDocument/2006/relationships/hyperlink" Target="https://github.com/rstudio/cheatsheets/blob/master/data-impor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" r="27309" b="27706"/>
          <a:stretch/>
        </p:blipFill>
        <p:spPr>
          <a:xfrm>
            <a:off x="6658707" y="-16932"/>
            <a:ext cx="5539044" cy="68921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82969" y="486265"/>
            <a:ext cx="9226062" cy="1272196"/>
          </a:xfrm>
          <a:prstGeom prst="roundRect">
            <a:avLst/>
          </a:prstGeom>
          <a:solidFill>
            <a:srgbClr val="ED1B2F"/>
          </a:solidFill>
          <a:ln>
            <a:solidFill>
              <a:srgbClr val="FF0000"/>
            </a:solidFill>
          </a:ln>
          <a:effectLst>
            <a:outerShdw blurRad="50800" dist="762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155"/>
            <a:ext cx="9144000" cy="1055076"/>
          </a:xfrm>
        </p:spPr>
        <p:txBody>
          <a:bodyPr anchor="ctr"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Programming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3420"/>
            <a:ext cx="9144000" cy="1159819"/>
          </a:xfrm>
        </p:spPr>
        <p:txBody>
          <a:bodyPr>
            <a:normAutofit/>
          </a:bodyPr>
          <a:lstStyle/>
          <a:p>
            <a:r>
              <a:rPr lang="en-GB" sz="3600" dirty="0"/>
              <a:t>Maxime Lavigne </a:t>
            </a:r>
            <a:br>
              <a:rPr lang="en-GB" dirty="0"/>
            </a:br>
            <a:r>
              <a:rPr lang="en-GB" sz="1800" dirty="0"/>
              <a:t>B. </a:t>
            </a:r>
            <a:r>
              <a:rPr lang="en-GB" sz="1800" dirty="0" err="1"/>
              <a:t>Eng</a:t>
            </a:r>
            <a:r>
              <a:rPr lang="en-GB" sz="1800" dirty="0"/>
              <a:t>, </a:t>
            </a:r>
            <a:r>
              <a:rPr lang="en-GB" sz="1800" dirty="0" err="1"/>
              <a:t>M.Sc</a:t>
            </a:r>
            <a:r>
              <a:rPr lang="en-GB" sz="1800" dirty="0"/>
              <a:t>, PhD Candidate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0122" y="3716275"/>
            <a:ext cx="72917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PPHS616 - Principles and Practice of Public Health Surveillance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1014" y="4349905"/>
            <a:ext cx="41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McGill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1014" y="4661443"/>
            <a:ext cx="414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January 20, 2020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92" y="5214588"/>
            <a:ext cx="928415" cy="11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Show link to student</a:t>
            </a:r>
          </a:p>
        </p:txBody>
      </p:sp>
    </p:spTree>
    <p:extLst>
      <p:ext uri="{BB962C8B-B14F-4D97-AF65-F5344CB8AC3E}">
        <p14:creationId xmlns:p14="http://schemas.microsoft.com/office/powerpoint/2010/main" val="156220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C0D-2802-4B0F-873B-6D9690E7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4D9B-B4F1-4CDB-84F6-DCE38476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Make your code understandable to us.</a:t>
            </a:r>
          </a:p>
          <a:p>
            <a:pPr>
              <a:lnSpc>
                <a:spcPct val="200000"/>
              </a:lnSpc>
            </a:pPr>
            <a:r>
              <a:rPr lang="en-CA" dirty="0"/>
              <a:t>Your code must reproduce the results if we run it.</a:t>
            </a:r>
          </a:p>
          <a:p>
            <a:pPr>
              <a:lnSpc>
                <a:spcPct val="200000"/>
              </a:lnSpc>
            </a:pPr>
            <a:r>
              <a:rPr lang="en-CA" dirty="0"/>
              <a:t>Submission uses </a:t>
            </a:r>
            <a:r>
              <a:rPr lang="en-CA" dirty="0" err="1"/>
              <a:t>RMarkdown</a:t>
            </a:r>
            <a:endParaRPr lang="en-CA" dirty="0"/>
          </a:p>
          <a:p>
            <a:pPr>
              <a:lnSpc>
                <a:spcPct val="200000"/>
              </a:lnSpc>
            </a:pPr>
            <a:r>
              <a:rPr lang="en-CA"/>
              <a:t>Four students </a:t>
            </a:r>
            <a:r>
              <a:rPr lang="en-CA" dirty="0"/>
              <a:t>for next class</a:t>
            </a:r>
          </a:p>
        </p:txBody>
      </p:sp>
    </p:spTree>
    <p:extLst>
      <p:ext uri="{BB962C8B-B14F-4D97-AF65-F5344CB8AC3E}">
        <p14:creationId xmlns:p14="http://schemas.microsoft.com/office/powerpoint/2010/main" val="30817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69E8-9287-4F27-82C9-4692264A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Packages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74D99-ECBF-43D0-B6BB-22E10262B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2440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22553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845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Useful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2"/>
                        </a:rPr>
                        <a:t>ggplot2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Modern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3"/>
                        </a:rPr>
                        <a:t>readr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Modern file reader (of any type)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0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tidyr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cleaning and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lubridate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Dealing with Dates a Little Easier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6"/>
                        </a:rPr>
                        <a:t>shiny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Make modern interactive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7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3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48" y="2316246"/>
            <a:ext cx="4085506" cy="594245"/>
          </a:xfrm>
        </p:spPr>
        <p:txBody>
          <a:bodyPr>
            <a:noAutofit/>
          </a:bodyPr>
          <a:lstStyle/>
          <a:p>
            <a:r>
              <a:rPr lang="en-GB" sz="6600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87384"/>
            <a:ext cx="12229086" cy="2870616"/>
          </a:xfrm>
        </p:spPr>
      </p:pic>
    </p:spTree>
    <p:extLst>
      <p:ext uri="{BB962C8B-B14F-4D97-AF65-F5344CB8AC3E}">
        <p14:creationId xmlns:p14="http://schemas.microsoft.com/office/powerpoint/2010/main" val="12507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Small Prelude</a:t>
            </a:r>
          </a:p>
        </p:txBody>
      </p:sp>
    </p:spTree>
    <p:extLst>
      <p:ext uri="{BB962C8B-B14F-4D97-AF65-F5344CB8AC3E}">
        <p14:creationId xmlns:p14="http://schemas.microsoft.com/office/powerpoint/2010/main" val="40309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724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4E38-931C-4790-AD9F-052EF45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Fundamental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7444-CC3A-42A8-92BE-143E6149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i="1" dirty="0"/>
              <a:t>x</a:t>
            </a:r>
            <a:r>
              <a:rPr lang="en-CA" sz="3200" dirty="0"/>
              <a:t> ↦ </a:t>
            </a:r>
            <a:r>
              <a:rPr lang="en-CA" sz="3200" i="1" dirty="0"/>
              <a:t>f</a:t>
            </a:r>
            <a:r>
              <a:rPr lang="en-CA" sz="3200" dirty="0"/>
              <a:t> (</a:t>
            </a:r>
            <a:r>
              <a:rPr lang="en-CA" sz="3200" i="1" dirty="0"/>
              <a:t>x</a:t>
            </a:r>
            <a:r>
              <a:rPr lang="en-CA" sz="3200" dirty="0"/>
              <a:t>)   for each x element of X maps to f(x)</a:t>
            </a:r>
          </a:p>
          <a:p>
            <a:pPr marL="0" indent="0" algn="ctr">
              <a:buNone/>
            </a:pPr>
            <a:r>
              <a:rPr lang="en-CA" b="1" i="1" dirty="0">
                <a:solidFill>
                  <a:schemeClr val="accent5">
                    <a:lumMod val="75000"/>
                  </a:schemeClr>
                </a:solidFill>
              </a:rPr>
              <a:t>abs</a:t>
            </a:r>
            <a:r>
              <a:rPr lang="en-CA" dirty="0"/>
              <a:t>: X -&gt; X   | x element of X then if x &gt;= 0 { x } else { -x }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i="1" dirty="0"/>
              <a:t>Functions can have more than one param,</a:t>
            </a:r>
          </a:p>
          <a:p>
            <a:pPr marL="0" indent="0" algn="ctr">
              <a:buNone/>
            </a:pPr>
            <a:r>
              <a:rPr lang="en-CA" b="1" dirty="0">
                <a:solidFill>
                  <a:schemeClr val="accent5">
                    <a:lumMod val="75000"/>
                  </a:schemeClr>
                </a:solidFill>
              </a:rPr>
              <a:t>min</a:t>
            </a:r>
            <a:r>
              <a:rPr lang="en-CA" dirty="0"/>
              <a:t>: (X, X) -&gt; X | x, y element of X then if x &lt; y {x} else {y}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i="1" dirty="0"/>
              <a:t>Everything is a function</a:t>
            </a:r>
          </a:p>
          <a:p>
            <a:pPr marL="0" indent="0" algn="ctr">
              <a:buNone/>
            </a:pPr>
            <a:r>
              <a:rPr lang="en-CA" dirty="0"/>
              <a:t>ex: </a:t>
            </a:r>
            <a:r>
              <a:rPr lang="en-CA" b="1" dirty="0">
                <a:solidFill>
                  <a:schemeClr val="accent5">
                    <a:lumMod val="75000"/>
                  </a:schemeClr>
                </a:solidFill>
              </a:rPr>
              <a:t>min</a:t>
            </a:r>
            <a:r>
              <a:rPr lang="en-CA" dirty="0"/>
              <a:t>(5, 4),  </a:t>
            </a:r>
            <a:r>
              <a:rPr lang="en-CA" b="1" dirty="0">
                <a:solidFill>
                  <a:schemeClr val="accent5">
                    <a:lumMod val="75000"/>
                  </a:schemeClr>
                </a:solidFill>
              </a:rPr>
              <a:t>abs</a:t>
            </a:r>
            <a:r>
              <a:rPr lang="en-CA" dirty="0"/>
              <a:t>(-5.5), and even “+”(1, 2)</a:t>
            </a:r>
          </a:p>
        </p:txBody>
      </p:sp>
    </p:spTree>
    <p:extLst>
      <p:ext uri="{BB962C8B-B14F-4D97-AF65-F5344CB8AC3E}">
        <p14:creationId xmlns:p14="http://schemas.microsoft.com/office/powerpoint/2010/main" val="41058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4E38-931C-4790-AD9F-052EF45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power of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7444-CC3A-42A8-92BE-143E6149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9339" cy="43513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CA" sz="3200" i="1" dirty="0"/>
              <a:t>LOAD, STORE, ADD, MULT, AND, OR, SHIFT, JUMP, 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CA" dirty="0"/>
              <a:t>open, read, write, close, wait, exit, 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CA" dirty="0"/>
              <a:t>c(), str(), seq(), read.csv(), 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CA" dirty="0" err="1"/>
              <a:t>ggplot</a:t>
            </a:r>
            <a:r>
              <a:rPr lang="en-CA" dirty="0"/>
              <a:t>(), mutate(), </a:t>
            </a:r>
            <a:r>
              <a:rPr lang="en-CA" dirty="0" err="1"/>
              <a:t>ymd</a:t>
            </a:r>
            <a:r>
              <a:rPr lang="en-CA" dirty="0"/>
              <a:t>(), 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CA" dirty="0"/>
              <a:t>Your basic helper functions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CA" dirty="0"/>
              <a:t>Your advanced 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DDB4F-AF21-4056-95B8-08873B5F7F41}"/>
              </a:ext>
            </a:extLst>
          </p:cNvPr>
          <p:cNvSpPr txBox="1"/>
          <p:nvPr/>
        </p:nvSpPr>
        <p:spPr>
          <a:xfrm>
            <a:off x="9769033" y="2041857"/>
            <a:ext cx="2037145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CA" b="1" dirty="0"/>
              <a:t>CPU</a:t>
            </a:r>
          </a:p>
          <a:p>
            <a:pPr>
              <a:lnSpc>
                <a:spcPct val="250000"/>
              </a:lnSpc>
            </a:pPr>
            <a:r>
              <a:rPr lang="en-CA" b="1" dirty="0"/>
              <a:t>Operating System</a:t>
            </a:r>
          </a:p>
          <a:p>
            <a:pPr>
              <a:lnSpc>
                <a:spcPct val="250000"/>
              </a:lnSpc>
            </a:pPr>
            <a:r>
              <a:rPr lang="en-CA" b="1" dirty="0"/>
              <a:t>R Interpreter</a:t>
            </a:r>
          </a:p>
          <a:p>
            <a:pPr>
              <a:lnSpc>
                <a:spcPct val="250000"/>
              </a:lnSpc>
            </a:pPr>
            <a:r>
              <a:rPr lang="en-CA" b="1" dirty="0"/>
              <a:t>R Packages</a:t>
            </a:r>
          </a:p>
          <a:p>
            <a:pPr>
              <a:lnSpc>
                <a:spcPct val="250000"/>
              </a:lnSpc>
            </a:pPr>
            <a:r>
              <a:rPr lang="en-CA" b="1" dirty="0"/>
              <a:t>Your code</a:t>
            </a:r>
          </a:p>
          <a:p>
            <a:pPr>
              <a:lnSpc>
                <a:spcPct val="250000"/>
              </a:lnSpc>
            </a:pPr>
            <a:r>
              <a:rPr lang="en-CA" b="1" dirty="0"/>
              <a:t>Your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995C0-13F0-4E11-BDBC-7FA69393E97F}"/>
              </a:ext>
            </a:extLst>
          </p:cNvPr>
          <p:cNvSpPr txBox="1"/>
          <p:nvPr/>
        </p:nvSpPr>
        <p:spPr>
          <a:xfrm>
            <a:off x="8762035" y="6492875"/>
            <a:ext cx="665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Extract, Reuse, Assert, Document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72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if – else – if else</a:t>
            </a:r>
          </a:p>
        </p:txBody>
      </p:sp>
    </p:spTree>
    <p:extLst>
      <p:ext uri="{BB962C8B-B14F-4D97-AF65-F5344CB8AC3E}">
        <p14:creationId xmlns:p14="http://schemas.microsoft.com/office/powerpoint/2010/main" val="18244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E9B-F8F5-4E6E-A767-55949F3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handle the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D9B3-33D6-4B4E-B1D6-562881BD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i="1" dirty="0"/>
              <a:t>Be careful in R, “truthy” means T, TRUE but also != 0 and not empty</a:t>
            </a:r>
            <a:endParaRPr lang="en-CA" sz="1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latin typeface="Consolas" panose="020B0609020204030204" pitchFamily="49" charset="0"/>
              </a:rPr>
              <a:t> (truthy) { }</a:t>
            </a:r>
          </a:p>
          <a:p>
            <a:pPr marL="0" indent="0">
              <a:buNone/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latin typeface="Consolas" panose="020B0609020204030204" pitchFamily="49" charset="0"/>
              </a:rPr>
              <a:t> (truthy) { } </a:t>
            </a: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CA" sz="1800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latin typeface="Consolas" panose="020B0609020204030204" pitchFamily="49" charset="0"/>
              </a:rPr>
              <a:t> (truthy) { } </a:t>
            </a: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latin typeface="Consolas" panose="020B0609020204030204" pitchFamily="49" charset="0"/>
              </a:rPr>
              <a:t> (truthy) { } </a:t>
            </a: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CA" sz="1800" dirty="0">
                <a:latin typeface="Consolas" panose="020B0609020204030204" pitchFamily="49" charset="0"/>
              </a:rPr>
              <a:t> { }  </a:t>
            </a:r>
            <a:r>
              <a:rPr lang="en-CA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more to less specific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AND (&amp;)     OR (|)    NOT(!)</a:t>
            </a:r>
          </a:p>
          <a:p>
            <a:pPr marL="0" indent="0">
              <a:buNone/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latin typeface="Consolas" panose="020B0609020204030204" pitchFamily="49" charset="0"/>
              </a:rPr>
              <a:t> (temp &lt; set &amp; </a:t>
            </a:r>
            <a:r>
              <a:rPr lang="en-CA" sz="1800" dirty="0" err="1">
                <a:latin typeface="Consolas" panose="020B0609020204030204" pitchFamily="49" charset="0"/>
              </a:rPr>
              <a:t>is_powered</a:t>
            </a:r>
            <a:r>
              <a:rPr lang="en-CA" sz="1800" dirty="0"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Special case of one liner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height &lt;-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latin typeface="Consolas" panose="020B0609020204030204" pitchFamily="49" charset="0"/>
              </a:rPr>
              <a:t> (height == -1) { NA }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GB" sz="1800" dirty="0">
                <a:latin typeface="Consolas" panose="020B0609020204030204" pitchFamily="49" charset="0"/>
              </a:rPr>
              <a:t> { height }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height &lt;- </a:t>
            </a:r>
            <a:r>
              <a:rPr lang="en-GB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GB" sz="1800" dirty="0">
                <a:latin typeface="Consolas" panose="020B0609020204030204" pitchFamily="49" charset="0"/>
              </a:rPr>
              <a:t>(height == -1, NA, height)</a:t>
            </a: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18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How to get help</a:t>
            </a:r>
          </a:p>
        </p:txBody>
      </p:sp>
    </p:spTree>
    <p:extLst>
      <p:ext uri="{BB962C8B-B14F-4D97-AF65-F5344CB8AC3E}">
        <p14:creationId xmlns:p14="http://schemas.microsoft.com/office/powerpoint/2010/main" val="15874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935-6E70-4A70-BD5A-38C4C61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Have any R Editor open and ready</a:t>
            </a:r>
          </a:p>
        </p:txBody>
      </p:sp>
    </p:spTree>
    <p:extLst>
      <p:ext uri="{BB962C8B-B14F-4D97-AF65-F5344CB8AC3E}">
        <p14:creationId xmlns:p14="http://schemas.microsoft.com/office/powerpoint/2010/main" val="125156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321</Words>
  <Application>Microsoft Office PowerPoint</Application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Programming 02</vt:lpstr>
      <vt:lpstr>Small Prelude</vt:lpstr>
      <vt:lpstr>Functions</vt:lpstr>
      <vt:lpstr>Fundamental Building Block</vt:lpstr>
      <vt:lpstr>The power of abstractions</vt:lpstr>
      <vt:lpstr>if – else – if else</vt:lpstr>
      <vt:lpstr>You can handle the truth</vt:lpstr>
      <vt:lpstr>How to get help</vt:lpstr>
      <vt:lpstr>Have any R Editor open and ready</vt:lpstr>
      <vt:lpstr>Show link to student</vt:lpstr>
      <vt:lpstr>Notes</vt:lpstr>
      <vt:lpstr>Useful Packages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01</dc:title>
  <dc:creator>Maxime Lavigne</dc:creator>
  <cp:lastModifiedBy>Maxime Lavigne</cp:lastModifiedBy>
  <cp:revision>48</cp:revision>
  <dcterms:created xsi:type="dcterms:W3CDTF">2020-01-19T23:49:05Z</dcterms:created>
  <dcterms:modified xsi:type="dcterms:W3CDTF">2020-01-22T03:36:57Z</dcterms:modified>
</cp:coreProperties>
</file>