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Constantia" panose="02030602050306030303" pitchFamily="18" charset="0"/>
      <p:regular r:id="rId33"/>
      <p:bold r:id="rId34"/>
      <p:italic r:id="rId35"/>
      <p:boldItalic r:id="rId36"/>
    </p:embeddedFont>
    <p:embeddedFont>
      <p:font typeface="Algerian" panose="04020705040A02060702" pitchFamily="82" charset="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RIa0pdSPM5JnX4KO6aNwrcvhc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92489D-3A7C-47C0-BA6E-38E4ADDBFF35}">
  <a:tblStyle styleId="{9D92489D-3A7C-47C0-BA6E-38E4ADDBFF35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4951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9539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6425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0036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70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1659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024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8416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18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6161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3114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514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    </a:t>
            </a: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6453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4157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833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3711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507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3065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9260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5782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7356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0273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017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ed2bc79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ed2bc79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13ed2bc790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825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f875d4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13f875d45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13f875d452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638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d2bc790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ed2bc790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13ed2bc7907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972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63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9961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905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508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408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68"/>
            <a:ext cx="5578323" cy="34323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"/>
          <p:cNvGraphicFramePr/>
          <p:nvPr/>
        </p:nvGraphicFramePr>
        <p:xfrm>
          <a:off x="273132" y="3807238"/>
          <a:ext cx="11565300" cy="2401421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3855100"/>
                <a:gridCol w="3855100"/>
                <a:gridCol w="3855100"/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Roll No.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Reg. No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61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Debika Karak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Roll-VU/PG/20/32/02-IVS           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No-0052                                                                       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Reg. No-0000533 of 2017-2018  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52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Malay Mondal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Roll-VU/PG/20/32/02-IVS                                                 No-0025                                       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Reg. No-001078 of 2020-2021  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25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Sayan Debnath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Roll-VU/PG/20/32/02-IVS           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No-0015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Reg. No-00337 of 2020-21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90" name="Google Shape;90;p1"/>
          <p:cNvSpPr txBox="1"/>
          <p:nvPr/>
        </p:nvSpPr>
        <p:spPr>
          <a:xfrm>
            <a:off x="5881365" y="1254507"/>
            <a:ext cx="55782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IMPROVED VOTING SYSTEM TO MITIGATE FAKE VOTING AND SECURITY ISSUES</a:t>
            </a:r>
            <a:endParaRPr sz="3200" b="0" i="0" u="none" strike="noStrike" cap="non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08198" y="3437906"/>
            <a:ext cx="6109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SUBMITTED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528553" y="6119336"/>
            <a:ext cx="610985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COMPUTER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VIDYASAGAR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GUI</a:t>
            </a:r>
            <a:r>
              <a:rPr lang="en-I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DANCE Dr. ARNAB SADHU  </a:t>
            </a: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609600" y="295422"/>
            <a:ext cx="10972800" cy="116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Voter’s Registration Page: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t="8405" b="5760"/>
          <a:stretch/>
        </p:blipFill>
        <p:spPr>
          <a:xfrm>
            <a:off x="6460176" y="2161309"/>
            <a:ext cx="5731824" cy="4401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 descr="https://lh3.googleusercontent.com/XufGzX_EuWdsWq5kl1h1bfTtUC48ExtkypJrit_hVf1gSJmqdVnGu9elG5vpS2a9IEEorasJaiwpeLYMZ_I5sE-ceUPvN7TRSN9XZUpDH8o9UQPMbZODXtjHeu3Da-gbDqo3T-QL_GCHY5Q_kEfLB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9126" y="1744393"/>
            <a:ext cx="3403551" cy="424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609600" y="154746"/>
            <a:ext cx="10972800" cy="97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Voter Register Table: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348" y="1237944"/>
            <a:ext cx="10745337" cy="546531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/>
          <p:nvPr/>
        </p:nvSpPr>
        <p:spPr>
          <a:xfrm>
            <a:off x="423082" y="6237027"/>
            <a:ext cx="8761862" cy="21836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10024278" y="6192320"/>
            <a:ext cx="13101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voted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5"/>
          <p:cNvCxnSpPr/>
          <p:nvPr/>
        </p:nvCxnSpPr>
        <p:spPr>
          <a:xfrm>
            <a:off x="9184944" y="6346209"/>
            <a:ext cx="777922" cy="0"/>
          </a:xfrm>
          <a:prstGeom prst="straightConnector1">
            <a:avLst/>
          </a:prstGeom>
          <a:noFill/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5"/>
          <p:cNvSpPr/>
          <p:nvPr/>
        </p:nvSpPr>
        <p:spPr>
          <a:xfrm>
            <a:off x="423082" y="3451354"/>
            <a:ext cx="8761862" cy="276332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5"/>
          <p:cNvCxnSpPr/>
          <p:nvPr/>
        </p:nvCxnSpPr>
        <p:spPr>
          <a:xfrm>
            <a:off x="9184944" y="4940490"/>
            <a:ext cx="839334" cy="0"/>
          </a:xfrm>
          <a:prstGeom prst="straightConnector1">
            <a:avLst/>
          </a:prstGeom>
          <a:noFill/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5"/>
          <p:cNvSpPr txBox="1"/>
          <p:nvPr/>
        </p:nvSpPr>
        <p:spPr>
          <a:xfrm>
            <a:off x="10153934" y="4804012"/>
            <a:ext cx="7233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Voted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Phase 2: Voting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609600" y="225083"/>
            <a:ext cx="10972800" cy="118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Voter’s Login Process: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1247" y="1935480"/>
            <a:ext cx="4326342" cy="400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609600" y="704087"/>
            <a:ext cx="10972800" cy="135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IN" sz="4800" b="1">
                <a:latin typeface="Times New Roman"/>
                <a:ea typeface="Times New Roman"/>
                <a:cs typeface="Times New Roman"/>
                <a:sym typeface="Times New Roman"/>
              </a:rPr>
              <a:t>Fingerprint Verifying Page: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814945"/>
            <a:ext cx="5944115" cy="508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423" y="1814945"/>
            <a:ext cx="3972479" cy="3867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Voting portal: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9589" b="5332"/>
          <a:stretch/>
        </p:blipFill>
        <p:spPr>
          <a:xfrm>
            <a:off x="-1" y="1505243"/>
            <a:ext cx="7006443" cy="5352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 rotWithShape="1">
          <a:blip r:embed="rId4">
            <a:alphaModFix/>
          </a:blip>
          <a:srcRect t="8672" b="6982"/>
          <a:stretch/>
        </p:blipFill>
        <p:spPr>
          <a:xfrm>
            <a:off x="7135319" y="1505243"/>
            <a:ext cx="5056682" cy="5352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Blockchain: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838200" y="231799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Blockchain is a system of recording information in a way that makes it difficult or impossible to change, hack, or cheat the system. A blockchain is essentially a digital ledger of transactions that is duplicated and distributed across the entire network of computer systems on the blockchain.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>Booth:1</a:t>
            </a:r>
            <a:endParaRPr/>
          </a:p>
        </p:txBody>
      </p:sp>
      <p:graphicFrame>
        <p:nvGraphicFramePr>
          <p:cNvPr id="208" name="Google Shape;208;p14"/>
          <p:cNvGraphicFramePr/>
          <p:nvPr/>
        </p:nvGraphicFramePr>
        <p:xfrm>
          <a:off x="109182" y="53340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5090625"/>
              </a:tblGrid>
              <a:tr h="40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Block: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09" name="Google Shape;209;p14"/>
          <p:cNvGraphicFramePr/>
          <p:nvPr/>
        </p:nvGraphicFramePr>
        <p:xfrm>
          <a:off x="6605516" y="5495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5186150"/>
              </a:tblGrid>
              <a:tr h="31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Block: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10" name="Google Shape;210;p14"/>
          <p:cNvGraphicFramePr/>
          <p:nvPr/>
        </p:nvGraphicFramePr>
        <p:xfrm>
          <a:off x="6605517" y="249387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51861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Block: 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11" name="Google Shape;211;p14"/>
          <p:cNvGraphicFramePr/>
          <p:nvPr/>
        </p:nvGraphicFramePr>
        <p:xfrm>
          <a:off x="109182" y="26342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5090625"/>
              </a:tblGrid>
              <a:tr h="37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Block: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12" name="Google Shape;212;p14"/>
          <p:cNvGraphicFramePr/>
          <p:nvPr/>
        </p:nvGraphicFramePr>
        <p:xfrm>
          <a:off x="109181" y="9262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697900"/>
                <a:gridCol w="4392700"/>
              </a:tblGrid>
              <a:tr h="35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Data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61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Pre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0a87388e67f16d830a9a3323dad0fdfa4c4044a6a6389cab1a0a37b651a5717b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61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8bf93f398bcc291496288367af5c1b50b418de827dbbcb0a9fad1ff094b2d1cb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13" name="Google Shape;213;p14"/>
          <p:cNvGraphicFramePr/>
          <p:nvPr/>
        </p:nvGraphicFramePr>
        <p:xfrm>
          <a:off x="6605515" y="89080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764275"/>
                <a:gridCol w="4421875"/>
              </a:tblGrid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Data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68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Pre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8bf93f398bcc291496288367af5c1b50b418de827dbbcb0a9fad1ff094b2d1cb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534f7df277ee0dc956a783567817b90547250db6d549a15ec2b68da32a705253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14" name="Google Shape;214;p14"/>
          <p:cNvGraphicFramePr/>
          <p:nvPr/>
        </p:nvGraphicFramePr>
        <p:xfrm>
          <a:off x="6605515" y="28647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818875"/>
                <a:gridCol w="4367275"/>
              </a:tblGrid>
              <a:tr h="41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Data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70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Pre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ca2594fd94621fa99cdc4e1aa3a0b8b7d7c51580d05e73acfab321f29f8ae02c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41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063f04bf67c32714fd788d0170da099e9602ce176d5172d009c39ff4eb7eafcf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15" name="Google Shape;215;p14"/>
          <p:cNvGraphicFramePr/>
          <p:nvPr/>
        </p:nvGraphicFramePr>
        <p:xfrm>
          <a:off x="109182" y="301097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914400"/>
                <a:gridCol w="4176225"/>
              </a:tblGrid>
              <a:tr h="37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Data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65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Pre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534f7df277ee0dc956a783567817b90547250db6d549a15ec2b68da32a705253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8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ca2594fd94621fa99cdc4e1aa3a0b8b7d7c51580d05e73acfab321f29f8ae02c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703494"/>
            <a:ext cx="12192000" cy="2160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609600" y="1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Booth:2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15"/>
          <p:cNvGraphicFramePr/>
          <p:nvPr/>
        </p:nvGraphicFramePr>
        <p:xfrm>
          <a:off x="109181" y="47217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5090625"/>
              </a:tblGrid>
              <a:tr h="40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Block: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4" name="Google Shape;224;p15"/>
          <p:cNvGraphicFramePr/>
          <p:nvPr/>
        </p:nvGraphicFramePr>
        <p:xfrm>
          <a:off x="6605515" y="47603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5186150"/>
              </a:tblGrid>
              <a:tr h="31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Block: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5" name="Google Shape;225;p15"/>
          <p:cNvGraphicFramePr/>
          <p:nvPr/>
        </p:nvGraphicFramePr>
        <p:xfrm>
          <a:off x="6605517" y="264521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5186150"/>
              </a:tblGrid>
              <a:tr h="33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Block: 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6" name="Google Shape;226;p15"/>
          <p:cNvGraphicFramePr/>
          <p:nvPr/>
        </p:nvGraphicFramePr>
        <p:xfrm>
          <a:off x="109182" y="25921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50906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Block: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7" name="Google Shape;227;p15"/>
          <p:cNvGraphicFramePr/>
          <p:nvPr/>
        </p:nvGraphicFramePr>
        <p:xfrm>
          <a:off x="109181" y="86724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697900"/>
                <a:gridCol w="4392700"/>
              </a:tblGrid>
              <a:tr h="34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Data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60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Pre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0a87388e67f16d830a9a3323dad0fdfa4c4044a6a6389cab1a0a37b651a5717b	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60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47313dade91b4586a5d5c971f5c24915acb8468e9e2296901cc2d83e3f762976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8" name="Google Shape;228;p15"/>
          <p:cNvGraphicFramePr/>
          <p:nvPr/>
        </p:nvGraphicFramePr>
        <p:xfrm>
          <a:off x="6605515" y="8328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764275"/>
                <a:gridCol w="4421875"/>
              </a:tblGrid>
              <a:tr h="27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Data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68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Pre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47313dade91b4586a5d5c971f5c24915acb8468e9e2296901cc2d83e3f762976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605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85cf16eb26ddb1a9bcccd8b571b11f38f27f0a1a5beb81c8f4366dbb86b2b3a4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9" name="Google Shape;229;p15"/>
          <p:cNvGraphicFramePr/>
          <p:nvPr/>
        </p:nvGraphicFramePr>
        <p:xfrm>
          <a:off x="6605515" y="302113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818875"/>
                <a:gridCol w="4367275"/>
              </a:tblGrid>
              <a:tr h="32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Data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607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Pre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3c0d692f5819630573dcc4c0c41b1fcc9d8cba37ce0d5408a70a2c221017db75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5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801452b214e89d12ca4543eba19c7c55c28f4630bd4eb2f76c7a8083254fdf6c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30" name="Google Shape;230;p15"/>
          <p:cNvGraphicFramePr/>
          <p:nvPr/>
        </p:nvGraphicFramePr>
        <p:xfrm>
          <a:off x="109182" y="296297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{9D92489D-3A7C-47C0-BA6E-38E4ADDBFF35}</a:tableStyleId>
              </a:tblPr>
              <a:tblGrid>
                <a:gridCol w="914400"/>
                <a:gridCol w="4176225"/>
              </a:tblGrid>
              <a:tr h="299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Data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72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Pre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85cf16eb26ddb1a9bcccd8b571b11f38f27f0a1a5beb81c8f4366dbb86b2b3a4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41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Hash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3c0d692f5819630573dcc4c0c41b1fcc9d8cba37ce0d5408a70a2c221017db75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231" name="Google Shape;2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701101"/>
            <a:ext cx="12192000" cy="207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123987" y="365125"/>
            <a:ext cx="11856204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body" idx="1"/>
          </p:nvPr>
        </p:nvSpPr>
        <p:spPr>
          <a:xfrm flipH="1">
            <a:off x="123985" y="6176961"/>
            <a:ext cx="11856203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r>
              <a:rPr lang="en-IN"/>
              <a:t>Here, block 4 is a main hash. </a:t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1007389" y="474536"/>
            <a:ext cx="1216152" cy="121615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Block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Hash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2392731" y="625412"/>
            <a:ext cx="914400" cy="9144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476319" y="542005"/>
            <a:ext cx="1216152" cy="121615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Block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Pre Hash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1007389" y="1926362"/>
            <a:ext cx="1216152" cy="121615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Block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Hash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2392731" y="2018444"/>
            <a:ext cx="914400" cy="9144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476319" y="1867568"/>
            <a:ext cx="1216152" cy="121615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Block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Pre Hash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1007389" y="3468202"/>
            <a:ext cx="1216152" cy="121615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Block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Hash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2392731" y="3476625"/>
            <a:ext cx="914400" cy="9144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3476319" y="3338751"/>
            <a:ext cx="1216152" cy="121615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Block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Pre Hash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5073678" y="3827955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6342915" y="3414189"/>
            <a:ext cx="1216152" cy="121615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Block 4</a:t>
            </a: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Hash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12275" y="0"/>
            <a:ext cx="10841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303875" y="1041100"/>
            <a:ext cx="11551200" cy="58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IN" sz="2400" b="1" i="1">
                <a:latin typeface="Times New Roman"/>
                <a:ea typeface="Times New Roman"/>
                <a:cs typeface="Times New Roman"/>
                <a:sym typeface="Times New Roman"/>
              </a:rPr>
              <a:t>Problems with the current voting system:</a:t>
            </a:r>
            <a:endParaRPr sz="2400"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607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65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Fake Voting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607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65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2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2"/>
              <a:buNone/>
            </a:pPr>
            <a:r>
              <a:rPr lang="en-IN" sz="2400" b="1" i="1">
                <a:latin typeface="Times New Roman"/>
                <a:ea typeface="Times New Roman"/>
                <a:cs typeface="Times New Roman"/>
                <a:sym typeface="Times New Roman"/>
              </a:rPr>
              <a:t>Solutions in Literature:</a:t>
            </a:r>
            <a:endParaRPr sz="2400"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     Online Voting Systems are proposed by </a:t>
            </a:r>
            <a:r>
              <a:rPr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Agarwal et. al.[1],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Cramer et. al. [2], Kirillov et. al. [3].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IN" sz="2400" b="1" i="1">
                <a:latin typeface="Times New Roman"/>
                <a:ea typeface="Times New Roman"/>
                <a:cs typeface="Times New Roman"/>
                <a:sym typeface="Times New Roman"/>
              </a:rPr>
              <a:t>Issues with OVS:</a:t>
            </a:r>
            <a:endParaRPr sz="2400"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607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65"/>
              <a:buAutoNum type="romanU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Unavailability of seamless connectivity.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607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65"/>
              <a:buAutoNum type="romanU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Lack of digital literacy.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00"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IN" sz="2400" b="1" i="1"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endParaRPr sz="2400"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 have to have a system that is easy to operate yet very efficient.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2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2"/>
              <a:buNone/>
            </a:pPr>
            <a:endParaRPr sz="3090"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2"/>
              <a:buNone/>
            </a:pPr>
            <a:endParaRPr sz="3090"/>
          </a:p>
          <a:p>
            <a: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2"/>
              <a:buNone/>
            </a:pP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title"/>
          </p:nvPr>
        </p:nvSpPr>
        <p:spPr>
          <a:xfrm>
            <a:off x="523744" y="9016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Structure of data flow</a:t>
            </a:r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body" idx="1"/>
          </p:nvPr>
        </p:nvSpPr>
        <p:spPr>
          <a:xfrm>
            <a:off x="0" y="1825626"/>
            <a:ext cx="113538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17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2689598" y="2189931"/>
            <a:ext cx="1171977" cy="1094704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Hash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block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3812147" y="2550019"/>
            <a:ext cx="1056068" cy="30909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4838169" y="3448587"/>
            <a:ext cx="1171977" cy="21689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P.O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5601231" y="2277952"/>
            <a:ext cx="426076" cy="853225"/>
          </a:xfrm>
          <a:prstGeom prst="flowChartMagneticDisk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Hash</a:t>
            </a: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6041801" y="2556459"/>
            <a:ext cx="794197" cy="3863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send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6888635" y="3453948"/>
            <a:ext cx="891327" cy="1931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5211118" y="3705873"/>
            <a:ext cx="426076" cy="9530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send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005592" y="6195274"/>
            <a:ext cx="1004552" cy="24787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4792600" y="1174889"/>
            <a:ext cx="1004552" cy="68175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Store</a:t>
            </a: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IN"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hash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9429" y="1759970"/>
            <a:ext cx="2069740" cy="17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9286" y="4706843"/>
            <a:ext cx="2069740" cy="145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98616" y="1854714"/>
            <a:ext cx="1285099" cy="15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8"/>
          <p:cNvSpPr txBox="1"/>
          <p:nvPr/>
        </p:nvSpPr>
        <p:spPr>
          <a:xfrm>
            <a:off x="59550" y="4019271"/>
            <a:ext cx="53115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hash is collected by P.O and send it to the DIO and CEO.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6290056" y="5479791"/>
            <a:ext cx="60980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hash will send to CEO BY DIO’s signature verification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IN"/>
              <a:t/>
            </a:r>
            <a:br>
              <a:rPr lang="en-IN"/>
            </a:br>
            <a:r>
              <a:rPr lang="en-IN"/>
              <a:t>DIO’S  signature</a:t>
            </a:r>
            <a:br>
              <a:rPr lang="en-IN"/>
            </a:br>
            <a:endParaRPr/>
          </a:p>
        </p:txBody>
      </p:sp>
      <p:pic>
        <p:nvPicPr>
          <p:cNvPr id="274" name="Google Shape;274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4616" y="1094705"/>
            <a:ext cx="11444253" cy="261441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9"/>
          <p:cNvSpPr txBox="1"/>
          <p:nvPr/>
        </p:nvSpPr>
        <p:spPr>
          <a:xfrm>
            <a:off x="193184" y="3709115"/>
            <a:ext cx="1183568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As an example, here Malay Mondal is the DIO.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That hash code will verify the signature.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signature will be verified by CEO.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the signature is verified then the vote will be considered as genuine.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78537" y="1509317"/>
            <a:ext cx="1556947" cy="155016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/>
          <p:nvPr/>
        </p:nvSpPr>
        <p:spPr>
          <a:xfrm>
            <a:off x="1813294" y="1977079"/>
            <a:ext cx="1027217" cy="876019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Hash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2889256" y="2130550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3" name="Google Shape;283;p20"/>
          <p:cNvSpPr/>
          <p:nvPr/>
        </p:nvSpPr>
        <p:spPr>
          <a:xfrm flipH="1">
            <a:off x="3867666" y="3055046"/>
            <a:ext cx="1285103" cy="18065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3914571" y="806738"/>
            <a:ext cx="2385883" cy="65626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Store the all hash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4263597" y="3212759"/>
            <a:ext cx="365552" cy="10184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send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3609323" y="5778056"/>
            <a:ext cx="1497623" cy="28741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4629150" y="3361532"/>
            <a:ext cx="1824681" cy="802202"/>
          </a:xfrm>
          <a:prstGeom prst="wedgeEllipseCallout">
            <a:avLst>
              <a:gd name="adj1" fmla="val -49771"/>
              <a:gd name="adj2" fmla="val 7373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Check all the hash and verify with digital signature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5152769" y="4936908"/>
            <a:ext cx="1470455" cy="4094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SEND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6704865" y="5792259"/>
            <a:ext cx="1370959" cy="259006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 rot="-5400000">
            <a:off x="5535957" y="1623868"/>
            <a:ext cx="2170990" cy="2908739"/>
          </a:xfrm>
          <a:prstGeom prst="leftUpArrow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5731646" y="2310111"/>
            <a:ext cx="9133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6704909" y="2215711"/>
            <a:ext cx="872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Hash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7375741" y="2473076"/>
            <a:ext cx="3089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 rot="758366">
            <a:off x="7700455" y="3126667"/>
            <a:ext cx="2605780" cy="950977"/>
          </a:xfrm>
          <a:prstGeom prst="wedgeEllipseCallout">
            <a:avLst>
              <a:gd name="adj1" fmla="val -40167"/>
              <a:gd name="adj2" fmla="val 106525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P.O  and DIO send hash 5 data to CEO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5" name="Google Shape;295;p20"/>
          <p:cNvSpPr/>
          <p:nvPr/>
        </p:nvSpPr>
        <p:spPr>
          <a:xfrm rot="10800000" flipH="1">
            <a:off x="8062103" y="4547284"/>
            <a:ext cx="2107508" cy="921168"/>
          </a:xfrm>
          <a:prstGeom prst="bentUpArrow">
            <a:avLst>
              <a:gd name="adj1" fmla="val 31990"/>
              <a:gd name="adj2" fmla="val 25000"/>
              <a:gd name="adj3" fmla="val 10595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9075008" y="4518140"/>
            <a:ext cx="8309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Verify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9514703" y="5468454"/>
            <a:ext cx="894064" cy="1137981"/>
          </a:xfrm>
          <a:prstGeom prst="flowChartMagneticDisk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9514703" y="5523878"/>
            <a:ext cx="1029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genuine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9906002" y="5840682"/>
            <a:ext cx="24713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9067" y="4242097"/>
            <a:ext cx="1556947" cy="155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1728" y="4232788"/>
            <a:ext cx="1556947" cy="155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Phase 3 : Counting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609600" y="154746"/>
            <a:ext cx="10972800" cy="97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Voter Register Table: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348" y="1237944"/>
            <a:ext cx="10745337" cy="546531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5"/>
          <p:cNvSpPr/>
          <p:nvPr/>
        </p:nvSpPr>
        <p:spPr>
          <a:xfrm>
            <a:off x="423082" y="6237027"/>
            <a:ext cx="8761862" cy="21836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10024278" y="6192320"/>
            <a:ext cx="13101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voted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25"/>
          <p:cNvCxnSpPr/>
          <p:nvPr/>
        </p:nvCxnSpPr>
        <p:spPr>
          <a:xfrm>
            <a:off x="9184944" y="6346209"/>
            <a:ext cx="777922" cy="0"/>
          </a:xfrm>
          <a:prstGeom prst="straightConnector1">
            <a:avLst/>
          </a:prstGeom>
          <a:noFill/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6" name="Google Shape;316;p25"/>
          <p:cNvSpPr/>
          <p:nvPr/>
        </p:nvSpPr>
        <p:spPr>
          <a:xfrm>
            <a:off x="423082" y="3451354"/>
            <a:ext cx="8761862" cy="276332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25"/>
          <p:cNvCxnSpPr/>
          <p:nvPr/>
        </p:nvCxnSpPr>
        <p:spPr>
          <a:xfrm>
            <a:off x="9184944" y="4940490"/>
            <a:ext cx="839334" cy="0"/>
          </a:xfrm>
          <a:prstGeom prst="straightConnector1">
            <a:avLst/>
          </a:prstGeom>
          <a:noFill/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8" name="Google Shape;318;p25"/>
          <p:cNvSpPr txBox="1"/>
          <p:nvPr/>
        </p:nvSpPr>
        <p:spPr>
          <a:xfrm>
            <a:off x="10153934" y="4804012"/>
            <a:ext cx="7233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Voted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609600" y="295422"/>
            <a:ext cx="10972800" cy="113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Table to store votes of booth 1: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4" name="Google Shape;32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251" y="1795234"/>
            <a:ext cx="11627891" cy="431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609600" y="435430"/>
            <a:ext cx="10972800" cy="94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Table to store votes of booth 2: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733313"/>
            <a:ext cx="10622507" cy="468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"/>
          <p:cNvSpPr txBox="1">
            <a:spLocks noGrp="1"/>
          </p:cNvSpPr>
          <p:nvPr>
            <p:ph type="title"/>
          </p:nvPr>
        </p:nvSpPr>
        <p:spPr>
          <a:xfrm>
            <a:off x="497058" y="239854"/>
            <a:ext cx="10972800" cy="88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Result :</a:t>
            </a:r>
            <a:endParaRPr/>
          </a:p>
        </p:txBody>
      </p:sp>
      <p:pic>
        <p:nvPicPr>
          <p:cNvPr id="336" name="Google Shape;336;p11"/>
          <p:cNvPicPr preferRelativeResize="0"/>
          <p:nvPr/>
        </p:nvPicPr>
        <p:blipFill rotWithShape="1">
          <a:blip r:embed="rId3">
            <a:alphaModFix/>
          </a:blip>
          <a:srcRect b="32613"/>
          <a:stretch/>
        </p:blipFill>
        <p:spPr>
          <a:xfrm>
            <a:off x="337625" y="1124723"/>
            <a:ext cx="11619913" cy="243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625" y="3657600"/>
            <a:ext cx="11619913" cy="301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150125" y="341194"/>
            <a:ext cx="11532359" cy="618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voters can log in and use their voting rights.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It is very easy to debug.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There is a DATABASE that is maintained by a central authority in which all the names of the voter with complete information is stored.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A person who is above the 18 years old ,they can eligible for vote.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Voting detail stored in the database and the result is displayed by calculation.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It is very easy to use.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we can implement blockchain more perfectly.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Develop the Android App.</a:t>
            </a:r>
            <a:endParaRPr/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With the availability of hardware we can synchronize the processes.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714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286603" y="341195"/>
            <a:ext cx="2620370" cy="573206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6603" y="3997520"/>
            <a:ext cx="2333700" cy="57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>
            <a:spLocks noGrp="1"/>
          </p:cNvSpPr>
          <p:nvPr>
            <p:ph type="subTitle" idx="1"/>
          </p:nvPr>
        </p:nvSpPr>
        <p:spPr>
          <a:xfrm>
            <a:off x="191069" y="300251"/>
            <a:ext cx="11450471" cy="6332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[1] H. Agarwal and G. N. Pandey, "Online voting system for India based on AADHAAR ID," 2013 Eleventh International Conference on ICT and Knowledge Engineering, 2013, pp. 1-4, doi: 10.1109/ICTKE.2013.6756265.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[2] R. Cramer, R. Gennaro, and B. Schoenmakers, “A secure and optimally efficient multi-authority election scheme,” European transactions on Telecommunications, vol. 8, no. 5, pp. 481–490, 1997.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D. Kirillov, V. Korkhov, V. Petrunin, M. Makarov, I. M. Khamitov, and V.Dostov, “Implementation of an e-voting scheme using hyperledger fabric permissioned blockchain,” in International Conference on Computational Science and Its Applications. Springer, 2019, pp. 509–521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423081" y="395785"/>
            <a:ext cx="2456597" cy="46402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d2bc7907_0_0"/>
          <p:cNvSpPr txBox="1">
            <a:spLocks noGrp="1"/>
          </p:cNvSpPr>
          <p:nvPr>
            <p:ph type="body" idx="1"/>
          </p:nvPr>
        </p:nvSpPr>
        <p:spPr>
          <a:xfrm>
            <a:off x="396600" y="1834300"/>
            <a:ext cx="11418900" cy="47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3800"/>
              <a:t>We propose an </a:t>
            </a:r>
            <a:r>
              <a:rPr lang="en-IN" sz="3800" b="1" i="1"/>
              <a:t>“IMPROVED VOTING SYSTEM TO MITIGATE FAKE VOTING AND SECURITY ISSUES”.</a:t>
            </a:r>
            <a:endParaRPr sz="3800" b="1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3800" b="1"/>
              <a:t>Features:</a:t>
            </a:r>
            <a:endParaRPr sz="3800" b="1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romanUcPeriod"/>
            </a:pPr>
            <a:r>
              <a:rPr lang="en-IN" sz="3800"/>
              <a:t>One target fake voting through fingerprint based authentication.</a:t>
            </a:r>
            <a:endParaRPr sz="380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-IN" sz="3800"/>
              <a:t>Improved Security through use of blockchain.</a:t>
            </a:r>
            <a:endParaRPr sz="3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f875d4522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d2bc7907_0_12"/>
          <p:cNvSpPr/>
          <p:nvPr/>
        </p:nvSpPr>
        <p:spPr>
          <a:xfrm>
            <a:off x="639825" y="3052100"/>
            <a:ext cx="4473900" cy="123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IN" sz="9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Phases</a:t>
            </a:r>
            <a:endParaRPr sz="9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g13ed2bc7907_0_12"/>
          <p:cNvCxnSpPr>
            <a:stCxn id="110" idx="3"/>
          </p:cNvCxnSpPr>
          <p:nvPr/>
        </p:nvCxnSpPr>
        <p:spPr>
          <a:xfrm rot="10800000" flipH="1">
            <a:off x="5113725" y="1596950"/>
            <a:ext cx="2594400" cy="207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g13ed2bc7907_0_12"/>
          <p:cNvCxnSpPr>
            <a:stCxn id="110" idx="3"/>
            <a:endCxn id="113" idx="1"/>
          </p:cNvCxnSpPr>
          <p:nvPr/>
        </p:nvCxnSpPr>
        <p:spPr>
          <a:xfrm rot="10800000" flipH="1">
            <a:off x="5113725" y="3513650"/>
            <a:ext cx="2594400" cy="1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g13ed2bc7907_0_12"/>
          <p:cNvCxnSpPr>
            <a:stCxn id="110" idx="3"/>
          </p:cNvCxnSpPr>
          <p:nvPr/>
        </p:nvCxnSpPr>
        <p:spPr>
          <a:xfrm>
            <a:off x="5113725" y="3671750"/>
            <a:ext cx="2587200" cy="12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g13ed2bc7907_0_12"/>
          <p:cNvSpPr/>
          <p:nvPr/>
        </p:nvSpPr>
        <p:spPr>
          <a:xfrm>
            <a:off x="7708124" y="1024575"/>
            <a:ext cx="3760325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lang="en-IN" sz="3600" b="0" i="0" u="none" strike="noStrike" cap="non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  <a:endParaRPr sz="3600" b="0" i="0" u="none" strike="noStrike" cap="none">
              <a:solidFill>
                <a:srgbClr val="5481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13ed2bc7907_0_12"/>
          <p:cNvSpPr/>
          <p:nvPr/>
        </p:nvSpPr>
        <p:spPr>
          <a:xfrm>
            <a:off x="7708125" y="3075900"/>
            <a:ext cx="3760324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IN" sz="3200" b="0" i="0" u="none" strike="noStrike" cap="non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Voting</a:t>
            </a:r>
            <a:endParaRPr sz="3200" b="0" i="0" u="none" strike="noStrike" cap="none">
              <a:solidFill>
                <a:srgbClr val="5481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13ed2bc7907_0_12"/>
          <p:cNvSpPr/>
          <p:nvPr/>
        </p:nvSpPr>
        <p:spPr>
          <a:xfrm>
            <a:off x="7708124" y="4698690"/>
            <a:ext cx="3760324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IN" sz="3200" b="0" i="0" u="none" strike="noStrike" cap="non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Counting</a:t>
            </a:r>
            <a:endParaRPr sz="3200" b="0" i="0" u="none" strike="noStrike" cap="none">
              <a:solidFill>
                <a:srgbClr val="5481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Phase 1 : Registration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609600" y="115674"/>
            <a:ext cx="109728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Home Page: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3494"/>
          <a:stretch/>
        </p:blipFill>
        <p:spPr>
          <a:xfrm>
            <a:off x="609600" y="1355075"/>
            <a:ext cx="10776600" cy="53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734093" y="166750"/>
            <a:ext cx="10515600" cy="88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Authorities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2297025" y="1610425"/>
            <a:ext cx="97638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IN"/>
              <a:t>P.O- </a:t>
            </a:r>
            <a:r>
              <a:rPr lang="en-IN" sz="2800" i="0" u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Presiding</a:t>
            </a:r>
            <a:r>
              <a:rPr lang="en-IN"/>
              <a:t> Officer.</a:t>
            </a: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r>
              <a:rPr lang="en-IN"/>
              <a:t>  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IN"/>
              <a:t>     D.I.O – District Investigation Officer</a:t>
            </a: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IN"/>
              <a:t>   C.E.O – Chief Election officer.</a:t>
            </a:r>
            <a:endParaRPr/>
          </a:p>
          <a:p>
            <a:pPr marL="27432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445" y="4610531"/>
            <a:ext cx="1454791" cy="1197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445" y="1138657"/>
            <a:ext cx="898841" cy="1661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1581" y="2830029"/>
            <a:ext cx="1064268" cy="166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83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Admin Page: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11424"/>
            <a:ext cx="6041660" cy="199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4">
            <a:alphaModFix/>
          </a:blip>
          <a:srcRect l="13526" t="44055" r="45454" b="33964"/>
          <a:stretch/>
        </p:blipFill>
        <p:spPr>
          <a:xfrm>
            <a:off x="6041660" y="2479964"/>
            <a:ext cx="6150339" cy="322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609600" y="389744"/>
            <a:ext cx="10972800" cy="107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Authority Display the page:</a:t>
            </a:r>
            <a:endParaRPr/>
          </a:p>
        </p:txBody>
      </p:sp>
      <p:pic>
        <p:nvPicPr>
          <p:cNvPr id="150" name="Google Shape;150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2679" t="9313" r="1623" b="84468"/>
          <a:stretch/>
        </p:blipFill>
        <p:spPr>
          <a:xfrm>
            <a:off x="175281" y="3651309"/>
            <a:ext cx="5758424" cy="59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692322"/>
            <a:ext cx="6096000" cy="5165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Widescreen</PresentationFormat>
  <Paragraphs>222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Constantia</vt:lpstr>
      <vt:lpstr>Algerian</vt:lpstr>
      <vt:lpstr>Calibri</vt:lpstr>
      <vt:lpstr>Noto Sans Symbols</vt:lpstr>
      <vt:lpstr>Times New Roman</vt:lpstr>
      <vt:lpstr>Office Theme</vt:lpstr>
      <vt:lpstr>PowerPoint Presentation</vt:lpstr>
      <vt:lpstr>INTRODUCTION:</vt:lpstr>
      <vt:lpstr>PowerPoint Presentation</vt:lpstr>
      <vt:lpstr>PowerPoint Presentation</vt:lpstr>
      <vt:lpstr>Phase 1 : Registration </vt:lpstr>
      <vt:lpstr>Home Page:</vt:lpstr>
      <vt:lpstr>Authorities</vt:lpstr>
      <vt:lpstr>Admin Page:</vt:lpstr>
      <vt:lpstr>Authority Display the page:</vt:lpstr>
      <vt:lpstr>Voter’s Registration Page:</vt:lpstr>
      <vt:lpstr>Voter Register Table:</vt:lpstr>
      <vt:lpstr>Phase 2: Voting</vt:lpstr>
      <vt:lpstr>Voter’s Login Process:</vt:lpstr>
      <vt:lpstr>Fingerprint Verifying Page:  </vt:lpstr>
      <vt:lpstr>Voting portal:</vt:lpstr>
      <vt:lpstr>Blockchain:</vt:lpstr>
      <vt:lpstr>Booth:1</vt:lpstr>
      <vt:lpstr>PowerPoint Presentation</vt:lpstr>
      <vt:lpstr>  </vt:lpstr>
      <vt:lpstr>Structure of data flow</vt:lpstr>
      <vt:lpstr> DIO’S  signature </vt:lpstr>
      <vt:lpstr>PowerPoint Presentation</vt:lpstr>
      <vt:lpstr>Phase 3 : Counting</vt:lpstr>
      <vt:lpstr>Voter Register Table:</vt:lpstr>
      <vt:lpstr>Table to store votes of booth 1:</vt:lpstr>
      <vt:lpstr>Table to store votes of booth 2:</vt:lpstr>
      <vt:lpstr>Result :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Malay Mondal</dc:creator>
  <cp:lastModifiedBy>User</cp:lastModifiedBy>
  <cp:revision>2</cp:revision>
  <dcterms:created xsi:type="dcterms:W3CDTF">2022-05-29T03:04:12Z</dcterms:created>
  <dcterms:modified xsi:type="dcterms:W3CDTF">2022-07-28T06:37:10Z</dcterms:modified>
</cp:coreProperties>
</file>