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475" r:id="rId5"/>
    <p:sldMasterId id="2147484495" r:id="rId6"/>
  </p:sldMasterIdLst>
  <p:notesMasterIdLst>
    <p:notesMasterId r:id="rId37"/>
  </p:notesMasterIdLst>
  <p:handoutMasterIdLst>
    <p:handoutMasterId r:id="rId38"/>
  </p:handoutMasterIdLst>
  <p:sldIdLst>
    <p:sldId id="256" r:id="rId7"/>
    <p:sldId id="287" r:id="rId8"/>
    <p:sldId id="284" r:id="rId9"/>
    <p:sldId id="258" r:id="rId10"/>
    <p:sldId id="259" r:id="rId11"/>
    <p:sldId id="260" r:id="rId12"/>
    <p:sldId id="261" r:id="rId13"/>
    <p:sldId id="262" r:id="rId14"/>
    <p:sldId id="288" r:id="rId15"/>
    <p:sldId id="278" r:id="rId16"/>
    <p:sldId id="270" r:id="rId17"/>
    <p:sldId id="271" r:id="rId18"/>
    <p:sldId id="286" r:id="rId19"/>
    <p:sldId id="263" r:id="rId20"/>
    <p:sldId id="272" r:id="rId21"/>
    <p:sldId id="273" r:id="rId22"/>
    <p:sldId id="264" r:id="rId23"/>
    <p:sldId id="265" r:id="rId24"/>
    <p:sldId id="266" r:id="rId25"/>
    <p:sldId id="267" r:id="rId26"/>
    <p:sldId id="268" r:id="rId27"/>
    <p:sldId id="269" r:id="rId28"/>
    <p:sldId id="274" r:id="rId29"/>
    <p:sldId id="275" r:id="rId30"/>
    <p:sldId id="276" r:id="rId31"/>
    <p:sldId id="277" r:id="rId32"/>
    <p:sldId id="279" r:id="rId33"/>
    <p:sldId id="280" r:id="rId34"/>
    <p:sldId id="281" r:id="rId35"/>
    <p:sldId id="282" r:id="rId3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F6C90226-89FB-4563-8A72-1880DEF11416}">
          <p14:sldIdLst>
            <p14:sldId id="256"/>
            <p14:sldId id="287"/>
          </p14:sldIdLst>
        </p14:section>
        <p14:section name="Overview" id="{581C5461-4F12-41E3-A1EF-ED22D7CCF57A}">
          <p14:sldIdLst>
            <p14:sldId id="284"/>
            <p14:sldId id="258"/>
            <p14:sldId id="259"/>
            <p14:sldId id="260"/>
            <p14:sldId id="261"/>
            <p14:sldId id="262"/>
            <p14:sldId id="288"/>
            <p14:sldId id="278"/>
            <p14:sldId id="270"/>
            <p14:sldId id="271"/>
          </p14:sldIdLst>
        </p14:section>
        <p14:section name="Infrastructure As Code" id="{E2C8DFB5-52CD-4599-977F-34CFA90B3B18}">
          <p14:sldIdLst>
            <p14:sldId id="286"/>
            <p14:sldId id="263"/>
            <p14:sldId id="272"/>
            <p14:sldId id="273"/>
            <p14:sldId id="264"/>
            <p14:sldId id="265"/>
            <p14:sldId id="266"/>
            <p14:sldId id="267"/>
            <p14:sldId id="268"/>
          </p14:sldIdLst>
        </p14:section>
        <p14:section name="Deep Dive" id="{10C9C24C-EB63-4EA8-8B02-B9EC23BDB11D}">
          <p14:sldIdLst>
            <p14:sldId id="269"/>
            <p14:sldId id="274"/>
            <p14:sldId id="275"/>
            <p14:sldId id="276"/>
            <p14:sldId id="277"/>
            <p14:sldId id="279"/>
            <p14:sldId id="280"/>
            <p14:sldId id="281"/>
            <p14:sldId id="28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0078D7"/>
    <a:srgbClr val="00BCF2"/>
    <a:srgbClr val="737373"/>
    <a:srgbClr val="FFFFFF"/>
    <a:srgbClr val="000000"/>
    <a:srgbClr val="D83B01"/>
    <a:srgbClr val="353535"/>
    <a:srgbClr val="FF8C00"/>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75" autoAdjust="0"/>
    <p:restoredTop sz="87449" autoAdjust="0"/>
  </p:normalViewPr>
  <p:slideViewPr>
    <p:cSldViewPr>
      <p:cViewPr varScale="1">
        <p:scale>
          <a:sx n="73" d="100"/>
          <a:sy n="73" d="100"/>
        </p:scale>
        <p:origin x="89" y="51"/>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4" d="100"/>
        <a:sy n="84" d="100"/>
      </p:scale>
      <p:origin x="0" y="-2726"/>
    </p:cViewPr>
  </p:sorterViewPr>
  <p:notesViewPr>
    <p:cSldViewPr showGuides="1">
      <p:cViewPr varScale="1">
        <p:scale>
          <a:sx n="60" d="100"/>
          <a:sy n="60" d="100"/>
        </p:scale>
        <p:origin x="3187" y="3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11/17/2017 1:31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11/17/2017 1:22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11/17/2017 1:22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047468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GB" dirty="0"/>
              <a:t>Details on resource providers and types, resource providers are a key aspect of ARM, and can be plugged into the Azure platform either by Microsoft or 3</a:t>
            </a:r>
            <a:r>
              <a:rPr lang="en-GB" baseline="30000" dirty="0"/>
              <a:t>rd</a:t>
            </a:r>
            <a:r>
              <a:rPr lang="en-GB" dirty="0"/>
              <a:t> parties.</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dirty="0"/>
              <a:t>Every resource has both a provider and a type</a:t>
            </a:r>
          </a:p>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11/17/2017 1:22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33608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Resource explorer is a great way to understand more about ARM, you can inspect resources and their properties - which</a:t>
            </a:r>
            <a:r>
              <a:rPr lang="en-GB" baseline="0" dirty="0"/>
              <a:t> can give you ideas of the properties settable in your templates </a:t>
            </a:r>
          </a:p>
          <a:p>
            <a:endParaRPr lang="en-GB" baseline="0" dirty="0"/>
          </a:p>
          <a:p>
            <a:r>
              <a:rPr lang="en-GB" baseline="0" dirty="0"/>
              <a:t>You can also edit resources and make advanced changes to them, bypassing the portal, but proceed with caution!</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11/17/2017 1:22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395437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Every</a:t>
            </a:r>
            <a:r>
              <a:rPr lang="en-GB" baseline="0" dirty="0"/>
              <a:t> resource in Azure has an ID, but this is not some integer value or a GUID.</a:t>
            </a:r>
          </a:p>
          <a:p>
            <a:r>
              <a:rPr lang="en-GB" baseline="0" dirty="0"/>
              <a:t>It’s a form of URN - a string made up of several parts separated by forward slashes. </a:t>
            </a:r>
          </a:p>
          <a:p>
            <a:endParaRPr lang="en-GB" baseline="0" dirty="0"/>
          </a:p>
          <a:p>
            <a:r>
              <a:rPr lang="en-GB" baseline="0" dirty="0"/>
              <a:t>This complete string contains enough information to uniquely identify any resource in the whole of Azure </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11/17/2017 1:22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861333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a:t>
            </a:r>
            <a:r>
              <a:rPr lang="en-GB" baseline="0" dirty="0"/>
              <a:t> If presenting this deck, you can stop here if all you needed is a basic intro. The following section goes into a little more depth on the topic of templates and infrastructure as code</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11/17/2017 1:22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141359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Templates are a key capability of ARM allowing you to use the now common infrastructure as code approach</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ARM templates allow you to specify the resources you want deployed and automate that deployment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Templates are declarative and represent *desired state*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Templates are </a:t>
            </a:r>
            <a:r>
              <a:rPr lang="en-US" sz="900" kern="0" dirty="0">
                <a:solidFill>
                  <a:schemeClr val="bg1"/>
                </a:solidFill>
                <a:latin typeface="Segoe UI Semilight" panose="020B0402040204020203" pitchFamily="34" charset="0"/>
                <a:cs typeface="Segoe UI Semilight" panose="020B0402040204020203" pitchFamily="34" charset="0"/>
              </a:rPr>
              <a:t>idempotent so you can redeploy safely over existing resources, any changed parameters in your template will be applied to existing resources as necessary, e.g. want to scale up - change the instance count in your template and re-deploy</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TechReady 23</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11/17/2017 1:22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480180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ARM Templates are Azure’s primary approach to infrastructure as code.</a:t>
            </a:r>
          </a:p>
          <a:p>
            <a:endParaRPr lang="en-GB" dirty="0"/>
          </a:p>
          <a:p>
            <a:r>
              <a:rPr lang="en-GB" dirty="0"/>
              <a:t>A template can define any number</a:t>
            </a:r>
            <a:r>
              <a:rPr lang="en-GB" baseline="0" dirty="0"/>
              <a:t> or type of resources, declare how they are to be built, their properties, the order they should be deployed in.</a:t>
            </a:r>
          </a:p>
          <a:p>
            <a:r>
              <a:rPr lang="en-GB" baseline="0" dirty="0"/>
              <a:t>The following slides dig deeper into ARM templates</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11/17/2017 1:22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170191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a:t>
            </a:r>
            <a:r>
              <a:rPr lang="en-GB" baseline="0" dirty="0"/>
              <a:t> is the basic form of am ARM template </a:t>
            </a:r>
          </a:p>
          <a:p>
            <a:endParaRPr lang="en-GB" baseline="0" dirty="0"/>
          </a:p>
          <a:p>
            <a:r>
              <a:rPr lang="en-GB" baseline="0" dirty="0"/>
              <a:t>Outputs, Parameters and Variables are optional, a template much have at least one resource</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11/17/2017 1:22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711080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Editing a template in the portal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11/17/2017 1:22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415130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Lots of ways to author templates, they are standard JSON documents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Azure portal lets you “export” to existing resources and capture a template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err="1"/>
              <a:t>Github</a:t>
            </a:r>
            <a:r>
              <a:rPr lang="en-US" dirty="0"/>
              <a:t> has many templates and is the </a:t>
            </a:r>
            <a:r>
              <a:rPr lang="en-US" dirty="0" err="1"/>
              <a:t>defacto</a:t>
            </a:r>
            <a:r>
              <a:rPr lang="en-US" dirty="0"/>
              <a:t> collection of templates - and good to</a:t>
            </a:r>
            <a:r>
              <a:rPr lang="en-US" baseline="0" dirty="0"/>
              <a:t> </a:t>
            </a:r>
            <a:r>
              <a:rPr lang="en-US" dirty="0"/>
              <a:t>learn from</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TechReady 23</a:t>
            </a: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11/17/2017 1:22 PM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173943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There are LOTS of ways to deploy resources via ARM and templates, this is some of the tools and mechanisms available</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TechReady 23</a:t>
            </a: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11/17/2017 1:22 PM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327780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11/17/2017 1:22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234559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some key online resources for ARM templates</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11/17/2017</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39894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As we touched on during the deploying slide - there are a many libraries, tools and SDKs to allow you to use ARM, both opensource and Microsoft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cross platform CLI is written in Python works on Windows, Linux and OSX it is also open source</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TechReady 23</a:t>
            </a: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11/17/2017 1:22 PM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956869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a:t>
            </a:r>
            <a:r>
              <a:rPr lang="en-GB" baseline="0" dirty="0"/>
              <a:t> If presenting this deck, the following section goes deeper into ARM, do not present these slides unless you are running a hands on workshop or training lab on the topic</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11/17/2017 1:22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422394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difference between a parameter and a variable may not be apparent when first using templates, this describes the differences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11/17/2017 1:22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9658200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advice on how to edit &amp; create templates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11/17/2017 1:22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041175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Functions are used extensively in templates even when accessing parameters and variables.</a:t>
            </a:r>
          </a:p>
          <a:p>
            <a:r>
              <a:rPr lang="en-GB" dirty="0"/>
              <a:t>There’s now a LOT of different functions available for range of scenarios - this slide is just introducing the concept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11/17/2017 1:22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170294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Details on ARM functions, and examples of commonly used functions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11/17/2017 1:22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6208631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Dependencies</a:t>
            </a:r>
            <a:r>
              <a:rPr lang="en-GB" dirty="0"/>
              <a:t> between resources are common - where the output or existence of one resource is needed for another</a:t>
            </a:r>
          </a:p>
          <a:p>
            <a:r>
              <a:rPr lang="en-GB" dirty="0"/>
              <a:t>ARM templates let you define </a:t>
            </a:r>
            <a:r>
              <a:rPr lang="en-GB" sz="900" dirty="0"/>
              <a:t>dependencies using the </a:t>
            </a:r>
            <a:r>
              <a:rPr lang="en-GB" sz="900" dirty="0" err="1">
                <a:latin typeface="Consolas" panose="020B0609020204030204" pitchFamily="49" charset="0"/>
              </a:rPr>
              <a:t>dependsOn</a:t>
            </a:r>
            <a:r>
              <a:rPr lang="en-GB" sz="900" dirty="0">
                <a:latin typeface="Consolas" panose="020B0609020204030204" pitchFamily="49" charset="0"/>
              </a:rPr>
              <a:t> statement</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11/17/2017 1:22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98976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are optional to add to your template, but sometimes helpful.</a:t>
            </a:r>
          </a:p>
          <a:p>
            <a:r>
              <a:rPr lang="en-GB" dirty="0"/>
              <a:t>You can see the output of a deployment on the command like when using PowerShell or the CLI, and also in the portal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11/17/2017 1:22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214553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11/17/2017 1:22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013217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a:t>
            </a:r>
            <a:r>
              <a:rPr lang="en-GB" baseline="0" dirty="0"/>
              <a:t> If presenting this deck, the following section goes deeper into ARM, do not present these slides unless you are running a hands on workshop or training lab on the topic</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11/17/2017 1:22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661344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11/17/2017 1:22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048663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 summary</a:t>
            </a:r>
            <a:r>
              <a:rPr lang="en-US" baseline="0" dirty="0"/>
              <a:t> of what Azure Resource Manager does and why it exists</a:t>
            </a: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11/17/2017 1:22 PM</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23406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a:t>ARM was introduced</a:t>
            </a:r>
            <a:r>
              <a:rPr lang="en-US" baseline="0" dirty="0"/>
              <a:t> in 2014 and replaces the legacy API (called ASM - Azure Service Manager)</a:t>
            </a:r>
          </a:p>
          <a:p>
            <a:pPr marL="0" indent="0">
              <a:buNone/>
            </a:pPr>
            <a:r>
              <a:rPr lang="en-US" baseline="0" dirty="0"/>
              <a:t>The legacy API goes hand in hand with the classic portal - and is slowly being phased out</a:t>
            </a:r>
          </a:p>
          <a:p>
            <a:pPr marL="0" indent="0">
              <a:buNone/>
            </a:pPr>
            <a:endParaRPr lang="en-US" baseline="0" dirty="0"/>
          </a:p>
          <a:p>
            <a:pPr marL="0" indent="0">
              <a:buNone/>
            </a:pPr>
            <a:r>
              <a:rPr lang="en-US" baseline="0" dirty="0"/>
              <a:t>All work in Azure now should be done via ARM for all the reasons shown here</a:t>
            </a:r>
            <a:endParaRPr lang="en-US" dirty="0"/>
          </a:p>
        </p:txBody>
      </p:sp>
      <p:sp>
        <p:nvSpPr>
          <p:cNvPr id="6" name="Date Placeholder 5"/>
          <p:cNvSpPr>
            <a:spLocks noGrp="1"/>
          </p:cNvSpPr>
          <p:nvPr>
            <p:ph type="dt" idx="12"/>
          </p:nvPr>
        </p:nvSpPr>
        <p:spPr>
          <a:xfrm>
            <a:off x="4023092" y="0"/>
            <a:ext cx="3077739" cy="468471"/>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11/17/2017</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a:xfrm>
            <a:off x="0" y="8900954"/>
            <a:ext cx="6131803" cy="364740"/>
          </a:xfrm>
          <a:prstGeom prst="rect">
            <a:avLst/>
          </a:prstGeom>
        </p:spPr>
        <p:txBody>
          <a:bodyPr/>
          <a:lstStyle/>
          <a:p>
            <a:pPr marL="0" marR="0" lvl="0" indent="0" algn="l" defTabSz="940882"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04176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resources in ARM must reside in a resource group. </a:t>
            </a:r>
          </a:p>
          <a:p>
            <a:r>
              <a:rPr lang="en-GB" dirty="0"/>
              <a:t>Groups are a logical construct to hold resources, they are not a resource themselves.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11/17/2017 1:22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3204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GB" dirty="0"/>
              <a:t>How you organize resources across groups is up to you, use whatever grouping makes sense based on the application, the lifecycle of those resources or other management / organizational constraints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dirty="0"/>
          </a:p>
          <a:p>
            <a:pPr marL="0" indent="0">
              <a:buNone/>
            </a:pPr>
            <a:r>
              <a:rPr lang="en-US" dirty="0"/>
              <a:t>For example this web application has a three resource, we can group those together - so the resource group represents “the app”</a:t>
            </a:r>
          </a:p>
          <a:p>
            <a:pPr marL="0" indent="0">
              <a:buNone/>
            </a:pPr>
            <a:r>
              <a:rPr lang="en-US" dirty="0"/>
              <a:t>OR</a:t>
            </a:r>
          </a:p>
          <a:p>
            <a:pPr marL="0" indent="0">
              <a:buNone/>
            </a:pPr>
            <a:r>
              <a:rPr lang="en-US" dirty="0"/>
              <a:t>We could also split by resource type e.g. all </a:t>
            </a:r>
            <a:r>
              <a:rPr lang="en-US" dirty="0" err="1"/>
              <a:t>dbs</a:t>
            </a:r>
            <a:r>
              <a:rPr lang="en-US" dirty="0"/>
              <a:t> and all storage go into groups - this way certain teams or individuals can have permissions to those resource types without giving everyone access</a:t>
            </a:r>
          </a:p>
          <a:p>
            <a:pPr marL="0" indent="0">
              <a:buNone/>
            </a:pPr>
            <a:r>
              <a:rPr lang="en-US" dirty="0"/>
              <a:t>OR </a:t>
            </a:r>
          </a:p>
          <a:p>
            <a:pPr marL="0" indent="0">
              <a:buNone/>
            </a:pPr>
            <a:r>
              <a:rPr lang="en-US" dirty="0"/>
              <a:t>A logical approach is to group by environment so all prod resources for that app go together, all dev and all test are grouped as environments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11/17/2017 1:22 PM</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45418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key thing about groups as they provide the core unit of management in Azure, at the group level you can apply:</a:t>
            </a:r>
          </a:p>
          <a:p>
            <a:pPr marL="171450" indent="-171450">
              <a:buFontTx/>
              <a:buChar char="-"/>
            </a:pPr>
            <a:r>
              <a:rPr lang="en-US" dirty="0"/>
              <a:t>Tags: key value pairs to help with billing and other identification of resources, letting you attach your own metadata to a resource group</a:t>
            </a:r>
          </a:p>
          <a:p>
            <a:pPr marL="171450" indent="-171450">
              <a:buFontTx/>
              <a:buChar char="-"/>
            </a:pPr>
            <a:r>
              <a:rPr lang="en-US" dirty="0"/>
              <a:t>RBAC: control who can see, and interact with resources with a fine grained RBAC roles and operations model, linked to Azure AD</a:t>
            </a:r>
          </a:p>
          <a:p>
            <a:pPr marL="171450" indent="-171450">
              <a:buFontTx/>
              <a:buChar char="-"/>
            </a:pPr>
            <a:r>
              <a:rPr lang="en-US" dirty="0"/>
              <a:t>Policies: Assign resource polices to enforce rules such as permitted types of resources, resource names, regions, VM sizes and other attributes you want to govern</a:t>
            </a:r>
          </a:p>
          <a:p>
            <a:pPr marL="171450" indent="-171450">
              <a:buFontTx/>
              <a:buChar char="-"/>
            </a:pPr>
            <a:r>
              <a:rPr lang="en-US" dirty="0"/>
              <a:t>Locks: Prevent modification and deletion of resources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11/17/2017 1:22 PM</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58898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key thing about groups as they provide the core unit of management in Azure, at the group level you can apply:</a:t>
            </a:r>
          </a:p>
          <a:p>
            <a:pPr marL="171450" indent="-171450">
              <a:buFontTx/>
              <a:buChar char="-"/>
            </a:pPr>
            <a:r>
              <a:rPr lang="en-US" dirty="0"/>
              <a:t>Tags: key value pairs to help with billing and other identification of resources, letting you attach your own metadata to a resource group</a:t>
            </a:r>
          </a:p>
          <a:p>
            <a:pPr marL="171450" indent="-171450">
              <a:buFontTx/>
              <a:buChar char="-"/>
            </a:pPr>
            <a:r>
              <a:rPr lang="en-US" dirty="0"/>
              <a:t>RBAC: control who can see, and interact with resources with a fine grained RBAC roles and operations model, linked to Azure AD</a:t>
            </a:r>
          </a:p>
          <a:p>
            <a:pPr marL="171450" indent="-171450">
              <a:buFontTx/>
              <a:buChar char="-"/>
            </a:pPr>
            <a:r>
              <a:rPr lang="en-US" dirty="0"/>
              <a:t>Policies: Assign resource polices to enforce rules such as permitted types of resources, resource names, regions, VM sizes and other attributes you want to govern</a:t>
            </a:r>
          </a:p>
          <a:p>
            <a:pPr marL="171450" indent="-171450">
              <a:buFontTx/>
              <a:buChar char="-"/>
            </a:pPr>
            <a:r>
              <a:rPr lang="en-US" dirty="0"/>
              <a:t>Locks: Prevent modification and deletion of resources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11/17/2017 1:22 PM</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420904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2" name="Picture 1"/>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272" name="Group 271"/>
          <p:cNvGrpSpPr/>
          <p:nvPr userDrawn="1"/>
        </p:nvGrpSpPr>
        <p:grpSpPr>
          <a:xfrm>
            <a:off x="6449353" y="3690039"/>
            <a:ext cx="5529922" cy="2825061"/>
            <a:chOff x="6218237" y="3671352"/>
            <a:chExt cx="5529922" cy="2825061"/>
          </a:xfrm>
        </p:grpSpPr>
        <p:sp>
          <p:nvSpPr>
            <p:cNvPr id="273"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5"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6"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78" name="Group 277"/>
            <p:cNvGrpSpPr/>
            <p:nvPr userDrawn="1"/>
          </p:nvGrpSpPr>
          <p:grpSpPr bwMode="gray">
            <a:xfrm>
              <a:off x="10640972" y="5505041"/>
              <a:ext cx="368222" cy="356087"/>
              <a:chOff x="10962040" y="5443286"/>
              <a:chExt cx="391159" cy="378268"/>
            </a:xfrm>
            <a:solidFill>
              <a:srgbClr val="00BCF2"/>
            </a:solidFill>
          </p:grpSpPr>
          <p:sp>
            <p:nvSpPr>
              <p:cNvPr id="298"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1"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9" name="Group 278"/>
            <p:cNvGrpSpPr/>
            <p:nvPr userDrawn="1"/>
          </p:nvGrpSpPr>
          <p:grpSpPr bwMode="gray">
            <a:xfrm>
              <a:off x="9447278" y="4974961"/>
              <a:ext cx="1222019" cy="1209879"/>
              <a:chOff x="9693989" y="4880187"/>
              <a:chExt cx="1298141" cy="1285245"/>
            </a:xfrm>
            <a:solidFill>
              <a:srgbClr val="BAD80A"/>
            </a:solidFill>
          </p:grpSpPr>
          <p:sp>
            <p:nvSpPr>
              <p:cNvPr id="281"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0"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81082"/>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604124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272" name="Group 271"/>
          <p:cNvGrpSpPr/>
          <p:nvPr userDrawn="1"/>
        </p:nvGrpSpPr>
        <p:grpSpPr>
          <a:xfrm>
            <a:off x="6449353" y="3690039"/>
            <a:ext cx="5529922" cy="2825061"/>
            <a:chOff x="6218237" y="3671352"/>
            <a:chExt cx="5529922" cy="2825061"/>
          </a:xfrm>
        </p:grpSpPr>
        <p:sp>
          <p:nvSpPr>
            <p:cNvPr id="273"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5"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6"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78" name="Group 277"/>
            <p:cNvGrpSpPr/>
            <p:nvPr userDrawn="1"/>
          </p:nvGrpSpPr>
          <p:grpSpPr bwMode="gray">
            <a:xfrm>
              <a:off x="10640972" y="5505041"/>
              <a:ext cx="368222" cy="356087"/>
              <a:chOff x="10962040" y="5443286"/>
              <a:chExt cx="391159" cy="378268"/>
            </a:xfrm>
            <a:solidFill>
              <a:srgbClr val="00BCF2"/>
            </a:solidFill>
          </p:grpSpPr>
          <p:sp>
            <p:nvSpPr>
              <p:cNvPr id="298"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1"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9" name="Group 278"/>
            <p:cNvGrpSpPr/>
            <p:nvPr userDrawn="1"/>
          </p:nvGrpSpPr>
          <p:grpSpPr bwMode="gray">
            <a:xfrm>
              <a:off x="9447278" y="4974961"/>
              <a:ext cx="1222019" cy="1209879"/>
              <a:chOff x="9693989" y="4880187"/>
              <a:chExt cx="1298141" cy="1285245"/>
            </a:xfrm>
            <a:solidFill>
              <a:srgbClr val="BAD80A"/>
            </a:solidFill>
          </p:grpSpPr>
          <p:sp>
            <p:nvSpPr>
              <p:cNvPr id="281"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0"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18501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2578250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141" name="Picture 140"/>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273" name="Group 272"/>
          <p:cNvGrpSpPr/>
          <p:nvPr userDrawn="1"/>
        </p:nvGrpSpPr>
        <p:grpSpPr>
          <a:xfrm>
            <a:off x="6449353" y="3690039"/>
            <a:ext cx="5529922" cy="2825061"/>
            <a:chOff x="6218237" y="3671352"/>
            <a:chExt cx="5529922" cy="2825061"/>
          </a:xfrm>
        </p:grpSpPr>
        <p:sp>
          <p:nvSpPr>
            <p:cNvPr id="274"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6"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7"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79" name="Group 278"/>
            <p:cNvGrpSpPr/>
            <p:nvPr userDrawn="1"/>
          </p:nvGrpSpPr>
          <p:grpSpPr bwMode="gray">
            <a:xfrm>
              <a:off x="10640972" y="5505041"/>
              <a:ext cx="368222" cy="356087"/>
              <a:chOff x="10962040" y="5443286"/>
              <a:chExt cx="391159" cy="378268"/>
            </a:xfrm>
            <a:solidFill>
              <a:srgbClr val="00BCF2"/>
            </a:solidFill>
          </p:grpSpPr>
          <p:sp>
            <p:nvSpPr>
              <p:cNvPr id="299"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2"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0" name="Group 279"/>
            <p:cNvGrpSpPr/>
            <p:nvPr userDrawn="1"/>
          </p:nvGrpSpPr>
          <p:grpSpPr bwMode="gray">
            <a:xfrm>
              <a:off x="9447278" y="4974961"/>
              <a:ext cx="1222019" cy="1209879"/>
              <a:chOff x="9693989" y="4880187"/>
              <a:chExt cx="1298141" cy="1285245"/>
            </a:xfrm>
            <a:solidFill>
              <a:srgbClr val="BAD80A"/>
            </a:solidFill>
          </p:grpSpPr>
          <p:sp>
            <p:nvSpPr>
              <p:cNvPr id="282"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1"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272" name="Group 271"/>
          <p:cNvGrpSpPr/>
          <p:nvPr userDrawn="1"/>
        </p:nvGrpSpPr>
        <p:grpSpPr>
          <a:xfrm>
            <a:off x="6449353" y="3690039"/>
            <a:ext cx="5529922" cy="2825061"/>
            <a:chOff x="6218237" y="3671352"/>
            <a:chExt cx="5529922" cy="2825061"/>
          </a:xfrm>
        </p:grpSpPr>
        <p:sp>
          <p:nvSpPr>
            <p:cNvPr id="273"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5"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6"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78" name="Group 277"/>
            <p:cNvGrpSpPr/>
            <p:nvPr userDrawn="1"/>
          </p:nvGrpSpPr>
          <p:grpSpPr bwMode="gray">
            <a:xfrm>
              <a:off x="10640972" y="5505041"/>
              <a:ext cx="368222" cy="356087"/>
              <a:chOff x="10962040" y="5443286"/>
              <a:chExt cx="391159" cy="378268"/>
            </a:xfrm>
            <a:solidFill>
              <a:srgbClr val="00BCF2"/>
            </a:solidFill>
          </p:grpSpPr>
          <p:sp>
            <p:nvSpPr>
              <p:cNvPr id="298"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1"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9" name="Group 278"/>
            <p:cNvGrpSpPr/>
            <p:nvPr userDrawn="1"/>
          </p:nvGrpSpPr>
          <p:grpSpPr bwMode="gray">
            <a:xfrm>
              <a:off x="9447278" y="4974961"/>
              <a:ext cx="1222019" cy="1209879"/>
              <a:chOff x="9693989" y="4880187"/>
              <a:chExt cx="1298141" cy="1285245"/>
            </a:xfrm>
            <a:solidFill>
              <a:srgbClr val="BAD80A"/>
            </a:solidFill>
          </p:grpSpPr>
          <p:sp>
            <p:nvSpPr>
              <p:cNvPr id="281"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0"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141" name="Rectangle 140"/>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274" name="Group 273"/>
          <p:cNvGrpSpPr/>
          <p:nvPr userDrawn="1"/>
        </p:nvGrpSpPr>
        <p:grpSpPr>
          <a:xfrm>
            <a:off x="6449353" y="3690039"/>
            <a:ext cx="5529922" cy="2825061"/>
            <a:chOff x="6218237" y="3671352"/>
            <a:chExt cx="5529922" cy="2825061"/>
          </a:xfrm>
        </p:grpSpPr>
        <p:sp>
          <p:nvSpPr>
            <p:cNvPr id="275"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7"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8"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80" name="Group 279"/>
            <p:cNvGrpSpPr/>
            <p:nvPr userDrawn="1"/>
          </p:nvGrpSpPr>
          <p:grpSpPr bwMode="gray">
            <a:xfrm>
              <a:off x="10640972" y="5505041"/>
              <a:ext cx="368222" cy="356087"/>
              <a:chOff x="10962040" y="5443286"/>
              <a:chExt cx="391159" cy="378268"/>
            </a:xfrm>
            <a:solidFill>
              <a:srgbClr val="00BCF2"/>
            </a:solidFill>
          </p:grpSpPr>
          <p:sp>
            <p:nvSpPr>
              <p:cNvPr id="300"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3"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1" name="Group 280"/>
            <p:cNvGrpSpPr/>
            <p:nvPr userDrawn="1"/>
          </p:nvGrpSpPr>
          <p:grpSpPr bwMode="gray">
            <a:xfrm>
              <a:off x="9447278" y="4974961"/>
              <a:ext cx="1222019" cy="1209879"/>
              <a:chOff x="9693989" y="4880187"/>
              <a:chExt cx="1298141" cy="1285245"/>
            </a:xfrm>
            <a:solidFill>
              <a:srgbClr val="BAD80A"/>
            </a:solidFill>
          </p:grpSpPr>
          <p:sp>
            <p:nvSpPr>
              <p:cNvPr id="283"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2"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140419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131958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578441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288636596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409193163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0925205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274" name="Group 273"/>
          <p:cNvGrpSpPr/>
          <p:nvPr userDrawn="1"/>
        </p:nvGrpSpPr>
        <p:grpSpPr>
          <a:xfrm>
            <a:off x="6449353" y="3690039"/>
            <a:ext cx="5529922" cy="2825061"/>
            <a:chOff x="6218237" y="3671352"/>
            <a:chExt cx="5529922" cy="2825061"/>
          </a:xfrm>
        </p:grpSpPr>
        <p:sp>
          <p:nvSpPr>
            <p:cNvPr id="275"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7"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8"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80" name="Group 279"/>
            <p:cNvGrpSpPr/>
            <p:nvPr userDrawn="1"/>
          </p:nvGrpSpPr>
          <p:grpSpPr bwMode="gray">
            <a:xfrm>
              <a:off x="10640972" y="5505041"/>
              <a:ext cx="368222" cy="356087"/>
              <a:chOff x="10962040" y="5443286"/>
              <a:chExt cx="391159" cy="378268"/>
            </a:xfrm>
            <a:solidFill>
              <a:srgbClr val="00BCF2"/>
            </a:solidFill>
          </p:grpSpPr>
          <p:sp>
            <p:nvSpPr>
              <p:cNvPr id="300"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3"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1" name="Group 280"/>
            <p:cNvGrpSpPr/>
            <p:nvPr userDrawn="1"/>
          </p:nvGrpSpPr>
          <p:grpSpPr bwMode="gray">
            <a:xfrm>
              <a:off x="9447278" y="4974961"/>
              <a:ext cx="1222019" cy="1209879"/>
              <a:chOff x="9693989" y="4880187"/>
              <a:chExt cx="1298141" cy="1285245"/>
            </a:xfrm>
            <a:solidFill>
              <a:srgbClr val="BAD80A"/>
            </a:solidFill>
          </p:grpSpPr>
          <p:sp>
            <p:nvSpPr>
              <p:cNvPr id="283"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2"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165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979381609"/>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27710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bwMode="black">
          <a:xfrm>
            <a:off x="457200" y="481082"/>
            <a:ext cx="1483418"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141" name="Picture 140"/>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273" name="Group 272"/>
          <p:cNvGrpSpPr/>
          <p:nvPr userDrawn="1"/>
        </p:nvGrpSpPr>
        <p:grpSpPr>
          <a:xfrm>
            <a:off x="6449353" y="3690039"/>
            <a:ext cx="5529922" cy="2825061"/>
            <a:chOff x="6218237" y="3671352"/>
            <a:chExt cx="5529922" cy="2825061"/>
          </a:xfrm>
        </p:grpSpPr>
        <p:sp>
          <p:nvSpPr>
            <p:cNvPr id="274"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6"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7"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79" name="Group 278"/>
            <p:cNvGrpSpPr/>
            <p:nvPr userDrawn="1"/>
          </p:nvGrpSpPr>
          <p:grpSpPr bwMode="gray">
            <a:xfrm>
              <a:off x="10640972" y="5505041"/>
              <a:ext cx="368222" cy="356087"/>
              <a:chOff x="10962040" y="5443286"/>
              <a:chExt cx="391159" cy="378268"/>
            </a:xfrm>
            <a:solidFill>
              <a:srgbClr val="00BCF2"/>
            </a:solidFill>
          </p:grpSpPr>
          <p:sp>
            <p:nvSpPr>
              <p:cNvPr id="299"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2"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0" name="Group 279"/>
            <p:cNvGrpSpPr/>
            <p:nvPr userDrawn="1"/>
          </p:nvGrpSpPr>
          <p:grpSpPr bwMode="gray">
            <a:xfrm>
              <a:off x="9447278" y="4974961"/>
              <a:ext cx="1222019" cy="1209879"/>
              <a:chOff x="9693989" y="4880187"/>
              <a:chExt cx="1298141" cy="1285245"/>
            </a:xfrm>
            <a:solidFill>
              <a:srgbClr val="BAD80A"/>
            </a:solidFill>
          </p:grpSpPr>
          <p:sp>
            <p:nvSpPr>
              <p:cNvPr id="282"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1"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93931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272" name="Group 271"/>
          <p:cNvGrpSpPr/>
          <p:nvPr userDrawn="1"/>
        </p:nvGrpSpPr>
        <p:grpSpPr>
          <a:xfrm>
            <a:off x="6449353" y="3690039"/>
            <a:ext cx="5529922" cy="2825061"/>
            <a:chOff x="6218237" y="3671352"/>
            <a:chExt cx="5529922" cy="2825061"/>
          </a:xfrm>
        </p:grpSpPr>
        <p:sp>
          <p:nvSpPr>
            <p:cNvPr id="273"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5"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6"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78" name="Group 277"/>
            <p:cNvGrpSpPr/>
            <p:nvPr userDrawn="1"/>
          </p:nvGrpSpPr>
          <p:grpSpPr bwMode="gray">
            <a:xfrm>
              <a:off x="10640972" y="5505041"/>
              <a:ext cx="368222" cy="356087"/>
              <a:chOff x="10962040" y="5443286"/>
              <a:chExt cx="391159" cy="378268"/>
            </a:xfrm>
            <a:solidFill>
              <a:srgbClr val="00BCF2"/>
            </a:solidFill>
          </p:grpSpPr>
          <p:sp>
            <p:nvSpPr>
              <p:cNvPr id="298"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1"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9" name="Group 278"/>
            <p:cNvGrpSpPr/>
            <p:nvPr userDrawn="1"/>
          </p:nvGrpSpPr>
          <p:grpSpPr bwMode="gray">
            <a:xfrm>
              <a:off x="9447278" y="4974961"/>
              <a:ext cx="1222019" cy="1209879"/>
              <a:chOff x="9693989" y="4880187"/>
              <a:chExt cx="1298141" cy="1285245"/>
            </a:xfrm>
            <a:solidFill>
              <a:srgbClr val="BAD80A"/>
            </a:solidFill>
          </p:grpSpPr>
          <p:sp>
            <p:nvSpPr>
              <p:cNvPr id="281"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0"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986479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242" name="Group 241"/>
          <p:cNvGrpSpPr/>
          <p:nvPr userDrawn="1"/>
        </p:nvGrpSpPr>
        <p:grpSpPr>
          <a:xfrm>
            <a:off x="6449353" y="3690039"/>
            <a:ext cx="5529922" cy="2825061"/>
            <a:chOff x="6218237" y="3671352"/>
            <a:chExt cx="5529922" cy="2825061"/>
          </a:xfrm>
        </p:grpSpPr>
        <p:sp>
          <p:nvSpPr>
            <p:cNvPr id="243"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45"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6"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48" name="Group 247"/>
            <p:cNvGrpSpPr/>
            <p:nvPr userDrawn="1"/>
          </p:nvGrpSpPr>
          <p:grpSpPr bwMode="gray">
            <a:xfrm>
              <a:off x="10640972" y="5505041"/>
              <a:ext cx="368222" cy="356087"/>
              <a:chOff x="10962040" y="5443286"/>
              <a:chExt cx="391159" cy="378268"/>
            </a:xfrm>
            <a:solidFill>
              <a:srgbClr val="00BCF2"/>
            </a:solidFill>
          </p:grpSpPr>
          <p:sp>
            <p:nvSpPr>
              <p:cNvPr id="268"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1"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9" name="Group 248"/>
            <p:cNvGrpSpPr/>
            <p:nvPr userDrawn="1"/>
          </p:nvGrpSpPr>
          <p:grpSpPr bwMode="gray">
            <a:xfrm>
              <a:off x="9447278" y="4974961"/>
              <a:ext cx="1222019" cy="1209879"/>
              <a:chOff x="9693989" y="4880187"/>
              <a:chExt cx="1298141" cy="1285245"/>
            </a:xfrm>
            <a:solidFill>
              <a:srgbClr val="BAD80A"/>
            </a:solidFill>
          </p:grpSpPr>
          <p:sp>
            <p:nvSpPr>
              <p:cNvPr id="251"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50"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95663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57024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232157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195453060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67965013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8102778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7962452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05076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74542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667155633"/>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42001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058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17376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81082"/>
            <a:ext cx="1483418" cy="310896"/>
          </a:xfrm>
          <a:prstGeom prst="rect">
            <a:avLst/>
          </a:prstGeom>
        </p:spPr>
      </p:pic>
    </p:spTree>
    <p:extLst>
      <p:ext uri="{BB962C8B-B14F-4D97-AF65-F5344CB8AC3E}">
        <p14:creationId xmlns:p14="http://schemas.microsoft.com/office/powerpoint/2010/main" val="40876120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724681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image" Target="../media/image1.emf"/><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2.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image" Target="../media/image1.emf"/><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theme" Target="../theme/theme3.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2"/>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467" r:id="rId2"/>
    <p:sldLayoutId id="2147484266" r:id="rId3"/>
    <p:sldLayoutId id="2147484240" r:id="rId4"/>
    <p:sldLayoutId id="2147484241" r:id="rId5"/>
    <p:sldLayoutId id="2147484474" r:id="rId6"/>
    <p:sldLayoutId id="2147484245" r:id="rId7"/>
    <p:sldLayoutId id="2147484247" r:id="rId8"/>
    <p:sldLayoutId id="2147484249" r:id="rId9"/>
    <p:sldLayoutId id="2147484250" r:id="rId10"/>
    <p:sldLayoutId id="2147484264" r:id="rId11"/>
    <p:sldLayoutId id="2147484251" r:id="rId12"/>
    <p:sldLayoutId id="2147484463" r:id="rId13"/>
    <p:sldLayoutId id="2147484256" r:id="rId14"/>
    <p:sldLayoutId id="2147484257" r:id="rId15"/>
    <p:sldLayoutId id="2147484260" r:id="rId16"/>
    <p:sldLayoutId id="2147484299" r:id="rId17"/>
    <p:sldLayoutId id="2147484263" r:id="rId18"/>
    <p:sldLayoutId id="2147484516" r:id="rId19"/>
    <p:sldLayoutId id="2147484517"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492" r:id="rId16"/>
    <p:sldLayoutId id="2147484493" r:id="rId17"/>
    <p:sldLayoutId id="2147484494"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496" r:id="rId1"/>
    <p:sldLayoutId id="2147484498" r:id="rId2"/>
    <p:sldLayoutId id="2147484499" r:id="rId3"/>
    <p:sldLayoutId id="2147484500" r:id="rId4"/>
    <p:sldLayoutId id="2147484501" r:id="rId5"/>
    <p:sldLayoutId id="2147484502" r:id="rId6"/>
    <p:sldLayoutId id="2147484503" r:id="rId7"/>
    <p:sldLayoutId id="2147484504" r:id="rId8"/>
    <p:sldLayoutId id="2147484505" r:id="rId9"/>
    <p:sldLayoutId id="2147484506" r:id="rId10"/>
    <p:sldLayoutId id="2147484507" r:id="rId11"/>
    <p:sldLayoutId id="2147484508" r:id="rId12"/>
    <p:sldLayoutId id="2147484509" r:id="rId13"/>
    <p:sldLayoutId id="2147484510" r:id="rId14"/>
    <p:sldLayoutId id="2147484511" r:id="rId15"/>
    <p:sldLayoutId id="2147484512" r:id="rId16"/>
    <p:sldLayoutId id="2147484513" r:id="rId17"/>
    <p:sldLayoutId id="2147484514"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7.xml"/><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6.sv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templates/"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hyperlink" Target="https://aka.ms/armbest" TargetMode="External"/><Relationship Id="rId5" Type="http://schemas.openxmlformats.org/officeDocument/2006/relationships/image" Target="../media/image40.sv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1.png"/></Relationships>
</file>

<file path=ppt/slides/_rels/slide2.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png"/><Relationship Id="rId7" Type="http://schemas.openxmlformats.org/officeDocument/2006/relationships/slide" Target="slide13.xml"/><Relationship Id="rId2" Type="http://schemas.openxmlformats.org/officeDocument/2006/relationships/notesSlide" Target="../notesSlides/notesSlide2.xml"/><Relationship Id="rId1" Type="http://schemas.openxmlformats.org/officeDocument/2006/relationships/slideLayout" Target="../slideLayouts/slideLayout46.xml"/><Relationship Id="rId6" Type="http://schemas.openxmlformats.org/officeDocument/2006/relationships/image" Target="../media/image8.png"/><Relationship Id="rId11" Type="http://schemas.openxmlformats.org/officeDocument/2006/relationships/image" Target="../media/image90.png"/><Relationship Id="rId5" Type="http://schemas.openxmlformats.org/officeDocument/2006/relationships/image" Target="../media/image70.png"/><Relationship Id="rId10" Type="http://schemas.openxmlformats.org/officeDocument/2006/relationships/slide" Target="slide22.xml"/><Relationship Id="rId4" Type="http://schemas.openxmlformats.org/officeDocument/2006/relationships/slide" Target="slide3.xml"/><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8" Type="http://schemas.openxmlformats.org/officeDocument/2006/relationships/hyperlink" Target="https://azure.microsoft.com/en-gb/resources/templates/" TargetMode="External"/><Relationship Id="rId3" Type="http://schemas.openxmlformats.org/officeDocument/2006/relationships/image" Target="../media/image52.png"/><Relationship Id="rId7" Type="http://schemas.openxmlformats.org/officeDocument/2006/relationships/hyperlink" Target="https://docs.microsoft.com/en-gb/azure/templates/" TargetMode="External"/><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hyperlink" Target="https://github.com/Azure/azure-quickstart-templates" TargetMode="External"/><Relationship Id="rId5" Type="http://schemas.openxmlformats.org/officeDocument/2006/relationships/image" Target="../media/image54.png"/><Relationship Id="rId10" Type="http://schemas.openxmlformats.org/officeDocument/2006/relationships/image" Target="../media/image55.png"/><Relationship Id="rId4" Type="http://schemas.openxmlformats.org/officeDocument/2006/relationships/image" Target="../media/image53.png"/><Relationship Id="rId9" Type="http://schemas.openxmlformats.org/officeDocument/2006/relationships/hyperlink" Target="https://azuremarketplace.microsoft.com/en-us"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svg"/><Relationship Id="rId18" Type="http://schemas.openxmlformats.org/officeDocument/2006/relationships/image" Target="../media/image71.png"/><Relationship Id="rId26" Type="http://schemas.openxmlformats.org/officeDocument/2006/relationships/image" Target="../media/image76.svg"/><Relationship Id="rId3" Type="http://schemas.openxmlformats.org/officeDocument/2006/relationships/image" Target="../media/image43.png"/><Relationship Id="rId21" Type="http://schemas.openxmlformats.org/officeDocument/2006/relationships/image" Target="../media/image35.png"/><Relationship Id="rId34" Type="http://schemas.openxmlformats.org/officeDocument/2006/relationships/image" Target="../media/image39.png"/><Relationship Id="rId7" Type="http://schemas.openxmlformats.org/officeDocument/2006/relationships/image" Target="../media/image59.svg"/><Relationship Id="rId12" Type="http://schemas.openxmlformats.org/officeDocument/2006/relationships/image" Target="../media/image64.png"/><Relationship Id="rId17" Type="http://schemas.openxmlformats.org/officeDocument/2006/relationships/image" Target="../media/image69.svg"/><Relationship Id="rId25" Type="http://schemas.openxmlformats.org/officeDocument/2006/relationships/image" Target="../media/image75.png"/><Relationship Id="rId33" Type="http://schemas.openxmlformats.org/officeDocument/2006/relationships/hyperlink" Target="https://docs.microsoft.com/en-gb/azure/#pivot=sdkstools" TargetMode="External"/><Relationship Id="rId2" Type="http://schemas.openxmlformats.org/officeDocument/2006/relationships/notesSlide" Target="../notesSlides/notesSlide21.xml"/><Relationship Id="rId16" Type="http://schemas.openxmlformats.org/officeDocument/2006/relationships/image" Target="../media/image68.png"/><Relationship Id="rId20" Type="http://schemas.openxmlformats.org/officeDocument/2006/relationships/hyperlink" Target="https://github.com/projectkudu/ARMClient" TargetMode="External"/><Relationship Id="rId29" Type="http://schemas.openxmlformats.org/officeDocument/2006/relationships/image" Target="../media/image79.png"/><Relationship Id="rId1" Type="http://schemas.openxmlformats.org/officeDocument/2006/relationships/slideLayout" Target="../slideLayouts/slideLayout14.xml"/><Relationship Id="rId6" Type="http://schemas.openxmlformats.org/officeDocument/2006/relationships/image" Target="../media/image58.png"/><Relationship Id="rId11" Type="http://schemas.openxmlformats.org/officeDocument/2006/relationships/image" Target="../media/image63.svg"/><Relationship Id="rId24" Type="http://schemas.openxmlformats.org/officeDocument/2006/relationships/image" Target="../media/image74.svg"/><Relationship Id="rId32" Type="http://schemas.openxmlformats.org/officeDocument/2006/relationships/image" Target="../media/image82.svg"/><Relationship Id="rId37" Type="http://schemas.openxmlformats.org/officeDocument/2006/relationships/image" Target="../media/image84.svg"/><Relationship Id="rId5" Type="http://schemas.openxmlformats.org/officeDocument/2006/relationships/image" Target="../media/image57.svg"/><Relationship Id="rId15" Type="http://schemas.openxmlformats.org/officeDocument/2006/relationships/image" Target="../media/image67.svg"/><Relationship Id="rId23" Type="http://schemas.openxmlformats.org/officeDocument/2006/relationships/image" Target="../media/image73.png"/><Relationship Id="rId28" Type="http://schemas.openxmlformats.org/officeDocument/2006/relationships/image" Target="../media/image78.svg"/><Relationship Id="rId36" Type="http://schemas.openxmlformats.org/officeDocument/2006/relationships/image" Target="../media/image83.png"/><Relationship Id="rId10" Type="http://schemas.openxmlformats.org/officeDocument/2006/relationships/image" Target="../media/image62.png"/><Relationship Id="rId19" Type="http://schemas.openxmlformats.org/officeDocument/2006/relationships/image" Target="../media/image72.svg"/><Relationship Id="rId31" Type="http://schemas.openxmlformats.org/officeDocument/2006/relationships/image" Target="../media/image81.png"/><Relationship Id="rId4" Type="http://schemas.openxmlformats.org/officeDocument/2006/relationships/image" Target="../media/image56.png"/><Relationship Id="rId9" Type="http://schemas.openxmlformats.org/officeDocument/2006/relationships/image" Target="../media/image61.svg"/><Relationship Id="rId14" Type="http://schemas.openxmlformats.org/officeDocument/2006/relationships/image" Target="../media/image66.png"/><Relationship Id="rId22" Type="http://schemas.openxmlformats.org/officeDocument/2006/relationships/image" Target="../media/image36.svg"/><Relationship Id="rId27" Type="http://schemas.openxmlformats.org/officeDocument/2006/relationships/image" Target="../media/image77.png"/><Relationship Id="rId30" Type="http://schemas.openxmlformats.org/officeDocument/2006/relationships/image" Target="../media/image80.svg"/><Relationship Id="rId35" Type="http://schemas.openxmlformats.org/officeDocument/2006/relationships/image" Target="../media/image40.svg"/></Relationships>
</file>

<file path=ppt/slides/_rels/slide2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86.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7" Type="http://schemas.openxmlformats.org/officeDocument/2006/relationships/image" Target="../media/image87.png"/><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hyperlink" Target="https://portal.azure.com/#create/Microsoft.Template" TargetMode="External"/><Relationship Id="rId5" Type="http://schemas.openxmlformats.org/officeDocument/2006/relationships/hyperlink" Target="https://marketplace.visualstudio.com/items?itemName=samcogan.arm-snippets#overview" TargetMode="External"/><Relationship Id="rId4" Type="http://schemas.openxmlformats.org/officeDocument/2006/relationships/hyperlink" Target="https://marketplace.visualstudio.com/items?itemName=msazurermtools.azurerm-vscode-tools"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functions" TargetMode="External"/><Relationship Id="rId2" Type="http://schemas.openxmlformats.org/officeDocument/2006/relationships/notesSlide" Target="../notesSlides/notesSlide25.xml"/><Relationship Id="rId1" Type="http://schemas.openxmlformats.org/officeDocument/2006/relationships/slideLayout" Target="../slideLayouts/slideLayout20.xml"/><Relationship Id="rId5" Type="http://schemas.openxmlformats.org/officeDocument/2006/relationships/image" Target="../media/image40.sv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8" Type="http://schemas.openxmlformats.org/officeDocument/2006/relationships/image" Target="../media/image94.svg"/><Relationship Id="rId3" Type="http://schemas.openxmlformats.org/officeDocument/2006/relationships/image" Target="../media/image88.png"/><Relationship Id="rId7" Type="http://schemas.openxmlformats.org/officeDocument/2006/relationships/image" Target="../media/image93.png"/><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92.svg"/><Relationship Id="rId5" Type="http://schemas.openxmlformats.org/officeDocument/2006/relationships/image" Target="../media/image91.png"/><Relationship Id="rId4" Type="http://schemas.openxmlformats.org/officeDocument/2006/relationships/image" Target="../media/image89.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hyperlink" Target="https://resources.azure.com/" TargetMode="External"/><Relationship Id="rId13" Type="http://schemas.openxmlformats.org/officeDocument/2006/relationships/hyperlink" Target="https://code.visualstudio.com/" TargetMode="External"/><Relationship Id="rId3" Type="http://schemas.openxmlformats.org/officeDocument/2006/relationships/image" Target="../media/image95.png"/><Relationship Id="rId7" Type="http://schemas.openxmlformats.org/officeDocument/2006/relationships/hyperlink" Target="https://azure.microsoft.com/en-gb/resources/templates/" TargetMode="External"/><Relationship Id="rId12" Type="http://schemas.openxmlformats.org/officeDocument/2006/relationships/hyperlink" Target="https://docs.microsoft.com/en-us/azure/azure-resource-manager/resource-group-template-functions" TargetMode="External"/><Relationship Id="rId2" Type="http://schemas.openxmlformats.org/officeDocument/2006/relationships/notesSlide" Target="../notesSlides/notesSlide29.xml"/><Relationship Id="rId1" Type="http://schemas.openxmlformats.org/officeDocument/2006/relationships/slideLayout" Target="../slideLayouts/slideLayout20.xml"/><Relationship Id="rId6" Type="http://schemas.openxmlformats.org/officeDocument/2006/relationships/hyperlink" Target="http://aka.ms/armref" TargetMode="External"/><Relationship Id="rId11" Type="http://schemas.openxmlformats.org/officeDocument/2006/relationships/hyperlink" Target="https://docs.microsoft.com/en-us/azure/templates/" TargetMode="External"/><Relationship Id="rId5" Type="http://schemas.openxmlformats.org/officeDocument/2006/relationships/hyperlink" Target="https://github.com/Azure/azure-quickstart-templates" TargetMode="External"/><Relationship Id="rId15" Type="http://schemas.openxmlformats.org/officeDocument/2006/relationships/hyperlink" Target="https://github.com/projectkudu/ARMClient" TargetMode="External"/><Relationship Id="rId10" Type="http://schemas.openxmlformats.org/officeDocument/2006/relationships/hyperlink" Target="https://aka.ms/armbest" TargetMode="External"/><Relationship Id="rId4" Type="http://schemas.openxmlformats.org/officeDocument/2006/relationships/image" Target="../media/image96.svg"/><Relationship Id="rId9" Type="http://schemas.openxmlformats.org/officeDocument/2006/relationships/hyperlink" Target="https://docs.microsoft.com/en-us/azure/azure-resource-manager/" TargetMode="External"/><Relationship Id="rId14" Type="http://schemas.openxmlformats.org/officeDocument/2006/relationships/hyperlink" Target="https://portal.azure.com/#create/Microsoft.Templat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50.xml"/><Relationship Id="rId4" Type="http://schemas.openxmlformats.org/officeDocument/2006/relationships/image" Target="../media/image11.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0.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18.svg"/><Relationship Id="rId11" Type="http://schemas.openxmlformats.org/officeDocument/2006/relationships/image" Target="../media/image23.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1.sv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7.png"/><Relationship Id="rId18" Type="http://schemas.openxmlformats.org/officeDocument/2006/relationships/image" Target="../media/image32.svg"/><Relationship Id="rId3" Type="http://schemas.openxmlformats.org/officeDocument/2006/relationships/image" Target="../media/image10.png"/><Relationship Id="rId7" Type="http://schemas.openxmlformats.org/officeDocument/2006/relationships/image" Target="../media/image19.png"/><Relationship Id="rId12" Type="http://schemas.openxmlformats.org/officeDocument/2006/relationships/image" Target="../media/image26.svg"/><Relationship Id="rId17" Type="http://schemas.openxmlformats.org/officeDocument/2006/relationships/image" Target="../media/image31.png"/><Relationship Id="rId2" Type="http://schemas.openxmlformats.org/officeDocument/2006/relationships/notesSlide" Target="../notesSlides/notesSlide8.xml"/><Relationship Id="rId16" Type="http://schemas.openxmlformats.org/officeDocument/2006/relationships/image" Target="../media/image30.svg"/><Relationship Id="rId1" Type="http://schemas.openxmlformats.org/officeDocument/2006/relationships/slideLayout" Target="../slideLayouts/slideLayout19.xml"/><Relationship Id="rId6" Type="http://schemas.openxmlformats.org/officeDocument/2006/relationships/image" Target="../media/image18.svg"/><Relationship Id="rId11" Type="http://schemas.openxmlformats.org/officeDocument/2006/relationships/image" Target="../media/image25.png"/><Relationship Id="rId5" Type="http://schemas.openxmlformats.org/officeDocument/2006/relationships/image" Target="../media/image17.png"/><Relationship Id="rId15" Type="http://schemas.openxmlformats.org/officeDocument/2006/relationships/image" Target="../media/image29.png"/><Relationship Id="rId10" Type="http://schemas.openxmlformats.org/officeDocument/2006/relationships/image" Target="../media/image22.svg"/><Relationship Id="rId4" Type="http://schemas.openxmlformats.org/officeDocument/2006/relationships/image" Target="../media/image11.svg"/><Relationship Id="rId9" Type="http://schemas.openxmlformats.org/officeDocument/2006/relationships/image" Target="../media/image21.png"/><Relationship Id="rId14" Type="http://schemas.openxmlformats.org/officeDocument/2006/relationships/image" Target="../media/image28.svg"/></Relationships>
</file>

<file path=ppt/slides/_rels/slide9.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06A6511-56D6-4C87-BA99-668E8045BDC7}"/>
              </a:ext>
            </a:extLst>
          </p:cNvPr>
          <p:cNvGrpSpPr>
            <a:grpSpLocks noChangeAspect="1"/>
          </p:cNvGrpSpPr>
          <p:nvPr/>
        </p:nvGrpSpPr>
        <p:grpSpPr>
          <a:xfrm>
            <a:off x="7153176" y="1394165"/>
            <a:ext cx="4654684" cy="5600360"/>
            <a:chOff x="6158440" y="571214"/>
            <a:chExt cx="5338672" cy="6423311"/>
          </a:xfrm>
        </p:grpSpPr>
        <p:grpSp>
          <p:nvGrpSpPr>
            <p:cNvPr id="6" name="Group 5">
              <a:extLst>
                <a:ext uri="{FF2B5EF4-FFF2-40B4-BE49-F238E27FC236}">
                  <a16:creationId xmlns:a16="http://schemas.microsoft.com/office/drawing/2014/main" id="{775CE957-12F6-4FE6-924F-B2CF1DFEB7E2}"/>
                </a:ext>
              </a:extLst>
            </p:cNvPr>
            <p:cNvGrpSpPr>
              <a:grpSpLocks noChangeAspect="1"/>
            </p:cNvGrpSpPr>
            <p:nvPr userDrawn="1"/>
          </p:nvGrpSpPr>
          <p:grpSpPr bwMode="gray">
            <a:xfrm>
              <a:off x="7132627" y="571214"/>
              <a:ext cx="3430028" cy="6423311"/>
              <a:chOff x="8595651" y="1343767"/>
              <a:chExt cx="3017487" cy="5650758"/>
            </a:xfrm>
          </p:grpSpPr>
          <p:grpSp>
            <p:nvGrpSpPr>
              <p:cNvPr id="10" name="Group 9">
                <a:extLst>
                  <a:ext uri="{FF2B5EF4-FFF2-40B4-BE49-F238E27FC236}">
                    <a16:creationId xmlns:a16="http://schemas.microsoft.com/office/drawing/2014/main" id="{E397EB61-CDFF-48AD-AA44-2ED88C926DE0}"/>
                  </a:ext>
                </a:extLst>
              </p:cNvPr>
              <p:cNvGrpSpPr/>
              <p:nvPr userDrawn="1"/>
            </p:nvGrpSpPr>
            <p:grpSpPr bwMode="gray">
              <a:xfrm>
                <a:off x="10291816" y="2168420"/>
                <a:ext cx="1321322" cy="1283838"/>
                <a:chOff x="10291816" y="2168420"/>
                <a:chExt cx="1321322" cy="1283838"/>
              </a:xfrm>
              <a:solidFill>
                <a:srgbClr val="00BCF2"/>
              </a:solidFill>
            </p:grpSpPr>
            <p:sp>
              <p:nvSpPr>
                <p:cNvPr id="18" name="Freeform 592">
                  <a:extLst>
                    <a:ext uri="{FF2B5EF4-FFF2-40B4-BE49-F238E27FC236}">
                      <a16:creationId xmlns:a16="http://schemas.microsoft.com/office/drawing/2014/main" id="{5BFF3547-5E2B-4F29-82C7-201437CBD2EC}"/>
                    </a:ext>
                  </a:extLst>
                </p:cNvPr>
                <p:cNvSpPr>
                  <a:spLocks noEditPoints="1"/>
                </p:cNvSpPr>
                <p:nvPr/>
              </p:nvSpPr>
              <p:spPr bwMode="gray">
                <a:xfrm>
                  <a:off x="10413637" y="2262131"/>
                  <a:ext cx="1077675" cy="1087043"/>
                </a:xfrm>
                <a:custGeom>
                  <a:avLst/>
                  <a:gdLst>
                    <a:gd name="T0" fmla="*/ 25 w 53"/>
                    <a:gd name="T1" fmla="*/ 1 h 54"/>
                    <a:gd name="T2" fmla="*/ 1 w 53"/>
                    <a:gd name="T3" fmla="*/ 29 h 54"/>
                    <a:gd name="T4" fmla="*/ 28 w 53"/>
                    <a:gd name="T5" fmla="*/ 53 h 54"/>
                    <a:gd name="T6" fmla="*/ 52 w 53"/>
                    <a:gd name="T7" fmla="*/ 25 h 54"/>
                    <a:gd name="T8" fmla="*/ 25 w 53"/>
                    <a:gd name="T9" fmla="*/ 1 h 54"/>
                    <a:gd name="T10" fmla="*/ 27 w 53"/>
                    <a:gd name="T11" fmla="*/ 39 h 54"/>
                    <a:gd name="T12" fmla="*/ 14 w 53"/>
                    <a:gd name="T13" fmla="*/ 28 h 54"/>
                    <a:gd name="T14" fmla="*/ 26 w 53"/>
                    <a:gd name="T15" fmla="*/ 15 h 54"/>
                    <a:gd name="T16" fmla="*/ 39 w 53"/>
                    <a:gd name="T17" fmla="*/ 26 h 54"/>
                    <a:gd name="T18" fmla="*/ 27 w 53"/>
                    <a:gd name="T19" fmla="*/ 3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25" y="1"/>
                      </a:moveTo>
                      <a:cubicBezTo>
                        <a:pt x="10" y="2"/>
                        <a:pt x="0" y="14"/>
                        <a:pt x="1" y="29"/>
                      </a:cubicBezTo>
                      <a:cubicBezTo>
                        <a:pt x="2" y="43"/>
                        <a:pt x="14" y="54"/>
                        <a:pt x="28" y="53"/>
                      </a:cubicBezTo>
                      <a:cubicBezTo>
                        <a:pt x="42" y="52"/>
                        <a:pt x="53" y="39"/>
                        <a:pt x="52" y="25"/>
                      </a:cubicBezTo>
                      <a:cubicBezTo>
                        <a:pt x="51" y="11"/>
                        <a:pt x="39" y="0"/>
                        <a:pt x="25" y="1"/>
                      </a:cubicBezTo>
                      <a:close/>
                      <a:moveTo>
                        <a:pt x="27" y="39"/>
                      </a:moveTo>
                      <a:cubicBezTo>
                        <a:pt x="20" y="40"/>
                        <a:pt x="15" y="34"/>
                        <a:pt x="14" y="28"/>
                      </a:cubicBezTo>
                      <a:cubicBezTo>
                        <a:pt x="14" y="21"/>
                        <a:pt x="19" y="15"/>
                        <a:pt x="26" y="15"/>
                      </a:cubicBezTo>
                      <a:cubicBezTo>
                        <a:pt x="32" y="14"/>
                        <a:pt x="38" y="19"/>
                        <a:pt x="39" y="26"/>
                      </a:cubicBezTo>
                      <a:cubicBezTo>
                        <a:pt x="39" y="33"/>
                        <a:pt x="34" y="39"/>
                        <a:pt x="2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593">
                  <a:extLst>
                    <a:ext uri="{FF2B5EF4-FFF2-40B4-BE49-F238E27FC236}">
                      <a16:creationId xmlns:a16="http://schemas.microsoft.com/office/drawing/2014/main" id="{101ED1BF-F0A4-41BC-89F5-1E03B0757CA3}"/>
                    </a:ext>
                  </a:extLst>
                </p:cNvPr>
                <p:cNvSpPr>
                  <a:spLocks/>
                </p:cNvSpPr>
                <p:nvPr/>
              </p:nvSpPr>
              <p:spPr bwMode="gray">
                <a:xfrm>
                  <a:off x="10844705" y="2168420"/>
                  <a:ext cx="178053" cy="299874"/>
                </a:xfrm>
                <a:custGeom>
                  <a:avLst/>
                  <a:gdLst>
                    <a:gd name="T0" fmla="*/ 9 w 9"/>
                    <a:gd name="T1" fmla="*/ 13 h 15"/>
                    <a:gd name="T2" fmla="*/ 7 w 9"/>
                    <a:gd name="T3" fmla="*/ 15 h 15"/>
                    <a:gd name="T4" fmla="*/ 2 w 9"/>
                    <a:gd name="T5" fmla="*/ 15 h 15"/>
                    <a:gd name="T6" fmla="*/ 0 w 9"/>
                    <a:gd name="T7" fmla="*/ 13 h 15"/>
                    <a:gd name="T8" fmla="*/ 1 w 9"/>
                    <a:gd name="T9" fmla="*/ 2 h 15"/>
                    <a:gd name="T10" fmla="*/ 3 w 9"/>
                    <a:gd name="T11" fmla="*/ 0 h 15"/>
                    <a:gd name="T12" fmla="*/ 4 w 9"/>
                    <a:gd name="T13" fmla="*/ 0 h 15"/>
                    <a:gd name="T14" fmla="*/ 6 w 9"/>
                    <a:gd name="T15" fmla="*/ 2 h 15"/>
                    <a:gd name="T16" fmla="*/ 9 w 9"/>
                    <a:gd name="T1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5">
                      <a:moveTo>
                        <a:pt x="9" y="13"/>
                      </a:moveTo>
                      <a:cubicBezTo>
                        <a:pt x="9" y="14"/>
                        <a:pt x="8" y="15"/>
                        <a:pt x="7" y="15"/>
                      </a:cubicBezTo>
                      <a:cubicBezTo>
                        <a:pt x="2" y="15"/>
                        <a:pt x="2" y="15"/>
                        <a:pt x="2" y="15"/>
                      </a:cubicBezTo>
                      <a:cubicBezTo>
                        <a:pt x="0" y="15"/>
                        <a:pt x="0" y="15"/>
                        <a:pt x="0" y="13"/>
                      </a:cubicBezTo>
                      <a:cubicBezTo>
                        <a:pt x="1" y="2"/>
                        <a:pt x="1" y="2"/>
                        <a:pt x="1" y="2"/>
                      </a:cubicBezTo>
                      <a:cubicBezTo>
                        <a:pt x="1" y="1"/>
                        <a:pt x="2" y="0"/>
                        <a:pt x="3" y="0"/>
                      </a:cubicBezTo>
                      <a:cubicBezTo>
                        <a:pt x="4" y="0"/>
                        <a:pt x="4" y="0"/>
                        <a:pt x="4" y="0"/>
                      </a:cubicBezTo>
                      <a:cubicBezTo>
                        <a:pt x="5" y="0"/>
                        <a:pt x="6" y="1"/>
                        <a:pt x="6" y="2"/>
                      </a:cubicBezTo>
                      <a:lnTo>
                        <a:pt x="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594">
                  <a:extLst>
                    <a:ext uri="{FF2B5EF4-FFF2-40B4-BE49-F238E27FC236}">
                      <a16:creationId xmlns:a16="http://schemas.microsoft.com/office/drawing/2014/main" id="{3EA0077D-F506-4852-A329-D78F339D2B78}"/>
                    </a:ext>
                  </a:extLst>
                </p:cNvPr>
                <p:cNvSpPr>
                  <a:spLocks/>
                </p:cNvSpPr>
                <p:nvPr/>
              </p:nvSpPr>
              <p:spPr bwMode="gray">
                <a:xfrm>
                  <a:off x="10882189" y="3133642"/>
                  <a:ext cx="178053" cy="318616"/>
                </a:xfrm>
                <a:custGeom>
                  <a:avLst/>
                  <a:gdLst>
                    <a:gd name="T0" fmla="*/ 0 w 9"/>
                    <a:gd name="T1" fmla="*/ 3 h 16"/>
                    <a:gd name="T2" fmla="*/ 2 w 9"/>
                    <a:gd name="T3" fmla="*/ 1 h 16"/>
                    <a:gd name="T4" fmla="*/ 7 w 9"/>
                    <a:gd name="T5" fmla="*/ 0 h 16"/>
                    <a:gd name="T6" fmla="*/ 9 w 9"/>
                    <a:gd name="T7" fmla="*/ 2 h 16"/>
                    <a:gd name="T8" fmla="*/ 8 w 9"/>
                    <a:gd name="T9" fmla="*/ 14 h 16"/>
                    <a:gd name="T10" fmla="*/ 6 w 9"/>
                    <a:gd name="T11" fmla="*/ 16 h 16"/>
                    <a:gd name="T12" fmla="*/ 5 w 9"/>
                    <a:gd name="T13" fmla="*/ 16 h 16"/>
                    <a:gd name="T14" fmla="*/ 3 w 9"/>
                    <a:gd name="T15" fmla="*/ 14 h 16"/>
                    <a:gd name="T16" fmla="*/ 0 w 9"/>
                    <a:gd name="T1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6">
                      <a:moveTo>
                        <a:pt x="0" y="3"/>
                      </a:moveTo>
                      <a:cubicBezTo>
                        <a:pt x="0" y="2"/>
                        <a:pt x="1" y="1"/>
                        <a:pt x="2" y="1"/>
                      </a:cubicBezTo>
                      <a:cubicBezTo>
                        <a:pt x="7" y="0"/>
                        <a:pt x="7" y="0"/>
                        <a:pt x="7" y="0"/>
                      </a:cubicBezTo>
                      <a:cubicBezTo>
                        <a:pt x="8" y="0"/>
                        <a:pt x="9" y="1"/>
                        <a:pt x="9" y="2"/>
                      </a:cubicBezTo>
                      <a:cubicBezTo>
                        <a:pt x="8" y="14"/>
                        <a:pt x="8" y="14"/>
                        <a:pt x="8" y="14"/>
                      </a:cubicBezTo>
                      <a:cubicBezTo>
                        <a:pt x="8" y="15"/>
                        <a:pt x="7" y="16"/>
                        <a:pt x="6" y="16"/>
                      </a:cubicBezTo>
                      <a:cubicBezTo>
                        <a:pt x="5" y="16"/>
                        <a:pt x="5" y="16"/>
                        <a:pt x="5" y="16"/>
                      </a:cubicBezTo>
                      <a:cubicBezTo>
                        <a:pt x="4" y="16"/>
                        <a:pt x="3" y="15"/>
                        <a:pt x="3" y="1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595">
                  <a:extLst>
                    <a:ext uri="{FF2B5EF4-FFF2-40B4-BE49-F238E27FC236}">
                      <a16:creationId xmlns:a16="http://schemas.microsoft.com/office/drawing/2014/main" id="{155A1657-4C39-4B35-9597-5E4E17119B2C}"/>
                    </a:ext>
                  </a:extLst>
                </p:cNvPr>
                <p:cNvSpPr>
                  <a:spLocks/>
                </p:cNvSpPr>
                <p:nvPr/>
              </p:nvSpPr>
              <p:spPr bwMode="gray">
                <a:xfrm>
                  <a:off x="10291816" y="2730684"/>
                  <a:ext cx="327990" cy="196795"/>
                </a:xfrm>
                <a:custGeom>
                  <a:avLst/>
                  <a:gdLst>
                    <a:gd name="T0" fmla="*/ 13 w 16"/>
                    <a:gd name="T1" fmla="*/ 1 h 10"/>
                    <a:gd name="T2" fmla="*/ 16 w 16"/>
                    <a:gd name="T3" fmla="*/ 2 h 10"/>
                    <a:gd name="T4" fmla="*/ 16 w 16"/>
                    <a:gd name="T5" fmla="*/ 8 h 10"/>
                    <a:gd name="T6" fmla="*/ 14 w 16"/>
                    <a:gd name="T7" fmla="*/ 10 h 10"/>
                    <a:gd name="T8" fmla="*/ 3 w 16"/>
                    <a:gd name="T9" fmla="*/ 9 h 10"/>
                    <a:gd name="T10" fmla="*/ 0 w 16"/>
                    <a:gd name="T11" fmla="*/ 7 h 10"/>
                    <a:gd name="T12" fmla="*/ 0 w 16"/>
                    <a:gd name="T13" fmla="*/ 5 h 10"/>
                    <a:gd name="T14" fmla="*/ 2 w 16"/>
                    <a:gd name="T15" fmla="*/ 3 h 10"/>
                    <a:gd name="T16" fmla="*/ 13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13" y="1"/>
                      </a:moveTo>
                      <a:cubicBezTo>
                        <a:pt x="15" y="0"/>
                        <a:pt x="16" y="1"/>
                        <a:pt x="16" y="2"/>
                      </a:cubicBezTo>
                      <a:cubicBezTo>
                        <a:pt x="16" y="8"/>
                        <a:pt x="16" y="8"/>
                        <a:pt x="16" y="8"/>
                      </a:cubicBezTo>
                      <a:cubicBezTo>
                        <a:pt x="16" y="9"/>
                        <a:pt x="15" y="10"/>
                        <a:pt x="14" y="10"/>
                      </a:cubicBezTo>
                      <a:cubicBezTo>
                        <a:pt x="3" y="9"/>
                        <a:pt x="3" y="9"/>
                        <a:pt x="3" y="9"/>
                      </a:cubicBezTo>
                      <a:cubicBezTo>
                        <a:pt x="2" y="9"/>
                        <a:pt x="1" y="8"/>
                        <a:pt x="0" y="7"/>
                      </a:cubicBezTo>
                      <a:cubicBezTo>
                        <a:pt x="0" y="5"/>
                        <a:pt x="0" y="5"/>
                        <a:pt x="0" y="5"/>
                      </a:cubicBezTo>
                      <a:cubicBezTo>
                        <a:pt x="0" y="4"/>
                        <a:pt x="1" y="3"/>
                        <a:pt x="2" y="3"/>
                      </a:cubicBezTo>
                      <a:lnTo>
                        <a:pt x="1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596">
                  <a:extLst>
                    <a:ext uri="{FF2B5EF4-FFF2-40B4-BE49-F238E27FC236}">
                      <a16:creationId xmlns:a16="http://schemas.microsoft.com/office/drawing/2014/main" id="{CABD39DD-7AAA-4EB3-9991-665E55B0FE4E}"/>
                    </a:ext>
                  </a:extLst>
                </p:cNvPr>
                <p:cNvSpPr>
                  <a:spLocks/>
                </p:cNvSpPr>
                <p:nvPr/>
              </p:nvSpPr>
              <p:spPr bwMode="gray">
                <a:xfrm>
                  <a:off x="11285148" y="2693200"/>
                  <a:ext cx="327990" cy="178053"/>
                </a:xfrm>
                <a:custGeom>
                  <a:avLst/>
                  <a:gdLst>
                    <a:gd name="T0" fmla="*/ 2 w 16"/>
                    <a:gd name="T1" fmla="*/ 9 h 9"/>
                    <a:gd name="T2" fmla="*/ 0 w 16"/>
                    <a:gd name="T3" fmla="*/ 7 h 9"/>
                    <a:gd name="T4" fmla="*/ 0 w 16"/>
                    <a:gd name="T5" fmla="*/ 2 h 9"/>
                    <a:gd name="T6" fmla="*/ 2 w 16"/>
                    <a:gd name="T7" fmla="*/ 0 h 9"/>
                    <a:gd name="T8" fmla="*/ 13 w 16"/>
                    <a:gd name="T9" fmla="*/ 1 h 9"/>
                    <a:gd name="T10" fmla="*/ 15 w 16"/>
                    <a:gd name="T11" fmla="*/ 3 h 9"/>
                    <a:gd name="T12" fmla="*/ 15 w 16"/>
                    <a:gd name="T13" fmla="*/ 4 h 9"/>
                    <a:gd name="T14" fmla="*/ 14 w 16"/>
                    <a:gd name="T15" fmla="*/ 7 h 9"/>
                    <a:gd name="T16" fmla="*/ 2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2" y="9"/>
                      </a:moveTo>
                      <a:cubicBezTo>
                        <a:pt x="1" y="9"/>
                        <a:pt x="0" y="9"/>
                        <a:pt x="0" y="7"/>
                      </a:cubicBezTo>
                      <a:cubicBezTo>
                        <a:pt x="0" y="2"/>
                        <a:pt x="0" y="2"/>
                        <a:pt x="0" y="2"/>
                      </a:cubicBezTo>
                      <a:cubicBezTo>
                        <a:pt x="0" y="1"/>
                        <a:pt x="1" y="0"/>
                        <a:pt x="2" y="0"/>
                      </a:cubicBezTo>
                      <a:cubicBezTo>
                        <a:pt x="13" y="1"/>
                        <a:pt x="13" y="1"/>
                        <a:pt x="13" y="1"/>
                      </a:cubicBezTo>
                      <a:cubicBezTo>
                        <a:pt x="14" y="1"/>
                        <a:pt x="15" y="2"/>
                        <a:pt x="15" y="3"/>
                      </a:cubicBezTo>
                      <a:cubicBezTo>
                        <a:pt x="15" y="4"/>
                        <a:pt x="15" y="4"/>
                        <a:pt x="15" y="4"/>
                      </a:cubicBezTo>
                      <a:cubicBezTo>
                        <a:pt x="16" y="5"/>
                        <a:pt x="15" y="7"/>
                        <a:pt x="14" y="7"/>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597">
                  <a:extLst>
                    <a:ext uri="{FF2B5EF4-FFF2-40B4-BE49-F238E27FC236}">
                      <a16:creationId xmlns:a16="http://schemas.microsoft.com/office/drawing/2014/main" id="{88BA8534-C67F-46B1-9DDE-C61981961914}"/>
                    </a:ext>
                  </a:extLst>
                </p:cNvPr>
                <p:cNvSpPr>
                  <a:spLocks/>
                </p:cNvSpPr>
                <p:nvPr/>
              </p:nvSpPr>
              <p:spPr bwMode="gray">
                <a:xfrm>
                  <a:off x="10432379" y="2346473"/>
                  <a:ext cx="309248" cy="299874"/>
                </a:xfrm>
                <a:custGeom>
                  <a:avLst/>
                  <a:gdLst>
                    <a:gd name="T0" fmla="*/ 14 w 15"/>
                    <a:gd name="T1" fmla="*/ 7 h 15"/>
                    <a:gd name="T2" fmla="*/ 15 w 15"/>
                    <a:gd name="T3" fmla="*/ 10 h 15"/>
                    <a:gd name="T4" fmla="*/ 11 w 15"/>
                    <a:gd name="T5" fmla="*/ 14 h 15"/>
                    <a:gd name="T6" fmla="*/ 8 w 15"/>
                    <a:gd name="T7" fmla="*/ 14 h 15"/>
                    <a:gd name="T8" fmla="*/ 1 w 15"/>
                    <a:gd name="T9" fmla="*/ 5 h 15"/>
                    <a:gd name="T10" fmla="*/ 1 w 15"/>
                    <a:gd name="T11" fmla="*/ 2 h 15"/>
                    <a:gd name="T12" fmla="*/ 2 w 15"/>
                    <a:gd name="T13" fmla="*/ 1 h 15"/>
                    <a:gd name="T14" fmla="*/ 5 w 15"/>
                    <a:gd name="T15" fmla="*/ 1 h 15"/>
                    <a:gd name="T16" fmla="*/ 14 w 15"/>
                    <a:gd name="T1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14" y="7"/>
                      </a:moveTo>
                      <a:cubicBezTo>
                        <a:pt x="15" y="8"/>
                        <a:pt x="15" y="9"/>
                        <a:pt x="15" y="10"/>
                      </a:cubicBezTo>
                      <a:cubicBezTo>
                        <a:pt x="11" y="14"/>
                        <a:pt x="11" y="14"/>
                        <a:pt x="11" y="14"/>
                      </a:cubicBezTo>
                      <a:cubicBezTo>
                        <a:pt x="10" y="15"/>
                        <a:pt x="9" y="15"/>
                        <a:pt x="8" y="14"/>
                      </a:cubicBezTo>
                      <a:cubicBezTo>
                        <a:pt x="1" y="5"/>
                        <a:pt x="1" y="5"/>
                        <a:pt x="1" y="5"/>
                      </a:cubicBezTo>
                      <a:cubicBezTo>
                        <a:pt x="0" y="4"/>
                        <a:pt x="0" y="3"/>
                        <a:pt x="1" y="2"/>
                      </a:cubicBezTo>
                      <a:cubicBezTo>
                        <a:pt x="2" y="1"/>
                        <a:pt x="2" y="1"/>
                        <a:pt x="2" y="1"/>
                      </a:cubicBezTo>
                      <a:cubicBezTo>
                        <a:pt x="2" y="0"/>
                        <a:pt x="4" y="0"/>
                        <a:pt x="5" y="1"/>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598">
                  <a:extLst>
                    <a:ext uri="{FF2B5EF4-FFF2-40B4-BE49-F238E27FC236}">
                      <a16:creationId xmlns:a16="http://schemas.microsoft.com/office/drawing/2014/main" id="{43C8E11C-30A7-4044-B7D9-8DA11917E160}"/>
                    </a:ext>
                  </a:extLst>
                </p:cNvPr>
                <p:cNvSpPr>
                  <a:spLocks/>
                </p:cNvSpPr>
                <p:nvPr/>
              </p:nvSpPr>
              <p:spPr bwMode="gray">
                <a:xfrm>
                  <a:off x="11144585" y="2974331"/>
                  <a:ext cx="318616" cy="281132"/>
                </a:xfrm>
                <a:custGeom>
                  <a:avLst/>
                  <a:gdLst>
                    <a:gd name="T0" fmla="*/ 2 w 16"/>
                    <a:gd name="T1" fmla="*/ 8 h 14"/>
                    <a:gd name="T2" fmla="*/ 1 w 16"/>
                    <a:gd name="T3" fmla="*/ 5 h 14"/>
                    <a:gd name="T4" fmla="*/ 5 w 16"/>
                    <a:gd name="T5" fmla="*/ 1 h 14"/>
                    <a:gd name="T6" fmla="*/ 7 w 16"/>
                    <a:gd name="T7" fmla="*/ 1 h 14"/>
                    <a:gd name="T8" fmla="*/ 15 w 16"/>
                    <a:gd name="T9" fmla="*/ 9 h 14"/>
                    <a:gd name="T10" fmla="*/ 15 w 16"/>
                    <a:gd name="T11" fmla="*/ 13 h 14"/>
                    <a:gd name="T12" fmla="*/ 14 w 16"/>
                    <a:gd name="T13" fmla="*/ 13 h 14"/>
                    <a:gd name="T14" fmla="*/ 11 w 16"/>
                    <a:gd name="T15" fmla="*/ 14 h 14"/>
                    <a:gd name="T16" fmla="*/ 2 w 16"/>
                    <a:gd name="T1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2" y="8"/>
                      </a:moveTo>
                      <a:cubicBezTo>
                        <a:pt x="1" y="7"/>
                        <a:pt x="0" y="6"/>
                        <a:pt x="1" y="5"/>
                      </a:cubicBezTo>
                      <a:cubicBezTo>
                        <a:pt x="5" y="1"/>
                        <a:pt x="5" y="1"/>
                        <a:pt x="5" y="1"/>
                      </a:cubicBezTo>
                      <a:cubicBezTo>
                        <a:pt x="6" y="0"/>
                        <a:pt x="7" y="0"/>
                        <a:pt x="7" y="1"/>
                      </a:cubicBezTo>
                      <a:cubicBezTo>
                        <a:pt x="15" y="9"/>
                        <a:pt x="15" y="9"/>
                        <a:pt x="15" y="9"/>
                      </a:cubicBezTo>
                      <a:cubicBezTo>
                        <a:pt x="16" y="10"/>
                        <a:pt x="16" y="12"/>
                        <a:pt x="15" y="13"/>
                      </a:cubicBezTo>
                      <a:cubicBezTo>
                        <a:pt x="14" y="13"/>
                        <a:pt x="14" y="13"/>
                        <a:pt x="14" y="13"/>
                      </a:cubicBezTo>
                      <a:cubicBezTo>
                        <a:pt x="13" y="14"/>
                        <a:pt x="12" y="14"/>
                        <a:pt x="11" y="14"/>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599">
                  <a:extLst>
                    <a:ext uri="{FF2B5EF4-FFF2-40B4-BE49-F238E27FC236}">
                      <a16:creationId xmlns:a16="http://schemas.microsoft.com/office/drawing/2014/main" id="{E3C7327A-74A4-4BCC-B3E2-611F25B0C379}"/>
                    </a:ext>
                  </a:extLst>
                </p:cNvPr>
                <p:cNvSpPr>
                  <a:spLocks/>
                </p:cNvSpPr>
                <p:nvPr/>
              </p:nvSpPr>
              <p:spPr bwMode="gray">
                <a:xfrm>
                  <a:off x="10497979" y="3011816"/>
                  <a:ext cx="281132" cy="299874"/>
                </a:xfrm>
                <a:custGeom>
                  <a:avLst/>
                  <a:gdLst>
                    <a:gd name="T0" fmla="*/ 7 w 14"/>
                    <a:gd name="T1" fmla="*/ 1 h 15"/>
                    <a:gd name="T2" fmla="*/ 9 w 14"/>
                    <a:gd name="T3" fmla="*/ 1 h 15"/>
                    <a:gd name="T4" fmla="*/ 13 w 14"/>
                    <a:gd name="T5" fmla="*/ 4 h 15"/>
                    <a:gd name="T6" fmla="*/ 13 w 14"/>
                    <a:gd name="T7" fmla="*/ 7 h 15"/>
                    <a:gd name="T8" fmla="*/ 5 w 14"/>
                    <a:gd name="T9" fmla="*/ 14 h 15"/>
                    <a:gd name="T10" fmla="*/ 2 w 14"/>
                    <a:gd name="T11" fmla="*/ 14 h 15"/>
                    <a:gd name="T12" fmla="*/ 1 w 14"/>
                    <a:gd name="T13" fmla="*/ 14 h 15"/>
                    <a:gd name="T14" fmla="*/ 0 w 14"/>
                    <a:gd name="T15" fmla="*/ 11 h 15"/>
                    <a:gd name="T16" fmla="*/ 7 w 14"/>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
                      </a:moveTo>
                      <a:cubicBezTo>
                        <a:pt x="7" y="0"/>
                        <a:pt x="9" y="0"/>
                        <a:pt x="9" y="1"/>
                      </a:cubicBezTo>
                      <a:cubicBezTo>
                        <a:pt x="13" y="4"/>
                        <a:pt x="13" y="4"/>
                        <a:pt x="13" y="4"/>
                      </a:cubicBezTo>
                      <a:cubicBezTo>
                        <a:pt x="14" y="5"/>
                        <a:pt x="14" y="6"/>
                        <a:pt x="13" y="7"/>
                      </a:cubicBezTo>
                      <a:cubicBezTo>
                        <a:pt x="5" y="14"/>
                        <a:pt x="5" y="14"/>
                        <a:pt x="5" y="14"/>
                      </a:cubicBezTo>
                      <a:cubicBezTo>
                        <a:pt x="4" y="15"/>
                        <a:pt x="3" y="15"/>
                        <a:pt x="2" y="14"/>
                      </a:cubicBezTo>
                      <a:cubicBezTo>
                        <a:pt x="1" y="14"/>
                        <a:pt x="1" y="14"/>
                        <a:pt x="1" y="14"/>
                      </a:cubicBezTo>
                      <a:cubicBezTo>
                        <a:pt x="0" y="13"/>
                        <a:pt x="0" y="11"/>
                        <a:pt x="0" y="11"/>
                      </a:cubicBez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600">
                  <a:extLst>
                    <a:ext uri="{FF2B5EF4-FFF2-40B4-BE49-F238E27FC236}">
                      <a16:creationId xmlns:a16="http://schemas.microsoft.com/office/drawing/2014/main" id="{0486D310-2003-43AE-AAD4-6E40A4EB939E}"/>
                    </a:ext>
                  </a:extLst>
                </p:cNvPr>
                <p:cNvSpPr>
                  <a:spLocks/>
                </p:cNvSpPr>
                <p:nvPr/>
              </p:nvSpPr>
              <p:spPr bwMode="gray">
                <a:xfrm>
                  <a:off x="11125837" y="2308989"/>
                  <a:ext cx="281132" cy="299874"/>
                </a:xfrm>
                <a:custGeom>
                  <a:avLst/>
                  <a:gdLst>
                    <a:gd name="T0" fmla="*/ 7 w 14"/>
                    <a:gd name="T1" fmla="*/ 14 h 15"/>
                    <a:gd name="T2" fmla="*/ 4 w 14"/>
                    <a:gd name="T3" fmla="*/ 14 h 15"/>
                    <a:gd name="T4" fmla="*/ 0 w 14"/>
                    <a:gd name="T5" fmla="*/ 10 h 15"/>
                    <a:gd name="T6" fmla="*/ 0 w 14"/>
                    <a:gd name="T7" fmla="*/ 8 h 15"/>
                    <a:gd name="T8" fmla="*/ 9 w 14"/>
                    <a:gd name="T9" fmla="*/ 0 h 15"/>
                    <a:gd name="T10" fmla="*/ 12 w 14"/>
                    <a:gd name="T11" fmla="*/ 0 h 15"/>
                    <a:gd name="T12" fmla="*/ 13 w 14"/>
                    <a:gd name="T13" fmla="*/ 1 h 15"/>
                    <a:gd name="T14" fmla="*/ 13 w 14"/>
                    <a:gd name="T15" fmla="*/ 4 h 15"/>
                    <a:gd name="T16" fmla="*/ 7 w 14"/>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4"/>
                      </a:moveTo>
                      <a:cubicBezTo>
                        <a:pt x="6" y="15"/>
                        <a:pt x="5" y="15"/>
                        <a:pt x="4" y="14"/>
                      </a:cubicBezTo>
                      <a:cubicBezTo>
                        <a:pt x="0" y="10"/>
                        <a:pt x="0" y="10"/>
                        <a:pt x="0" y="10"/>
                      </a:cubicBezTo>
                      <a:cubicBezTo>
                        <a:pt x="0" y="10"/>
                        <a:pt x="0" y="9"/>
                        <a:pt x="0" y="8"/>
                      </a:cubicBezTo>
                      <a:cubicBezTo>
                        <a:pt x="9" y="0"/>
                        <a:pt x="9" y="0"/>
                        <a:pt x="9" y="0"/>
                      </a:cubicBezTo>
                      <a:cubicBezTo>
                        <a:pt x="10" y="0"/>
                        <a:pt x="11" y="0"/>
                        <a:pt x="12" y="0"/>
                      </a:cubicBezTo>
                      <a:cubicBezTo>
                        <a:pt x="13" y="1"/>
                        <a:pt x="13" y="1"/>
                        <a:pt x="13" y="1"/>
                      </a:cubicBezTo>
                      <a:cubicBezTo>
                        <a:pt x="14" y="2"/>
                        <a:pt x="14" y="3"/>
                        <a:pt x="13" y="4"/>
                      </a:cubicBezTo>
                      <a:lnTo>
                        <a:pt x="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601">
                  <a:extLst>
                    <a:ext uri="{FF2B5EF4-FFF2-40B4-BE49-F238E27FC236}">
                      <a16:creationId xmlns:a16="http://schemas.microsoft.com/office/drawing/2014/main" id="{8CEEA14C-7A9A-4E30-BF15-43D6410062DD}"/>
                    </a:ext>
                  </a:extLst>
                </p:cNvPr>
                <p:cNvSpPr>
                  <a:spLocks/>
                </p:cNvSpPr>
                <p:nvPr/>
              </p:nvSpPr>
              <p:spPr bwMode="gray">
                <a:xfrm>
                  <a:off x="10619800" y="2205905"/>
                  <a:ext cx="262390" cy="337358"/>
                </a:xfrm>
                <a:custGeom>
                  <a:avLst/>
                  <a:gdLst>
                    <a:gd name="T0" fmla="*/ 12 w 13"/>
                    <a:gd name="T1" fmla="*/ 11 h 17"/>
                    <a:gd name="T2" fmla="*/ 11 w 13"/>
                    <a:gd name="T3" fmla="*/ 14 h 17"/>
                    <a:gd name="T4" fmla="*/ 6 w 13"/>
                    <a:gd name="T5" fmla="*/ 16 h 17"/>
                    <a:gd name="T6" fmla="*/ 4 w 13"/>
                    <a:gd name="T7" fmla="*/ 15 h 17"/>
                    <a:gd name="T8" fmla="*/ 0 w 13"/>
                    <a:gd name="T9" fmla="*/ 4 h 17"/>
                    <a:gd name="T10" fmla="*/ 1 w 13"/>
                    <a:gd name="T11" fmla="*/ 1 h 17"/>
                    <a:gd name="T12" fmla="*/ 3 w 13"/>
                    <a:gd name="T13" fmla="*/ 1 h 17"/>
                    <a:gd name="T14" fmla="*/ 5 w 13"/>
                    <a:gd name="T15" fmla="*/ 2 h 17"/>
                    <a:gd name="T16" fmla="*/ 12 w 13"/>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12" y="11"/>
                      </a:moveTo>
                      <a:cubicBezTo>
                        <a:pt x="13" y="12"/>
                        <a:pt x="12" y="13"/>
                        <a:pt x="11" y="14"/>
                      </a:cubicBezTo>
                      <a:cubicBezTo>
                        <a:pt x="6" y="16"/>
                        <a:pt x="6" y="16"/>
                        <a:pt x="6" y="16"/>
                      </a:cubicBezTo>
                      <a:cubicBezTo>
                        <a:pt x="5" y="17"/>
                        <a:pt x="4" y="16"/>
                        <a:pt x="4" y="15"/>
                      </a:cubicBezTo>
                      <a:cubicBezTo>
                        <a:pt x="0" y="4"/>
                        <a:pt x="0" y="4"/>
                        <a:pt x="0" y="4"/>
                      </a:cubicBezTo>
                      <a:cubicBezTo>
                        <a:pt x="0" y="3"/>
                        <a:pt x="1" y="2"/>
                        <a:pt x="1" y="1"/>
                      </a:cubicBezTo>
                      <a:cubicBezTo>
                        <a:pt x="3" y="1"/>
                        <a:pt x="3" y="1"/>
                        <a:pt x="3" y="1"/>
                      </a:cubicBezTo>
                      <a:cubicBezTo>
                        <a:pt x="4" y="0"/>
                        <a:pt x="5" y="1"/>
                        <a:pt x="5" y="2"/>
                      </a:cubicBezTo>
                      <a:lnTo>
                        <a:pt x="1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602">
                  <a:extLst>
                    <a:ext uri="{FF2B5EF4-FFF2-40B4-BE49-F238E27FC236}">
                      <a16:creationId xmlns:a16="http://schemas.microsoft.com/office/drawing/2014/main" id="{1E24E650-7343-440D-B7AF-A7EBDFD4BB98}"/>
                    </a:ext>
                  </a:extLst>
                </p:cNvPr>
                <p:cNvSpPr>
                  <a:spLocks/>
                </p:cNvSpPr>
                <p:nvPr/>
              </p:nvSpPr>
              <p:spPr bwMode="gray">
                <a:xfrm>
                  <a:off x="11022758" y="3068042"/>
                  <a:ext cx="262390" cy="327990"/>
                </a:xfrm>
                <a:custGeom>
                  <a:avLst/>
                  <a:gdLst>
                    <a:gd name="T0" fmla="*/ 1 w 13"/>
                    <a:gd name="T1" fmla="*/ 6 h 16"/>
                    <a:gd name="T2" fmla="*/ 1 w 13"/>
                    <a:gd name="T3" fmla="*/ 3 h 16"/>
                    <a:gd name="T4" fmla="*/ 6 w 13"/>
                    <a:gd name="T5" fmla="*/ 1 h 16"/>
                    <a:gd name="T6" fmla="*/ 9 w 13"/>
                    <a:gd name="T7" fmla="*/ 2 h 16"/>
                    <a:gd name="T8" fmla="*/ 13 w 13"/>
                    <a:gd name="T9" fmla="*/ 12 h 16"/>
                    <a:gd name="T10" fmla="*/ 11 w 13"/>
                    <a:gd name="T11" fmla="*/ 15 h 16"/>
                    <a:gd name="T12" fmla="*/ 10 w 13"/>
                    <a:gd name="T13" fmla="*/ 16 h 16"/>
                    <a:gd name="T14" fmla="*/ 7 w 13"/>
                    <a:gd name="T15" fmla="*/ 15 h 16"/>
                    <a:gd name="T16" fmla="*/ 1 w 13"/>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6">
                      <a:moveTo>
                        <a:pt x="1" y="6"/>
                      </a:moveTo>
                      <a:cubicBezTo>
                        <a:pt x="0" y="5"/>
                        <a:pt x="0" y="3"/>
                        <a:pt x="1" y="3"/>
                      </a:cubicBezTo>
                      <a:cubicBezTo>
                        <a:pt x="6" y="1"/>
                        <a:pt x="6" y="1"/>
                        <a:pt x="6" y="1"/>
                      </a:cubicBezTo>
                      <a:cubicBezTo>
                        <a:pt x="7" y="0"/>
                        <a:pt x="8" y="0"/>
                        <a:pt x="9" y="2"/>
                      </a:cubicBezTo>
                      <a:cubicBezTo>
                        <a:pt x="13" y="12"/>
                        <a:pt x="13" y="12"/>
                        <a:pt x="13" y="12"/>
                      </a:cubicBezTo>
                      <a:cubicBezTo>
                        <a:pt x="13" y="13"/>
                        <a:pt x="12" y="15"/>
                        <a:pt x="11" y="15"/>
                      </a:cubicBezTo>
                      <a:cubicBezTo>
                        <a:pt x="10" y="16"/>
                        <a:pt x="10" y="16"/>
                        <a:pt x="10" y="16"/>
                      </a:cubicBezTo>
                      <a:cubicBezTo>
                        <a:pt x="9" y="16"/>
                        <a:pt x="8" y="16"/>
                        <a:pt x="7" y="15"/>
                      </a:cubicBez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03">
                  <a:extLst>
                    <a:ext uri="{FF2B5EF4-FFF2-40B4-BE49-F238E27FC236}">
                      <a16:creationId xmlns:a16="http://schemas.microsoft.com/office/drawing/2014/main" id="{6A7F2950-B382-49AE-802A-92B46132EE5E}"/>
                    </a:ext>
                  </a:extLst>
                </p:cNvPr>
                <p:cNvSpPr>
                  <a:spLocks/>
                </p:cNvSpPr>
                <p:nvPr/>
              </p:nvSpPr>
              <p:spPr bwMode="gray">
                <a:xfrm>
                  <a:off x="10357410" y="2889995"/>
                  <a:ext cx="318616" cy="243648"/>
                </a:xfrm>
                <a:custGeom>
                  <a:avLst/>
                  <a:gdLst>
                    <a:gd name="T0" fmla="*/ 11 w 16"/>
                    <a:gd name="T1" fmla="*/ 0 h 12"/>
                    <a:gd name="T2" fmla="*/ 13 w 16"/>
                    <a:gd name="T3" fmla="*/ 1 h 12"/>
                    <a:gd name="T4" fmla="*/ 16 w 16"/>
                    <a:gd name="T5" fmla="*/ 6 h 12"/>
                    <a:gd name="T6" fmla="*/ 15 w 16"/>
                    <a:gd name="T7" fmla="*/ 8 h 12"/>
                    <a:gd name="T8" fmla="*/ 4 w 16"/>
                    <a:gd name="T9" fmla="*/ 12 h 12"/>
                    <a:gd name="T10" fmla="*/ 1 w 16"/>
                    <a:gd name="T11" fmla="*/ 11 h 12"/>
                    <a:gd name="T12" fmla="*/ 1 w 16"/>
                    <a:gd name="T13" fmla="*/ 10 h 12"/>
                    <a:gd name="T14" fmla="*/ 1 w 16"/>
                    <a:gd name="T15" fmla="*/ 7 h 12"/>
                    <a:gd name="T16" fmla="*/ 11 w 16"/>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2">
                      <a:moveTo>
                        <a:pt x="11" y="0"/>
                      </a:moveTo>
                      <a:cubicBezTo>
                        <a:pt x="12" y="0"/>
                        <a:pt x="13" y="0"/>
                        <a:pt x="13" y="1"/>
                      </a:cubicBezTo>
                      <a:cubicBezTo>
                        <a:pt x="16" y="6"/>
                        <a:pt x="16" y="6"/>
                        <a:pt x="16" y="6"/>
                      </a:cubicBezTo>
                      <a:cubicBezTo>
                        <a:pt x="16" y="7"/>
                        <a:pt x="16" y="8"/>
                        <a:pt x="15" y="8"/>
                      </a:cubicBezTo>
                      <a:cubicBezTo>
                        <a:pt x="4" y="12"/>
                        <a:pt x="4" y="12"/>
                        <a:pt x="4" y="12"/>
                      </a:cubicBezTo>
                      <a:cubicBezTo>
                        <a:pt x="3" y="12"/>
                        <a:pt x="2" y="12"/>
                        <a:pt x="1" y="11"/>
                      </a:cubicBezTo>
                      <a:cubicBezTo>
                        <a:pt x="1" y="10"/>
                        <a:pt x="1" y="10"/>
                        <a:pt x="1" y="10"/>
                      </a:cubicBezTo>
                      <a:cubicBezTo>
                        <a:pt x="0" y="9"/>
                        <a:pt x="0" y="7"/>
                        <a:pt x="1" y="7"/>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604">
                  <a:extLst>
                    <a:ext uri="{FF2B5EF4-FFF2-40B4-BE49-F238E27FC236}">
                      <a16:creationId xmlns:a16="http://schemas.microsoft.com/office/drawing/2014/main" id="{F51E9C13-0A91-42B9-9185-B4D433479CA8}"/>
                    </a:ext>
                  </a:extLst>
                </p:cNvPr>
                <p:cNvSpPr>
                  <a:spLocks/>
                </p:cNvSpPr>
                <p:nvPr/>
              </p:nvSpPr>
              <p:spPr bwMode="gray">
                <a:xfrm>
                  <a:off x="11228922" y="2468294"/>
                  <a:ext cx="318616" cy="262390"/>
                </a:xfrm>
                <a:custGeom>
                  <a:avLst/>
                  <a:gdLst>
                    <a:gd name="T0" fmla="*/ 5 w 16"/>
                    <a:gd name="T1" fmla="*/ 12 h 13"/>
                    <a:gd name="T2" fmla="*/ 3 w 16"/>
                    <a:gd name="T3" fmla="*/ 12 h 13"/>
                    <a:gd name="T4" fmla="*/ 0 w 16"/>
                    <a:gd name="T5" fmla="*/ 7 h 13"/>
                    <a:gd name="T6" fmla="*/ 1 w 16"/>
                    <a:gd name="T7" fmla="*/ 4 h 13"/>
                    <a:gd name="T8" fmla="*/ 12 w 16"/>
                    <a:gd name="T9" fmla="*/ 1 h 13"/>
                    <a:gd name="T10" fmla="*/ 15 w 16"/>
                    <a:gd name="T11" fmla="*/ 2 h 13"/>
                    <a:gd name="T12" fmla="*/ 15 w 16"/>
                    <a:gd name="T13" fmla="*/ 3 h 13"/>
                    <a:gd name="T14" fmla="*/ 15 w 16"/>
                    <a:gd name="T15" fmla="*/ 6 h 13"/>
                    <a:gd name="T16" fmla="*/ 5 w 16"/>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5" y="12"/>
                      </a:moveTo>
                      <a:cubicBezTo>
                        <a:pt x="4" y="13"/>
                        <a:pt x="3" y="13"/>
                        <a:pt x="3" y="12"/>
                      </a:cubicBezTo>
                      <a:cubicBezTo>
                        <a:pt x="0" y="7"/>
                        <a:pt x="0" y="7"/>
                        <a:pt x="0" y="7"/>
                      </a:cubicBezTo>
                      <a:cubicBezTo>
                        <a:pt x="0" y="6"/>
                        <a:pt x="0" y="5"/>
                        <a:pt x="1" y="4"/>
                      </a:cubicBezTo>
                      <a:cubicBezTo>
                        <a:pt x="12" y="1"/>
                        <a:pt x="12" y="1"/>
                        <a:pt x="12" y="1"/>
                      </a:cubicBezTo>
                      <a:cubicBezTo>
                        <a:pt x="13" y="0"/>
                        <a:pt x="14" y="1"/>
                        <a:pt x="15" y="2"/>
                      </a:cubicBezTo>
                      <a:cubicBezTo>
                        <a:pt x="15" y="3"/>
                        <a:pt x="15" y="3"/>
                        <a:pt x="15" y="3"/>
                      </a:cubicBezTo>
                      <a:cubicBezTo>
                        <a:pt x="16" y="4"/>
                        <a:pt x="15" y="5"/>
                        <a:pt x="15" y="6"/>
                      </a:cubicBezTo>
                      <a:lnTo>
                        <a:pt x="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605">
                  <a:extLst>
                    <a:ext uri="{FF2B5EF4-FFF2-40B4-BE49-F238E27FC236}">
                      <a16:creationId xmlns:a16="http://schemas.microsoft.com/office/drawing/2014/main" id="{3986E67F-DF30-4876-90AE-0CA89BB5F78B}"/>
                    </a:ext>
                  </a:extLst>
                </p:cNvPr>
                <p:cNvSpPr>
                  <a:spLocks/>
                </p:cNvSpPr>
                <p:nvPr/>
              </p:nvSpPr>
              <p:spPr bwMode="gray">
                <a:xfrm>
                  <a:off x="10310558" y="2543263"/>
                  <a:ext cx="346732" cy="243648"/>
                </a:xfrm>
                <a:custGeom>
                  <a:avLst/>
                  <a:gdLst>
                    <a:gd name="T0" fmla="*/ 15 w 17"/>
                    <a:gd name="T1" fmla="*/ 3 h 12"/>
                    <a:gd name="T2" fmla="*/ 16 w 17"/>
                    <a:gd name="T3" fmla="*/ 5 h 12"/>
                    <a:gd name="T4" fmla="*/ 15 w 17"/>
                    <a:gd name="T5" fmla="*/ 10 h 12"/>
                    <a:gd name="T6" fmla="*/ 12 w 17"/>
                    <a:gd name="T7" fmla="*/ 11 h 12"/>
                    <a:gd name="T8" fmla="*/ 2 w 17"/>
                    <a:gd name="T9" fmla="*/ 6 h 12"/>
                    <a:gd name="T10" fmla="*/ 1 w 17"/>
                    <a:gd name="T11" fmla="*/ 3 h 12"/>
                    <a:gd name="T12" fmla="*/ 1 w 17"/>
                    <a:gd name="T13" fmla="*/ 2 h 12"/>
                    <a:gd name="T14" fmla="*/ 4 w 17"/>
                    <a:gd name="T15" fmla="*/ 1 h 12"/>
                    <a:gd name="T16" fmla="*/ 15 w 1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2">
                      <a:moveTo>
                        <a:pt x="15" y="3"/>
                      </a:moveTo>
                      <a:cubicBezTo>
                        <a:pt x="16" y="3"/>
                        <a:pt x="17" y="4"/>
                        <a:pt x="16" y="5"/>
                      </a:cubicBezTo>
                      <a:cubicBezTo>
                        <a:pt x="15" y="10"/>
                        <a:pt x="15" y="10"/>
                        <a:pt x="15" y="10"/>
                      </a:cubicBezTo>
                      <a:cubicBezTo>
                        <a:pt x="14" y="11"/>
                        <a:pt x="13" y="12"/>
                        <a:pt x="12" y="11"/>
                      </a:cubicBezTo>
                      <a:cubicBezTo>
                        <a:pt x="2" y="6"/>
                        <a:pt x="2" y="6"/>
                        <a:pt x="2" y="6"/>
                      </a:cubicBezTo>
                      <a:cubicBezTo>
                        <a:pt x="1" y="6"/>
                        <a:pt x="0" y="4"/>
                        <a:pt x="1" y="3"/>
                      </a:cubicBezTo>
                      <a:cubicBezTo>
                        <a:pt x="1" y="2"/>
                        <a:pt x="1" y="2"/>
                        <a:pt x="1" y="2"/>
                      </a:cubicBezTo>
                      <a:cubicBezTo>
                        <a:pt x="2" y="1"/>
                        <a:pt x="3" y="0"/>
                        <a:pt x="4" y="1"/>
                      </a:cubicBezTo>
                      <a:lnTo>
                        <a:pt x="1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606">
                  <a:extLst>
                    <a:ext uri="{FF2B5EF4-FFF2-40B4-BE49-F238E27FC236}">
                      <a16:creationId xmlns:a16="http://schemas.microsoft.com/office/drawing/2014/main" id="{5B8AAF77-1379-4506-BC6A-A077CEF31A18}"/>
                    </a:ext>
                  </a:extLst>
                </p:cNvPr>
                <p:cNvSpPr>
                  <a:spLocks/>
                </p:cNvSpPr>
                <p:nvPr/>
              </p:nvSpPr>
              <p:spPr bwMode="gray">
                <a:xfrm>
                  <a:off x="11247664" y="2833768"/>
                  <a:ext cx="318616" cy="215537"/>
                </a:xfrm>
                <a:custGeom>
                  <a:avLst/>
                  <a:gdLst>
                    <a:gd name="T0" fmla="*/ 2 w 16"/>
                    <a:gd name="T1" fmla="*/ 9 h 11"/>
                    <a:gd name="T2" fmla="*/ 0 w 16"/>
                    <a:gd name="T3" fmla="*/ 7 h 11"/>
                    <a:gd name="T4" fmla="*/ 2 w 16"/>
                    <a:gd name="T5" fmla="*/ 1 h 11"/>
                    <a:gd name="T6" fmla="*/ 5 w 16"/>
                    <a:gd name="T7" fmla="*/ 0 h 11"/>
                    <a:gd name="T8" fmla="*/ 15 w 16"/>
                    <a:gd name="T9" fmla="*/ 6 h 11"/>
                    <a:gd name="T10" fmla="*/ 16 w 16"/>
                    <a:gd name="T11" fmla="*/ 8 h 11"/>
                    <a:gd name="T12" fmla="*/ 16 w 16"/>
                    <a:gd name="T13" fmla="*/ 9 h 11"/>
                    <a:gd name="T14" fmla="*/ 13 w 16"/>
                    <a:gd name="T15" fmla="*/ 11 h 11"/>
                    <a:gd name="T16" fmla="*/ 2 w 16"/>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
                      <a:moveTo>
                        <a:pt x="2" y="9"/>
                      </a:moveTo>
                      <a:cubicBezTo>
                        <a:pt x="1" y="9"/>
                        <a:pt x="0" y="8"/>
                        <a:pt x="0" y="7"/>
                      </a:cubicBezTo>
                      <a:cubicBezTo>
                        <a:pt x="2" y="1"/>
                        <a:pt x="2" y="1"/>
                        <a:pt x="2" y="1"/>
                      </a:cubicBezTo>
                      <a:cubicBezTo>
                        <a:pt x="2" y="0"/>
                        <a:pt x="4" y="0"/>
                        <a:pt x="5" y="0"/>
                      </a:cubicBezTo>
                      <a:cubicBezTo>
                        <a:pt x="15" y="6"/>
                        <a:pt x="15" y="6"/>
                        <a:pt x="15" y="6"/>
                      </a:cubicBezTo>
                      <a:cubicBezTo>
                        <a:pt x="16" y="6"/>
                        <a:pt x="16" y="7"/>
                        <a:pt x="16" y="8"/>
                      </a:cubicBezTo>
                      <a:cubicBezTo>
                        <a:pt x="16" y="9"/>
                        <a:pt x="16" y="9"/>
                        <a:pt x="16" y="9"/>
                      </a:cubicBezTo>
                      <a:cubicBezTo>
                        <a:pt x="15" y="10"/>
                        <a:pt x="14" y="11"/>
                        <a:pt x="13" y="11"/>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608">
                  <a:extLst>
                    <a:ext uri="{FF2B5EF4-FFF2-40B4-BE49-F238E27FC236}">
                      <a16:creationId xmlns:a16="http://schemas.microsoft.com/office/drawing/2014/main" id="{3A08F409-A0CE-4A40-9502-7B5330F57B7A}"/>
                    </a:ext>
                  </a:extLst>
                </p:cNvPr>
                <p:cNvSpPr>
                  <a:spLocks/>
                </p:cNvSpPr>
                <p:nvPr/>
              </p:nvSpPr>
              <p:spPr bwMode="gray">
                <a:xfrm>
                  <a:off x="10694768" y="3086784"/>
                  <a:ext cx="224905" cy="346732"/>
                </a:xfrm>
                <a:custGeom>
                  <a:avLst/>
                  <a:gdLst>
                    <a:gd name="T0" fmla="*/ 2 w 11"/>
                    <a:gd name="T1" fmla="*/ 2 h 17"/>
                    <a:gd name="T2" fmla="*/ 5 w 11"/>
                    <a:gd name="T3" fmla="*/ 1 h 17"/>
                    <a:gd name="T4" fmla="*/ 10 w 11"/>
                    <a:gd name="T5" fmla="*/ 3 h 17"/>
                    <a:gd name="T6" fmla="*/ 11 w 11"/>
                    <a:gd name="T7" fmla="*/ 5 h 17"/>
                    <a:gd name="T8" fmla="*/ 6 w 11"/>
                    <a:gd name="T9" fmla="*/ 15 h 17"/>
                    <a:gd name="T10" fmla="*/ 3 w 11"/>
                    <a:gd name="T11" fmla="*/ 16 h 17"/>
                    <a:gd name="T12" fmla="*/ 2 w 11"/>
                    <a:gd name="T13" fmla="*/ 16 h 17"/>
                    <a:gd name="T14" fmla="*/ 0 w 11"/>
                    <a:gd name="T15" fmla="*/ 13 h 17"/>
                    <a:gd name="T16" fmla="*/ 2 w 11"/>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7">
                      <a:moveTo>
                        <a:pt x="2" y="2"/>
                      </a:moveTo>
                      <a:cubicBezTo>
                        <a:pt x="3" y="1"/>
                        <a:pt x="4" y="0"/>
                        <a:pt x="5" y="1"/>
                      </a:cubicBezTo>
                      <a:cubicBezTo>
                        <a:pt x="10" y="3"/>
                        <a:pt x="10" y="3"/>
                        <a:pt x="10" y="3"/>
                      </a:cubicBezTo>
                      <a:cubicBezTo>
                        <a:pt x="11" y="3"/>
                        <a:pt x="11" y="4"/>
                        <a:pt x="11" y="5"/>
                      </a:cubicBezTo>
                      <a:cubicBezTo>
                        <a:pt x="6" y="15"/>
                        <a:pt x="6" y="15"/>
                        <a:pt x="6" y="15"/>
                      </a:cubicBezTo>
                      <a:cubicBezTo>
                        <a:pt x="5" y="16"/>
                        <a:pt x="4" y="17"/>
                        <a:pt x="3" y="16"/>
                      </a:cubicBezTo>
                      <a:cubicBezTo>
                        <a:pt x="2" y="16"/>
                        <a:pt x="2" y="16"/>
                        <a:pt x="2" y="16"/>
                      </a:cubicBezTo>
                      <a:cubicBezTo>
                        <a:pt x="1" y="16"/>
                        <a:pt x="0" y="15"/>
                        <a:pt x="0" y="13"/>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609">
                  <a:extLst>
                    <a:ext uri="{FF2B5EF4-FFF2-40B4-BE49-F238E27FC236}">
                      <a16:creationId xmlns:a16="http://schemas.microsoft.com/office/drawing/2014/main" id="{013F0732-71B8-4940-8460-C392CF400AE9}"/>
                    </a:ext>
                  </a:extLst>
                </p:cNvPr>
                <p:cNvSpPr>
                  <a:spLocks/>
                </p:cNvSpPr>
                <p:nvPr/>
              </p:nvSpPr>
              <p:spPr bwMode="gray">
                <a:xfrm>
                  <a:off x="10985274" y="2187162"/>
                  <a:ext cx="215537" cy="318616"/>
                </a:xfrm>
                <a:custGeom>
                  <a:avLst/>
                  <a:gdLst>
                    <a:gd name="T0" fmla="*/ 9 w 11"/>
                    <a:gd name="T1" fmla="*/ 14 h 16"/>
                    <a:gd name="T2" fmla="*/ 6 w 11"/>
                    <a:gd name="T3" fmla="*/ 16 h 16"/>
                    <a:gd name="T4" fmla="*/ 1 w 11"/>
                    <a:gd name="T5" fmla="*/ 14 h 16"/>
                    <a:gd name="T6" fmla="*/ 0 w 11"/>
                    <a:gd name="T7" fmla="*/ 12 h 16"/>
                    <a:gd name="T8" fmla="*/ 5 w 11"/>
                    <a:gd name="T9" fmla="*/ 1 h 16"/>
                    <a:gd name="T10" fmla="*/ 8 w 11"/>
                    <a:gd name="T11" fmla="*/ 0 h 16"/>
                    <a:gd name="T12" fmla="*/ 9 w 11"/>
                    <a:gd name="T13" fmla="*/ 1 h 16"/>
                    <a:gd name="T14" fmla="*/ 11 w 11"/>
                    <a:gd name="T15" fmla="*/ 3 h 16"/>
                    <a:gd name="T16" fmla="*/ 9 w 11"/>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6">
                      <a:moveTo>
                        <a:pt x="9" y="14"/>
                      </a:moveTo>
                      <a:cubicBezTo>
                        <a:pt x="8" y="16"/>
                        <a:pt x="7" y="16"/>
                        <a:pt x="6" y="16"/>
                      </a:cubicBezTo>
                      <a:cubicBezTo>
                        <a:pt x="1" y="14"/>
                        <a:pt x="1" y="14"/>
                        <a:pt x="1" y="14"/>
                      </a:cubicBezTo>
                      <a:cubicBezTo>
                        <a:pt x="0" y="14"/>
                        <a:pt x="0" y="13"/>
                        <a:pt x="0" y="12"/>
                      </a:cubicBezTo>
                      <a:cubicBezTo>
                        <a:pt x="5" y="1"/>
                        <a:pt x="5" y="1"/>
                        <a:pt x="5" y="1"/>
                      </a:cubicBezTo>
                      <a:cubicBezTo>
                        <a:pt x="6" y="0"/>
                        <a:pt x="7" y="0"/>
                        <a:pt x="8" y="0"/>
                      </a:cubicBezTo>
                      <a:cubicBezTo>
                        <a:pt x="9" y="1"/>
                        <a:pt x="9" y="1"/>
                        <a:pt x="9" y="1"/>
                      </a:cubicBezTo>
                      <a:cubicBezTo>
                        <a:pt x="10" y="1"/>
                        <a:pt x="11" y="2"/>
                        <a:pt x="11" y="3"/>
                      </a:cubicBezTo>
                      <a:lnTo>
                        <a:pt x="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 name="Freeform 588">
                <a:extLst>
                  <a:ext uri="{FF2B5EF4-FFF2-40B4-BE49-F238E27FC236}">
                    <a16:creationId xmlns:a16="http://schemas.microsoft.com/office/drawing/2014/main" id="{41CF29F8-6D1C-4BB4-B198-FAE27EA7A0D4}"/>
                  </a:ext>
                </a:extLst>
              </p:cNvPr>
              <p:cNvSpPr>
                <a:spLocks noEditPoints="1"/>
              </p:cNvSpPr>
              <p:nvPr/>
            </p:nvSpPr>
            <p:spPr bwMode="gray">
              <a:xfrm>
                <a:off x="9663952" y="2805652"/>
                <a:ext cx="712201" cy="712201"/>
              </a:xfrm>
              <a:custGeom>
                <a:avLst/>
                <a:gdLst>
                  <a:gd name="T0" fmla="*/ 8 w 35"/>
                  <a:gd name="T1" fmla="*/ 9 h 35"/>
                  <a:gd name="T2" fmla="*/ 8 w 35"/>
                  <a:gd name="T3" fmla="*/ 11 h 35"/>
                  <a:gd name="T4" fmla="*/ 5 w 35"/>
                  <a:gd name="T5" fmla="*/ 13 h 35"/>
                  <a:gd name="T6" fmla="*/ 1 w 35"/>
                  <a:gd name="T7" fmla="*/ 14 h 35"/>
                  <a:gd name="T8" fmla="*/ 1 w 35"/>
                  <a:gd name="T9" fmla="*/ 18 h 35"/>
                  <a:gd name="T10" fmla="*/ 6 w 35"/>
                  <a:gd name="T11" fmla="*/ 20 h 35"/>
                  <a:gd name="T12" fmla="*/ 6 w 35"/>
                  <a:gd name="T13" fmla="*/ 24 h 35"/>
                  <a:gd name="T14" fmla="*/ 3 w 35"/>
                  <a:gd name="T15" fmla="*/ 27 h 35"/>
                  <a:gd name="T16" fmla="*/ 6 w 35"/>
                  <a:gd name="T17" fmla="*/ 30 h 35"/>
                  <a:gd name="T18" fmla="*/ 11 w 35"/>
                  <a:gd name="T19" fmla="*/ 28 h 35"/>
                  <a:gd name="T20" fmla="*/ 13 w 35"/>
                  <a:gd name="T21" fmla="*/ 31 h 35"/>
                  <a:gd name="T22" fmla="*/ 14 w 35"/>
                  <a:gd name="T23" fmla="*/ 35 h 35"/>
                  <a:gd name="T24" fmla="*/ 18 w 35"/>
                  <a:gd name="T25" fmla="*/ 34 h 35"/>
                  <a:gd name="T26" fmla="*/ 20 w 35"/>
                  <a:gd name="T27" fmla="*/ 30 h 35"/>
                  <a:gd name="T28" fmla="*/ 22 w 35"/>
                  <a:gd name="T29" fmla="*/ 29 h 35"/>
                  <a:gd name="T30" fmla="*/ 24 w 35"/>
                  <a:gd name="T31" fmla="*/ 30 h 35"/>
                  <a:gd name="T32" fmla="*/ 27 w 35"/>
                  <a:gd name="T33" fmla="*/ 32 h 35"/>
                  <a:gd name="T34" fmla="*/ 30 w 35"/>
                  <a:gd name="T35" fmla="*/ 29 h 35"/>
                  <a:gd name="T36" fmla="*/ 28 w 35"/>
                  <a:gd name="T37" fmla="*/ 25 h 35"/>
                  <a:gd name="T38" fmla="*/ 29 w 35"/>
                  <a:gd name="T39" fmla="*/ 23 h 35"/>
                  <a:gd name="T40" fmla="*/ 30 w 35"/>
                  <a:gd name="T41" fmla="*/ 22 h 35"/>
                  <a:gd name="T42" fmla="*/ 35 w 35"/>
                  <a:gd name="T43" fmla="*/ 21 h 35"/>
                  <a:gd name="T44" fmla="*/ 34 w 35"/>
                  <a:gd name="T45" fmla="*/ 18 h 35"/>
                  <a:gd name="T46" fmla="*/ 30 w 35"/>
                  <a:gd name="T47" fmla="*/ 15 h 35"/>
                  <a:gd name="T48" fmla="*/ 29 w 35"/>
                  <a:gd name="T49" fmla="*/ 14 h 35"/>
                  <a:gd name="T50" fmla="*/ 30 w 35"/>
                  <a:gd name="T51" fmla="*/ 12 h 35"/>
                  <a:gd name="T52" fmla="*/ 32 w 35"/>
                  <a:gd name="T53" fmla="*/ 8 h 35"/>
                  <a:gd name="T54" fmla="*/ 29 w 35"/>
                  <a:gd name="T55" fmla="*/ 6 h 35"/>
                  <a:gd name="T56" fmla="*/ 24 w 35"/>
                  <a:gd name="T57" fmla="*/ 8 h 35"/>
                  <a:gd name="T58" fmla="*/ 23 w 35"/>
                  <a:gd name="T59" fmla="*/ 7 h 35"/>
                  <a:gd name="T60" fmla="*/ 22 w 35"/>
                  <a:gd name="T61" fmla="*/ 5 h 35"/>
                  <a:gd name="T62" fmla="*/ 21 w 35"/>
                  <a:gd name="T63" fmla="*/ 1 h 35"/>
                  <a:gd name="T64" fmla="*/ 18 w 35"/>
                  <a:gd name="T65" fmla="*/ 1 h 35"/>
                  <a:gd name="T66" fmla="*/ 15 w 35"/>
                  <a:gd name="T67" fmla="*/ 6 h 35"/>
                  <a:gd name="T68" fmla="*/ 14 w 35"/>
                  <a:gd name="T69" fmla="*/ 6 h 35"/>
                  <a:gd name="T70" fmla="*/ 12 w 35"/>
                  <a:gd name="T71" fmla="*/ 6 h 35"/>
                  <a:gd name="T72" fmla="*/ 8 w 35"/>
                  <a:gd name="T73" fmla="*/ 3 h 35"/>
                  <a:gd name="T74" fmla="*/ 6 w 35"/>
                  <a:gd name="T75" fmla="*/ 6 h 35"/>
                  <a:gd name="T76" fmla="*/ 22 w 35"/>
                  <a:gd name="T77" fmla="*/ 23 h 35"/>
                  <a:gd name="T78" fmla="*/ 14 w 35"/>
                  <a:gd name="T7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 h="35">
                    <a:moveTo>
                      <a:pt x="6" y="6"/>
                    </a:moveTo>
                    <a:cubicBezTo>
                      <a:pt x="8" y="9"/>
                      <a:pt x="8" y="9"/>
                      <a:pt x="8" y="9"/>
                    </a:cubicBezTo>
                    <a:cubicBezTo>
                      <a:pt x="8" y="10"/>
                      <a:pt x="8" y="10"/>
                      <a:pt x="8" y="11"/>
                    </a:cubicBezTo>
                    <a:cubicBezTo>
                      <a:pt x="8" y="11"/>
                      <a:pt x="8" y="11"/>
                      <a:pt x="8" y="11"/>
                    </a:cubicBezTo>
                    <a:cubicBezTo>
                      <a:pt x="7" y="11"/>
                      <a:pt x="7" y="12"/>
                      <a:pt x="7" y="12"/>
                    </a:cubicBezTo>
                    <a:cubicBezTo>
                      <a:pt x="7" y="13"/>
                      <a:pt x="6" y="13"/>
                      <a:pt x="5" y="13"/>
                    </a:cubicBezTo>
                    <a:cubicBezTo>
                      <a:pt x="2" y="13"/>
                      <a:pt x="2" y="13"/>
                      <a:pt x="2" y="13"/>
                    </a:cubicBezTo>
                    <a:cubicBezTo>
                      <a:pt x="1" y="13"/>
                      <a:pt x="1" y="14"/>
                      <a:pt x="1" y="14"/>
                    </a:cubicBezTo>
                    <a:cubicBezTo>
                      <a:pt x="0" y="17"/>
                      <a:pt x="0" y="17"/>
                      <a:pt x="0" y="17"/>
                    </a:cubicBezTo>
                    <a:cubicBezTo>
                      <a:pt x="0" y="17"/>
                      <a:pt x="1" y="18"/>
                      <a:pt x="1" y="18"/>
                    </a:cubicBezTo>
                    <a:cubicBezTo>
                      <a:pt x="4" y="19"/>
                      <a:pt x="4" y="19"/>
                      <a:pt x="4" y="19"/>
                    </a:cubicBezTo>
                    <a:cubicBezTo>
                      <a:pt x="5" y="19"/>
                      <a:pt x="6" y="19"/>
                      <a:pt x="6" y="20"/>
                    </a:cubicBezTo>
                    <a:cubicBezTo>
                      <a:pt x="6" y="21"/>
                      <a:pt x="6" y="21"/>
                      <a:pt x="6" y="22"/>
                    </a:cubicBezTo>
                    <a:cubicBezTo>
                      <a:pt x="6" y="22"/>
                      <a:pt x="6" y="23"/>
                      <a:pt x="6" y="24"/>
                    </a:cubicBezTo>
                    <a:cubicBezTo>
                      <a:pt x="3" y="26"/>
                      <a:pt x="3" y="26"/>
                      <a:pt x="3" y="26"/>
                    </a:cubicBezTo>
                    <a:cubicBezTo>
                      <a:pt x="3" y="26"/>
                      <a:pt x="3" y="27"/>
                      <a:pt x="3" y="27"/>
                    </a:cubicBezTo>
                    <a:cubicBezTo>
                      <a:pt x="5" y="29"/>
                      <a:pt x="5" y="29"/>
                      <a:pt x="5" y="29"/>
                    </a:cubicBezTo>
                    <a:cubicBezTo>
                      <a:pt x="5" y="30"/>
                      <a:pt x="6" y="30"/>
                      <a:pt x="6" y="30"/>
                    </a:cubicBezTo>
                    <a:cubicBezTo>
                      <a:pt x="9" y="28"/>
                      <a:pt x="9" y="28"/>
                      <a:pt x="9" y="28"/>
                    </a:cubicBezTo>
                    <a:cubicBezTo>
                      <a:pt x="10" y="27"/>
                      <a:pt x="10" y="28"/>
                      <a:pt x="11" y="28"/>
                    </a:cubicBezTo>
                    <a:cubicBezTo>
                      <a:pt x="11" y="28"/>
                      <a:pt x="12" y="28"/>
                      <a:pt x="12" y="29"/>
                    </a:cubicBezTo>
                    <a:cubicBezTo>
                      <a:pt x="13" y="29"/>
                      <a:pt x="13" y="29"/>
                      <a:pt x="13" y="31"/>
                    </a:cubicBezTo>
                    <a:cubicBezTo>
                      <a:pt x="13" y="34"/>
                      <a:pt x="13" y="34"/>
                      <a:pt x="13" y="34"/>
                    </a:cubicBezTo>
                    <a:cubicBezTo>
                      <a:pt x="13" y="34"/>
                      <a:pt x="14" y="35"/>
                      <a:pt x="14" y="35"/>
                    </a:cubicBezTo>
                    <a:cubicBezTo>
                      <a:pt x="17" y="35"/>
                      <a:pt x="17" y="35"/>
                      <a:pt x="17" y="35"/>
                    </a:cubicBezTo>
                    <a:cubicBezTo>
                      <a:pt x="17" y="35"/>
                      <a:pt x="18" y="35"/>
                      <a:pt x="18" y="34"/>
                    </a:cubicBezTo>
                    <a:cubicBezTo>
                      <a:pt x="19" y="31"/>
                      <a:pt x="19" y="31"/>
                      <a:pt x="19" y="31"/>
                    </a:cubicBezTo>
                    <a:cubicBezTo>
                      <a:pt x="19" y="30"/>
                      <a:pt x="19" y="30"/>
                      <a:pt x="20" y="30"/>
                    </a:cubicBezTo>
                    <a:cubicBezTo>
                      <a:pt x="20" y="30"/>
                      <a:pt x="20" y="30"/>
                      <a:pt x="20" y="30"/>
                    </a:cubicBezTo>
                    <a:cubicBezTo>
                      <a:pt x="21" y="30"/>
                      <a:pt x="21" y="29"/>
                      <a:pt x="22" y="29"/>
                    </a:cubicBezTo>
                    <a:cubicBezTo>
                      <a:pt x="22" y="29"/>
                      <a:pt x="22" y="29"/>
                      <a:pt x="22" y="29"/>
                    </a:cubicBezTo>
                    <a:cubicBezTo>
                      <a:pt x="22" y="29"/>
                      <a:pt x="23" y="29"/>
                      <a:pt x="24" y="30"/>
                    </a:cubicBezTo>
                    <a:cubicBezTo>
                      <a:pt x="26" y="32"/>
                      <a:pt x="26" y="32"/>
                      <a:pt x="26" y="32"/>
                    </a:cubicBezTo>
                    <a:cubicBezTo>
                      <a:pt x="26" y="33"/>
                      <a:pt x="27" y="33"/>
                      <a:pt x="27" y="32"/>
                    </a:cubicBezTo>
                    <a:cubicBezTo>
                      <a:pt x="29" y="31"/>
                      <a:pt x="29" y="31"/>
                      <a:pt x="29" y="31"/>
                    </a:cubicBezTo>
                    <a:cubicBezTo>
                      <a:pt x="30" y="30"/>
                      <a:pt x="30" y="30"/>
                      <a:pt x="30" y="29"/>
                    </a:cubicBezTo>
                    <a:cubicBezTo>
                      <a:pt x="28" y="27"/>
                      <a:pt x="28" y="27"/>
                      <a:pt x="28" y="27"/>
                    </a:cubicBezTo>
                    <a:cubicBezTo>
                      <a:pt x="27" y="26"/>
                      <a:pt x="27" y="25"/>
                      <a:pt x="28" y="25"/>
                    </a:cubicBezTo>
                    <a:cubicBezTo>
                      <a:pt x="28" y="24"/>
                      <a:pt x="28" y="24"/>
                      <a:pt x="28" y="24"/>
                    </a:cubicBezTo>
                    <a:cubicBezTo>
                      <a:pt x="28" y="24"/>
                      <a:pt x="28" y="24"/>
                      <a:pt x="29" y="23"/>
                    </a:cubicBezTo>
                    <a:cubicBezTo>
                      <a:pt x="29" y="23"/>
                      <a:pt x="29" y="23"/>
                      <a:pt x="29" y="23"/>
                    </a:cubicBezTo>
                    <a:cubicBezTo>
                      <a:pt x="29" y="23"/>
                      <a:pt x="29" y="22"/>
                      <a:pt x="30" y="22"/>
                    </a:cubicBezTo>
                    <a:cubicBezTo>
                      <a:pt x="34" y="22"/>
                      <a:pt x="34" y="22"/>
                      <a:pt x="34" y="22"/>
                    </a:cubicBezTo>
                    <a:cubicBezTo>
                      <a:pt x="34" y="22"/>
                      <a:pt x="35" y="22"/>
                      <a:pt x="35" y="21"/>
                    </a:cubicBezTo>
                    <a:cubicBezTo>
                      <a:pt x="35" y="19"/>
                      <a:pt x="35" y="19"/>
                      <a:pt x="35" y="19"/>
                    </a:cubicBezTo>
                    <a:cubicBezTo>
                      <a:pt x="35" y="18"/>
                      <a:pt x="35" y="18"/>
                      <a:pt x="34" y="18"/>
                    </a:cubicBezTo>
                    <a:cubicBezTo>
                      <a:pt x="31" y="17"/>
                      <a:pt x="31" y="17"/>
                      <a:pt x="31" y="17"/>
                    </a:cubicBezTo>
                    <a:cubicBezTo>
                      <a:pt x="30" y="17"/>
                      <a:pt x="30" y="16"/>
                      <a:pt x="30" y="15"/>
                    </a:cubicBezTo>
                    <a:cubicBezTo>
                      <a:pt x="30" y="15"/>
                      <a:pt x="30" y="15"/>
                      <a:pt x="30" y="15"/>
                    </a:cubicBezTo>
                    <a:cubicBezTo>
                      <a:pt x="30" y="15"/>
                      <a:pt x="29" y="14"/>
                      <a:pt x="29" y="14"/>
                    </a:cubicBezTo>
                    <a:cubicBezTo>
                      <a:pt x="29" y="14"/>
                      <a:pt x="29" y="14"/>
                      <a:pt x="29" y="14"/>
                    </a:cubicBezTo>
                    <a:cubicBezTo>
                      <a:pt x="29" y="13"/>
                      <a:pt x="29" y="13"/>
                      <a:pt x="30" y="12"/>
                    </a:cubicBezTo>
                    <a:cubicBezTo>
                      <a:pt x="32" y="10"/>
                      <a:pt x="32" y="10"/>
                      <a:pt x="32" y="10"/>
                    </a:cubicBezTo>
                    <a:cubicBezTo>
                      <a:pt x="33" y="9"/>
                      <a:pt x="32" y="8"/>
                      <a:pt x="32" y="8"/>
                    </a:cubicBezTo>
                    <a:cubicBezTo>
                      <a:pt x="31" y="6"/>
                      <a:pt x="31" y="6"/>
                      <a:pt x="31" y="6"/>
                    </a:cubicBezTo>
                    <a:cubicBezTo>
                      <a:pt x="30" y="6"/>
                      <a:pt x="30" y="6"/>
                      <a:pt x="29" y="6"/>
                    </a:cubicBezTo>
                    <a:cubicBezTo>
                      <a:pt x="27" y="8"/>
                      <a:pt x="27" y="8"/>
                      <a:pt x="27" y="8"/>
                    </a:cubicBezTo>
                    <a:cubicBezTo>
                      <a:pt x="26" y="8"/>
                      <a:pt x="25" y="8"/>
                      <a:pt x="24" y="8"/>
                    </a:cubicBezTo>
                    <a:cubicBezTo>
                      <a:pt x="24" y="8"/>
                      <a:pt x="24" y="8"/>
                      <a:pt x="24" y="8"/>
                    </a:cubicBezTo>
                    <a:cubicBezTo>
                      <a:pt x="24" y="7"/>
                      <a:pt x="24" y="7"/>
                      <a:pt x="23" y="7"/>
                    </a:cubicBezTo>
                    <a:cubicBezTo>
                      <a:pt x="23" y="7"/>
                      <a:pt x="23" y="7"/>
                      <a:pt x="23" y="7"/>
                    </a:cubicBezTo>
                    <a:cubicBezTo>
                      <a:pt x="22" y="7"/>
                      <a:pt x="22" y="6"/>
                      <a:pt x="22" y="5"/>
                    </a:cubicBezTo>
                    <a:cubicBezTo>
                      <a:pt x="22" y="2"/>
                      <a:pt x="22" y="2"/>
                      <a:pt x="22" y="2"/>
                    </a:cubicBezTo>
                    <a:cubicBezTo>
                      <a:pt x="22" y="1"/>
                      <a:pt x="22" y="1"/>
                      <a:pt x="21" y="1"/>
                    </a:cubicBezTo>
                    <a:cubicBezTo>
                      <a:pt x="19" y="0"/>
                      <a:pt x="19" y="0"/>
                      <a:pt x="19" y="0"/>
                    </a:cubicBezTo>
                    <a:cubicBezTo>
                      <a:pt x="18" y="0"/>
                      <a:pt x="18" y="1"/>
                      <a:pt x="18" y="1"/>
                    </a:cubicBezTo>
                    <a:cubicBezTo>
                      <a:pt x="17" y="4"/>
                      <a:pt x="17" y="4"/>
                      <a:pt x="17" y="4"/>
                    </a:cubicBezTo>
                    <a:cubicBezTo>
                      <a:pt x="17" y="5"/>
                      <a:pt x="16" y="6"/>
                      <a:pt x="15" y="6"/>
                    </a:cubicBezTo>
                    <a:cubicBezTo>
                      <a:pt x="15" y="6"/>
                      <a:pt x="15" y="6"/>
                      <a:pt x="15" y="6"/>
                    </a:cubicBezTo>
                    <a:cubicBezTo>
                      <a:pt x="15" y="6"/>
                      <a:pt x="14" y="6"/>
                      <a:pt x="14" y="6"/>
                    </a:cubicBezTo>
                    <a:cubicBezTo>
                      <a:pt x="14" y="6"/>
                      <a:pt x="14" y="6"/>
                      <a:pt x="14" y="6"/>
                    </a:cubicBezTo>
                    <a:cubicBezTo>
                      <a:pt x="13" y="6"/>
                      <a:pt x="13" y="6"/>
                      <a:pt x="12" y="6"/>
                    </a:cubicBezTo>
                    <a:cubicBezTo>
                      <a:pt x="10" y="3"/>
                      <a:pt x="10" y="3"/>
                      <a:pt x="10" y="3"/>
                    </a:cubicBezTo>
                    <a:cubicBezTo>
                      <a:pt x="9" y="3"/>
                      <a:pt x="8" y="3"/>
                      <a:pt x="8" y="3"/>
                    </a:cubicBezTo>
                    <a:cubicBezTo>
                      <a:pt x="6" y="5"/>
                      <a:pt x="6" y="5"/>
                      <a:pt x="6" y="5"/>
                    </a:cubicBezTo>
                    <a:cubicBezTo>
                      <a:pt x="6" y="5"/>
                      <a:pt x="6" y="6"/>
                      <a:pt x="6" y="6"/>
                    </a:cubicBezTo>
                    <a:close/>
                    <a:moveTo>
                      <a:pt x="23" y="14"/>
                    </a:moveTo>
                    <a:cubicBezTo>
                      <a:pt x="25" y="17"/>
                      <a:pt x="24" y="21"/>
                      <a:pt x="22" y="23"/>
                    </a:cubicBezTo>
                    <a:cubicBezTo>
                      <a:pt x="19" y="25"/>
                      <a:pt x="15" y="24"/>
                      <a:pt x="13" y="22"/>
                    </a:cubicBezTo>
                    <a:cubicBezTo>
                      <a:pt x="11" y="19"/>
                      <a:pt x="11" y="15"/>
                      <a:pt x="14" y="13"/>
                    </a:cubicBezTo>
                    <a:cubicBezTo>
                      <a:pt x="17" y="11"/>
                      <a:pt x="21" y="11"/>
                      <a:pt x="23" y="14"/>
                    </a:cubicBezTo>
                    <a:close/>
                  </a:path>
                </a:pathLst>
              </a:custGeom>
              <a:solidFill>
                <a:srgbClr val="5924A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 name="Freeform 589">
                <a:extLst>
                  <a:ext uri="{FF2B5EF4-FFF2-40B4-BE49-F238E27FC236}">
                    <a16:creationId xmlns:a16="http://schemas.microsoft.com/office/drawing/2014/main" id="{F62E04A7-06CA-44F5-8CCB-19498A033F5C}"/>
                  </a:ext>
                </a:extLst>
              </p:cNvPr>
              <p:cNvSpPr>
                <a:spLocks noEditPoints="1"/>
              </p:cNvSpPr>
              <p:nvPr/>
            </p:nvSpPr>
            <p:spPr bwMode="gray">
              <a:xfrm>
                <a:off x="9157915" y="3892701"/>
                <a:ext cx="2145976" cy="2136608"/>
              </a:xfrm>
              <a:custGeom>
                <a:avLst/>
                <a:gdLst>
                  <a:gd name="T0" fmla="*/ 95 w 106"/>
                  <a:gd name="T1" fmla="*/ 42 h 106"/>
                  <a:gd name="T2" fmla="*/ 101 w 106"/>
                  <a:gd name="T3" fmla="*/ 30 h 106"/>
                  <a:gd name="T4" fmla="*/ 88 w 106"/>
                  <a:gd name="T5" fmla="*/ 26 h 106"/>
                  <a:gd name="T6" fmla="*/ 89 w 106"/>
                  <a:gd name="T7" fmla="*/ 14 h 106"/>
                  <a:gd name="T8" fmla="*/ 75 w 106"/>
                  <a:gd name="T9" fmla="*/ 15 h 106"/>
                  <a:gd name="T10" fmla="*/ 71 w 106"/>
                  <a:gd name="T11" fmla="*/ 3 h 106"/>
                  <a:gd name="T12" fmla="*/ 59 w 106"/>
                  <a:gd name="T13" fmla="*/ 10 h 106"/>
                  <a:gd name="T14" fmla="*/ 51 w 106"/>
                  <a:gd name="T15" fmla="*/ 0 h 106"/>
                  <a:gd name="T16" fmla="*/ 42 w 106"/>
                  <a:gd name="T17" fmla="*/ 11 h 106"/>
                  <a:gd name="T18" fmla="*/ 31 w 106"/>
                  <a:gd name="T19" fmla="*/ 5 h 106"/>
                  <a:gd name="T20" fmla="*/ 27 w 106"/>
                  <a:gd name="T21" fmla="*/ 18 h 106"/>
                  <a:gd name="T22" fmla="*/ 14 w 106"/>
                  <a:gd name="T23" fmla="*/ 17 h 106"/>
                  <a:gd name="T24" fmla="*/ 16 w 106"/>
                  <a:gd name="T25" fmla="*/ 31 h 106"/>
                  <a:gd name="T26" fmla="*/ 4 w 106"/>
                  <a:gd name="T27" fmla="*/ 35 h 106"/>
                  <a:gd name="T28" fmla="*/ 10 w 106"/>
                  <a:gd name="T29" fmla="*/ 47 h 106"/>
                  <a:gd name="T30" fmla="*/ 0 w 106"/>
                  <a:gd name="T31" fmla="*/ 55 h 106"/>
                  <a:gd name="T32" fmla="*/ 11 w 106"/>
                  <a:gd name="T33" fmla="*/ 64 h 106"/>
                  <a:gd name="T34" fmla="*/ 5 w 106"/>
                  <a:gd name="T35" fmla="*/ 75 h 106"/>
                  <a:gd name="T36" fmla="*/ 19 w 106"/>
                  <a:gd name="T37" fmla="*/ 79 h 106"/>
                  <a:gd name="T38" fmla="*/ 18 w 106"/>
                  <a:gd name="T39" fmla="*/ 92 h 106"/>
                  <a:gd name="T40" fmla="*/ 31 w 106"/>
                  <a:gd name="T41" fmla="*/ 90 h 106"/>
                  <a:gd name="T42" fmla="*/ 35 w 106"/>
                  <a:gd name="T43" fmla="*/ 103 h 106"/>
                  <a:gd name="T44" fmla="*/ 47 w 106"/>
                  <a:gd name="T45" fmla="*/ 96 h 106"/>
                  <a:gd name="T46" fmla="*/ 56 w 106"/>
                  <a:gd name="T47" fmla="*/ 106 h 106"/>
                  <a:gd name="T48" fmla="*/ 64 w 106"/>
                  <a:gd name="T49" fmla="*/ 95 h 106"/>
                  <a:gd name="T50" fmla="*/ 76 w 106"/>
                  <a:gd name="T51" fmla="*/ 101 h 106"/>
                  <a:gd name="T52" fmla="*/ 80 w 106"/>
                  <a:gd name="T53" fmla="*/ 87 h 106"/>
                  <a:gd name="T54" fmla="*/ 93 w 106"/>
                  <a:gd name="T55" fmla="*/ 88 h 106"/>
                  <a:gd name="T56" fmla="*/ 91 w 106"/>
                  <a:gd name="T57" fmla="*/ 75 h 106"/>
                  <a:gd name="T58" fmla="*/ 103 w 106"/>
                  <a:gd name="T59" fmla="*/ 71 h 106"/>
                  <a:gd name="T60" fmla="*/ 96 w 106"/>
                  <a:gd name="T61" fmla="*/ 59 h 106"/>
                  <a:gd name="T62" fmla="*/ 106 w 106"/>
                  <a:gd name="T63" fmla="*/ 50 h 106"/>
                  <a:gd name="T64" fmla="*/ 82 w 106"/>
                  <a:gd name="T65" fmla="*/ 63 h 106"/>
                  <a:gd name="T66" fmla="*/ 82 w 106"/>
                  <a:gd name="T67" fmla="*/ 43 h 106"/>
                  <a:gd name="T68" fmla="*/ 86 w 106"/>
                  <a:gd name="T69" fmla="*/ 61 h 106"/>
                  <a:gd name="T70" fmla="*/ 65 w 106"/>
                  <a:gd name="T71" fmla="*/ 43 h 106"/>
                  <a:gd name="T72" fmla="*/ 70 w 106"/>
                  <a:gd name="T73" fmla="*/ 24 h 106"/>
                  <a:gd name="T74" fmla="*/ 45 w 106"/>
                  <a:gd name="T75" fmla="*/ 20 h 106"/>
                  <a:gd name="T76" fmla="*/ 63 w 106"/>
                  <a:gd name="T77" fmla="*/ 24 h 106"/>
                  <a:gd name="T78" fmla="*/ 43 w 106"/>
                  <a:gd name="T79" fmla="*/ 24 h 106"/>
                  <a:gd name="T80" fmla="*/ 53 w 106"/>
                  <a:gd name="T81" fmla="*/ 61 h 106"/>
                  <a:gd name="T82" fmla="*/ 62 w 106"/>
                  <a:gd name="T83" fmla="*/ 53 h 106"/>
                  <a:gd name="T84" fmla="*/ 44 w 106"/>
                  <a:gd name="T85" fmla="*/ 40 h 106"/>
                  <a:gd name="T86" fmla="*/ 24 w 106"/>
                  <a:gd name="T87" fmla="*/ 35 h 106"/>
                  <a:gd name="T88" fmla="*/ 20 w 106"/>
                  <a:gd name="T89" fmla="*/ 61 h 106"/>
                  <a:gd name="T90" fmla="*/ 24 w 106"/>
                  <a:gd name="T91" fmla="*/ 42 h 106"/>
                  <a:gd name="T92" fmla="*/ 24 w 106"/>
                  <a:gd name="T93" fmla="*/ 62 h 106"/>
                  <a:gd name="T94" fmla="*/ 25 w 106"/>
                  <a:gd name="T95" fmla="*/ 66 h 106"/>
                  <a:gd name="T96" fmla="*/ 40 w 106"/>
                  <a:gd name="T97" fmla="*/ 80 h 106"/>
                  <a:gd name="T98" fmla="*/ 24 w 106"/>
                  <a:gd name="T99" fmla="*/ 69 h 106"/>
                  <a:gd name="T100" fmla="*/ 44 w 106"/>
                  <a:gd name="T101" fmla="*/ 85 h 106"/>
                  <a:gd name="T102" fmla="*/ 55 w 106"/>
                  <a:gd name="T103" fmla="*/ 68 h 106"/>
                  <a:gd name="T104" fmla="*/ 70 w 106"/>
                  <a:gd name="T105" fmla="*/ 82 h 106"/>
                  <a:gd name="T106" fmla="*/ 65 w 106"/>
                  <a:gd name="T107" fmla="*/ 62 h 106"/>
                  <a:gd name="T108" fmla="*/ 77 w 106"/>
                  <a:gd name="T109"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 h="106">
                    <a:moveTo>
                      <a:pt x="104" y="48"/>
                    </a:moveTo>
                    <a:cubicBezTo>
                      <a:pt x="96" y="47"/>
                      <a:pt x="96" y="47"/>
                      <a:pt x="96" y="47"/>
                    </a:cubicBezTo>
                    <a:cubicBezTo>
                      <a:pt x="96" y="45"/>
                      <a:pt x="96" y="44"/>
                      <a:pt x="95" y="42"/>
                    </a:cubicBezTo>
                    <a:cubicBezTo>
                      <a:pt x="102" y="38"/>
                      <a:pt x="102" y="38"/>
                      <a:pt x="102" y="38"/>
                    </a:cubicBezTo>
                    <a:cubicBezTo>
                      <a:pt x="103" y="37"/>
                      <a:pt x="104" y="36"/>
                      <a:pt x="103" y="35"/>
                    </a:cubicBezTo>
                    <a:cubicBezTo>
                      <a:pt x="101" y="30"/>
                      <a:pt x="101" y="30"/>
                      <a:pt x="101" y="30"/>
                    </a:cubicBezTo>
                    <a:cubicBezTo>
                      <a:pt x="101" y="29"/>
                      <a:pt x="100" y="29"/>
                      <a:pt x="99" y="29"/>
                    </a:cubicBezTo>
                    <a:cubicBezTo>
                      <a:pt x="91" y="31"/>
                      <a:pt x="91" y="31"/>
                      <a:pt x="91" y="31"/>
                    </a:cubicBezTo>
                    <a:cubicBezTo>
                      <a:pt x="90" y="29"/>
                      <a:pt x="89" y="28"/>
                      <a:pt x="88" y="26"/>
                    </a:cubicBezTo>
                    <a:cubicBezTo>
                      <a:pt x="93" y="20"/>
                      <a:pt x="93" y="20"/>
                      <a:pt x="93" y="20"/>
                    </a:cubicBezTo>
                    <a:cubicBezTo>
                      <a:pt x="93" y="19"/>
                      <a:pt x="93" y="18"/>
                      <a:pt x="93" y="17"/>
                    </a:cubicBezTo>
                    <a:cubicBezTo>
                      <a:pt x="89" y="14"/>
                      <a:pt x="89" y="14"/>
                      <a:pt x="89" y="14"/>
                    </a:cubicBezTo>
                    <a:cubicBezTo>
                      <a:pt x="88" y="13"/>
                      <a:pt x="87" y="13"/>
                      <a:pt x="86" y="13"/>
                    </a:cubicBezTo>
                    <a:cubicBezTo>
                      <a:pt x="80" y="18"/>
                      <a:pt x="80" y="18"/>
                      <a:pt x="80" y="18"/>
                    </a:cubicBezTo>
                    <a:cubicBezTo>
                      <a:pt x="78" y="17"/>
                      <a:pt x="77" y="16"/>
                      <a:pt x="75" y="15"/>
                    </a:cubicBezTo>
                    <a:cubicBezTo>
                      <a:pt x="77" y="8"/>
                      <a:pt x="77" y="8"/>
                      <a:pt x="77" y="8"/>
                    </a:cubicBezTo>
                    <a:cubicBezTo>
                      <a:pt x="78" y="7"/>
                      <a:pt x="77" y="5"/>
                      <a:pt x="76" y="5"/>
                    </a:cubicBezTo>
                    <a:cubicBezTo>
                      <a:pt x="71" y="3"/>
                      <a:pt x="71" y="3"/>
                      <a:pt x="71" y="3"/>
                    </a:cubicBezTo>
                    <a:cubicBezTo>
                      <a:pt x="70" y="3"/>
                      <a:pt x="69" y="3"/>
                      <a:pt x="69" y="4"/>
                    </a:cubicBezTo>
                    <a:cubicBezTo>
                      <a:pt x="65" y="11"/>
                      <a:pt x="65" y="11"/>
                      <a:pt x="65" y="11"/>
                    </a:cubicBezTo>
                    <a:cubicBezTo>
                      <a:pt x="63" y="10"/>
                      <a:pt x="61" y="10"/>
                      <a:pt x="59" y="10"/>
                    </a:cubicBezTo>
                    <a:cubicBezTo>
                      <a:pt x="58" y="2"/>
                      <a:pt x="58" y="2"/>
                      <a:pt x="58" y="2"/>
                    </a:cubicBezTo>
                    <a:cubicBezTo>
                      <a:pt x="58" y="1"/>
                      <a:pt x="57" y="0"/>
                      <a:pt x="56" y="0"/>
                    </a:cubicBezTo>
                    <a:cubicBezTo>
                      <a:pt x="51" y="0"/>
                      <a:pt x="51" y="0"/>
                      <a:pt x="51" y="0"/>
                    </a:cubicBezTo>
                    <a:cubicBezTo>
                      <a:pt x="50" y="0"/>
                      <a:pt x="49" y="1"/>
                      <a:pt x="49" y="2"/>
                    </a:cubicBezTo>
                    <a:cubicBezTo>
                      <a:pt x="47" y="10"/>
                      <a:pt x="47" y="10"/>
                      <a:pt x="47" y="10"/>
                    </a:cubicBezTo>
                    <a:cubicBezTo>
                      <a:pt x="46" y="10"/>
                      <a:pt x="44" y="10"/>
                      <a:pt x="42" y="11"/>
                    </a:cubicBezTo>
                    <a:cubicBezTo>
                      <a:pt x="38" y="4"/>
                      <a:pt x="38" y="4"/>
                      <a:pt x="38" y="4"/>
                    </a:cubicBezTo>
                    <a:cubicBezTo>
                      <a:pt x="38" y="3"/>
                      <a:pt x="37" y="2"/>
                      <a:pt x="36" y="3"/>
                    </a:cubicBezTo>
                    <a:cubicBezTo>
                      <a:pt x="31" y="5"/>
                      <a:pt x="31" y="5"/>
                      <a:pt x="31" y="5"/>
                    </a:cubicBezTo>
                    <a:cubicBezTo>
                      <a:pt x="30" y="5"/>
                      <a:pt x="29" y="6"/>
                      <a:pt x="30" y="7"/>
                    </a:cubicBezTo>
                    <a:cubicBezTo>
                      <a:pt x="32" y="15"/>
                      <a:pt x="32" y="15"/>
                      <a:pt x="32" y="15"/>
                    </a:cubicBezTo>
                    <a:cubicBezTo>
                      <a:pt x="30" y="16"/>
                      <a:pt x="28" y="17"/>
                      <a:pt x="27" y="18"/>
                    </a:cubicBezTo>
                    <a:cubicBezTo>
                      <a:pt x="20" y="13"/>
                      <a:pt x="20" y="13"/>
                      <a:pt x="20" y="13"/>
                    </a:cubicBezTo>
                    <a:cubicBezTo>
                      <a:pt x="20" y="13"/>
                      <a:pt x="18" y="13"/>
                      <a:pt x="18" y="14"/>
                    </a:cubicBezTo>
                    <a:cubicBezTo>
                      <a:pt x="14" y="17"/>
                      <a:pt x="14" y="17"/>
                      <a:pt x="14" y="17"/>
                    </a:cubicBezTo>
                    <a:cubicBezTo>
                      <a:pt x="13" y="18"/>
                      <a:pt x="13" y="19"/>
                      <a:pt x="14" y="20"/>
                    </a:cubicBezTo>
                    <a:cubicBezTo>
                      <a:pt x="19" y="26"/>
                      <a:pt x="19" y="26"/>
                      <a:pt x="19" y="26"/>
                    </a:cubicBezTo>
                    <a:cubicBezTo>
                      <a:pt x="18" y="28"/>
                      <a:pt x="17" y="29"/>
                      <a:pt x="16" y="31"/>
                    </a:cubicBezTo>
                    <a:cubicBezTo>
                      <a:pt x="8" y="29"/>
                      <a:pt x="8" y="29"/>
                      <a:pt x="8" y="29"/>
                    </a:cubicBezTo>
                    <a:cubicBezTo>
                      <a:pt x="7" y="28"/>
                      <a:pt x="6" y="29"/>
                      <a:pt x="6" y="30"/>
                    </a:cubicBezTo>
                    <a:cubicBezTo>
                      <a:pt x="4" y="35"/>
                      <a:pt x="4" y="35"/>
                      <a:pt x="4" y="35"/>
                    </a:cubicBezTo>
                    <a:cubicBezTo>
                      <a:pt x="3" y="36"/>
                      <a:pt x="4" y="37"/>
                      <a:pt x="4" y="37"/>
                    </a:cubicBezTo>
                    <a:cubicBezTo>
                      <a:pt x="11" y="41"/>
                      <a:pt x="11" y="41"/>
                      <a:pt x="11" y="41"/>
                    </a:cubicBezTo>
                    <a:cubicBezTo>
                      <a:pt x="11" y="43"/>
                      <a:pt x="10" y="45"/>
                      <a:pt x="10" y="47"/>
                    </a:cubicBezTo>
                    <a:cubicBezTo>
                      <a:pt x="2" y="48"/>
                      <a:pt x="2" y="48"/>
                      <a:pt x="2" y="48"/>
                    </a:cubicBezTo>
                    <a:cubicBezTo>
                      <a:pt x="1" y="48"/>
                      <a:pt x="0" y="49"/>
                      <a:pt x="0" y="50"/>
                    </a:cubicBezTo>
                    <a:cubicBezTo>
                      <a:pt x="0" y="55"/>
                      <a:pt x="0" y="55"/>
                      <a:pt x="0" y="55"/>
                    </a:cubicBezTo>
                    <a:cubicBezTo>
                      <a:pt x="0" y="56"/>
                      <a:pt x="1" y="57"/>
                      <a:pt x="2" y="57"/>
                    </a:cubicBezTo>
                    <a:cubicBezTo>
                      <a:pt x="10" y="59"/>
                      <a:pt x="10" y="59"/>
                      <a:pt x="10" y="59"/>
                    </a:cubicBezTo>
                    <a:cubicBezTo>
                      <a:pt x="10" y="60"/>
                      <a:pt x="11" y="62"/>
                      <a:pt x="11" y="64"/>
                    </a:cubicBezTo>
                    <a:cubicBezTo>
                      <a:pt x="4" y="68"/>
                      <a:pt x="4" y="68"/>
                      <a:pt x="4" y="68"/>
                    </a:cubicBezTo>
                    <a:cubicBezTo>
                      <a:pt x="3" y="68"/>
                      <a:pt x="3" y="69"/>
                      <a:pt x="3" y="70"/>
                    </a:cubicBezTo>
                    <a:cubicBezTo>
                      <a:pt x="5" y="75"/>
                      <a:pt x="5" y="75"/>
                      <a:pt x="5" y="75"/>
                    </a:cubicBezTo>
                    <a:cubicBezTo>
                      <a:pt x="6" y="76"/>
                      <a:pt x="7" y="77"/>
                      <a:pt x="8" y="76"/>
                    </a:cubicBezTo>
                    <a:cubicBezTo>
                      <a:pt x="16" y="75"/>
                      <a:pt x="16" y="75"/>
                      <a:pt x="16" y="75"/>
                    </a:cubicBezTo>
                    <a:cubicBezTo>
                      <a:pt x="16" y="76"/>
                      <a:pt x="18" y="78"/>
                      <a:pt x="19" y="79"/>
                    </a:cubicBezTo>
                    <a:cubicBezTo>
                      <a:pt x="14" y="86"/>
                      <a:pt x="14" y="86"/>
                      <a:pt x="14" y="86"/>
                    </a:cubicBezTo>
                    <a:cubicBezTo>
                      <a:pt x="13" y="86"/>
                      <a:pt x="13" y="88"/>
                      <a:pt x="14" y="88"/>
                    </a:cubicBezTo>
                    <a:cubicBezTo>
                      <a:pt x="18" y="92"/>
                      <a:pt x="18" y="92"/>
                      <a:pt x="18" y="92"/>
                    </a:cubicBezTo>
                    <a:cubicBezTo>
                      <a:pt x="18" y="93"/>
                      <a:pt x="20" y="93"/>
                      <a:pt x="20" y="92"/>
                    </a:cubicBezTo>
                    <a:cubicBezTo>
                      <a:pt x="27" y="87"/>
                      <a:pt x="27" y="87"/>
                      <a:pt x="27" y="87"/>
                    </a:cubicBezTo>
                    <a:cubicBezTo>
                      <a:pt x="28" y="88"/>
                      <a:pt x="30" y="89"/>
                      <a:pt x="31" y="90"/>
                    </a:cubicBezTo>
                    <a:cubicBezTo>
                      <a:pt x="29" y="98"/>
                      <a:pt x="29" y="98"/>
                      <a:pt x="29" y="98"/>
                    </a:cubicBezTo>
                    <a:cubicBezTo>
                      <a:pt x="29" y="99"/>
                      <a:pt x="29" y="100"/>
                      <a:pt x="30" y="100"/>
                    </a:cubicBezTo>
                    <a:cubicBezTo>
                      <a:pt x="35" y="103"/>
                      <a:pt x="35" y="103"/>
                      <a:pt x="35" y="103"/>
                    </a:cubicBezTo>
                    <a:cubicBezTo>
                      <a:pt x="36" y="103"/>
                      <a:pt x="37" y="103"/>
                      <a:pt x="38" y="102"/>
                    </a:cubicBezTo>
                    <a:cubicBezTo>
                      <a:pt x="42" y="95"/>
                      <a:pt x="42" y="95"/>
                      <a:pt x="42" y="95"/>
                    </a:cubicBezTo>
                    <a:cubicBezTo>
                      <a:pt x="44" y="95"/>
                      <a:pt x="46" y="96"/>
                      <a:pt x="47" y="96"/>
                    </a:cubicBezTo>
                    <a:cubicBezTo>
                      <a:pt x="49" y="104"/>
                      <a:pt x="49" y="104"/>
                      <a:pt x="49" y="104"/>
                    </a:cubicBezTo>
                    <a:cubicBezTo>
                      <a:pt x="49" y="105"/>
                      <a:pt x="50" y="106"/>
                      <a:pt x="51" y="106"/>
                    </a:cubicBezTo>
                    <a:cubicBezTo>
                      <a:pt x="56" y="106"/>
                      <a:pt x="56" y="106"/>
                      <a:pt x="56" y="106"/>
                    </a:cubicBezTo>
                    <a:cubicBezTo>
                      <a:pt x="57" y="106"/>
                      <a:pt x="58" y="105"/>
                      <a:pt x="58" y="104"/>
                    </a:cubicBezTo>
                    <a:cubicBezTo>
                      <a:pt x="59" y="96"/>
                      <a:pt x="59" y="96"/>
                      <a:pt x="59" y="96"/>
                    </a:cubicBezTo>
                    <a:cubicBezTo>
                      <a:pt x="61" y="96"/>
                      <a:pt x="63" y="95"/>
                      <a:pt x="64" y="95"/>
                    </a:cubicBezTo>
                    <a:cubicBezTo>
                      <a:pt x="68" y="102"/>
                      <a:pt x="68" y="102"/>
                      <a:pt x="68" y="102"/>
                    </a:cubicBezTo>
                    <a:cubicBezTo>
                      <a:pt x="69" y="103"/>
                      <a:pt x="70" y="103"/>
                      <a:pt x="71" y="103"/>
                    </a:cubicBezTo>
                    <a:cubicBezTo>
                      <a:pt x="76" y="101"/>
                      <a:pt x="76" y="101"/>
                      <a:pt x="76" y="101"/>
                    </a:cubicBezTo>
                    <a:cubicBezTo>
                      <a:pt x="77" y="100"/>
                      <a:pt x="77" y="99"/>
                      <a:pt x="77" y="98"/>
                    </a:cubicBezTo>
                    <a:cubicBezTo>
                      <a:pt x="75" y="90"/>
                      <a:pt x="75" y="90"/>
                      <a:pt x="75" y="90"/>
                    </a:cubicBezTo>
                    <a:cubicBezTo>
                      <a:pt x="77" y="90"/>
                      <a:pt x="78" y="89"/>
                      <a:pt x="80" y="87"/>
                    </a:cubicBezTo>
                    <a:cubicBezTo>
                      <a:pt x="86" y="92"/>
                      <a:pt x="86" y="92"/>
                      <a:pt x="86" y="92"/>
                    </a:cubicBezTo>
                    <a:cubicBezTo>
                      <a:pt x="87" y="93"/>
                      <a:pt x="88" y="93"/>
                      <a:pt x="89" y="92"/>
                    </a:cubicBezTo>
                    <a:cubicBezTo>
                      <a:pt x="93" y="88"/>
                      <a:pt x="93" y="88"/>
                      <a:pt x="93" y="88"/>
                    </a:cubicBezTo>
                    <a:cubicBezTo>
                      <a:pt x="93" y="88"/>
                      <a:pt x="93" y="86"/>
                      <a:pt x="93" y="86"/>
                    </a:cubicBezTo>
                    <a:cubicBezTo>
                      <a:pt x="88" y="79"/>
                      <a:pt x="88" y="79"/>
                      <a:pt x="88" y="79"/>
                    </a:cubicBezTo>
                    <a:cubicBezTo>
                      <a:pt x="89" y="78"/>
                      <a:pt x="90" y="76"/>
                      <a:pt x="91" y="75"/>
                    </a:cubicBezTo>
                    <a:cubicBezTo>
                      <a:pt x="99" y="77"/>
                      <a:pt x="99" y="77"/>
                      <a:pt x="99" y="77"/>
                    </a:cubicBezTo>
                    <a:cubicBezTo>
                      <a:pt x="99" y="77"/>
                      <a:pt x="101" y="77"/>
                      <a:pt x="101" y="76"/>
                    </a:cubicBezTo>
                    <a:cubicBezTo>
                      <a:pt x="103" y="71"/>
                      <a:pt x="103" y="71"/>
                      <a:pt x="103" y="71"/>
                    </a:cubicBezTo>
                    <a:cubicBezTo>
                      <a:pt x="103" y="70"/>
                      <a:pt x="103" y="69"/>
                      <a:pt x="102" y="68"/>
                    </a:cubicBezTo>
                    <a:cubicBezTo>
                      <a:pt x="95" y="64"/>
                      <a:pt x="95" y="64"/>
                      <a:pt x="95" y="64"/>
                    </a:cubicBezTo>
                    <a:cubicBezTo>
                      <a:pt x="96" y="62"/>
                      <a:pt x="96" y="60"/>
                      <a:pt x="96" y="59"/>
                    </a:cubicBezTo>
                    <a:cubicBezTo>
                      <a:pt x="104" y="57"/>
                      <a:pt x="104" y="57"/>
                      <a:pt x="104" y="57"/>
                    </a:cubicBezTo>
                    <a:cubicBezTo>
                      <a:pt x="105" y="57"/>
                      <a:pt x="106" y="56"/>
                      <a:pt x="106" y="55"/>
                    </a:cubicBezTo>
                    <a:cubicBezTo>
                      <a:pt x="106" y="50"/>
                      <a:pt x="106" y="50"/>
                      <a:pt x="106" y="50"/>
                    </a:cubicBezTo>
                    <a:cubicBezTo>
                      <a:pt x="106" y="49"/>
                      <a:pt x="105" y="48"/>
                      <a:pt x="104" y="48"/>
                    </a:cubicBezTo>
                    <a:close/>
                    <a:moveTo>
                      <a:pt x="86" y="61"/>
                    </a:moveTo>
                    <a:cubicBezTo>
                      <a:pt x="85" y="63"/>
                      <a:pt x="83" y="64"/>
                      <a:pt x="82" y="63"/>
                    </a:cubicBezTo>
                    <a:cubicBezTo>
                      <a:pt x="68" y="55"/>
                      <a:pt x="68" y="55"/>
                      <a:pt x="68" y="55"/>
                    </a:cubicBezTo>
                    <a:cubicBezTo>
                      <a:pt x="67" y="54"/>
                      <a:pt x="67" y="52"/>
                      <a:pt x="68" y="51"/>
                    </a:cubicBezTo>
                    <a:cubicBezTo>
                      <a:pt x="82" y="43"/>
                      <a:pt x="82" y="43"/>
                      <a:pt x="82" y="43"/>
                    </a:cubicBezTo>
                    <a:cubicBezTo>
                      <a:pt x="83" y="42"/>
                      <a:pt x="85" y="42"/>
                      <a:pt x="86" y="44"/>
                    </a:cubicBezTo>
                    <a:cubicBezTo>
                      <a:pt x="86" y="44"/>
                      <a:pt x="87" y="49"/>
                      <a:pt x="87" y="53"/>
                    </a:cubicBezTo>
                    <a:cubicBezTo>
                      <a:pt x="87" y="57"/>
                      <a:pt x="86" y="61"/>
                      <a:pt x="86" y="61"/>
                    </a:cubicBezTo>
                    <a:close/>
                    <a:moveTo>
                      <a:pt x="82" y="36"/>
                    </a:moveTo>
                    <a:cubicBezTo>
                      <a:pt x="83" y="37"/>
                      <a:pt x="83" y="39"/>
                      <a:pt x="81" y="40"/>
                    </a:cubicBezTo>
                    <a:cubicBezTo>
                      <a:pt x="65" y="43"/>
                      <a:pt x="65" y="43"/>
                      <a:pt x="65" y="43"/>
                    </a:cubicBezTo>
                    <a:cubicBezTo>
                      <a:pt x="63" y="44"/>
                      <a:pt x="62" y="42"/>
                      <a:pt x="63" y="41"/>
                    </a:cubicBezTo>
                    <a:cubicBezTo>
                      <a:pt x="66" y="25"/>
                      <a:pt x="66" y="25"/>
                      <a:pt x="66" y="25"/>
                    </a:cubicBezTo>
                    <a:cubicBezTo>
                      <a:pt x="67" y="23"/>
                      <a:pt x="69" y="23"/>
                      <a:pt x="70" y="24"/>
                    </a:cubicBezTo>
                    <a:cubicBezTo>
                      <a:pt x="70" y="24"/>
                      <a:pt x="74" y="26"/>
                      <a:pt x="77" y="29"/>
                    </a:cubicBezTo>
                    <a:cubicBezTo>
                      <a:pt x="80" y="32"/>
                      <a:pt x="82" y="36"/>
                      <a:pt x="82" y="36"/>
                    </a:cubicBezTo>
                    <a:close/>
                    <a:moveTo>
                      <a:pt x="45" y="20"/>
                    </a:moveTo>
                    <a:cubicBezTo>
                      <a:pt x="45" y="20"/>
                      <a:pt x="49" y="19"/>
                      <a:pt x="53" y="19"/>
                    </a:cubicBezTo>
                    <a:cubicBezTo>
                      <a:pt x="57" y="19"/>
                      <a:pt x="62" y="20"/>
                      <a:pt x="62" y="20"/>
                    </a:cubicBezTo>
                    <a:cubicBezTo>
                      <a:pt x="64" y="20"/>
                      <a:pt x="64" y="22"/>
                      <a:pt x="63" y="24"/>
                    </a:cubicBezTo>
                    <a:cubicBezTo>
                      <a:pt x="55" y="37"/>
                      <a:pt x="55" y="37"/>
                      <a:pt x="55" y="37"/>
                    </a:cubicBezTo>
                    <a:cubicBezTo>
                      <a:pt x="54" y="39"/>
                      <a:pt x="52" y="39"/>
                      <a:pt x="51" y="37"/>
                    </a:cubicBezTo>
                    <a:cubicBezTo>
                      <a:pt x="43" y="24"/>
                      <a:pt x="43" y="24"/>
                      <a:pt x="43" y="24"/>
                    </a:cubicBezTo>
                    <a:cubicBezTo>
                      <a:pt x="42" y="22"/>
                      <a:pt x="43" y="20"/>
                      <a:pt x="45" y="20"/>
                    </a:cubicBezTo>
                    <a:close/>
                    <a:moveTo>
                      <a:pt x="62" y="53"/>
                    </a:moveTo>
                    <a:cubicBezTo>
                      <a:pt x="62" y="57"/>
                      <a:pt x="58" y="61"/>
                      <a:pt x="53" y="61"/>
                    </a:cubicBezTo>
                    <a:cubicBezTo>
                      <a:pt x="49" y="61"/>
                      <a:pt x="45" y="57"/>
                      <a:pt x="45" y="53"/>
                    </a:cubicBezTo>
                    <a:cubicBezTo>
                      <a:pt x="45" y="48"/>
                      <a:pt x="49" y="45"/>
                      <a:pt x="53" y="45"/>
                    </a:cubicBezTo>
                    <a:cubicBezTo>
                      <a:pt x="58" y="45"/>
                      <a:pt x="62" y="48"/>
                      <a:pt x="62" y="53"/>
                    </a:cubicBezTo>
                    <a:close/>
                    <a:moveTo>
                      <a:pt x="36" y="23"/>
                    </a:moveTo>
                    <a:cubicBezTo>
                      <a:pt x="38" y="22"/>
                      <a:pt x="40" y="23"/>
                      <a:pt x="40" y="25"/>
                    </a:cubicBezTo>
                    <a:cubicBezTo>
                      <a:pt x="44" y="40"/>
                      <a:pt x="44" y="40"/>
                      <a:pt x="44" y="40"/>
                    </a:cubicBezTo>
                    <a:cubicBezTo>
                      <a:pt x="44" y="42"/>
                      <a:pt x="43" y="43"/>
                      <a:pt x="41" y="43"/>
                    </a:cubicBezTo>
                    <a:cubicBezTo>
                      <a:pt x="26" y="39"/>
                      <a:pt x="26" y="39"/>
                      <a:pt x="26" y="39"/>
                    </a:cubicBezTo>
                    <a:cubicBezTo>
                      <a:pt x="24" y="39"/>
                      <a:pt x="23" y="37"/>
                      <a:pt x="24" y="35"/>
                    </a:cubicBezTo>
                    <a:cubicBezTo>
                      <a:pt x="24" y="35"/>
                      <a:pt x="26" y="31"/>
                      <a:pt x="29" y="28"/>
                    </a:cubicBezTo>
                    <a:cubicBezTo>
                      <a:pt x="32" y="25"/>
                      <a:pt x="36" y="23"/>
                      <a:pt x="36" y="23"/>
                    </a:cubicBezTo>
                    <a:close/>
                    <a:moveTo>
                      <a:pt x="20" y="61"/>
                    </a:moveTo>
                    <a:cubicBezTo>
                      <a:pt x="20" y="61"/>
                      <a:pt x="19" y="57"/>
                      <a:pt x="19" y="52"/>
                    </a:cubicBezTo>
                    <a:cubicBezTo>
                      <a:pt x="19" y="48"/>
                      <a:pt x="20" y="44"/>
                      <a:pt x="20" y="44"/>
                    </a:cubicBezTo>
                    <a:cubicBezTo>
                      <a:pt x="21" y="42"/>
                      <a:pt x="23" y="41"/>
                      <a:pt x="24" y="42"/>
                    </a:cubicBezTo>
                    <a:cubicBezTo>
                      <a:pt x="38" y="50"/>
                      <a:pt x="38" y="50"/>
                      <a:pt x="38" y="50"/>
                    </a:cubicBezTo>
                    <a:cubicBezTo>
                      <a:pt x="39" y="51"/>
                      <a:pt x="39" y="53"/>
                      <a:pt x="38" y="54"/>
                    </a:cubicBezTo>
                    <a:cubicBezTo>
                      <a:pt x="24" y="62"/>
                      <a:pt x="24" y="62"/>
                      <a:pt x="24" y="62"/>
                    </a:cubicBezTo>
                    <a:cubicBezTo>
                      <a:pt x="23" y="63"/>
                      <a:pt x="21" y="63"/>
                      <a:pt x="20" y="61"/>
                    </a:cubicBezTo>
                    <a:close/>
                    <a:moveTo>
                      <a:pt x="24" y="69"/>
                    </a:moveTo>
                    <a:cubicBezTo>
                      <a:pt x="23" y="68"/>
                      <a:pt x="24" y="66"/>
                      <a:pt x="25" y="66"/>
                    </a:cubicBezTo>
                    <a:cubicBezTo>
                      <a:pt x="41" y="62"/>
                      <a:pt x="41" y="62"/>
                      <a:pt x="41" y="62"/>
                    </a:cubicBezTo>
                    <a:cubicBezTo>
                      <a:pt x="43" y="61"/>
                      <a:pt x="44" y="63"/>
                      <a:pt x="43" y="65"/>
                    </a:cubicBezTo>
                    <a:cubicBezTo>
                      <a:pt x="40" y="80"/>
                      <a:pt x="40" y="80"/>
                      <a:pt x="40" y="80"/>
                    </a:cubicBezTo>
                    <a:cubicBezTo>
                      <a:pt x="39" y="82"/>
                      <a:pt x="37" y="82"/>
                      <a:pt x="36" y="82"/>
                    </a:cubicBezTo>
                    <a:cubicBezTo>
                      <a:pt x="36" y="82"/>
                      <a:pt x="32" y="79"/>
                      <a:pt x="29" y="76"/>
                    </a:cubicBezTo>
                    <a:cubicBezTo>
                      <a:pt x="26" y="73"/>
                      <a:pt x="24" y="69"/>
                      <a:pt x="24" y="69"/>
                    </a:cubicBezTo>
                    <a:close/>
                    <a:moveTo>
                      <a:pt x="61" y="85"/>
                    </a:moveTo>
                    <a:cubicBezTo>
                      <a:pt x="61" y="85"/>
                      <a:pt x="57" y="86"/>
                      <a:pt x="53" y="86"/>
                    </a:cubicBezTo>
                    <a:cubicBezTo>
                      <a:pt x="49" y="86"/>
                      <a:pt x="44" y="85"/>
                      <a:pt x="44" y="85"/>
                    </a:cubicBezTo>
                    <a:cubicBezTo>
                      <a:pt x="42" y="85"/>
                      <a:pt x="42" y="83"/>
                      <a:pt x="43" y="81"/>
                    </a:cubicBezTo>
                    <a:cubicBezTo>
                      <a:pt x="51" y="68"/>
                      <a:pt x="51" y="68"/>
                      <a:pt x="51" y="68"/>
                    </a:cubicBezTo>
                    <a:cubicBezTo>
                      <a:pt x="52" y="66"/>
                      <a:pt x="54" y="66"/>
                      <a:pt x="55" y="68"/>
                    </a:cubicBezTo>
                    <a:cubicBezTo>
                      <a:pt x="63" y="81"/>
                      <a:pt x="63" y="81"/>
                      <a:pt x="63" y="81"/>
                    </a:cubicBezTo>
                    <a:cubicBezTo>
                      <a:pt x="64" y="83"/>
                      <a:pt x="63" y="85"/>
                      <a:pt x="61" y="85"/>
                    </a:cubicBezTo>
                    <a:close/>
                    <a:moveTo>
                      <a:pt x="70" y="82"/>
                    </a:moveTo>
                    <a:cubicBezTo>
                      <a:pt x="68" y="83"/>
                      <a:pt x="66" y="82"/>
                      <a:pt x="66" y="80"/>
                    </a:cubicBezTo>
                    <a:cubicBezTo>
                      <a:pt x="62" y="65"/>
                      <a:pt x="62" y="65"/>
                      <a:pt x="62" y="65"/>
                    </a:cubicBezTo>
                    <a:cubicBezTo>
                      <a:pt x="62" y="63"/>
                      <a:pt x="63" y="62"/>
                      <a:pt x="65" y="62"/>
                    </a:cubicBezTo>
                    <a:cubicBezTo>
                      <a:pt x="80" y="66"/>
                      <a:pt x="80" y="66"/>
                      <a:pt x="80" y="66"/>
                    </a:cubicBezTo>
                    <a:cubicBezTo>
                      <a:pt x="82" y="66"/>
                      <a:pt x="83" y="68"/>
                      <a:pt x="82" y="70"/>
                    </a:cubicBezTo>
                    <a:cubicBezTo>
                      <a:pt x="82" y="70"/>
                      <a:pt x="80" y="74"/>
                      <a:pt x="77" y="77"/>
                    </a:cubicBezTo>
                    <a:cubicBezTo>
                      <a:pt x="74" y="80"/>
                      <a:pt x="70" y="82"/>
                      <a:pt x="70" y="82"/>
                    </a:cubicBezTo>
                    <a:close/>
                  </a:path>
                </a:pathLst>
              </a:cu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 name="Freeform 590">
                <a:extLst>
                  <a:ext uri="{FF2B5EF4-FFF2-40B4-BE49-F238E27FC236}">
                    <a16:creationId xmlns:a16="http://schemas.microsoft.com/office/drawing/2014/main" id="{524CF80D-6263-4C0A-AF63-FA1F583CD9F9}"/>
                  </a:ext>
                </a:extLst>
              </p:cNvPr>
              <p:cNvSpPr>
                <a:spLocks noEditPoints="1"/>
              </p:cNvSpPr>
              <p:nvPr/>
            </p:nvSpPr>
            <p:spPr bwMode="gray">
              <a:xfrm>
                <a:off x="9813889" y="1343767"/>
                <a:ext cx="1002706" cy="1002706"/>
              </a:xfrm>
              <a:custGeom>
                <a:avLst/>
                <a:gdLst>
                  <a:gd name="T0" fmla="*/ 49 w 50"/>
                  <a:gd name="T1" fmla="*/ 31 h 50"/>
                  <a:gd name="T2" fmla="*/ 42 w 50"/>
                  <a:gd name="T3" fmla="*/ 27 h 50"/>
                  <a:gd name="T4" fmla="*/ 42 w 50"/>
                  <a:gd name="T5" fmla="*/ 27 h 50"/>
                  <a:gd name="T6" fmla="*/ 42 w 50"/>
                  <a:gd name="T7" fmla="*/ 22 h 50"/>
                  <a:gd name="T8" fmla="*/ 42 w 50"/>
                  <a:gd name="T9" fmla="*/ 22 h 50"/>
                  <a:gd name="T10" fmla="*/ 48 w 50"/>
                  <a:gd name="T11" fmla="*/ 17 h 50"/>
                  <a:gd name="T12" fmla="*/ 49 w 50"/>
                  <a:gd name="T13" fmla="*/ 14 h 50"/>
                  <a:gd name="T14" fmla="*/ 46 w 50"/>
                  <a:gd name="T15" fmla="*/ 13 h 50"/>
                  <a:gd name="T16" fmla="*/ 38 w 50"/>
                  <a:gd name="T17" fmla="*/ 14 h 50"/>
                  <a:gd name="T18" fmla="*/ 38 w 50"/>
                  <a:gd name="T19" fmla="*/ 14 h 50"/>
                  <a:gd name="T20" fmla="*/ 35 w 50"/>
                  <a:gd name="T21" fmla="*/ 12 h 50"/>
                  <a:gd name="T22" fmla="*/ 35 w 50"/>
                  <a:gd name="T23" fmla="*/ 11 h 50"/>
                  <a:gd name="T24" fmla="*/ 35 w 50"/>
                  <a:gd name="T25" fmla="*/ 4 h 50"/>
                  <a:gd name="T26" fmla="*/ 34 w 50"/>
                  <a:gd name="T27" fmla="*/ 1 h 50"/>
                  <a:gd name="T28" fmla="*/ 31 w 50"/>
                  <a:gd name="T29" fmla="*/ 2 h 50"/>
                  <a:gd name="T30" fmla="*/ 26 w 50"/>
                  <a:gd name="T31" fmla="*/ 9 h 50"/>
                  <a:gd name="T32" fmla="*/ 26 w 50"/>
                  <a:gd name="T33" fmla="*/ 9 h 50"/>
                  <a:gd name="T34" fmla="*/ 22 w 50"/>
                  <a:gd name="T35" fmla="*/ 9 h 50"/>
                  <a:gd name="T36" fmla="*/ 22 w 50"/>
                  <a:gd name="T37" fmla="*/ 9 h 50"/>
                  <a:gd name="T38" fmla="*/ 17 w 50"/>
                  <a:gd name="T39" fmla="*/ 3 h 50"/>
                  <a:gd name="T40" fmla="*/ 14 w 50"/>
                  <a:gd name="T41" fmla="*/ 2 h 50"/>
                  <a:gd name="T42" fmla="*/ 12 w 50"/>
                  <a:gd name="T43" fmla="*/ 5 h 50"/>
                  <a:gd name="T44" fmla="*/ 14 w 50"/>
                  <a:gd name="T45" fmla="*/ 13 h 50"/>
                  <a:gd name="T46" fmla="*/ 14 w 50"/>
                  <a:gd name="T47" fmla="*/ 13 h 50"/>
                  <a:gd name="T48" fmla="*/ 11 w 50"/>
                  <a:gd name="T49" fmla="*/ 16 h 50"/>
                  <a:gd name="T50" fmla="*/ 11 w 50"/>
                  <a:gd name="T51" fmla="*/ 16 h 50"/>
                  <a:gd name="T52" fmla="*/ 3 w 50"/>
                  <a:gd name="T53" fmla="*/ 15 h 50"/>
                  <a:gd name="T54" fmla="*/ 1 w 50"/>
                  <a:gd name="T55" fmla="*/ 17 h 50"/>
                  <a:gd name="T56" fmla="*/ 2 w 50"/>
                  <a:gd name="T57" fmla="*/ 20 h 50"/>
                  <a:gd name="T58" fmla="*/ 8 w 50"/>
                  <a:gd name="T59" fmla="*/ 24 h 50"/>
                  <a:gd name="T60" fmla="*/ 9 w 50"/>
                  <a:gd name="T61" fmla="*/ 29 h 50"/>
                  <a:gd name="T62" fmla="*/ 3 w 50"/>
                  <a:gd name="T63" fmla="*/ 33 h 50"/>
                  <a:gd name="T64" fmla="*/ 2 w 50"/>
                  <a:gd name="T65" fmla="*/ 37 h 50"/>
                  <a:gd name="T66" fmla="*/ 5 w 50"/>
                  <a:gd name="T67" fmla="*/ 38 h 50"/>
                  <a:gd name="T68" fmla="*/ 12 w 50"/>
                  <a:gd name="T69" fmla="*/ 36 h 50"/>
                  <a:gd name="T70" fmla="*/ 16 w 50"/>
                  <a:gd name="T71" fmla="*/ 39 h 50"/>
                  <a:gd name="T72" fmla="*/ 15 w 50"/>
                  <a:gd name="T73" fmla="*/ 47 h 50"/>
                  <a:gd name="T74" fmla="*/ 17 w 50"/>
                  <a:gd name="T75" fmla="*/ 50 h 50"/>
                  <a:gd name="T76" fmla="*/ 20 w 50"/>
                  <a:gd name="T77" fmla="*/ 49 h 50"/>
                  <a:gd name="T78" fmla="*/ 24 w 50"/>
                  <a:gd name="T79" fmla="*/ 42 h 50"/>
                  <a:gd name="T80" fmla="*/ 28 w 50"/>
                  <a:gd name="T81" fmla="*/ 42 h 50"/>
                  <a:gd name="T82" fmla="*/ 33 w 50"/>
                  <a:gd name="T83" fmla="*/ 48 h 50"/>
                  <a:gd name="T84" fmla="*/ 37 w 50"/>
                  <a:gd name="T85" fmla="*/ 49 h 50"/>
                  <a:gd name="T86" fmla="*/ 38 w 50"/>
                  <a:gd name="T87" fmla="*/ 46 h 50"/>
                  <a:gd name="T88" fmla="*/ 36 w 50"/>
                  <a:gd name="T89" fmla="*/ 38 h 50"/>
                  <a:gd name="T90" fmla="*/ 39 w 50"/>
                  <a:gd name="T91" fmla="*/ 35 h 50"/>
                  <a:gd name="T92" fmla="*/ 47 w 50"/>
                  <a:gd name="T93" fmla="*/ 36 h 50"/>
                  <a:gd name="T94" fmla="*/ 50 w 50"/>
                  <a:gd name="T95" fmla="*/ 34 h 50"/>
                  <a:gd name="T96" fmla="*/ 49 w 50"/>
                  <a:gd name="T97" fmla="*/ 31 h 50"/>
                  <a:gd name="T98" fmla="*/ 22 w 50"/>
                  <a:gd name="T99" fmla="*/ 36 h 50"/>
                  <a:gd name="T100" fmla="*/ 15 w 50"/>
                  <a:gd name="T101" fmla="*/ 22 h 50"/>
                  <a:gd name="T102" fmla="*/ 29 w 50"/>
                  <a:gd name="T103" fmla="*/ 15 h 50"/>
                  <a:gd name="T104" fmla="*/ 35 w 50"/>
                  <a:gd name="T105" fmla="*/ 29 h 50"/>
                  <a:gd name="T106" fmla="*/ 22 w 50"/>
                  <a:gd name="T107"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 h="50">
                    <a:moveTo>
                      <a:pt x="49" y="31"/>
                    </a:moveTo>
                    <a:cubicBezTo>
                      <a:pt x="42" y="27"/>
                      <a:pt x="42" y="27"/>
                      <a:pt x="42" y="27"/>
                    </a:cubicBezTo>
                    <a:cubicBezTo>
                      <a:pt x="42" y="27"/>
                      <a:pt x="42" y="27"/>
                      <a:pt x="42" y="27"/>
                    </a:cubicBezTo>
                    <a:cubicBezTo>
                      <a:pt x="42" y="25"/>
                      <a:pt x="42" y="24"/>
                      <a:pt x="42" y="22"/>
                    </a:cubicBezTo>
                    <a:cubicBezTo>
                      <a:pt x="42" y="22"/>
                      <a:pt x="42" y="22"/>
                      <a:pt x="42" y="22"/>
                    </a:cubicBezTo>
                    <a:cubicBezTo>
                      <a:pt x="48" y="17"/>
                      <a:pt x="48" y="17"/>
                      <a:pt x="48" y="17"/>
                    </a:cubicBezTo>
                    <a:cubicBezTo>
                      <a:pt x="49" y="16"/>
                      <a:pt x="49" y="15"/>
                      <a:pt x="49" y="14"/>
                    </a:cubicBezTo>
                    <a:cubicBezTo>
                      <a:pt x="48" y="13"/>
                      <a:pt x="47" y="12"/>
                      <a:pt x="46" y="13"/>
                    </a:cubicBezTo>
                    <a:cubicBezTo>
                      <a:pt x="38" y="14"/>
                      <a:pt x="38" y="14"/>
                      <a:pt x="38" y="14"/>
                    </a:cubicBezTo>
                    <a:cubicBezTo>
                      <a:pt x="38" y="14"/>
                      <a:pt x="38" y="14"/>
                      <a:pt x="38" y="14"/>
                    </a:cubicBezTo>
                    <a:cubicBezTo>
                      <a:pt x="37" y="13"/>
                      <a:pt x="36" y="12"/>
                      <a:pt x="35" y="12"/>
                    </a:cubicBezTo>
                    <a:cubicBezTo>
                      <a:pt x="35" y="11"/>
                      <a:pt x="35" y="11"/>
                      <a:pt x="35" y="11"/>
                    </a:cubicBezTo>
                    <a:cubicBezTo>
                      <a:pt x="35" y="4"/>
                      <a:pt x="35" y="4"/>
                      <a:pt x="35" y="4"/>
                    </a:cubicBezTo>
                    <a:cubicBezTo>
                      <a:pt x="36" y="2"/>
                      <a:pt x="35" y="1"/>
                      <a:pt x="34" y="1"/>
                    </a:cubicBezTo>
                    <a:cubicBezTo>
                      <a:pt x="33" y="0"/>
                      <a:pt x="31" y="1"/>
                      <a:pt x="31" y="2"/>
                    </a:cubicBezTo>
                    <a:cubicBezTo>
                      <a:pt x="26" y="9"/>
                      <a:pt x="26" y="9"/>
                      <a:pt x="26" y="9"/>
                    </a:cubicBezTo>
                    <a:cubicBezTo>
                      <a:pt x="26" y="9"/>
                      <a:pt x="26" y="9"/>
                      <a:pt x="26" y="9"/>
                    </a:cubicBezTo>
                    <a:cubicBezTo>
                      <a:pt x="25" y="9"/>
                      <a:pt x="23" y="9"/>
                      <a:pt x="22" y="9"/>
                    </a:cubicBezTo>
                    <a:cubicBezTo>
                      <a:pt x="22" y="9"/>
                      <a:pt x="22" y="9"/>
                      <a:pt x="22" y="9"/>
                    </a:cubicBezTo>
                    <a:cubicBezTo>
                      <a:pt x="17" y="3"/>
                      <a:pt x="17" y="3"/>
                      <a:pt x="17" y="3"/>
                    </a:cubicBezTo>
                    <a:cubicBezTo>
                      <a:pt x="16" y="2"/>
                      <a:pt x="15" y="1"/>
                      <a:pt x="14" y="2"/>
                    </a:cubicBezTo>
                    <a:cubicBezTo>
                      <a:pt x="13" y="2"/>
                      <a:pt x="12" y="4"/>
                      <a:pt x="12" y="5"/>
                    </a:cubicBezTo>
                    <a:cubicBezTo>
                      <a:pt x="14" y="13"/>
                      <a:pt x="14" y="13"/>
                      <a:pt x="14" y="13"/>
                    </a:cubicBezTo>
                    <a:cubicBezTo>
                      <a:pt x="14" y="13"/>
                      <a:pt x="14" y="13"/>
                      <a:pt x="14" y="13"/>
                    </a:cubicBezTo>
                    <a:cubicBezTo>
                      <a:pt x="13" y="14"/>
                      <a:pt x="12" y="15"/>
                      <a:pt x="11" y="16"/>
                    </a:cubicBezTo>
                    <a:cubicBezTo>
                      <a:pt x="11" y="16"/>
                      <a:pt x="11" y="16"/>
                      <a:pt x="11" y="16"/>
                    </a:cubicBezTo>
                    <a:cubicBezTo>
                      <a:pt x="3" y="15"/>
                      <a:pt x="3" y="15"/>
                      <a:pt x="3" y="15"/>
                    </a:cubicBezTo>
                    <a:cubicBezTo>
                      <a:pt x="2" y="15"/>
                      <a:pt x="1" y="16"/>
                      <a:pt x="1" y="17"/>
                    </a:cubicBezTo>
                    <a:cubicBezTo>
                      <a:pt x="0" y="18"/>
                      <a:pt x="1" y="19"/>
                      <a:pt x="2" y="20"/>
                    </a:cubicBezTo>
                    <a:cubicBezTo>
                      <a:pt x="8" y="24"/>
                      <a:pt x="8" y="24"/>
                      <a:pt x="8" y="24"/>
                    </a:cubicBezTo>
                    <a:cubicBezTo>
                      <a:pt x="8" y="26"/>
                      <a:pt x="8" y="27"/>
                      <a:pt x="9" y="29"/>
                    </a:cubicBezTo>
                    <a:cubicBezTo>
                      <a:pt x="3" y="33"/>
                      <a:pt x="3" y="33"/>
                      <a:pt x="3" y="33"/>
                    </a:cubicBezTo>
                    <a:cubicBezTo>
                      <a:pt x="2" y="34"/>
                      <a:pt x="1" y="36"/>
                      <a:pt x="2" y="37"/>
                    </a:cubicBezTo>
                    <a:cubicBezTo>
                      <a:pt x="2" y="38"/>
                      <a:pt x="4" y="38"/>
                      <a:pt x="5" y="38"/>
                    </a:cubicBezTo>
                    <a:cubicBezTo>
                      <a:pt x="12" y="36"/>
                      <a:pt x="12" y="36"/>
                      <a:pt x="12" y="36"/>
                    </a:cubicBezTo>
                    <a:cubicBezTo>
                      <a:pt x="13" y="38"/>
                      <a:pt x="14" y="39"/>
                      <a:pt x="16" y="39"/>
                    </a:cubicBezTo>
                    <a:cubicBezTo>
                      <a:pt x="15" y="47"/>
                      <a:pt x="15" y="47"/>
                      <a:pt x="15" y="47"/>
                    </a:cubicBezTo>
                    <a:cubicBezTo>
                      <a:pt x="15" y="48"/>
                      <a:pt x="16" y="50"/>
                      <a:pt x="17" y="50"/>
                    </a:cubicBezTo>
                    <a:cubicBezTo>
                      <a:pt x="18" y="50"/>
                      <a:pt x="19" y="50"/>
                      <a:pt x="20" y="49"/>
                    </a:cubicBezTo>
                    <a:cubicBezTo>
                      <a:pt x="24" y="42"/>
                      <a:pt x="24" y="42"/>
                      <a:pt x="24" y="42"/>
                    </a:cubicBezTo>
                    <a:cubicBezTo>
                      <a:pt x="25" y="42"/>
                      <a:pt x="27" y="42"/>
                      <a:pt x="28" y="42"/>
                    </a:cubicBezTo>
                    <a:cubicBezTo>
                      <a:pt x="33" y="48"/>
                      <a:pt x="33" y="48"/>
                      <a:pt x="33" y="48"/>
                    </a:cubicBezTo>
                    <a:cubicBezTo>
                      <a:pt x="34" y="49"/>
                      <a:pt x="35" y="49"/>
                      <a:pt x="37" y="49"/>
                    </a:cubicBezTo>
                    <a:cubicBezTo>
                      <a:pt x="38" y="48"/>
                      <a:pt x="38" y="47"/>
                      <a:pt x="38" y="46"/>
                    </a:cubicBezTo>
                    <a:cubicBezTo>
                      <a:pt x="36" y="38"/>
                      <a:pt x="36" y="38"/>
                      <a:pt x="36" y="38"/>
                    </a:cubicBezTo>
                    <a:cubicBezTo>
                      <a:pt x="37" y="37"/>
                      <a:pt x="38" y="36"/>
                      <a:pt x="39" y="35"/>
                    </a:cubicBezTo>
                    <a:cubicBezTo>
                      <a:pt x="47" y="36"/>
                      <a:pt x="47" y="36"/>
                      <a:pt x="47" y="36"/>
                    </a:cubicBezTo>
                    <a:cubicBezTo>
                      <a:pt x="48" y="36"/>
                      <a:pt x="49" y="35"/>
                      <a:pt x="50" y="34"/>
                    </a:cubicBezTo>
                    <a:cubicBezTo>
                      <a:pt x="50" y="33"/>
                      <a:pt x="50" y="31"/>
                      <a:pt x="49" y="31"/>
                    </a:cubicBezTo>
                    <a:close/>
                    <a:moveTo>
                      <a:pt x="22" y="36"/>
                    </a:moveTo>
                    <a:cubicBezTo>
                      <a:pt x="16" y="34"/>
                      <a:pt x="13" y="28"/>
                      <a:pt x="15" y="22"/>
                    </a:cubicBezTo>
                    <a:cubicBezTo>
                      <a:pt x="17" y="16"/>
                      <a:pt x="23" y="13"/>
                      <a:pt x="29" y="15"/>
                    </a:cubicBezTo>
                    <a:cubicBezTo>
                      <a:pt x="34" y="17"/>
                      <a:pt x="37" y="23"/>
                      <a:pt x="35" y="29"/>
                    </a:cubicBezTo>
                    <a:cubicBezTo>
                      <a:pt x="33" y="35"/>
                      <a:pt x="27" y="38"/>
                      <a:pt x="22" y="36"/>
                    </a:cubicBezTo>
                    <a:close/>
                  </a:path>
                </a:pathLst>
              </a:custGeom>
              <a:solidFill>
                <a:srgbClr val="BAD80A"/>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4" name="Freeform 591">
                <a:extLst>
                  <a:ext uri="{FF2B5EF4-FFF2-40B4-BE49-F238E27FC236}">
                    <a16:creationId xmlns:a16="http://schemas.microsoft.com/office/drawing/2014/main" id="{7340FC4D-E242-40C2-99D7-1B0F3B512177}"/>
                  </a:ext>
                </a:extLst>
              </p:cNvPr>
              <p:cNvSpPr>
                <a:spLocks noEditPoints="1"/>
              </p:cNvSpPr>
              <p:nvPr/>
            </p:nvSpPr>
            <p:spPr bwMode="gray">
              <a:xfrm>
                <a:off x="8595651" y="3030558"/>
                <a:ext cx="1255722" cy="1246354"/>
              </a:xfrm>
              <a:custGeom>
                <a:avLst/>
                <a:gdLst>
                  <a:gd name="T0" fmla="*/ 60 w 62"/>
                  <a:gd name="T1" fmla="*/ 35 h 62"/>
                  <a:gd name="T2" fmla="*/ 62 w 62"/>
                  <a:gd name="T3" fmla="*/ 31 h 62"/>
                  <a:gd name="T4" fmla="*/ 58 w 62"/>
                  <a:gd name="T5" fmla="*/ 27 h 62"/>
                  <a:gd name="T6" fmla="*/ 54 w 62"/>
                  <a:gd name="T7" fmla="*/ 26 h 62"/>
                  <a:gd name="T8" fmla="*/ 51 w 62"/>
                  <a:gd name="T9" fmla="*/ 17 h 62"/>
                  <a:gd name="T10" fmla="*/ 54 w 62"/>
                  <a:gd name="T11" fmla="*/ 13 h 62"/>
                  <a:gd name="T12" fmla="*/ 53 w 62"/>
                  <a:gd name="T13" fmla="*/ 9 h 62"/>
                  <a:gd name="T14" fmla="*/ 47 w 62"/>
                  <a:gd name="T15" fmla="*/ 9 h 62"/>
                  <a:gd name="T16" fmla="*/ 44 w 62"/>
                  <a:gd name="T17" fmla="*/ 11 h 62"/>
                  <a:gd name="T18" fmla="*/ 36 w 62"/>
                  <a:gd name="T19" fmla="*/ 7 h 62"/>
                  <a:gd name="T20" fmla="*/ 35 w 62"/>
                  <a:gd name="T21" fmla="*/ 3 h 62"/>
                  <a:gd name="T22" fmla="*/ 31 w 62"/>
                  <a:gd name="T23" fmla="*/ 0 h 62"/>
                  <a:gd name="T24" fmla="*/ 27 w 62"/>
                  <a:gd name="T25" fmla="*/ 4 h 62"/>
                  <a:gd name="T26" fmla="*/ 26 w 62"/>
                  <a:gd name="T27" fmla="*/ 9 h 62"/>
                  <a:gd name="T28" fmla="*/ 17 w 62"/>
                  <a:gd name="T29" fmla="*/ 11 h 62"/>
                  <a:gd name="T30" fmla="*/ 13 w 62"/>
                  <a:gd name="T31" fmla="*/ 9 h 62"/>
                  <a:gd name="T32" fmla="*/ 9 w 62"/>
                  <a:gd name="T33" fmla="*/ 10 h 62"/>
                  <a:gd name="T34" fmla="*/ 9 w 62"/>
                  <a:gd name="T35" fmla="*/ 15 h 62"/>
                  <a:gd name="T36" fmla="*/ 11 w 62"/>
                  <a:gd name="T37" fmla="*/ 19 h 62"/>
                  <a:gd name="T38" fmla="*/ 7 w 62"/>
                  <a:gd name="T39" fmla="*/ 27 h 62"/>
                  <a:gd name="T40" fmla="*/ 3 w 62"/>
                  <a:gd name="T41" fmla="*/ 28 h 62"/>
                  <a:gd name="T42" fmla="*/ 0 w 62"/>
                  <a:gd name="T43" fmla="*/ 32 h 62"/>
                  <a:gd name="T44" fmla="*/ 4 w 62"/>
                  <a:gd name="T45" fmla="*/ 35 h 62"/>
                  <a:gd name="T46" fmla="*/ 8 w 62"/>
                  <a:gd name="T47" fmla="*/ 37 h 62"/>
                  <a:gd name="T48" fmla="*/ 11 w 62"/>
                  <a:gd name="T49" fmla="*/ 45 h 62"/>
                  <a:gd name="T50" fmla="*/ 9 w 62"/>
                  <a:gd name="T51" fmla="*/ 49 h 62"/>
                  <a:gd name="T52" fmla="*/ 10 w 62"/>
                  <a:gd name="T53" fmla="*/ 53 h 62"/>
                  <a:gd name="T54" fmla="*/ 15 w 62"/>
                  <a:gd name="T55" fmla="*/ 53 h 62"/>
                  <a:gd name="T56" fmla="*/ 18 w 62"/>
                  <a:gd name="T57" fmla="*/ 51 h 62"/>
                  <a:gd name="T58" fmla="*/ 27 w 62"/>
                  <a:gd name="T59" fmla="*/ 56 h 62"/>
                  <a:gd name="T60" fmla="*/ 28 w 62"/>
                  <a:gd name="T61" fmla="*/ 60 h 62"/>
                  <a:gd name="T62" fmla="*/ 32 w 62"/>
                  <a:gd name="T63" fmla="*/ 62 h 62"/>
                  <a:gd name="T64" fmla="*/ 35 w 62"/>
                  <a:gd name="T65" fmla="*/ 58 h 62"/>
                  <a:gd name="T66" fmla="*/ 36 w 62"/>
                  <a:gd name="T67" fmla="*/ 55 h 62"/>
                  <a:gd name="T68" fmla="*/ 45 w 62"/>
                  <a:gd name="T69" fmla="*/ 52 h 62"/>
                  <a:gd name="T70" fmla="*/ 49 w 62"/>
                  <a:gd name="T71" fmla="*/ 54 h 62"/>
                  <a:gd name="T72" fmla="*/ 53 w 62"/>
                  <a:gd name="T73" fmla="*/ 53 h 62"/>
                  <a:gd name="T74" fmla="*/ 53 w 62"/>
                  <a:gd name="T75" fmla="*/ 48 h 62"/>
                  <a:gd name="T76" fmla="*/ 51 w 62"/>
                  <a:gd name="T77" fmla="*/ 44 h 62"/>
                  <a:gd name="T78" fmla="*/ 56 w 62"/>
                  <a:gd name="T79" fmla="*/ 36 h 62"/>
                  <a:gd name="T80" fmla="*/ 45 w 62"/>
                  <a:gd name="T81" fmla="*/ 18 h 62"/>
                  <a:gd name="T82" fmla="*/ 38 w 62"/>
                  <a:gd name="T83" fmla="*/ 25 h 62"/>
                  <a:gd name="T84" fmla="*/ 45 w 62"/>
                  <a:gd name="T85" fmla="*/ 18 h 62"/>
                  <a:gd name="T86" fmla="*/ 34 w 62"/>
                  <a:gd name="T87" fmla="*/ 29 h 62"/>
                  <a:gd name="T88" fmla="*/ 28 w 62"/>
                  <a:gd name="T89" fmla="*/ 35 h 62"/>
                  <a:gd name="T90" fmla="*/ 25 w 62"/>
                  <a:gd name="T91" fmla="*/ 25 h 62"/>
                  <a:gd name="T92" fmla="*/ 18 w 62"/>
                  <a:gd name="T93" fmla="*/ 18 h 62"/>
                  <a:gd name="T94" fmla="*/ 25 w 62"/>
                  <a:gd name="T95" fmla="*/ 25 h 62"/>
                  <a:gd name="T96" fmla="*/ 18 w 62"/>
                  <a:gd name="T97" fmla="*/ 38 h 62"/>
                  <a:gd name="T98" fmla="*/ 25 w 62"/>
                  <a:gd name="T99" fmla="*/ 45 h 62"/>
                  <a:gd name="T100" fmla="*/ 38 w 62"/>
                  <a:gd name="T101" fmla="*/ 38 h 62"/>
                  <a:gd name="T102" fmla="*/ 45 w 62"/>
                  <a:gd name="T103" fmla="*/ 45 h 62"/>
                  <a:gd name="T104" fmla="*/ 38 w 62"/>
                  <a:gd name="T105" fmla="*/ 3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 h="62">
                    <a:moveTo>
                      <a:pt x="58" y="35"/>
                    </a:moveTo>
                    <a:cubicBezTo>
                      <a:pt x="59" y="35"/>
                      <a:pt x="59" y="35"/>
                      <a:pt x="60" y="35"/>
                    </a:cubicBezTo>
                    <a:cubicBezTo>
                      <a:pt x="62" y="32"/>
                      <a:pt x="62" y="32"/>
                      <a:pt x="62" y="32"/>
                    </a:cubicBezTo>
                    <a:cubicBezTo>
                      <a:pt x="62" y="32"/>
                      <a:pt x="62" y="31"/>
                      <a:pt x="62" y="31"/>
                    </a:cubicBezTo>
                    <a:cubicBezTo>
                      <a:pt x="60" y="28"/>
                      <a:pt x="60" y="28"/>
                      <a:pt x="60" y="28"/>
                    </a:cubicBezTo>
                    <a:cubicBezTo>
                      <a:pt x="59" y="28"/>
                      <a:pt x="59" y="27"/>
                      <a:pt x="58" y="27"/>
                    </a:cubicBezTo>
                    <a:cubicBezTo>
                      <a:pt x="55" y="27"/>
                      <a:pt x="55" y="27"/>
                      <a:pt x="55" y="27"/>
                    </a:cubicBezTo>
                    <a:cubicBezTo>
                      <a:pt x="55" y="27"/>
                      <a:pt x="54" y="26"/>
                      <a:pt x="54" y="26"/>
                    </a:cubicBezTo>
                    <a:cubicBezTo>
                      <a:pt x="51" y="19"/>
                      <a:pt x="51" y="19"/>
                      <a:pt x="51" y="19"/>
                    </a:cubicBezTo>
                    <a:cubicBezTo>
                      <a:pt x="51" y="19"/>
                      <a:pt x="51" y="18"/>
                      <a:pt x="51" y="17"/>
                    </a:cubicBezTo>
                    <a:cubicBezTo>
                      <a:pt x="53" y="15"/>
                      <a:pt x="53" y="15"/>
                      <a:pt x="53" y="15"/>
                    </a:cubicBezTo>
                    <a:cubicBezTo>
                      <a:pt x="54" y="15"/>
                      <a:pt x="54" y="14"/>
                      <a:pt x="54" y="13"/>
                    </a:cubicBezTo>
                    <a:cubicBezTo>
                      <a:pt x="54" y="10"/>
                      <a:pt x="54" y="10"/>
                      <a:pt x="54" y="10"/>
                    </a:cubicBezTo>
                    <a:cubicBezTo>
                      <a:pt x="54" y="9"/>
                      <a:pt x="53" y="9"/>
                      <a:pt x="53" y="9"/>
                    </a:cubicBezTo>
                    <a:cubicBezTo>
                      <a:pt x="49" y="9"/>
                      <a:pt x="49" y="9"/>
                      <a:pt x="49" y="9"/>
                    </a:cubicBezTo>
                    <a:cubicBezTo>
                      <a:pt x="49" y="9"/>
                      <a:pt x="48" y="9"/>
                      <a:pt x="47" y="9"/>
                    </a:cubicBezTo>
                    <a:cubicBezTo>
                      <a:pt x="45" y="11"/>
                      <a:pt x="45" y="11"/>
                      <a:pt x="45" y="11"/>
                    </a:cubicBezTo>
                    <a:cubicBezTo>
                      <a:pt x="45" y="12"/>
                      <a:pt x="44" y="12"/>
                      <a:pt x="44" y="11"/>
                    </a:cubicBezTo>
                    <a:cubicBezTo>
                      <a:pt x="37" y="9"/>
                      <a:pt x="37" y="9"/>
                      <a:pt x="37" y="9"/>
                    </a:cubicBezTo>
                    <a:cubicBezTo>
                      <a:pt x="36" y="8"/>
                      <a:pt x="36" y="8"/>
                      <a:pt x="36" y="7"/>
                    </a:cubicBezTo>
                    <a:cubicBezTo>
                      <a:pt x="35" y="4"/>
                      <a:pt x="35" y="4"/>
                      <a:pt x="35" y="4"/>
                    </a:cubicBezTo>
                    <a:cubicBezTo>
                      <a:pt x="35" y="4"/>
                      <a:pt x="35" y="3"/>
                      <a:pt x="35" y="3"/>
                    </a:cubicBezTo>
                    <a:cubicBezTo>
                      <a:pt x="32" y="0"/>
                      <a:pt x="32" y="0"/>
                      <a:pt x="32" y="0"/>
                    </a:cubicBezTo>
                    <a:cubicBezTo>
                      <a:pt x="32" y="0"/>
                      <a:pt x="31" y="0"/>
                      <a:pt x="31" y="0"/>
                    </a:cubicBezTo>
                    <a:cubicBezTo>
                      <a:pt x="28" y="3"/>
                      <a:pt x="28" y="3"/>
                      <a:pt x="28" y="3"/>
                    </a:cubicBezTo>
                    <a:cubicBezTo>
                      <a:pt x="28" y="3"/>
                      <a:pt x="27" y="4"/>
                      <a:pt x="27" y="4"/>
                    </a:cubicBezTo>
                    <a:cubicBezTo>
                      <a:pt x="27" y="7"/>
                      <a:pt x="27" y="7"/>
                      <a:pt x="27" y="7"/>
                    </a:cubicBezTo>
                    <a:cubicBezTo>
                      <a:pt x="27" y="8"/>
                      <a:pt x="26" y="8"/>
                      <a:pt x="26" y="9"/>
                    </a:cubicBezTo>
                    <a:cubicBezTo>
                      <a:pt x="19" y="11"/>
                      <a:pt x="19" y="11"/>
                      <a:pt x="19" y="11"/>
                    </a:cubicBezTo>
                    <a:cubicBezTo>
                      <a:pt x="19" y="12"/>
                      <a:pt x="18" y="11"/>
                      <a:pt x="17" y="11"/>
                    </a:cubicBezTo>
                    <a:cubicBezTo>
                      <a:pt x="15" y="9"/>
                      <a:pt x="15" y="9"/>
                      <a:pt x="15" y="9"/>
                    </a:cubicBezTo>
                    <a:cubicBezTo>
                      <a:pt x="15" y="9"/>
                      <a:pt x="14" y="9"/>
                      <a:pt x="13" y="9"/>
                    </a:cubicBezTo>
                    <a:cubicBezTo>
                      <a:pt x="10" y="9"/>
                      <a:pt x="10" y="9"/>
                      <a:pt x="10" y="9"/>
                    </a:cubicBezTo>
                    <a:cubicBezTo>
                      <a:pt x="9" y="9"/>
                      <a:pt x="9" y="9"/>
                      <a:pt x="9" y="10"/>
                    </a:cubicBezTo>
                    <a:cubicBezTo>
                      <a:pt x="9" y="13"/>
                      <a:pt x="9" y="13"/>
                      <a:pt x="9" y="13"/>
                    </a:cubicBezTo>
                    <a:cubicBezTo>
                      <a:pt x="9" y="14"/>
                      <a:pt x="9" y="15"/>
                      <a:pt x="9" y="15"/>
                    </a:cubicBezTo>
                    <a:cubicBezTo>
                      <a:pt x="11" y="17"/>
                      <a:pt x="11" y="17"/>
                      <a:pt x="11" y="17"/>
                    </a:cubicBezTo>
                    <a:cubicBezTo>
                      <a:pt x="11" y="18"/>
                      <a:pt x="12" y="18"/>
                      <a:pt x="11" y="19"/>
                    </a:cubicBezTo>
                    <a:cubicBezTo>
                      <a:pt x="8" y="26"/>
                      <a:pt x="8" y="26"/>
                      <a:pt x="8" y="26"/>
                    </a:cubicBezTo>
                    <a:cubicBezTo>
                      <a:pt x="8" y="26"/>
                      <a:pt x="8" y="27"/>
                      <a:pt x="7" y="27"/>
                    </a:cubicBezTo>
                    <a:cubicBezTo>
                      <a:pt x="4" y="27"/>
                      <a:pt x="4" y="27"/>
                      <a:pt x="4" y="27"/>
                    </a:cubicBezTo>
                    <a:cubicBezTo>
                      <a:pt x="4" y="27"/>
                      <a:pt x="3" y="27"/>
                      <a:pt x="3" y="28"/>
                    </a:cubicBezTo>
                    <a:cubicBezTo>
                      <a:pt x="0" y="30"/>
                      <a:pt x="0" y="30"/>
                      <a:pt x="0" y="30"/>
                    </a:cubicBezTo>
                    <a:cubicBezTo>
                      <a:pt x="0" y="31"/>
                      <a:pt x="0" y="31"/>
                      <a:pt x="0" y="32"/>
                    </a:cubicBezTo>
                    <a:cubicBezTo>
                      <a:pt x="3" y="34"/>
                      <a:pt x="3" y="34"/>
                      <a:pt x="3" y="34"/>
                    </a:cubicBezTo>
                    <a:cubicBezTo>
                      <a:pt x="3" y="35"/>
                      <a:pt x="4" y="35"/>
                      <a:pt x="4" y="35"/>
                    </a:cubicBezTo>
                    <a:cubicBezTo>
                      <a:pt x="7" y="35"/>
                      <a:pt x="7" y="35"/>
                      <a:pt x="7" y="35"/>
                    </a:cubicBezTo>
                    <a:cubicBezTo>
                      <a:pt x="7" y="36"/>
                      <a:pt x="8" y="36"/>
                      <a:pt x="8" y="37"/>
                    </a:cubicBezTo>
                    <a:cubicBezTo>
                      <a:pt x="11" y="44"/>
                      <a:pt x="11" y="44"/>
                      <a:pt x="11" y="44"/>
                    </a:cubicBezTo>
                    <a:cubicBezTo>
                      <a:pt x="11" y="44"/>
                      <a:pt x="11" y="45"/>
                      <a:pt x="11" y="45"/>
                    </a:cubicBezTo>
                    <a:cubicBezTo>
                      <a:pt x="9" y="47"/>
                      <a:pt x="9" y="47"/>
                      <a:pt x="9" y="47"/>
                    </a:cubicBezTo>
                    <a:cubicBezTo>
                      <a:pt x="9" y="48"/>
                      <a:pt x="8" y="49"/>
                      <a:pt x="9" y="49"/>
                    </a:cubicBezTo>
                    <a:cubicBezTo>
                      <a:pt x="9" y="52"/>
                      <a:pt x="9" y="52"/>
                      <a:pt x="9" y="52"/>
                    </a:cubicBezTo>
                    <a:cubicBezTo>
                      <a:pt x="9" y="53"/>
                      <a:pt x="9" y="53"/>
                      <a:pt x="10" y="53"/>
                    </a:cubicBezTo>
                    <a:cubicBezTo>
                      <a:pt x="13" y="54"/>
                      <a:pt x="13" y="54"/>
                      <a:pt x="13" y="54"/>
                    </a:cubicBezTo>
                    <a:cubicBezTo>
                      <a:pt x="14" y="54"/>
                      <a:pt x="14" y="53"/>
                      <a:pt x="15" y="53"/>
                    </a:cubicBezTo>
                    <a:cubicBezTo>
                      <a:pt x="17" y="52"/>
                      <a:pt x="17" y="52"/>
                      <a:pt x="17" y="52"/>
                    </a:cubicBezTo>
                    <a:cubicBezTo>
                      <a:pt x="17" y="51"/>
                      <a:pt x="18" y="51"/>
                      <a:pt x="18" y="51"/>
                    </a:cubicBezTo>
                    <a:cubicBezTo>
                      <a:pt x="26" y="55"/>
                      <a:pt x="26" y="55"/>
                      <a:pt x="26" y="55"/>
                    </a:cubicBezTo>
                    <a:cubicBezTo>
                      <a:pt x="26" y="55"/>
                      <a:pt x="27" y="55"/>
                      <a:pt x="27" y="56"/>
                    </a:cubicBezTo>
                    <a:cubicBezTo>
                      <a:pt x="27" y="58"/>
                      <a:pt x="27" y="58"/>
                      <a:pt x="27" y="58"/>
                    </a:cubicBezTo>
                    <a:cubicBezTo>
                      <a:pt x="27" y="59"/>
                      <a:pt x="27" y="59"/>
                      <a:pt x="28" y="60"/>
                    </a:cubicBezTo>
                    <a:cubicBezTo>
                      <a:pt x="30" y="62"/>
                      <a:pt x="30" y="62"/>
                      <a:pt x="30" y="62"/>
                    </a:cubicBezTo>
                    <a:cubicBezTo>
                      <a:pt x="31" y="62"/>
                      <a:pt x="31" y="62"/>
                      <a:pt x="32" y="62"/>
                    </a:cubicBezTo>
                    <a:cubicBezTo>
                      <a:pt x="34" y="60"/>
                      <a:pt x="34" y="60"/>
                      <a:pt x="34" y="60"/>
                    </a:cubicBezTo>
                    <a:cubicBezTo>
                      <a:pt x="35" y="59"/>
                      <a:pt x="35" y="59"/>
                      <a:pt x="35" y="58"/>
                    </a:cubicBezTo>
                    <a:cubicBezTo>
                      <a:pt x="35" y="56"/>
                      <a:pt x="35" y="56"/>
                      <a:pt x="35" y="56"/>
                    </a:cubicBezTo>
                    <a:cubicBezTo>
                      <a:pt x="35" y="55"/>
                      <a:pt x="36" y="55"/>
                      <a:pt x="36" y="55"/>
                    </a:cubicBezTo>
                    <a:cubicBezTo>
                      <a:pt x="44" y="52"/>
                      <a:pt x="44" y="52"/>
                      <a:pt x="44" y="52"/>
                    </a:cubicBezTo>
                    <a:cubicBezTo>
                      <a:pt x="44" y="51"/>
                      <a:pt x="45" y="51"/>
                      <a:pt x="45" y="52"/>
                    </a:cubicBezTo>
                    <a:cubicBezTo>
                      <a:pt x="47" y="53"/>
                      <a:pt x="47" y="53"/>
                      <a:pt x="47" y="53"/>
                    </a:cubicBezTo>
                    <a:cubicBezTo>
                      <a:pt x="48" y="54"/>
                      <a:pt x="48" y="54"/>
                      <a:pt x="49" y="54"/>
                    </a:cubicBezTo>
                    <a:cubicBezTo>
                      <a:pt x="52" y="54"/>
                      <a:pt x="52" y="54"/>
                      <a:pt x="52" y="54"/>
                    </a:cubicBezTo>
                    <a:cubicBezTo>
                      <a:pt x="53" y="54"/>
                      <a:pt x="53" y="53"/>
                      <a:pt x="53" y="53"/>
                    </a:cubicBezTo>
                    <a:cubicBezTo>
                      <a:pt x="54" y="49"/>
                      <a:pt x="54" y="49"/>
                      <a:pt x="54" y="49"/>
                    </a:cubicBezTo>
                    <a:cubicBezTo>
                      <a:pt x="54" y="49"/>
                      <a:pt x="53" y="48"/>
                      <a:pt x="53" y="48"/>
                    </a:cubicBezTo>
                    <a:cubicBezTo>
                      <a:pt x="51" y="46"/>
                      <a:pt x="51" y="46"/>
                      <a:pt x="51" y="46"/>
                    </a:cubicBezTo>
                    <a:cubicBezTo>
                      <a:pt x="51" y="45"/>
                      <a:pt x="51" y="45"/>
                      <a:pt x="51" y="44"/>
                    </a:cubicBezTo>
                    <a:cubicBezTo>
                      <a:pt x="54" y="37"/>
                      <a:pt x="54" y="37"/>
                      <a:pt x="54" y="37"/>
                    </a:cubicBezTo>
                    <a:cubicBezTo>
                      <a:pt x="54" y="36"/>
                      <a:pt x="55" y="36"/>
                      <a:pt x="56" y="36"/>
                    </a:cubicBezTo>
                    <a:lnTo>
                      <a:pt x="58" y="35"/>
                    </a:lnTo>
                    <a:close/>
                    <a:moveTo>
                      <a:pt x="45" y="18"/>
                    </a:moveTo>
                    <a:cubicBezTo>
                      <a:pt x="47" y="20"/>
                      <a:pt x="47" y="23"/>
                      <a:pt x="45" y="25"/>
                    </a:cubicBezTo>
                    <a:cubicBezTo>
                      <a:pt x="43" y="27"/>
                      <a:pt x="40" y="27"/>
                      <a:pt x="38" y="25"/>
                    </a:cubicBezTo>
                    <a:cubicBezTo>
                      <a:pt x="36" y="23"/>
                      <a:pt x="36" y="20"/>
                      <a:pt x="38" y="18"/>
                    </a:cubicBezTo>
                    <a:cubicBezTo>
                      <a:pt x="40" y="16"/>
                      <a:pt x="43" y="16"/>
                      <a:pt x="45" y="18"/>
                    </a:cubicBezTo>
                    <a:close/>
                    <a:moveTo>
                      <a:pt x="28" y="29"/>
                    </a:moveTo>
                    <a:cubicBezTo>
                      <a:pt x="30" y="27"/>
                      <a:pt x="33" y="27"/>
                      <a:pt x="34" y="29"/>
                    </a:cubicBezTo>
                    <a:cubicBezTo>
                      <a:pt x="36" y="30"/>
                      <a:pt x="36" y="33"/>
                      <a:pt x="34" y="35"/>
                    </a:cubicBezTo>
                    <a:cubicBezTo>
                      <a:pt x="33" y="36"/>
                      <a:pt x="30" y="36"/>
                      <a:pt x="28" y="35"/>
                    </a:cubicBezTo>
                    <a:cubicBezTo>
                      <a:pt x="27" y="33"/>
                      <a:pt x="27" y="30"/>
                      <a:pt x="28" y="29"/>
                    </a:cubicBezTo>
                    <a:close/>
                    <a:moveTo>
                      <a:pt x="25" y="25"/>
                    </a:moveTo>
                    <a:cubicBezTo>
                      <a:pt x="23" y="27"/>
                      <a:pt x="20" y="27"/>
                      <a:pt x="18" y="25"/>
                    </a:cubicBezTo>
                    <a:cubicBezTo>
                      <a:pt x="16" y="23"/>
                      <a:pt x="16" y="20"/>
                      <a:pt x="18" y="18"/>
                    </a:cubicBezTo>
                    <a:cubicBezTo>
                      <a:pt x="20" y="16"/>
                      <a:pt x="23" y="16"/>
                      <a:pt x="25" y="18"/>
                    </a:cubicBezTo>
                    <a:cubicBezTo>
                      <a:pt x="27" y="20"/>
                      <a:pt x="27" y="23"/>
                      <a:pt x="25" y="25"/>
                    </a:cubicBezTo>
                    <a:close/>
                    <a:moveTo>
                      <a:pt x="18" y="45"/>
                    </a:moveTo>
                    <a:cubicBezTo>
                      <a:pt x="16" y="43"/>
                      <a:pt x="16" y="40"/>
                      <a:pt x="18" y="38"/>
                    </a:cubicBezTo>
                    <a:cubicBezTo>
                      <a:pt x="20" y="36"/>
                      <a:pt x="23" y="36"/>
                      <a:pt x="25" y="38"/>
                    </a:cubicBezTo>
                    <a:cubicBezTo>
                      <a:pt x="27" y="40"/>
                      <a:pt x="27" y="43"/>
                      <a:pt x="25" y="45"/>
                    </a:cubicBezTo>
                    <a:cubicBezTo>
                      <a:pt x="23" y="47"/>
                      <a:pt x="20" y="47"/>
                      <a:pt x="18" y="45"/>
                    </a:cubicBezTo>
                    <a:close/>
                    <a:moveTo>
                      <a:pt x="38" y="38"/>
                    </a:moveTo>
                    <a:cubicBezTo>
                      <a:pt x="40" y="36"/>
                      <a:pt x="43" y="36"/>
                      <a:pt x="45" y="38"/>
                    </a:cubicBezTo>
                    <a:cubicBezTo>
                      <a:pt x="47" y="40"/>
                      <a:pt x="47" y="43"/>
                      <a:pt x="45" y="45"/>
                    </a:cubicBezTo>
                    <a:cubicBezTo>
                      <a:pt x="43" y="47"/>
                      <a:pt x="40" y="47"/>
                      <a:pt x="38" y="45"/>
                    </a:cubicBezTo>
                    <a:cubicBezTo>
                      <a:pt x="36" y="43"/>
                      <a:pt x="36" y="40"/>
                      <a:pt x="38" y="38"/>
                    </a:cubicBezTo>
                    <a:close/>
                  </a:path>
                </a:pathLst>
              </a:custGeom>
              <a:solidFill>
                <a:srgbClr val="FF8C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5" name="Freeform 610">
                <a:extLst>
                  <a:ext uri="{FF2B5EF4-FFF2-40B4-BE49-F238E27FC236}">
                    <a16:creationId xmlns:a16="http://schemas.microsoft.com/office/drawing/2014/main" id="{B8499D0D-7CF7-4B4B-902D-B84F5BE54AB8}"/>
                  </a:ext>
                </a:extLst>
              </p:cNvPr>
              <p:cNvSpPr>
                <a:spLocks/>
              </p:cNvSpPr>
              <p:nvPr/>
            </p:nvSpPr>
            <p:spPr bwMode="gray">
              <a:xfrm>
                <a:off x="9157915" y="4961002"/>
                <a:ext cx="2427107" cy="2033523"/>
              </a:xfrm>
              <a:custGeom>
                <a:avLst/>
                <a:gdLst>
                  <a:gd name="T0" fmla="*/ 229 w 259"/>
                  <a:gd name="T1" fmla="*/ 58 h 217"/>
                  <a:gd name="T2" fmla="*/ 229 w 259"/>
                  <a:gd name="T3" fmla="*/ 0 h 217"/>
                  <a:gd name="T4" fmla="*/ 205 w 259"/>
                  <a:gd name="T5" fmla="*/ 0 h 217"/>
                  <a:gd name="T6" fmla="*/ 201 w 259"/>
                  <a:gd name="T7" fmla="*/ 0 h 217"/>
                  <a:gd name="T8" fmla="*/ 0 w 259"/>
                  <a:gd name="T9" fmla="*/ 0 h 217"/>
                  <a:gd name="T10" fmla="*/ 0 w 259"/>
                  <a:gd name="T11" fmla="*/ 217 h 217"/>
                  <a:gd name="T12" fmla="*/ 214 w 259"/>
                  <a:gd name="T13" fmla="*/ 217 h 217"/>
                  <a:gd name="T14" fmla="*/ 214 w 259"/>
                  <a:gd name="T15" fmla="*/ 125 h 217"/>
                  <a:gd name="T16" fmla="*/ 259 w 259"/>
                  <a:gd name="T17" fmla="*/ 125 h 217"/>
                  <a:gd name="T18" fmla="*/ 229 w 259"/>
                  <a:gd name="T19" fmla="*/ 5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217">
                    <a:moveTo>
                      <a:pt x="229" y="58"/>
                    </a:moveTo>
                    <a:lnTo>
                      <a:pt x="229" y="0"/>
                    </a:lnTo>
                    <a:lnTo>
                      <a:pt x="205" y="0"/>
                    </a:lnTo>
                    <a:lnTo>
                      <a:pt x="201" y="0"/>
                    </a:lnTo>
                    <a:lnTo>
                      <a:pt x="0" y="0"/>
                    </a:lnTo>
                    <a:lnTo>
                      <a:pt x="0" y="217"/>
                    </a:lnTo>
                    <a:lnTo>
                      <a:pt x="214" y="217"/>
                    </a:lnTo>
                    <a:lnTo>
                      <a:pt x="214" y="125"/>
                    </a:lnTo>
                    <a:lnTo>
                      <a:pt x="259" y="125"/>
                    </a:lnTo>
                    <a:lnTo>
                      <a:pt x="229" y="58"/>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611">
                <a:extLst>
                  <a:ext uri="{FF2B5EF4-FFF2-40B4-BE49-F238E27FC236}">
                    <a16:creationId xmlns:a16="http://schemas.microsoft.com/office/drawing/2014/main" id="{64E7B85B-9581-4190-B854-54E5C83B1026}"/>
                  </a:ext>
                </a:extLst>
              </p:cNvPr>
              <p:cNvSpPr>
                <a:spLocks/>
              </p:cNvSpPr>
              <p:nvPr/>
            </p:nvSpPr>
            <p:spPr bwMode="gray">
              <a:xfrm>
                <a:off x="9570241" y="5382697"/>
                <a:ext cx="318616" cy="590380"/>
              </a:xfrm>
              <a:custGeom>
                <a:avLst/>
                <a:gdLst>
                  <a:gd name="T0" fmla="*/ 15 w 16"/>
                  <a:gd name="T1" fmla="*/ 26 h 29"/>
                  <a:gd name="T2" fmla="*/ 3 w 16"/>
                  <a:gd name="T3" fmla="*/ 14 h 29"/>
                  <a:gd name="T4" fmla="*/ 15 w 16"/>
                  <a:gd name="T5" fmla="*/ 2 h 29"/>
                  <a:gd name="T6" fmla="*/ 16 w 16"/>
                  <a:gd name="T7" fmla="*/ 1 h 29"/>
                  <a:gd name="T8" fmla="*/ 15 w 16"/>
                  <a:gd name="T9" fmla="*/ 0 h 29"/>
                  <a:gd name="T10" fmla="*/ 0 w 16"/>
                  <a:gd name="T11" fmla="*/ 14 h 29"/>
                  <a:gd name="T12" fmla="*/ 15 w 16"/>
                  <a:gd name="T13" fmla="*/ 29 h 29"/>
                  <a:gd name="T14" fmla="*/ 16 w 16"/>
                  <a:gd name="T15" fmla="*/ 27 h 29"/>
                  <a:gd name="T16" fmla="*/ 15 w 16"/>
                  <a:gd name="T17"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9">
                    <a:moveTo>
                      <a:pt x="15" y="26"/>
                    </a:moveTo>
                    <a:cubicBezTo>
                      <a:pt x="8" y="26"/>
                      <a:pt x="3" y="21"/>
                      <a:pt x="3" y="14"/>
                    </a:cubicBezTo>
                    <a:cubicBezTo>
                      <a:pt x="3" y="8"/>
                      <a:pt x="8" y="2"/>
                      <a:pt x="15" y="2"/>
                    </a:cubicBezTo>
                    <a:cubicBezTo>
                      <a:pt x="15" y="2"/>
                      <a:pt x="16" y="2"/>
                      <a:pt x="16" y="1"/>
                    </a:cubicBezTo>
                    <a:cubicBezTo>
                      <a:pt x="16" y="0"/>
                      <a:pt x="15" y="0"/>
                      <a:pt x="15" y="0"/>
                    </a:cubicBezTo>
                    <a:cubicBezTo>
                      <a:pt x="7" y="0"/>
                      <a:pt x="0" y="6"/>
                      <a:pt x="0" y="14"/>
                    </a:cubicBezTo>
                    <a:cubicBezTo>
                      <a:pt x="0" y="22"/>
                      <a:pt x="7" y="29"/>
                      <a:pt x="15" y="29"/>
                    </a:cubicBezTo>
                    <a:cubicBezTo>
                      <a:pt x="15" y="29"/>
                      <a:pt x="16" y="28"/>
                      <a:pt x="16" y="27"/>
                    </a:cubicBezTo>
                    <a:cubicBezTo>
                      <a:pt x="16" y="27"/>
                      <a:pt x="15" y="26"/>
                      <a:pt x="15" y="26"/>
                    </a:cubicBezTo>
                    <a:close/>
                  </a:path>
                </a:pathLst>
              </a:cu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7" name="Oval 612">
                <a:extLst>
                  <a:ext uri="{FF2B5EF4-FFF2-40B4-BE49-F238E27FC236}">
                    <a16:creationId xmlns:a16="http://schemas.microsoft.com/office/drawing/2014/main" id="{EA836D6B-18BF-4055-883D-84CD93834D9A}"/>
                  </a:ext>
                </a:extLst>
              </p:cNvPr>
              <p:cNvSpPr>
                <a:spLocks noChangeArrowheads="1"/>
              </p:cNvSpPr>
              <p:nvPr/>
            </p:nvSpPr>
            <p:spPr bwMode="gray">
              <a:xfrm>
                <a:off x="10601058" y="5345213"/>
                <a:ext cx="281132" cy="281132"/>
              </a:xfrm>
              <a:prstGeom prst="ellipse">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7" name="Freeform 21">
              <a:extLst>
                <a:ext uri="{FF2B5EF4-FFF2-40B4-BE49-F238E27FC236}">
                  <a16:creationId xmlns:a16="http://schemas.microsoft.com/office/drawing/2014/main" id="{BC76AEFD-5579-4C82-B027-5CAB0B4BD9D1}"/>
                </a:ext>
              </a:extLst>
            </p:cNvPr>
            <p:cNvSpPr>
              <a:spLocks noChangeAspect="1"/>
            </p:cNvSpPr>
            <p:nvPr userDrawn="1"/>
          </p:nvSpPr>
          <p:spPr bwMode="auto">
            <a:xfrm>
              <a:off x="6158440" y="670831"/>
              <a:ext cx="595484" cy="383723"/>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21">
              <a:extLst>
                <a:ext uri="{FF2B5EF4-FFF2-40B4-BE49-F238E27FC236}">
                  <a16:creationId xmlns:a16="http://schemas.microsoft.com/office/drawing/2014/main" id="{7601BB76-6900-4F87-A033-377618819EF4}"/>
                </a:ext>
              </a:extLst>
            </p:cNvPr>
            <p:cNvSpPr>
              <a:spLocks/>
            </p:cNvSpPr>
            <p:nvPr userDrawn="1"/>
          </p:nvSpPr>
          <p:spPr bwMode="auto">
            <a:xfrm>
              <a:off x="10698748" y="3342422"/>
              <a:ext cx="798364" cy="514457"/>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21">
              <a:extLst>
                <a:ext uri="{FF2B5EF4-FFF2-40B4-BE49-F238E27FC236}">
                  <a16:creationId xmlns:a16="http://schemas.microsoft.com/office/drawing/2014/main" id="{EC1724D2-57F6-4701-ADEE-446B20C523EB}"/>
                </a:ext>
              </a:extLst>
            </p:cNvPr>
            <p:cNvSpPr>
              <a:spLocks noChangeAspect="1"/>
            </p:cNvSpPr>
            <p:nvPr userDrawn="1"/>
          </p:nvSpPr>
          <p:spPr bwMode="auto">
            <a:xfrm>
              <a:off x="6725496" y="889221"/>
              <a:ext cx="1427932" cy="920143"/>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6" name="Graphic 35">
            <a:extLst>
              <a:ext uri="{FF2B5EF4-FFF2-40B4-BE49-F238E27FC236}">
                <a16:creationId xmlns:a16="http://schemas.microsoft.com/office/drawing/2014/main" id="{1DFFE0D4-7766-4630-8FBC-E98F32BD42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28871" y="4360788"/>
            <a:ext cx="2118710" cy="2118710"/>
          </a:xfrm>
          <a:prstGeom prst="rect">
            <a:avLst/>
          </a:prstGeom>
        </p:spPr>
      </p:pic>
      <p:sp>
        <p:nvSpPr>
          <p:cNvPr id="39" name="Title 7">
            <a:extLst>
              <a:ext uri="{FF2B5EF4-FFF2-40B4-BE49-F238E27FC236}">
                <a16:creationId xmlns:a16="http://schemas.microsoft.com/office/drawing/2014/main" id="{A1B3AB22-6CE4-4EB4-A59A-9C4CB5B3CB3B}"/>
              </a:ext>
            </a:extLst>
          </p:cNvPr>
          <p:cNvSpPr txBox="1">
            <a:spLocks/>
          </p:cNvSpPr>
          <p:nvPr/>
        </p:nvSpPr>
        <p:spPr>
          <a:xfrm>
            <a:off x="274702" y="1481019"/>
            <a:ext cx="7001871" cy="3168371"/>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5400" dirty="0"/>
              <a:t>Authoring ARM Templates</a:t>
            </a:r>
          </a:p>
          <a:p>
            <a:br>
              <a:rPr lang="en-GB" sz="5400" dirty="0"/>
            </a:br>
            <a:r>
              <a:rPr lang="en-GB" sz="5400" dirty="0"/>
              <a:t>Lab Deck</a:t>
            </a:r>
          </a:p>
        </p:txBody>
      </p:sp>
      <p:sp>
        <p:nvSpPr>
          <p:cNvPr id="41" name="Text Placeholder 8">
            <a:extLst>
              <a:ext uri="{FF2B5EF4-FFF2-40B4-BE49-F238E27FC236}">
                <a16:creationId xmlns:a16="http://schemas.microsoft.com/office/drawing/2014/main" id="{B3102115-C674-4B9A-9F60-D9489A89686E}"/>
              </a:ext>
            </a:extLst>
          </p:cNvPr>
          <p:cNvSpPr txBox="1">
            <a:spLocks/>
          </p:cNvSpPr>
          <p:nvPr/>
        </p:nvSpPr>
        <p:spPr>
          <a:xfrm>
            <a:off x="274702" y="5245830"/>
            <a:ext cx="3063215" cy="1584176"/>
          </a:xfrm>
          <a:prstGeom prst="rect">
            <a:avLst/>
          </a:prstGeom>
          <a:noFill/>
        </p:spPr>
        <p:txBody>
          <a:bodyPr vert="horz" wrap="square" lIns="164592" tIns="109728" rIns="164592"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3200" kern="1200" spc="0" baseline="0">
                <a:gradFill>
                  <a:gsLst>
                    <a:gs pos="91000">
                      <a:schemeClr val="tx1"/>
                    </a:gs>
                    <a:gs pos="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a:pPr>
            <a:r>
              <a:rPr kumimoji="0" lang="en-GB" sz="3200" b="0" i="0" u="none" strike="noStrike" kern="1200" cap="none" spc="0" normalizeH="0" baseline="0" noProof="0" dirty="0">
                <a:ln>
                  <a:noFill/>
                </a:ln>
                <a:gradFill>
                  <a:gsLst>
                    <a:gs pos="91000">
                      <a:srgbClr val="FFFFFF"/>
                    </a:gs>
                    <a:gs pos="0">
                      <a:srgbClr val="FFFFFF"/>
                    </a:gs>
                  </a:gsLst>
                  <a:lin ang="5400000" scaled="0"/>
                </a:gradFill>
                <a:effectLst/>
                <a:uLnTx/>
                <a:uFillTx/>
                <a:latin typeface="Segoe UI Semilight"/>
                <a:ea typeface="+mn-ea"/>
                <a:cs typeface="+mn-cs"/>
              </a:rPr>
              <a:t>Richard Cheney</a:t>
            </a:r>
          </a:p>
          <a:p>
            <a:pPr marL="0" marR="0" lvl="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a:pPr>
            <a:endParaRPr kumimoji="0" lang="en-GB" sz="3200" b="0" i="0" u="none" strike="noStrike" kern="1200" cap="none" spc="0" normalizeH="0" baseline="0" noProof="0" dirty="0">
              <a:ln>
                <a:noFill/>
              </a:ln>
              <a:gradFill>
                <a:gsLst>
                  <a:gs pos="91000">
                    <a:srgbClr val="FFFFFF"/>
                  </a:gs>
                  <a:gs pos="0">
                    <a:srgbClr val="FFFFFF"/>
                  </a:gs>
                </a:gsLst>
                <a:lin ang="5400000" scaled="0"/>
              </a:gradFill>
              <a:effectLst/>
              <a:uLnTx/>
              <a:uFillTx/>
              <a:latin typeface="Segoe UI Semilight"/>
              <a:ea typeface="+mn-ea"/>
              <a:cs typeface="+mn-cs"/>
            </a:endParaRPr>
          </a:p>
          <a:p>
            <a:pPr marL="0" marR="0" lvl="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a:pPr>
            <a:r>
              <a:rPr kumimoji="0" lang="en-GB" sz="2400" b="0" i="0" u="none" strike="noStrike" kern="1200" cap="none" spc="0" normalizeH="0" baseline="0" noProof="0" dirty="0">
                <a:ln>
                  <a:noFill/>
                </a:ln>
                <a:gradFill>
                  <a:gsLst>
                    <a:gs pos="91000">
                      <a:srgbClr val="FFFFFF"/>
                    </a:gs>
                    <a:gs pos="0">
                      <a:srgbClr val="FFFFFF"/>
                    </a:gs>
                  </a:gsLst>
                  <a:lin ang="5400000" scaled="0"/>
                </a:gradFill>
                <a:effectLst/>
                <a:uLnTx/>
                <a:uFillTx/>
                <a:latin typeface="Segoe UI Semilight"/>
                <a:ea typeface="+mn-ea"/>
                <a:cs typeface="+mn-cs"/>
              </a:rPr>
              <a:t>@</a:t>
            </a:r>
            <a:r>
              <a:rPr kumimoji="0" lang="en-GB" sz="2400" b="0" i="0" u="none" strike="noStrike" kern="1200" cap="none" spc="0" normalizeH="0" baseline="0" noProof="0" dirty="0" err="1">
                <a:ln>
                  <a:noFill/>
                </a:ln>
                <a:gradFill>
                  <a:gsLst>
                    <a:gs pos="91000">
                      <a:srgbClr val="FFFFFF"/>
                    </a:gs>
                    <a:gs pos="0">
                      <a:srgbClr val="FFFFFF"/>
                    </a:gs>
                  </a:gsLst>
                  <a:lin ang="5400000" scaled="0"/>
                </a:gradFill>
                <a:effectLst/>
                <a:uLnTx/>
                <a:uFillTx/>
                <a:latin typeface="Segoe UI Semilight"/>
                <a:ea typeface="+mn-ea"/>
                <a:cs typeface="+mn-cs"/>
              </a:rPr>
              <a:t>RichCheneyAzure</a:t>
            </a:r>
            <a:endParaRPr kumimoji="0" lang="en-GB" sz="2400" b="0" i="0" u="none" strike="noStrike" kern="1200" cap="none" spc="0" normalizeH="0" baseline="0" noProof="0" dirty="0">
              <a:ln>
                <a:noFill/>
              </a:ln>
              <a:gradFill>
                <a:gsLst>
                  <a:gs pos="91000">
                    <a:srgbClr val="FFFFFF"/>
                  </a:gs>
                  <a:gs pos="0">
                    <a:srgbClr val="FFFFFF"/>
                  </a:gs>
                </a:gsLst>
                <a:lin ang="5400000" scaled="0"/>
              </a:gradFill>
              <a:effectLst/>
              <a:uLnTx/>
              <a:uFillTx/>
              <a:latin typeface="Segoe UI Semilight"/>
              <a:ea typeface="+mn-ea"/>
              <a:cs typeface="+mn-cs"/>
            </a:endParaRPr>
          </a:p>
        </p:txBody>
      </p:sp>
      <p:sp>
        <p:nvSpPr>
          <p:cNvPr id="2" name="TextBox 1">
            <a:extLst>
              <a:ext uri="{FF2B5EF4-FFF2-40B4-BE49-F238E27FC236}">
                <a16:creationId xmlns:a16="http://schemas.microsoft.com/office/drawing/2014/main" id="{36901164-BCDA-4132-ACA0-7438C83CFE62}"/>
              </a:ext>
            </a:extLst>
          </p:cNvPr>
          <p:cNvSpPr txBox="1"/>
          <p:nvPr/>
        </p:nvSpPr>
        <p:spPr>
          <a:xfrm>
            <a:off x="10732386" y="5856325"/>
            <a:ext cx="1732939" cy="1114151"/>
          </a:xfrm>
          <a:prstGeom prst="rect">
            <a:avLst/>
          </a:prstGeom>
          <a:noFill/>
        </p:spPr>
        <p:txBody>
          <a:bodyPr wrap="square" lIns="182880" tIns="146304" rIns="182880" bIns="146304" rtlCol="0">
            <a:spAutoFit/>
          </a:bodyPr>
          <a:lstStyle/>
          <a:p>
            <a:pPr algn="r">
              <a:lnSpc>
                <a:spcPct val="90000"/>
              </a:lnSpc>
              <a:spcAft>
                <a:spcPts val="600"/>
              </a:spcAft>
            </a:pPr>
            <a:r>
              <a:rPr lang="en-GB" sz="1600" i="1" dirty="0">
                <a:gradFill>
                  <a:gsLst>
                    <a:gs pos="2917">
                      <a:schemeClr val="tx1"/>
                    </a:gs>
                    <a:gs pos="30000">
                      <a:schemeClr val="tx1"/>
                    </a:gs>
                  </a:gsLst>
                  <a:lin ang="5400000" scaled="0"/>
                </a:gradFill>
              </a:rPr>
              <a:t>Deck:</a:t>
            </a:r>
          </a:p>
          <a:p>
            <a:pPr algn="r">
              <a:lnSpc>
                <a:spcPct val="90000"/>
              </a:lnSpc>
              <a:spcAft>
                <a:spcPts val="600"/>
              </a:spcAft>
            </a:pPr>
            <a:r>
              <a:rPr lang="en-GB" sz="1600" i="1" dirty="0">
                <a:gradFill>
                  <a:gsLst>
                    <a:gs pos="2917">
                      <a:schemeClr val="tx1"/>
                    </a:gs>
                    <a:gs pos="30000">
                      <a:schemeClr val="tx1"/>
                    </a:gs>
                  </a:gsLst>
                  <a:lin ang="5400000" scaled="0"/>
                </a:gradFill>
              </a:rPr>
              <a:t>Ben Coleman</a:t>
            </a:r>
          </a:p>
          <a:p>
            <a:pPr algn="r">
              <a:lnSpc>
                <a:spcPct val="90000"/>
              </a:lnSpc>
              <a:spcAft>
                <a:spcPts val="600"/>
              </a:spcAft>
            </a:pPr>
            <a:r>
              <a:rPr lang="en-GB" sz="1600" i="1" dirty="0">
                <a:gradFill>
                  <a:gsLst>
                    <a:gs pos="2917">
                      <a:schemeClr val="tx1"/>
                    </a:gs>
                    <a:gs pos="30000">
                      <a:schemeClr val="tx1"/>
                    </a:gs>
                  </a:gsLst>
                  <a:lin ang="5400000" scaled="0"/>
                </a:gradFill>
              </a:rPr>
              <a:t>Nov 2017</a:t>
            </a:r>
          </a:p>
        </p:txBody>
      </p:sp>
    </p:spTree>
    <p:extLst>
      <p:ext uri="{BB962C8B-B14F-4D97-AF65-F5344CB8AC3E}">
        <p14:creationId xmlns:p14="http://schemas.microsoft.com/office/powerpoint/2010/main" val="9088186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5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750"/>
                                        <p:tgtEl>
                                          <p:spTgt spid="36"/>
                                        </p:tgtEl>
                                      </p:cBhvr>
                                    </p:animEffect>
                                    <p:anim calcmode="lin" valueType="num">
                                      <p:cBhvr>
                                        <p:cTn id="8" dur="750" fill="hold"/>
                                        <p:tgtEl>
                                          <p:spTgt spid="36"/>
                                        </p:tgtEl>
                                        <p:attrNameLst>
                                          <p:attrName>ppt_x</p:attrName>
                                        </p:attrNameLst>
                                      </p:cBhvr>
                                      <p:tavLst>
                                        <p:tav tm="0">
                                          <p:val>
                                            <p:strVal val="#ppt_x"/>
                                          </p:val>
                                        </p:tav>
                                        <p:tav tm="100000">
                                          <p:val>
                                            <p:strVal val="#ppt_x"/>
                                          </p:val>
                                        </p:tav>
                                      </p:tavLst>
                                    </p:anim>
                                    <p:anim calcmode="lin" valueType="num">
                                      <p:cBhvr>
                                        <p:cTn id="9" dur="75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GB" dirty="0">
                <a:solidFill>
                  <a:schemeClr val="tx1">
                    <a:lumMod val="75000"/>
                  </a:schemeClr>
                </a:solidFill>
              </a:rPr>
              <a:t>Resource Providers &amp; Types</a:t>
            </a:r>
          </a:p>
        </p:txBody>
      </p:sp>
      <p:sp>
        <p:nvSpPr>
          <p:cNvPr id="5" name="Text Placeholder 4">
            <a:extLst>
              <a:ext uri="{FF2B5EF4-FFF2-40B4-BE49-F238E27FC236}">
                <a16:creationId xmlns:a16="http://schemas.microsoft.com/office/drawing/2014/main" id="{697992ED-F917-455A-BDC7-CA701BC5A549}"/>
              </a:ext>
            </a:extLst>
          </p:cNvPr>
          <p:cNvSpPr>
            <a:spLocks noGrp="1"/>
          </p:cNvSpPr>
          <p:nvPr>
            <p:ph type="body" sz="quarter" idx="10"/>
          </p:nvPr>
        </p:nvSpPr>
        <p:spPr>
          <a:xfrm>
            <a:off x="385589" y="1048990"/>
            <a:ext cx="7848872" cy="5447645"/>
          </a:xfrm>
        </p:spPr>
        <p:txBody>
          <a:bodyPr/>
          <a:lstStyle/>
          <a:p>
            <a:r>
              <a:rPr lang="en-GB" sz="2800" dirty="0"/>
              <a:t>Format:</a:t>
            </a:r>
          </a:p>
          <a:p>
            <a:r>
              <a:rPr lang="en-GB" sz="2400" dirty="0">
                <a:latin typeface="Consolas" panose="020B0609020204030204" pitchFamily="49" charset="0"/>
              </a:rPr>
              <a:t>  {</a:t>
            </a:r>
            <a:r>
              <a:rPr lang="en-GB" sz="2400" dirty="0" err="1">
                <a:latin typeface="Consolas" panose="020B0609020204030204" pitchFamily="49" charset="0"/>
              </a:rPr>
              <a:t>ProviderName</a:t>
            </a:r>
            <a:r>
              <a:rPr lang="en-GB" sz="2400" dirty="0">
                <a:latin typeface="Consolas" panose="020B0609020204030204" pitchFamily="49" charset="0"/>
              </a:rPr>
              <a:t>}/{</a:t>
            </a:r>
            <a:r>
              <a:rPr lang="en-GB" sz="2400" dirty="0" err="1">
                <a:latin typeface="Consolas" panose="020B0609020204030204" pitchFamily="49" charset="0"/>
              </a:rPr>
              <a:t>ResourceType</a:t>
            </a:r>
            <a:r>
              <a:rPr lang="en-GB" sz="2400" dirty="0">
                <a:latin typeface="Consolas" panose="020B0609020204030204" pitchFamily="49" charset="0"/>
              </a:rPr>
              <a:t>}</a:t>
            </a:r>
          </a:p>
          <a:p>
            <a:endParaRPr lang="en-GB" sz="2800" dirty="0"/>
          </a:p>
          <a:p>
            <a:r>
              <a:rPr lang="en-GB" sz="2800" dirty="0"/>
              <a:t>Resource </a:t>
            </a:r>
            <a:r>
              <a:rPr lang="en-GB" sz="2800" b="1" dirty="0"/>
              <a:t>Providers</a:t>
            </a:r>
            <a:r>
              <a:rPr lang="en-GB" sz="2800" dirty="0"/>
              <a:t>, examples:</a:t>
            </a:r>
          </a:p>
          <a:p>
            <a:pPr marL="571500" lvl="2" indent="-342900">
              <a:buFont typeface="Arial" panose="020B0604020202020204" pitchFamily="34" charset="0"/>
              <a:buChar char="•"/>
            </a:pPr>
            <a:r>
              <a:rPr lang="en-GB" b="1" dirty="0" err="1">
                <a:solidFill>
                  <a:srgbClr val="0078D7"/>
                </a:solidFill>
                <a:latin typeface="Consolas" panose="020B0609020204030204" pitchFamily="49" charset="0"/>
              </a:rPr>
              <a:t>Microsoft.Compute</a:t>
            </a:r>
            <a:endParaRPr lang="en-GB" b="1" dirty="0">
              <a:solidFill>
                <a:srgbClr val="0078D7"/>
              </a:solidFill>
              <a:latin typeface="Consolas" panose="020B0609020204030204" pitchFamily="49" charset="0"/>
            </a:endParaRPr>
          </a:p>
          <a:p>
            <a:pPr marL="571500" lvl="2" indent="-342900">
              <a:buFont typeface="Arial" panose="020B0604020202020204" pitchFamily="34" charset="0"/>
              <a:buChar char="•"/>
            </a:pPr>
            <a:r>
              <a:rPr lang="en-GB" b="1" dirty="0" err="1">
                <a:solidFill>
                  <a:srgbClr val="0078D7"/>
                </a:solidFill>
                <a:latin typeface="Consolas" panose="020B0609020204030204" pitchFamily="49" charset="0"/>
              </a:rPr>
              <a:t>Microsoft.Network</a:t>
            </a:r>
            <a:endParaRPr lang="en-GB" b="1" dirty="0">
              <a:solidFill>
                <a:srgbClr val="0078D7"/>
              </a:solidFill>
              <a:latin typeface="Consolas" panose="020B0609020204030204" pitchFamily="49" charset="0"/>
            </a:endParaRPr>
          </a:p>
          <a:p>
            <a:pPr marL="571500" lvl="2" indent="-342900">
              <a:buFont typeface="Arial" panose="020B0604020202020204" pitchFamily="34" charset="0"/>
              <a:buChar char="•"/>
            </a:pPr>
            <a:r>
              <a:rPr lang="en-GB" b="1" dirty="0" err="1">
                <a:solidFill>
                  <a:srgbClr val="0078D7"/>
                </a:solidFill>
                <a:latin typeface="Consolas" panose="020B0609020204030204" pitchFamily="49" charset="0"/>
              </a:rPr>
              <a:t>Microsoft.Web</a:t>
            </a:r>
            <a:endParaRPr lang="en-GB" b="1" dirty="0">
              <a:solidFill>
                <a:srgbClr val="0078D7"/>
              </a:solidFill>
              <a:latin typeface="Consolas" panose="020B0609020204030204" pitchFamily="49" charset="0"/>
            </a:endParaRPr>
          </a:p>
          <a:p>
            <a:pPr lvl="2"/>
            <a:endParaRPr lang="en-GB" dirty="0">
              <a:latin typeface="+mj-lt"/>
            </a:endParaRPr>
          </a:p>
          <a:p>
            <a:pPr lvl="1"/>
            <a:r>
              <a:rPr lang="en-GB" sz="2800" dirty="0">
                <a:latin typeface="+mj-lt"/>
              </a:rPr>
              <a:t>Resource </a:t>
            </a:r>
            <a:r>
              <a:rPr lang="en-GB" sz="2800" b="1" dirty="0">
                <a:latin typeface="+mj-lt"/>
              </a:rPr>
              <a:t>Types</a:t>
            </a:r>
            <a:r>
              <a:rPr lang="en-GB" sz="2800" dirty="0">
                <a:latin typeface="+mj-lt"/>
              </a:rPr>
              <a:t>, examples:</a:t>
            </a:r>
          </a:p>
          <a:p>
            <a:pPr marL="571500" lvl="2" indent="-342900">
              <a:buFont typeface="Arial" panose="020B0604020202020204" pitchFamily="34" charset="0"/>
              <a:buChar char="•"/>
            </a:pPr>
            <a:r>
              <a:rPr lang="en-US" b="1" dirty="0" err="1">
                <a:solidFill>
                  <a:srgbClr val="0078D7"/>
                </a:solidFill>
                <a:latin typeface="Consolas" panose="020B0609020204030204" pitchFamily="49" charset="0"/>
              </a:rPr>
              <a:t>Microsoft.Compute</a:t>
            </a:r>
            <a:r>
              <a:rPr lang="en-US" b="1" dirty="0">
                <a:solidFill>
                  <a:srgbClr val="0078D7"/>
                </a:solidFill>
                <a:latin typeface="Consolas" panose="020B0609020204030204" pitchFamily="49" charset="0"/>
              </a:rPr>
              <a:t>/disks</a:t>
            </a:r>
          </a:p>
          <a:p>
            <a:pPr marL="571500" lvl="2" indent="-342900">
              <a:buFont typeface="Arial" panose="020B0604020202020204" pitchFamily="34" charset="0"/>
              <a:buChar char="•"/>
            </a:pPr>
            <a:r>
              <a:rPr lang="en-US" b="1" dirty="0" err="1">
                <a:solidFill>
                  <a:srgbClr val="0078D7"/>
                </a:solidFill>
                <a:latin typeface="Consolas" panose="020B0609020204030204" pitchFamily="49" charset="0"/>
              </a:rPr>
              <a:t>Microsoft.Compute</a:t>
            </a:r>
            <a:r>
              <a:rPr lang="en-US" b="1" dirty="0">
                <a:solidFill>
                  <a:srgbClr val="0078D7"/>
                </a:solidFill>
                <a:latin typeface="Consolas" panose="020B0609020204030204" pitchFamily="49" charset="0"/>
              </a:rPr>
              <a:t>/</a:t>
            </a:r>
            <a:r>
              <a:rPr lang="en-US" b="1" dirty="0" err="1">
                <a:solidFill>
                  <a:srgbClr val="0078D7"/>
                </a:solidFill>
                <a:latin typeface="Consolas" panose="020B0609020204030204" pitchFamily="49" charset="0"/>
              </a:rPr>
              <a:t>virtualMachines</a:t>
            </a:r>
            <a:endParaRPr lang="en-US" b="1" dirty="0">
              <a:solidFill>
                <a:srgbClr val="0078D7"/>
              </a:solidFill>
              <a:latin typeface="Consolas" panose="020B0609020204030204" pitchFamily="49" charset="0"/>
            </a:endParaRPr>
          </a:p>
          <a:p>
            <a:pPr marL="571500" lvl="2" indent="-342900">
              <a:buFont typeface="Arial" panose="020B0604020202020204" pitchFamily="34" charset="0"/>
              <a:buChar char="•"/>
            </a:pPr>
            <a:r>
              <a:rPr lang="en-US" b="1" dirty="0" err="1">
                <a:solidFill>
                  <a:srgbClr val="0078D7"/>
                </a:solidFill>
                <a:latin typeface="Consolas" panose="020B0609020204030204" pitchFamily="49" charset="0"/>
              </a:rPr>
              <a:t>Microsoft.Network</a:t>
            </a:r>
            <a:r>
              <a:rPr lang="en-US" b="1" dirty="0">
                <a:solidFill>
                  <a:srgbClr val="0078D7"/>
                </a:solidFill>
                <a:latin typeface="Consolas" panose="020B0609020204030204" pitchFamily="49" charset="0"/>
              </a:rPr>
              <a:t>/</a:t>
            </a:r>
            <a:r>
              <a:rPr lang="en-US" b="1" dirty="0" err="1">
                <a:solidFill>
                  <a:srgbClr val="0078D7"/>
                </a:solidFill>
                <a:latin typeface="Consolas" panose="020B0609020204030204" pitchFamily="49" charset="0"/>
              </a:rPr>
              <a:t>publicIPAddresses</a:t>
            </a:r>
            <a:endParaRPr lang="en-US" b="1" dirty="0">
              <a:solidFill>
                <a:srgbClr val="0078D7"/>
              </a:solidFill>
              <a:latin typeface="Consolas" panose="020B0609020204030204" pitchFamily="49" charset="0"/>
            </a:endParaRPr>
          </a:p>
          <a:p>
            <a:pPr marL="571500" lvl="2" indent="-342900">
              <a:buFont typeface="Arial" panose="020B0604020202020204" pitchFamily="34" charset="0"/>
              <a:buChar char="•"/>
            </a:pPr>
            <a:r>
              <a:rPr lang="en-US" b="1" dirty="0" err="1">
                <a:solidFill>
                  <a:srgbClr val="0078D7"/>
                </a:solidFill>
                <a:latin typeface="Consolas" panose="020B0609020204030204" pitchFamily="49" charset="0"/>
              </a:rPr>
              <a:t>Microsoft.Network</a:t>
            </a:r>
            <a:r>
              <a:rPr lang="en-US" b="1" dirty="0">
                <a:solidFill>
                  <a:srgbClr val="0078D7"/>
                </a:solidFill>
                <a:latin typeface="Consolas" panose="020B0609020204030204" pitchFamily="49" charset="0"/>
              </a:rPr>
              <a:t>/</a:t>
            </a:r>
            <a:r>
              <a:rPr lang="en-US" b="1" dirty="0" err="1">
                <a:solidFill>
                  <a:srgbClr val="0078D7"/>
                </a:solidFill>
                <a:latin typeface="Consolas" panose="020B0609020204030204" pitchFamily="49" charset="0"/>
              </a:rPr>
              <a:t>virtualNetworks</a:t>
            </a:r>
            <a:r>
              <a:rPr lang="en-US" b="1" dirty="0">
                <a:solidFill>
                  <a:srgbClr val="0078D7"/>
                </a:solidFill>
                <a:latin typeface="Consolas" panose="020B0609020204030204" pitchFamily="49" charset="0"/>
              </a:rPr>
              <a:t>/subnets</a:t>
            </a:r>
          </a:p>
          <a:p>
            <a:pPr marL="571500" lvl="2" indent="-342900">
              <a:buFont typeface="Arial" panose="020B0604020202020204" pitchFamily="34" charset="0"/>
              <a:buChar char="•"/>
            </a:pPr>
            <a:r>
              <a:rPr lang="en-US" b="1" dirty="0" err="1">
                <a:solidFill>
                  <a:srgbClr val="0078D7"/>
                </a:solidFill>
                <a:latin typeface="Consolas" panose="020B0609020204030204" pitchFamily="49" charset="0"/>
              </a:rPr>
              <a:t>Microsoft.Web</a:t>
            </a:r>
            <a:r>
              <a:rPr lang="en-US" b="1" dirty="0">
                <a:solidFill>
                  <a:srgbClr val="0078D7"/>
                </a:solidFill>
                <a:latin typeface="Consolas" panose="020B0609020204030204" pitchFamily="49" charset="0"/>
              </a:rPr>
              <a:t>/sites</a:t>
            </a:r>
          </a:p>
        </p:txBody>
      </p:sp>
      <p:sp>
        <p:nvSpPr>
          <p:cNvPr id="4" name="TextBox 3">
            <a:extLst>
              <a:ext uri="{FF2B5EF4-FFF2-40B4-BE49-F238E27FC236}">
                <a16:creationId xmlns:a16="http://schemas.microsoft.com/office/drawing/2014/main" id="{7D7E3392-4842-46C9-8C0A-1029BC0E14A6}"/>
              </a:ext>
            </a:extLst>
          </p:cNvPr>
          <p:cNvSpPr txBox="1"/>
          <p:nvPr/>
        </p:nvSpPr>
        <p:spPr>
          <a:xfrm>
            <a:off x="6323498" y="2273126"/>
            <a:ext cx="5649690" cy="1600438"/>
          </a:xfrm>
          <a:prstGeom prst="round2DiagRect">
            <a:avLst/>
          </a:prstGeom>
          <a:solidFill>
            <a:srgbClr val="0078D7"/>
          </a:solidFill>
        </p:spPr>
        <p:txBody>
          <a:bodyPr wrap="square" lIns="182880" tIns="146304" rIns="182880" bIns="146304" rtlCol="0">
            <a:spAutoFit/>
          </a:bodyPr>
          <a:lstStyle/>
          <a:p>
            <a:pPr>
              <a:lnSpc>
                <a:spcPct val="90000"/>
              </a:lnSpc>
              <a:spcAft>
                <a:spcPts val="600"/>
              </a:spcAft>
            </a:pPr>
            <a:r>
              <a:rPr lang="en-GB" sz="2400" b="1" dirty="0">
                <a:solidFill>
                  <a:schemeClr val="bg1"/>
                </a:solidFill>
              </a:rPr>
              <a:t>Note. </a:t>
            </a:r>
          </a:p>
          <a:p>
            <a:pPr>
              <a:lnSpc>
                <a:spcPct val="90000"/>
              </a:lnSpc>
              <a:spcAft>
                <a:spcPts val="600"/>
              </a:spcAft>
            </a:pPr>
            <a:r>
              <a:rPr lang="en-GB" sz="2400" dirty="0">
                <a:solidFill>
                  <a:schemeClr val="bg1"/>
                </a:solidFill>
              </a:rPr>
              <a:t>There are over 100 resource providers </a:t>
            </a:r>
          </a:p>
          <a:p>
            <a:pPr>
              <a:lnSpc>
                <a:spcPct val="90000"/>
              </a:lnSpc>
              <a:spcAft>
                <a:spcPts val="600"/>
              </a:spcAft>
            </a:pPr>
            <a:r>
              <a:rPr lang="en-GB" sz="2400" dirty="0">
                <a:solidFill>
                  <a:schemeClr val="bg1"/>
                </a:solidFill>
              </a:rPr>
              <a:t>and over 700 resource types</a:t>
            </a:r>
          </a:p>
        </p:txBody>
      </p:sp>
      <p:sp>
        <p:nvSpPr>
          <p:cNvPr id="8" name="Rectangle 7">
            <a:extLst>
              <a:ext uri="{FF2B5EF4-FFF2-40B4-BE49-F238E27FC236}">
                <a16:creationId xmlns:a16="http://schemas.microsoft.com/office/drawing/2014/main" id="{60814293-34BF-4E1E-AC47-B515B840D40F}"/>
              </a:ext>
            </a:extLst>
          </p:cNvPr>
          <p:cNvSpPr/>
          <p:nvPr/>
        </p:nvSpPr>
        <p:spPr>
          <a:xfrm>
            <a:off x="6329187" y="3981588"/>
            <a:ext cx="5649690" cy="707886"/>
          </a:xfrm>
          <a:prstGeom prst="rect">
            <a:avLst/>
          </a:prstGeom>
          <a:solidFill>
            <a:schemeClr val="tx1">
              <a:lumMod val="50000"/>
            </a:schemeClr>
          </a:solidFill>
        </p:spPr>
        <p:txBody>
          <a:bodyPr wrap="square">
            <a:spAutoFit/>
          </a:bodyPr>
          <a:lstStyle/>
          <a:p>
            <a:r>
              <a:rPr lang="en-GB" sz="2000" dirty="0">
                <a:solidFill>
                  <a:srgbClr val="16AE16"/>
                </a:solidFill>
                <a:latin typeface="Consolas" panose="020B0609020204030204" pitchFamily="49" charset="0"/>
              </a:rPr>
              <a:t>$ </a:t>
            </a:r>
            <a:r>
              <a:rPr lang="en-GB" sz="2000" dirty="0" err="1">
                <a:solidFill>
                  <a:srgbClr val="16AE16"/>
                </a:solidFill>
                <a:latin typeface="Consolas" panose="020B0609020204030204" pitchFamily="49" charset="0"/>
              </a:rPr>
              <a:t>az</a:t>
            </a:r>
            <a:r>
              <a:rPr lang="en-GB" sz="2000" dirty="0">
                <a:solidFill>
                  <a:srgbClr val="16AE16"/>
                </a:solidFill>
                <a:latin typeface="Consolas" panose="020B0609020204030204" pitchFamily="49" charset="0"/>
              </a:rPr>
              <a:t> provider list -o table</a:t>
            </a:r>
          </a:p>
          <a:p>
            <a:r>
              <a:rPr lang="en-GB" sz="2000" dirty="0">
                <a:solidFill>
                  <a:srgbClr val="16AE16"/>
                </a:solidFill>
                <a:latin typeface="Consolas" panose="020B0609020204030204" pitchFamily="49" charset="0"/>
              </a:rPr>
              <a:t>$ </a:t>
            </a:r>
            <a:r>
              <a:rPr lang="pt-BR" sz="2000" dirty="0">
                <a:solidFill>
                  <a:srgbClr val="16AE16"/>
                </a:solidFill>
                <a:latin typeface="Consolas" panose="020B0609020204030204" pitchFamily="49" charset="0"/>
              </a:rPr>
              <a:t>az provider show -n Microsoft.Compute</a:t>
            </a:r>
            <a:endParaRPr lang="en-GB" sz="2000" dirty="0">
              <a:solidFill>
                <a:srgbClr val="16AE16"/>
              </a:solidFill>
              <a:latin typeface="Consolas" panose="020B0609020204030204" pitchFamily="49" charset="0"/>
            </a:endParaRPr>
          </a:p>
        </p:txBody>
      </p:sp>
    </p:spTree>
    <p:extLst>
      <p:ext uri="{BB962C8B-B14F-4D97-AF65-F5344CB8AC3E}">
        <p14:creationId xmlns:p14="http://schemas.microsoft.com/office/powerpoint/2010/main" val="197821516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solidFill>
                  <a:schemeClr val="tx1">
                    <a:lumMod val="75000"/>
                  </a:schemeClr>
                </a:solidFill>
              </a:rPr>
              <a:t>Azure Resource Explorer</a:t>
            </a:r>
          </a:p>
        </p:txBody>
      </p:sp>
      <p:sp>
        <p:nvSpPr>
          <p:cNvPr id="2" name="Text Placeholder 1">
            <a:extLst>
              <a:ext uri="{FF2B5EF4-FFF2-40B4-BE49-F238E27FC236}">
                <a16:creationId xmlns:a16="http://schemas.microsoft.com/office/drawing/2014/main" id="{E8DC6CEE-C004-45ED-A395-2EA0FCDD61FE}"/>
              </a:ext>
            </a:extLst>
          </p:cNvPr>
          <p:cNvSpPr>
            <a:spLocks noGrp="1"/>
          </p:cNvSpPr>
          <p:nvPr>
            <p:ph type="body" sz="quarter" idx="10"/>
          </p:nvPr>
        </p:nvSpPr>
        <p:spPr/>
        <p:txBody>
          <a:bodyPr/>
          <a:lstStyle/>
          <a:p>
            <a:endParaRPr lang="en-GB"/>
          </a:p>
        </p:txBody>
      </p:sp>
      <p:pic>
        <p:nvPicPr>
          <p:cNvPr id="4" name="Picture 3"/>
          <p:cNvPicPr>
            <a:picLocks noChangeAspect="1"/>
          </p:cNvPicPr>
          <p:nvPr/>
        </p:nvPicPr>
        <p:blipFill>
          <a:blip r:embed="rId3"/>
          <a:stretch>
            <a:fillRect/>
          </a:stretch>
        </p:blipFill>
        <p:spPr>
          <a:xfrm>
            <a:off x="0" y="1212849"/>
            <a:ext cx="12436475" cy="6390695"/>
          </a:xfrm>
          <a:prstGeom prst="rect">
            <a:avLst/>
          </a:prstGeom>
        </p:spPr>
      </p:pic>
      <p:sp>
        <p:nvSpPr>
          <p:cNvPr id="5" name="Rectangle 4">
            <a:extLst>
              <a:ext uri="{FF2B5EF4-FFF2-40B4-BE49-F238E27FC236}">
                <a16:creationId xmlns:a16="http://schemas.microsoft.com/office/drawing/2014/main" id="{AE488528-073F-471D-A5E7-4961A3E76570}"/>
              </a:ext>
            </a:extLst>
          </p:cNvPr>
          <p:cNvSpPr/>
          <p:nvPr/>
        </p:nvSpPr>
        <p:spPr>
          <a:xfrm>
            <a:off x="3985989" y="5369470"/>
            <a:ext cx="6482224" cy="990217"/>
          </a:xfrm>
          <a:prstGeom prst="rect">
            <a:avLst/>
          </a:prstGeom>
          <a:solidFill>
            <a:srgbClr val="0078D7"/>
          </a:solidFill>
        </p:spPr>
        <p:txBody>
          <a:bodyPr wrap="none" tIns="216000" bIns="216000">
            <a:spAutoFit/>
          </a:bodyPr>
          <a:lstStyle/>
          <a:p>
            <a:r>
              <a:rPr lang="en-GB" sz="3600" dirty="0">
                <a:solidFill>
                  <a:schemeClr val="bg1"/>
                </a:solidFill>
              </a:rPr>
              <a:t>  https://resources.azure.com/  </a:t>
            </a:r>
          </a:p>
        </p:txBody>
      </p:sp>
    </p:spTree>
    <p:extLst>
      <p:ext uri="{BB962C8B-B14F-4D97-AF65-F5344CB8AC3E}">
        <p14:creationId xmlns:p14="http://schemas.microsoft.com/office/powerpoint/2010/main" val="331899903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6888DB7-2265-4D82-9C1F-E610A60A7E8F}"/>
              </a:ext>
            </a:extLst>
          </p:cNvPr>
          <p:cNvSpPr>
            <a:spLocks noGrp="1"/>
          </p:cNvSpPr>
          <p:nvPr>
            <p:ph type="body" sz="quarter" idx="10"/>
          </p:nvPr>
        </p:nvSpPr>
        <p:spPr>
          <a:xfrm>
            <a:off x="169565" y="3294888"/>
            <a:ext cx="7128792" cy="1902059"/>
          </a:xfrm>
        </p:spPr>
        <p:txBody>
          <a:bodyPr/>
          <a:lstStyle/>
          <a:p>
            <a:r>
              <a:rPr lang="en-GB" dirty="0">
                <a:solidFill>
                  <a:srgbClr val="0078D7"/>
                </a:solidFill>
              </a:rPr>
              <a:t>Variable elements</a:t>
            </a:r>
          </a:p>
          <a:p>
            <a:pPr lvl="1"/>
            <a:r>
              <a:rPr lang="en-GB" dirty="0">
                <a:solidFill>
                  <a:srgbClr val="0078D7"/>
                </a:solidFill>
              </a:rPr>
              <a:t>Azure Subscription GUID</a:t>
            </a:r>
          </a:p>
          <a:p>
            <a:pPr lvl="1"/>
            <a:r>
              <a:rPr lang="en-GB" dirty="0">
                <a:solidFill>
                  <a:srgbClr val="0078D7"/>
                </a:solidFill>
              </a:rPr>
              <a:t>Resource group name (e.g. </a:t>
            </a:r>
            <a:r>
              <a:rPr lang="en-GB" dirty="0" err="1">
                <a:solidFill>
                  <a:srgbClr val="0078D7"/>
                </a:solidFill>
              </a:rPr>
              <a:t>myGroup</a:t>
            </a:r>
            <a:r>
              <a:rPr lang="en-GB" dirty="0">
                <a:solidFill>
                  <a:srgbClr val="0078D7"/>
                </a:solidFill>
              </a:rPr>
              <a:t>)</a:t>
            </a:r>
          </a:p>
          <a:p>
            <a:pPr lvl="1"/>
            <a:r>
              <a:rPr lang="en-GB" dirty="0">
                <a:solidFill>
                  <a:srgbClr val="0078D7"/>
                </a:solidFill>
              </a:rPr>
              <a:t>Resource name (e.g. </a:t>
            </a:r>
            <a:r>
              <a:rPr lang="en-GB" dirty="0" err="1">
                <a:solidFill>
                  <a:srgbClr val="0078D7"/>
                </a:solidFill>
              </a:rPr>
              <a:t>myStore</a:t>
            </a:r>
            <a:r>
              <a:rPr lang="en-GB" dirty="0">
                <a:solidFill>
                  <a:srgbClr val="0078D7"/>
                </a:solidFill>
              </a:rPr>
              <a:t>)</a:t>
            </a:r>
          </a:p>
        </p:txBody>
      </p:sp>
      <p:sp>
        <p:nvSpPr>
          <p:cNvPr id="3" name="Title 2">
            <a:extLst>
              <a:ext uri="{FF2B5EF4-FFF2-40B4-BE49-F238E27FC236}">
                <a16:creationId xmlns:a16="http://schemas.microsoft.com/office/drawing/2014/main" id="{0973FC11-173C-49E2-8126-7881BE1EB101}"/>
              </a:ext>
            </a:extLst>
          </p:cNvPr>
          <p:cNvSpPr>
            <a:spLocks noGrp="1"/>
          </p:cNvSpPr>
          <p:nvPr>
            <p:ph type="title"/>
          </p:nvPr>
        </p:nvSpPr>
        <p:spPr/>
        <p:txBody>
          <a:bodyPr/>
          <a:lstStyle/>
          <a:p>
            <a:r>
              <a:rPr lang="en-GB" dirty="0">
                <a:solidFill>
                  <a:schemeClr val="tx1">
                    <a:lumMod val="75000"/>
                  </a:schemeClr>
                </a:solidFill>
              </a:rPr>
              <a:t>Azure Resource Ids</a:t>
            </a:r>
          </a:p>
        </p:txBody>
      </p:sp>
      <p:sp>
        <p:nvSpPr>
          <p:cNvPr id="4" name="TextBox 3">
            <a:extLst>
              <a:ext uri="{FF2B5EF4-FFF2-40B4-BE49-F238E27FC236}">
                <a16:creationId xmlns:a16="http://schemas.microsoft.com/office/drawing/2014/main" id="{F403CB14-7DFB-440F-9A0A-F11635D600A9}"/>
              </a:ext>
            </a:extLst>
          </p:cNvPr>
          <p:cNvSpPr txBox="1"/>
          <p:nvPr/>
        </p:nvSpPr>
        <p:spPr>
          <a:xfrm>
            <a:off x="457597" y="1524438"/>
            <a:ext cx="9399982" cy="1458861"/>
          </a:xfrm>
          <a:prstGeom prst="rect">
            <a:avLst/>
          </a:prstGeom>
          <a:solidFill>
            <a:schemeClr val="tx1">
              <a:lumMod val="50000"/>
            </a:schemeClr>
          </a:solidFill>
        </p:spPr>
        <p:txBody>
          <a:bodyPr wrap="square" lIns="182880" tIns="146304" rIns="182880" bIns="146304" rtlCol="0">
            <a:spAutoFit/>
          </a:bodyPr>
          <a:lstStyle/>
          <a:p>
            <a:pPr>
              <a:lnSpc>
                <a:spcPct val="90000"/>
              </a:lnSpc>
              <a:spcAft>
                <a:spcPts val="600"/>
              </a:spcAft>
            </a:pPr>
            <a:r>
              <a:rPr lang="en-GB" sz="2800" dirty="0">
                <a:solidFill>
                  <a:schemeClr val="bg1">
                    <a:lumMod val="85000"/>
                  </a:schemeClr>
                </a:solidFill>
                <a:latin typeface="Consolas" panose="020B0609020204030204" pitchFamily="49" charset="0"/>
              </a:rPr>
              <a:t>/subscriptions/</a:t>
            </a:r>
            <a:r>
              <a:rPr lang="en-GB" sz="2800" b="1" dirty="0">
                <a:solidFill>
                  <a:srgbClr val="0078D7"/>
                </a:solidFill>
                <a:latin typeface="Consolas" panose="020B0609020204030204" pitchFamily="49" charset="0"/>
              </a:rPr>
              <a:t>c000110d-b000-4000-b000-b000bf000b00</a:t>
            </a:r>
            <a:r>
              <a:rPr lang="en-GB" sz="2800" dirty="0">
                <a:solidFill>
                  <a:schemeClr val="bg1">
                    <a:lumMod val="85000"/>
                  </a:schemeClr>
                </a:solidFill>
                <a:latin typeface="Consolas" panose="020B0609020204030204" pitchFamily="49" charset="0"/>
              </a:rPr>
              <a:t>/</a:t>
            </a:r>
            <a:r>
              <a:rPr lang="en-GB" sz="2800" dirty="0" err="1">
                <a:solidFill>
                  <a:schemeClr val="bg1">
                    <a:lumMod val="85000"/>
                  </a:schemeClr>
                </a:solidFill>
                <a:latin typeface="Consolas" panose="020B0609020204030204" pitchFamily="49" charset="0"/>
              </a:rPr>
              <a:t>resourceGroups</a:t>
            </a:r>
            <a:r>
              <a:rPr lang="en-GB" sz="2800" dirty="0">
                <a:solidFill>
                  <a:schemeClr val="bg1">
                    <a:lumMod val="85000"/>
                  </a:schemeClr>
                </a:solidFill>
                <a:latin typeface="Consolas" panose="020B0609020204030204" pitchFamily="49" charset="0"/>
              </a:rPr>
              <a:t>/</a:t>
            </a:r>
            <a:r>
              <a:rPr lang="en-GB" sz="2800" b="1" dirty="0" err="1">
                <a:solidFill>
                  <a:srgbClr val="0078D7"/>
                </a:solidFill>
                <a:latin typeface="Consolas" panose="020B0609020204030204" pitchFamily="49" charset="0"/>
              </a:rPr>
              <a:t>myGroup</a:t>
            </a:r>
            <a:r>
              <a:rPr lang="en-GB" sz="2800" dirty="0">
                <a:solidFill>
                  <a:schemeClr val="bg1">
                    <a:lumMod val="85000"/>
                  </a:schemeClr>
                </a:solidFill>
                <a:latin typeface="Consolas" panose="020B0609020204030204" pitchFamily="49" charset="0"/>
              </a:rPr>
              <a:t>/providers/</a:t>
            </a:r>
            <a:r>
              <a:rPr lang="en-GB" sz="2800" dirty="0" err="1">
                <a:solidFill>
                  <a:srgbClr val="FF8C00"/>
                </a:solidFill>
                <a:latin typeface="Consolas" panose="020B0609020204030204" pitchFamily="49" charset="0"/>
              </a:rPr>
              <a:t>Microsoft.Storage</a:t>
            </a:r>
            <a:r>
              <a:rPr lang="en-GB" sz="2800" dirty="0">
                <a:solidFill>
                  <a:schemeClr val="bg1">
                    <a:lumMod val="85000"/>
                  </a:schemeClr>
                </a:solidFill>
                <a:latin typeface="Consolas" panose="020B0609020204030204" pitchFamily="49" charset="0"/>
              </a:rPr>
              <a:t>/</a:t>
            </a:r>
            <a:r>
              <a:rPr lang="en-GB" sz="2800" dirty="0" err="1">
                <a:solidFill>
                  <a:srgbClr val="FF8C00"/>
                </a:solidFill>
                <a:latin typeface="Consolas" panose="020B0609020204030204" pitchFamily="49" charset="0"/>
              </a:rPr>
              <a:t>storageAccounts</a:t>
            </a:r>
            <a:r>
              <a:rPr lang="en-GB" sz="2800" dirty="0">
                <a:solidFill>
                  <a:schemeClr val="bg1">
                    <a:lumMod val="85000"/>
                  </a:schemeClr>
                </a:solidFill>
                <a:latin typeface="Consolas" panose="020B0609020204030204" pitchFamily="49" charset="0"/>
              </a:rPr>
              <a:t>/</a:t>
            </a:r>
            <a:r>
              <a:rPr lang="en-GB" sz="2800" b="1" dirty="0" err="1">
                <a:solidFill>
                  <a:srgbClr val="0078D7"/>
                </a:solidFill>
                <a:latin typeface="Consolas" panose="020B0609020204030204" pitchFamily="49" charset="0"/>
              </a:rPr>
              <a:t>myStore</a:t>
            </a:r>
            <a:endParaRPr lang="en-GB" sz="2800" b="1" dirty="0">
              <a:solidFill>
                <a:srgbClr val="0078D7"/>
              </a:solidFill>
              <a:latin typeface="Consolas" panose="020B0609020204030204" pitchFamily="49" charset="0"/>
            </a:endParaRPr>
          </a:p>
        </p:txBody>
      </p:sp>
      <p:sp>
        <p:nvSpPr>
          <p:cNvPr id="7" name="Text Placeholder 4">
            <a:extLst>
              <a:ext uri="{FF2B5EF4-FFF2-40B4-BE49-F238E27FC236}">
                <a16:creationId xmlns:a16="http://schemas.microsoft.com/office/drawing/2014/main" id="{17340758-1538-4E5B-982E-2B382DD4494C}"/>
              </a:ext>
            </a:extLst>
          </p:cNvPr>
          <p:cNvSpPr txBox="1">
            <a:spLocks/>
          </p:cNvSpPr>
          <p:nvPr/>
        </p:nvSpPr>
        <p:spPr>
          <a:xfrm>
            <a:off x="169565" y="5313836"/>
            <a:ext cx="7632848" cy="149579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2"/>
                    </a:gs>
                    <a:gs pos="99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solidFill>
                  <a:srgbClr val="FF8C00"/>
                </a:solidFill>
              </a:rPr>
              <a:t>Resource section</a:t>
            </a:r>
          </a:p>
          <a:p>
            <a:pPr lvl="1"/>
            <a:r>
              <a:rPr lang="en-GB" dirty="0">
                <a:solidFill>
                  <a:srgbClr val="FF8C00"/>
                </a:solidFill>
              </a:rPr>
              <a:t>Resource provider</a:t>
            </a:r>
          </a:p>
          <a:p>
            <a:pPr lvl="1"/>
            <a:r>
              <a:rPr lang="en-GB" dirty="0">
                <a:solidFill>
                  <a:srgbClr val="FF8C00"/>
                </a:solidFill>
              </a:rPr>
              <a:t>Resource type (plus optional sub-type)</a:t>
            </a:r>
          </a:p>
        </p:txBody>
      </p:sp>
      <p:sp>
        <p:nvSpPr>
          <p:cNvPr id="8" name="TextBox 7">
            <a:extLst>
              <a:ext uri="{FF2B5EF4-FFF2-40B4-BE49-F238E27FC236}">
                <a16:creationId xmlns:a16="http://schemas.microsoft.com/office/drawing/2014/main" id="{94FC36C6-332A-4D25-B012-A02D2BFF7101}"/>
              </a:ext>
            </a:extLst>
          </p:cNvPr>
          <p:cNvSpPr txBox="1"/>
          <p:nvPr/>
        </p:nvSpPr>
        <p:spPr>
          <a:xfrm>
            <a:off x="9857579" y="1524438"/>
            <a:ext cx="1846275" cy="1446550"/>
          </a:xfrm>
          <a:prstGeom prst="rect">
            <a:avLst/>
          </a:prstGeom>
          <a:noFill/>
        </p:spPr>
        <p:txBody>
          <a:bodyPr wrap="non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GLOBALLY </a:t>
            </a:r>
          </a:p>
          <a:p>
            <a:pPr>
              <a:lnSpc>
                <a:spcPct val="90000"/>
              </a:lnSpc>
              <a:spcAft>
                <a:spcPts val="600"/>
              </a:spcAft>
            </a:pPr>
            <a:r>
              <a:rPr lang="en-GB" sz="2400" dirty="0">
                <a:gradFill>
                  <a:gsLst>
                    <a:gs pos="2917">
                      <a:schemeClr val="tx1"/>
                    </a:gs>
                    <a:gs pos="30000">
                      <a:schemeClr val="tx1"/>
                    </a:gs>
                  </a:gsLst>
                  <a:lin ang="5400000" scaled="0"/>
                </a:gradFill>
              </a:rPr>
              <a:t>UNIQUE</a:t>
            </a:r>
          </a:p>
          <a:p>
            <a:pPr>
              <a:lnSpc>
                <a:spcPct val="90000"/>
              </a:lnSpc>
              <a:spcAft>
                <a:spcPts val="600"/>
              </a:spcAft>
            </a:pPr>
            <a:r>
              <a:rPr lang="en-GB" sz="2400" dirty="0">
                <a:gradFill>
                  <a:gsLst>
                    <a:gs pos="2917">
                      <a:schemeClr val="tx1"/>
                    </a:gs>
                    <a:gs pos="30000">
                      <a:schemeClr val="tx1"/>
                    </a:gs>
                  </a:gsLst>
                  <a:lin ang="5400000" scaled="0"/>
                </a:gradFill>
              </a:rPr>
              <a:t>URI</a:t>
            </a:r>
          </a:p>
        </p:txBody>
      </p:sp>
      <p:pic>
        <p:nvPicPr>
          <p:cNvPr id="9" name="Picture 8">
            <a:extLst>
              <a:ext uri="{FF2B5EF4-FFF2-40B4-BE49-F238E27FC236}">
                <a16:creationId xmlns:a16="http://schemas.microsoft.com/office/drawing/2014/main" id="{22DAF1DB-F3C1-4557-8FC9-ACA48883F33C}"/>
              </a:ext>
            </a:extLst>
          </p:cNvPr>
          <p:cNvPicPr>
            <a:picLocks noChangeAspect="1"/>
          </p:cNvPicPr>
          <p:nvPr/>
        </p:nvPicPr>
        <p:blipFill>
          <a:blip r:embed="rId3"/>
          <a:stretch>
            <a:fillRect/>
          </a:stretch>
        </p:blipFill>
        <p:spPr>
          <a:xfrm>
            <a:off x="9937593" y="4689188"/>
            <a:ext cx="2363387" cy="2363387"/>
          </a:xfrm>
          <a:prstGeom prst="rect">
            <a:avLst/>
          </a:prstGeom>
          <a:effectLst>
            <a:outerShdw blurRad="50800" dist="38100" dir="2700000" algn="tl" rotWithShape="0">
              <a:prstClr val="black">
                <a:alpha val="40000"/>
              </a:prstClr>
            </a:outerShdw>
          </a:effectLst>
        </p:spPr>
      </p:pic>
      <p:sp>
        <p:nvSpPr>
          <p:cNvPr id="10" name="TextBox 9">
            <a:extLst>
              <a:ext uri="{FF2B5EF4-FFF2-40B4-BE49-F238E27FC236}">
                <a16:creationId xmlns:a16="http://schemas.microsoft.com/office/drawing/2014/main" id="{D4FD277B-5820-44A6-BF05-33294EF2B31B}"/>
              </a:ext>
            </a:extLst>
          </p:cNvPr>
          <p:cNvSpPr txBox="1"/>
          <p:nvPr/>
        </p:nvSpPr>
        <p:spPr>
          <a:xfrm>
            <a:off x="9996161" y="3857302"/>
            <a:ext cx="2414764" cy="1037207"/>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2400" b="1" i="0" u="none" strike="noStrike" kern="1200" cap="none" spc="0" normalizeH="0" baseline="0" noProof="0" dirty="0">
                <a:ln>
                  <a:noFill/>
                </a:ln>
                <a:solidFill>
                  <a:srgbClr val="628E00"/>
                </a:solidFill>
                <a:effectLst>
                  <a:outerShdw blurRad="38100" dist="38100" dir="2700000" algn="tl">
                    <a:srgbClr val="000000">
                      <a:alpha val="43137"/>
                    </a:srgbClr>
                  </a:outerShdw>
                </a:effectLst>
                <a:uLnTx/>
                <a:uFillTx/>
                <a:latin typeface="OCR A Extended" panose="02010509020102010303" pitchFamily="50" charset="0"/>
                <a:ea typeface="+mn-ea"/>
                <a:cs typeface="+mn-cs"/>
              </a:rPr>
              <a:t>Warning!</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2400" b="1" i="0" u="none" strike="noStrike" kern="1200" cap="none" spc="0" normalizeH="0" baseline="0" noProof="0" dirty="0">
                <a:ln>
                  <a:noFill/>
                </a:ln>
                <a:solidFill>
                  <a:srgbClr val="628E00"/>
                </a:solidFill>
                <a:effectLst>
                  <a:outerShdw blurRad="38100" dist="38100" dir="2700000" algn="tl">
                    <a:srgbClr val="000000">
                      <a:alpha val="43137"/>
                    </a:srgbClr>
                  </a:outerShdw>
                </a:effectLst>
                <a:uLnTx/>
                <a:uFillTx/>
                <a:latin typeface="OCR A Extended" panose="02010509020102010303" pitchFamily="50" charset="0"/>
                <a:ea typeface="+mn-ea"/>
                <a:cs typeface="+mn-cs"/>
              </a:rPr>
              <a:t>Nerdy Stuff</a:t>
            </a:r>
          </a:p>
        </p:txBody>
      </p:sp>
    </p:spTree>
    <p:extLst>
      <p:ext uri="{BB962C8B-B14F-4D97-AF65-F5344CB8AC3E}">
        <p14:creationId xmlns:p14="http://schemas.microsoft.com/office/powerpoint/2010/main" val="41393178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A899FF-1EEA-4AAB-BDC0-E9F41C04923D}"/>
              </a:ext>
            </a:extLst>
          </p:cNvPr>
          <p:cNvSpPr>
            <a:spLocks noGrp="1"/>
          </p:cNvSpPr>
          <p:nvPr>
            <p:ph type="title"/>
          </p:nvPr>
        </p:nvSpPr>
        <p:spPr/>
        <p:txBody>
          <a:bodyPr/>
          <a:lstStyle/>
          <a:p>
            <a:r>
              <a:rPr lang="en-GB" dirty="0"/>
              <a:t>Infrastructure As Code </a:t>
            </a:r>
          </a:p>
        </p:txBody>
      </p:sp>
      <p:pic>
        <p:nvPicPr>
          <p:cNvPr id="13" name="Graphic 12">
            <a:extLst>
              <a:ext uri="{FF2B5EF4-FFF2-40B4-BE49-F238E27FC236}">
                <a16:creationId xmlns:a16="http://schemas.microsoft.com/office/drawing/2014/main" id="{293502A4-E03B-49B8-942B-1151D08281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22693" y="4937422"/>
            <a:ext cx="1965176" cy="1965176"/>
          </a:xfrm>
          <a:prstGeom prst="rect">
            <a:avLst/>
          </a:prstGeom>
        </p:spPr>
      </p:pic>
    </p:spTree>
    <p:extLst>
      <p:ext uri="{BB962C8B-B14F-4D97-AF65-F5344CB8AC3E}">
        <p14:creationId xmlns:p14="http://schemas.microsoft.com/office/powerpoint/2010/main" val="175106147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4"/>
          <p:cNvGrpSpPr>
            <a:grpSpLocks noChangeAspect="1"/>
          </p:cNvGrpSpPr>
          <p:nvPr/>
        </p:nvGrpSpPr>
        <p:grpSpPr bwMode="auto">
          <a:xfrm>
            <a:off x="6515364" y="1565243"/>
            <a:ext cx="5446156" cy="4515529"/>
            <a:chOff x="2863" y="318"/>
            <a:chExt cx="4354" cy="3610"/>
          </a:xfrm>
        </p:grpSpPr>
        <p:sp>
          <p:nvSpPr>
            <p:cNvPr id="82" name="AutoShape 3"/>
            <p:cNvSpPr>
              <a:spLocks noChangeAspect="1" noChangeArrowheads="1" noTextEdit="1"/>
            </p:cNvSpPr>
            <p:nvPr/>
          </p:nvSpPr>
          <p:spPr bwMode="auto">
            <a:xfrm>
              <a:off x="2864" y="319"/>
              <a:ext cx="4353" cy="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83" name="Freeform 5"/>
            <p:cNvSpPr>
              <a:spLocks/>
            </p:cNvSpPr>
            <p:nvPr/>
          </p:nvSpPr>
          <p:spPr bwMode="auto">
            <a:xfrm>
              <a:off x="286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84" name="Freeform 6"/>
            <p:cNvSpPr>
              <a:spLocks/>
            </p:cNvSpPr>
            <p:nvPr/>
          </p:nvSpPr>
          <p:spPr bwMode="auto">
            <a:xfrm>
              <a:off x="2863" y="2620"/>
              <a:ext cx="1366"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919 w 941"/>
                <a:gd name="T23" fmla="*/ 22 h 455"/>
                <a:gd name="T24" fmla="*/ 936 w 941"/>
                <a:gd name="T25" fmla="*/ 62 h 455"/>
                <a:gd name="T26" fmla="*/ 936 w 941"/>
                <a:gd name="T27" fmla="*/ 392 h 455"/>
                <a:gd name="T28" fmla="*/ 938 w 941"/>
                <a:gd name="T29" fmla="*/ 392 h 455"/>
                <a:gd name="T30" fmla="*/ 941 w 941"/>
                <a:gd name="T31" fmla="*/ 392 h 455"/>
                <a:gd name="T32" fmla="*/ 941 w 941"/>
                <a:gd name="T33" fmla="*/ 62 h 455"/>
                <a:gd name="T34" fmla="*/ 878 w 941"/>
                <a:gd name="T35" fmla="*/ 0 h 455"/>
                <a:gd name="T36" fmla="*/ 63 w 941"/>
                <a:gd name="T37" fmla="*/ 0 h 455"/>
                <a:gd name="T38" fmla="*/ 0 w 941"/>
                <a:gd name="T39" fmla="*/ 62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2"/>
                    <a:pt x="5" y="62"/>
                    <a:pt x="5" y="62"/>
                  </a:cubicBezTo>
                  <a:cubicBezTo>
                    <a:pt x="5" y="46"/>
                    <a:pt x="12" y="32"/>
                    <a:pt x="22" y="22"/>
                  </a:cubicBezTo>
                  <a:cubicBezTo>
                    <a:pt x="33" y="11"/>
                    <a:pt x="47" y="5"/>
                    <a:pt x="63"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3"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85" name="Freeform 7"/>
            <p:cNvSpPr>
              <a:spLocks/>
            </p:cNvSpPr>
            <p:nvPr/>
          </p:nvSpPr>
          <p:spPr bwMode="auto">
            <a:xfrm>
              <a:off x="3003" y="2813"/>
              <a:ext cx="143" cy="326"/>
            </a:xfrm>
            <a:custGeom>
              <a:avLst/>
              <a:gdLst>
                <a:gd name="T0" fmla="*/ 0 w 98"/>
                <a:gd name="T1" fmla="*/ 0 h 224"/>
                <a:gd name="T2" fmla="*/ 0 w 98"/>
                <a:gd name="T3" fmla="*/ 189 h 224"/>
                <a:gd name="T4" fmla="*/ 98 w 98"/>
                <a:gd name="T5" fmla="*/ 224 h 224"/>
                <a:gd name="T6" fmla="*/ 98 w 98"/>
                <a:gd name="T7" fmla="*/ 0 h 224"/>
                <a:gd name="T8" fmla="*/ 0 w 98"/>
                <a:gd name="T9" fmla="*/ 0 h 224"/>
              </a:gdLst>
              <a:ahLst/>
              <a:cxnLst>
                <a:cxn ang="0">
                  <a:pos x="T0" y="T1"/>
                </a:cxn>
                <a:cxn ang="0">
                  <a:pos x="T2" y="T3"/>
                </a:cxn>
                <a:cxn ang="0">
                  <a:pos x="T4" y="T5"/>
                </a:cxn>
                <a:cxn ang="0">
                  <a:pos x="T6" y="T7"/>
                </a:cxn>
                <a:cxn ang="0">
                  <a:pos x="T8" y="T9"/>
                </a:cxn>
              </a:cxnLst>
              <a:rect l="0" t="0" r="r" b="b"/>
              <a:pathLst>
                <a:path w="98" h="224">
                  <a:moveTo>
                    <a:pt x="0" y="0"/>
                  </a:moveTo>
                  <a:cubicBezTo>
                    <a:pt x="0" y="189"/>
                    <a:pt x="0" y="189"/>
                    <a:pt x="0" y="189"/>
                  </a:cubicBezTo>
                  <a:cubicBezTo>
                    <a:pt x="0" y="208"/>
                    <a:pt x="44" y="224"/>
                    <a:pt x="98" y="224"/>
                  </a:cubicBezTo>
                  <a:cubicBezTo>
                    <a:pt x="98" y="0"/>
                    <a:pt x="98" y="0"/>
                    <a:pt x="98"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86" name="Freeform 8"/>
            <p:cNvSpPr>
              <a:spLocks/>
            </p:cNvSpPr>
            <p:nvPr/>
          </p:nvSpPr>
          <p:spPr bwMode="auto">
            <a:xfrm>
              <a:off x="3144" y="2813"/>
              <a:ext cx="144" cy="326"/>
            </a:xfrm>
            <a:custGeom>
              <a:avLst/>
              <a:gdLst>
                <a:gd name="T0" fmla="*/ 0 w 99"/>
                <a:gd name="T1" fmla="*/ 224 h 224"/>
                <a:gd name="T2" fmla="*/ 1 w 99"/>
                <a:gd name="T3" fmla="*/ 224 h 224"/>
                <a:gd name="T4" fmla="*/ 99 w 99"/>
                <a:gd name="T5" fmla="*/ 189 h 224"/>
                <a:gd name="T6" fmla="*/ 99 w 99"/>
                <a:gd name="T7" fmla="*/ 0 h 224"/>
                <a:gd name="T8" fmla="*/ 0 w 99"/>
                <a:gd name="T9" fmla="*/ 0 h 224"/>
                <a:gd name="T10" fmla="*/ 0 w 99"/>
                <a:gd name="T11" fmla="*/ 224 h 224"/>
              </a:gdLst>
              <a:ahLst/>
              <a:cxnLst>
                <a:cxn ang="0">
                  <a:pos x="T0" y="T1"/>
                </a:cxn>
                <a:cxn ang="0">
                  <a:pos x="T2" y="T3"/>
                </a:cxn>
                <a:cxn ang="0">
                  <a:pos x="T4" y="T5"/>
                </a:cxn>
                <a:cxn ang="0">
                  <a:pos x="T6" y="T7"/>
                </a:cxn>
                <a:cxn ang="0">
                  <a:pos x="T8" y="T9"/>
                </a:cxn>
                <a:cxn ang="0">
                  <a:pos x="T10" y="T11"/>
                </a:cxn>
              </a:cxnLst>
              <a:rect l="0" t="0" r="r" b="b"/>
              <a:pathLst>
                <a:path w="99" h="224">
                  <a:moveTo>
                    <a:pt x="0" y="224"/>
                  </a:moveTo>
                  <a:cubicBezTo>
                    <a:pt x="1" y="224"/>
                    <a:pt x="1" y="224"/>
                    <a:pt x="1" y="224"/>
                  </a:cubicBezTo>
                  <a:cubicBezTo>
                    <a:pt x="55" y="224"/>
                    <a:pt x="99" y="208"/>
                    <a:pt x="99" y="189"/>
                  </a:cubicBezTo>
                  <a:cubicBezTo>
                    <a:pt x="99" y="0"/>
                    <a:pt x="99" y="0"/>
                    <a:pt x="99" y="0"/>
                  </a:cubicBezTo>
                  <a:cubicBezTo>
                    <a:pt x="0" y="0"/>
                    <a:pt x="0" y="0"/>
                    <a:pt x="0" y="0"/>
                  </a:cubicBezTo>
                  <a:lnTo>
                    <a:pt x="0" y="224"/>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87" name="Oval 9"/>
            <p:cNvSpPr>
              <a:spLocks noChangeArrowheads="1"/>
            </p:cNvSpPr>
            <p:nvPr/>
          </p:nvSpPr>
          <p:spPr bwMode="auto">
            <a:xfrm>
              <a:off x="3003" y="2761"/>
              <a:ext cx="285" cy="1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88" name="Oval 10"/>
            <p:cNvSpPr>
              <a:spLocks noChangeArrowheads="1"/>
            </p:cNvSpPr>
            <p:nvPr/>
          </p:nvSpPr>
          <p:spPr bwMode="auto">
            <a:xfrm>
              <a:off x="3033" y="2775"/>
              <a:ext cx="226" cy="69"/>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89" name="Freeform 11"/>
            <p:cNvSpPr>
              <a:spLocks/>
            </p:cNvSpPr>
            <p:nvPr/>
          </p:nvSpPr>
          <p:spPr bwMode="auto">
            <a:xfrm>
              <a:off x="3033" y="2775"/>
              <a:ext cx="226" cy="56"/>
            </a:xfrm>
            <a:custGeom>
              <a:avLst/>
              <a:gdLst>
                <a:gd name="T0" fmla="*/ 140 w 156"/>
                <a:gd name="T1" fmla="*/ 38 h 38"/>
                <a:gd name="T2" fmla="*/ 156 w 156"/>
                <a:gd name="T3" fmla="*/ 24 h 38"/>
                <a:gd name="T4" fmla="*/ 78 w 156"/>
                <a:gd name="T5" fmla="*/ 0 h 38"/>
                <a:gd name="T6" fmla="*/ 0 w 156"/>
                <a:gd name="T7" fmla="*/ 24 h 38"/>
                <a:gd name="T8" fmla="*/ 17 w 156"/>
                <a:gd name="T9" fmla="*/ 38 h 38"/>
                <a:gd name="T10" fmla="*/ 78 w 156"/>
                <a:gd name="T11" fmla="*/ 29 h 38"/>
                <a:gd name="T12" fmla="*/ 140 w 15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140" y="38"/>
                  </a:moveTo>
                  <a:cubicBezTo>
                    <a:pt x="150" y="34"/>
                    <a:pt x="156" y="29"/>
                    <a:pt x="156" y="24"/>
                  </a:cubicBezTo>
                  <a:cubicBezTo>
                    <a:pt x="156" y="11"/>
                    <a:pt x="121" y="0"/>
                    <a:pt x="78" y="0"/>
                  </a:cubicBezTo>
                  <a:cubicBezTo>
                    <a:pt x="35" y="0"/>
                    <a:pt x="0" y="11"/>
                    <a:pt x="0" y="24"/>
                  </a:cubicBezTo>
                  <a:cubicBezTo>
                    <a:pt x="0" y="29"/>
                    <a:pt x="6" y="34"/>
                    <a:pt x="17" y="38"/>
                  </a:cubicBezTo>
                  <a:cubicBezTo>
                    <a:pt x="31" y="33"/>
                    <a:pt x="53" y="29"/>
                    <a:pt x="78" y="29"/>
                  </a:cubicBezTo>
                  <a:cubicBezTo>
                    <a:pt x="103" y="29"/>
                    <a:pt x="126" y="33"/>
                    <a:pt x="140" y="38"/>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90" name="Freeform 12"/>
            <p:cNvSpPr>
              <a:spLocks noEditPoints="1"/>
            </p:cNvSpPr>
            <p:nvPr/>
          </p:nvSpPr>
          <p:spPr bwMode="auto">
            <a:xfrm>
              <a:off x="3043" y="2928"/>
              <a:ext cx="207" cy="118"/>
            </a:xfrm>
            <a:custGeom>
              <a:avLst/>
              <a:gdLst>
                <a:gd name="T0" fmla="*/ 135 w 143"/>
                <a:gd name="T1" fmla="*/ 74 h 81"/>
                <a:gd name="T2" fmla="*/ 113 w 143"/>
                <a:gd name="T3" fmla="*/ 81 h 81"/>
                <a:gd name="T4" fmla="*/ 82 w 143"/>
                <a:gd name="T5" fmla="*/ 81 h 81"/>
                <a:gd name="T6" fmla="*/ 82 w 143"/>
                <a:gd name="T7" fmla="*/ 0 h 81"/>
                <a:gd name="T8" fmla="*/ 111 w 143"/>
                <a:gd name="T9" fmla="*/ 0 h 81"/>
                <a:gd name="T10" fmla="*/ 133 w 143"/>
                <a:gd name="T11" fmla="*/ 5 h 81"/>
                <a:gd name="T12" fmla="*/ 139 w 143"/>
                <a:gd name="T13" fmla="*/ 19 h 81"/>
                <a:gd name="T14" fmla="*/ 134 w 143"/>
                <a:gd name="T15" fmla="*/ 31 h 81"/>
                <a:gd name="T16" fmla="*/ 124 w 143"/>
                <a:gd name="T17" fmla="*/ 37 h 81"/>
                <a:gd name="T18" fmla="*/ 124 w 143"/>
                <a:gd name="T19" fmla="*/ 37 h 81"/>
                <a:gd name="T20" fmla="*/ 138 w 143"/>
                <a:gd name="T21" fmla="*/ 44 h 81"/>
                <a:gd name="T22" fmla="*/ 142 w 143"/>
                <a:gd name="T23" fmla="*/ 57 h 81"/>
                <a:gd name="T24" fmla="*/ 135 w 143"/>
                <a:gd name="T25" fmla="*/ 74 h 81"/>
                <a:gd name="T26" fmla="*/ 59 w 143"/>
                <a:gd name="T27" fmla="*/ 69 h 81"/>
                <a:gd name="T28" fmla="*/ 28 w 143"/>
                <a:gd name="T29" fmla="*/ 81 h 81"/>
                <a:gd name="T30" fmla="*/ 0 w 143"/>
                <a:gd name="T31" fmla="*/ 81 h 81"/>
                <a:gd name="T32" fmla="*/ 0 w 143"/>
                <a:gd name="T33" fmla="*/ 0 h 81"/>
                <a:gd name="T34" fmla="*/ 28 w 143"/>
                <a:gd name="T35" fmla="*/ 0 h 81"/>
                <a:gd name="T36" fmla="*/ 71 w 143"/>
                <a:gd name="T37" fmla="*/ 39 h 81"/>
                <a:gd name="T38" fmla="*/ 59 w 143"/>
                <a:gd name="T3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81">
                  <a:moveTo>
                    <a:pt x="135" y="74"/>
                  </a:moveTo>
                  <a:cubicBezTo>
                    <a:pt x="129" y="78"/>
                    <a:pt x="122" y="81"/>
                    <a:pt x="113" y="81"/>
                  </a:cubicBezTo>
                  <a:cubicBezTo>
                    <a:pt x="82" y="81"/>
                    <a:pt x="82" y="81"/>
                    <a:pt x="82" y="81"/>
                  </a:cubicBezTo>
                  <a:cubicBezTo>
                    <a:pt x="82" y="0"/>
                    <a:pt x="82" y="0"/>
                    <a:pt x="82" y="0"/>
                  </a:cubicBezTo>
                  <a:cubicBezTo>
                    <a:pt x="111" y="0"/>
                    <a:pt x="111" y="0"/>
                    <a:pt x="111" y="0"/>
                  </a:cubicBezTo>
                  <a:cubicBezTo>
                    <a:pt x="121" y="0"/>
                    <a:pt x="128" y="2"/>
                    <a:pt x="133" y="5"/>
                  </a:cubicBezTo>
                  <a:cubicBezTo>
                    <a:pt x="137" y="9"/>
                    <a:pt x="139" y="13"/>
                    <a:pt x="139" y="19"/>
                  </a:cubicBezTo>
                  <a:cubicBezTo>
                    <a:pt x="139" y="24"/>
                    <a:pt x="138" y="28"/>
                    <a:pt x="134" y="31"/>
                  </a:cubicBezTo>
                  <a:cubicBezTo>
                    <a:pt x="131" y="34"/>
                    <a:pt x="128" y="36"/>
                    <a:pt x="124" y="37"/>
                  </a:cubicBezTo>
                  <a:cubicBezTo>
                    <a:pt x="124" y="37"/>
                    <a:pt x="124" y="37"/>
                    <a:pt x="124" y="37"/>
                  </a:cubicBezTo>
                  <a:cubicBezTo>
                    <a:pt x="129" y="38"/>
                    <a:pt x="134" y="40"/>
                    <a:pt x="138" y="44"/>
                  </a:cubicBezTo>
                  <a:cubicBezTo>
                    <a:pt x="141" y="47"/>
                    <a:pt x="142" y="52"/>
                    <a:pt x="142" y="57"/>
                  </a:cubicBezTo>
                  <a:cubicBezTo>
                    <a:pt x="143" y="64"/>
                    <a:pt x="140" y="70"/>
                    <a:pt x="135" y="74"/>
                  </a:cubicBezTo>
                  <a:close/>
                  <a:moveTo>
                    <a:pt x="59" y="69"/>
                  </a:moveTo>
                  <a:cubicBezTo>
                    <a:pt x="52" y="77"/>
                    <a:pt x="41" y="81"/>
                    <a:pt x="28" y="81"/>
                  </a:cubicBezTo>
                  <a:cubicBezTo>
                    <a:pt x="0" y="81"/>
                    <a:pt x="0" y="81"/>
                    <a:pt x="0" y="81"/>
                  </a:cubicBezTo>
                  <a:cubicBezTo>
                    <a:pt x="0" y="0"/>
                    <a:pt x="0" y="0"/>
                    <a:pt x="0" y="0"/>
                  </a:cubicBezTo>
                  <a:cubicBezTo>
                    <a:pt x="28" y="0"/>
                    <a:pt x="28" y="0"/>
                    <a:pt x="28" y="0"/>
                  </a:cubicBezTo>
                  <a:cubicBezTo>
                    <a:pt x="57" y="0"/>
                    <a:pt x="71" y="13"/>
                    <a:pt x="71" y="39"/>
                  </a:cubicBezTo>
                  <a:cubicBezTo>
                    <a:pt x="71" y="52"/>
                    <a:pt x="67" y="62"/>
                    <a:pt x="59"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91" name="Freeform 13"/>
            <p:cNvSpPr>
              <a:spLocks/>
            </p:cNvSpPr>
            <p:nvPr/>
          </p:nvSpPr>
          <p:spPr bwMode="auto">
            <a:xfrm>
              <a:off x="3069" y="2950"/>
              <a:ext cx="49" cy="74"/>
            </a:xfrm>
            <a:custGeom>
              <a:avLst/>
              <a:gdLst>
                <a:gd name="T0" fmla="*/ 9 w 34"/>
                <a:gd name="T1" fmla="*/ 0 h 51"/>
                <a:gd name="T2" fmla="*/ 0 w 34"/>
                <a:gd name="T3" fmla="*/ 0 h 51"/>
                <a:gd name="T4" fmla="*/ 0 w 34"/>
                <a:gd name="T5" fmla="*/ 51 h 51"/>
                <a:gd name="T6" fmla="*/ 9 w 34"/>
                <a:gd name="T7" fmla="*/ 51 h 51"/>
                <a:gd name="T8" fmla="*/ 28 w 34"/>
                <a:gd name="T9" fmla="*/ 44 h 51"/>
                <a:gd name="T10" fmla="*/ 34 w 34"/>
                <a:gd name="T11" fmla="*/ 25 h 51"/>
                <a:gd name="T12" fmla="*/ 28 w 34"/>
                <a:gd name="T13" fmla="*/ 7 h 51"/>
                <a:gd name="T14" fmla="*/ 9 w 34"/>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1">
                  <a:moveTo>
                    <a:pt x="9" y="0"/>
                  </a:moveTo>
                  <a:cubicBezTo>
                    <a:pt x="0" y="0"/>
                    <a:pt x="0" y="0"/>
                    <a:pt x="0" y="0"/>
                  </a:cubicBezTo>
                  <a:cubicBezTo>
                    <a:pt x="0" y="51"/>
                    <a:pt x="0" y="51"/>
                    <a:pt x="0" y="51"/>
                  </a:cubicBezTo>
                  <a:cubicBezTo>
                    <a:pt x="9" y="51"/>
                    <a:pt x="9" y="51"/>
                    <a:pt x="9" y="51"/>
                  </a:cubicBezTo>
                  <a:cubicBezTo>
                    <a:pt x="17" y="51"/>
                    <a:pt x="23" y="49"/>
                    <a:pt x="28" y="44"/>
                  </a:cubicBezTo>
                  <a:cubicBezTo>
                    <a:pt x="32" y="39"/>
                    <a:pt x="34" y="33"/>
                    <a:pt x="34" y="25"/>
                  </a:cubicBezTo>
                  <a:cubicBezTo>
                    <a:pt x="34" y="17"/>
                    <a:pt x="32" y="11"/>
                    <a:pt x="28" y="7"/>
                  </a:cubicBezTo>
                  <a:cubicBezTo>
                    <a:pt x="23" y="2"/>
                    <a:pt x="17" y="0"/>
                    <a:pt x="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92" name="Freeform 14"/>
            <p:cNvSpPr>
              <a:spLocks/>
            </p:cNvSpPr>
            <p:nvPr/>
          </p:nvSpPr>
          <p:spPr bwMode="auto">
            <a:xfrm>
              <a:off x="3188" y="2948"/>
              <a:ext cx="29" cy="28"/>
            </a:xfrm>
            <a:custGeom>
              <a:avLst/>
              <a:gdLst>
                <a:gd name="T0" fmla="*/ 17 w 20"/>
                <a:gd name="T1" fmla="*/ 16 h 19"/>
                <a:gd name="T2" fmla="*/ 20 w 20"/>
                <a:gd name="T3" fmla="*/ 9 h 19"/>
                <a:gd name="T4" fmla="*/ 7 w 20"/>
                <a:gd name="T5" fmla="*/ 0 h 19"/>
                <a:gd name="T6" fmla="*/ 0 w 20"/>
                <a:gd name="T7" fmla="*/ 0 h 19"/>
                <a:gd name="T8" fmla="*/ 0 w 20"/>
                <a:gd name="T9" fmla="*/ 19 h 19"/>
                <a:gd name="T10" fmla="*/ 8 w 20"/>
                <a:gd name="T11" fmla="*/ 19 h 19"/>
                <a:gd name="T12" fmla="*/ 17 w 20"/>
                <a:gd name="T13" fmla="*/ 16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7" y="16"/>
                  </a:moveTo>
                  <a:cubicBezTo>
                    <a:pt x="19" y="14"/>
                    <a:pt x="20" y="12"/>
                    <a:pt x="20" y="9"/>
                  </a:cubicBezTo>
                  <a:cubicBezTo>
                    <a:pt x="20" y="3"/>
                    <a:pt x="16" y="0"/>
                    <a:pt x="7" y="0"/>
                  </a:cubicBezTo>
                  <a:cubicBezTo>
                    <a:pt x="0" y="0"/>
                    <a:pt x="0" y="0"/>
                    <a:pt x="0" y="0"/>
                  </a:cubicBezTo>
                  <a:cubicBezTo>
                    <a:pt x="0" y="19"/>
                    <a:pt x="0" y="19"/>
                    <a:pt x="0" y="19"/>
                  </a:cubicBezTo>
                  <a:cubicBezTo>
                    <a:pt x="8" y="19"/>
                    <a:pt x="8" y="19"/>
                    <a:pt x="8" y="19"/>
                  </a:cubicBezTo>
                  <a:cubicBezTo>
                    <a:pt x="12" y="19"/>
                    <a:pt x="15" y="18"/>
                    <a:pt x="17" y="1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93" name="Freeform 15"/>
            <p:cNvSpPr>
              <a:spLocks/>
            </p:cNvSpPr>
            <p:nvPr/>
          </p:nvSpPr>
          <p:spPr bwMode="auto">
            <a:xfrm>
              <a:off x="3188" y="2995"/>
              <a:ext cx="33" cy="30"/>
            </a:xfrm>
            <a:custGeom>
              <a:avLst/>
              <a:gdLst>
                <a:gd name="T0" fmla="*/ 20 w 23"/>
                <a:gd name="T1" fmla="*/ 3 h 21"/>
                <a:gd name="T2" fmla="*/ 10 w 23"/>
                <a:gd name="T3" fmla="*/ 0 h 21"/>
                <a:gd name="T4" fmla="*/ 0 w 23"/>
                <a:gd name="T5" fmla="*/ 0 h 21"/>
                <a:gd name="T6" fmla="*/ 0 w 23"/>
                <a:gd name="T7" fmla="*/ 21 h 21"/>
                <a:gd name="T8" fmla="*/ 10 w 23"/>
                <a:gd name="T9" fmla="*/ 21 h 21"/>
                <a:gd name="T10" fmla="*/ 20 w 23"/>
                <a:gd name="T11" fmla="*/ 18 h 21"/>
                <a:gd name="T12" fmla="*/ 23 w 23"/>
                <a:gd name="T13" fmla="*/ 10 h 21"/>
                <a:gd name="T14" fmla="*/ 20 w 23"/>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20" y="3"/>
                  </a:moveTo>
                  <a:cubicBezTo>
                    <a:pt x="18" y="1"/>
                    <a:pt x="14" y="0"/>
                    <a:pt x="10" y="0"/>
                  </a:cubicBezTo>
                  <a:cubicBezTo>
                    <a:pt x="0" y="0"/>
                    <a:pt x="0" y="0"/>
                    <a:pt x="0" y="0"/>
                  </a:cubicBezTo>
                  <a:cubicBezTo>
                    <a:pt x="0" y="21"/>
                    <a:pt x="0" y="21"/>
                    <a:pt x="0" y="21"/>
                  </a:cubicBezTo>
                  <a:cubicBezTo>
                    <a:pt x="10" y="21"/>
                    <a:pt x="10" y="21"/>
                    <a:pt x="10" y="21"/>
                  </a:cubicBezTo>
                  <a:cubicBezTo>
                    <a:pt x="14" y="21"/>
                    <a:pt x="18" y="20"/>
                    <a:pt x="20" y="18"/>
                  </a:cubicBezTo>
                  <a:cubicBezTo>
                    <a:pt x="22" y="16"/>
                    <a:pt x="23" y="14"/>
                    <a:pt x="23" y="10"/>
                  </a:cubicBezTo>
                  <a:cubicBezTo>
                    <a:pt x="23" y="7"/>
                    <a:pt x="22" y="5"/>
                    <a:pt x="20" y="3"/>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94" name="Rectangle 16"/>
            <p:cNvSpPr>
              <a:spLocks noChangeArrowheads="1"/>
            </p:cNvSpPr>
            <p:nvPr/>
          </p:nvSpPr>
          <p:spPr bwMode="auto">
            <a:xfrm>
              <a:off x="3398" y="2838"/>
              <a:ext cx="49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325">
                <a:defRPr/>
              </a:pPr>
              <a:r>
                <a:rPr lang="en-US" altLang="en-US" sz="1428" kern="0" dirty="0">
                  <a:solidFill>
                    <a:srgbClr val="FFFFFF"/>
                  </a:solidFill>
                  <a:latin typeface="Segoe UI Semilight" panose="020B0402040204020203" pitchFamily="34" charset="0"/>
                  <a:cs typeface="Segoe UI Semilight" panose="020B0402040204020203" pitchFamily="34" charset="0"/>
                </a:rPr>
                <a:t>SQL - A</a:t>
              </a:r>
              <a:endParaRPr lang="en-US" altLang="en-US" sz="1122" kern="0" dirty="0">
                <a:solidFill>
                  <a:srgbClr val="00B0F0"/>
                </a:solidFill>
                <a:latin typeface="Segoe UI Semilight" panose="020B0402040204020203" pitchFamily="34" charset="0"/>
                <a:cs typeface="Segoe UI Semilight" panose="020B0402040204020203" pitchFamily="34" charset="0"/>
              </a:endParaRPr>
            </a:p>
          </p:txBody>
        </p:sp>
        <p:sp>
          <p:nvSpPr>
            <p:cNvPr id="95" name="Freeform 17"/>
            <p:cNvSpPr>
              <a:spLocks/>
            </p:cNvSpPr>
            <p:nvPr/>
          </p:nvSpPr>
          <p:spPr bwMode="auto">
            <a:xfrm>
              <a:off x="432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96" name="Freeform 18"/>
            <p:cNvSpPr>
              <a:spLocks/>
            </p:cNvSpPr>
            <p:nvPr/>
          </p:nvSpPr>
          <p:spPr bwMode="auto">
            <a:xfrm>
              <a:off x="4322" y="2620"/>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878 w 941"/>
                <a:gd name="T23" fmla="*/ 5 h 455"/>
                <a:gd name="T24" fmla="*/ 919 w 941"/>
                <a:gd name="T25" fmla="*/ 22 h 455"/>
                <a:gd name="T26" fmla="*/ 936 w 941"/>
                <a:gd name="T27" fmla="*/ 62 h 455"/>
                <a:gd name="T28" fmla="*/ 936 w 941"/>
                <a:gd name="T29" fmla="*/ 392 h 455"/>
                <a:gd name="T30" fmla="*/ 938 w 941"/>
                <a:gd name="T31" fmla="*/ 392 h 455"/>
                <a:gd name="T32" fmla="*/ 941 w 941"/>
                <a:gd name="T33" fmla="*/ 392 h 455"/>
                <a:gd name="T34" fmla="*/ 941 w 941"/>
                <a:gd name="T35" fmla="*/ 62 h 455"/>
                <a:gd name="T36" fmla="*/ 878 w 941"/>
                <a:gd name="T37" fmla="*/ 0 h 455"/>
                <a:gd name="T38" fmla="*/ 63 w 941"/>
                <a:gd name="T39" fmla="*/ 0 h 455"/>
                <a:gd name="T40" fmla="*/ 0 w 941"/>
                <a:gd name="T41" fmla="*/ 62 h 455"/>
                <a:gd name="T42" fmla="*/ 0 w 941"/>
                <a:gd name="T43" fmla="*/ 392 h 455"/>
                <a:gd name="T44" fmla="*/ 63 w 941"/>
                <a:gd name="T45" fmla="*/ 455 h 455"/>
                <a:gd name="T46" fmla="*/ 878 w 941"/>
                <a:gd name="T47" fmla="*/ 455 h 455"/>
                <a:gd name="T48" fmla="*/ 878 w 941"/>
                <a:gd name="T49" fmla="*/ 455 h 455"/>
                <a:gd name="T50" fmla="*/ 941 w 941"/>
                <a:gd name="T51" fmla="*/ 392 h 455"/>
                <a:gd name="T52" fmla="*/ 938 w 941"/>
                <a:gd name="T53"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2" y="444"/>
                    <a:pt x="22" y="433"/>
                  </a:cubicBezTo>
                  <a:cubicBezTo>
                    <a:pt x="11" y="423"/>
                    <a:pt x="5" y="408"/>
                    <a:pt x="5" y="392"/>
                  </a:cubicBezTo>
                  <a:cubicBezTo>
                    <a:pt x="5" y="62"/>
                    <a:pt x="5" y="62"/>
                    <a:pt x="5" y="62"/>
                  </a:cubicBezTo>
                  <a:cubicBezTo>
                    <a:pt x="5" y="46"/>
                    <a:pt x="11" y="32"/>
                    <a:pt x="22" y="22"/>
                  </a:cubicBezTo>
                  <a:cubicBezTo>
                    <a:pt x="32" y="11"/>
                    <a:pt x="47" y="5"/>
                    <a:pt x="63" y="5"/>
                  </a:cubicBezTo>
                  <a:cubicBezTo>
                    <a:pt x="878" y="5"/>
                    <a:pt x="878" y="5"/>
                    <a:pt x="878"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2"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878" y="455"/>
                    <a:pt x="878" y="455"/>
                    <a:pt x="878" y="455"/>
                  </a:cubicBezTo>
                  <a:cubicBezTo>
                    <a:pt x="912"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97" name="Freeform 19"/>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98" name="Freeform 20"/>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99" name="Freeform 21"/>
            <p:cNvSpPr>
              <a:spLocks/>
            </p:cNvSpPr>
            <p:nvPr/>
          </p:nvSpPr>
          <p:spPr bwMode="auto">
            <a:xfrm>
              <a:off x="4472" y="2845"/>
              <a:ext cx="42" cy="10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00" name="Freeform 22"/>
            <p:cNvSpPr>
              <a:spLocks/>
            </p:cNvSpPr>
            <p:nvPr/>
          </p:nvSpPr>
          <p:spPr bwMode="auto">
            <a:xfrm>
              <a:off x="4523" y="2958"/>
              <a:ext cx="203" cy="101"/>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01" name="Freeform 23"/>
            <p:cNvSpPr>
              <a:spLocks/>
            </p:cNvSpPr>
            <p:nvPr/>
          </p:nvSpPr>
          <p:spPr bwMode="auto">
            <a:xfrm>
              <a:off x="4604" y="2881"/>
              <a:ext cx="144" cy="121"/>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02" name="Freeform 24"/>
            <p:cNvSpPr>
              <a:spLocks/>
            </p:cNvSpPr>
            <p:nvPr/>
          </p:nvSpPr>
          <p:spPr bwMode="auto">
            <a:xfrm>
              <a:off x="4534" y="2807"/>
              <a:ext cx="63" cy="60"/>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03" name="Freeform 25"/>
            <p:cNvSpPr>
              <a:spLocks/>
            </p:cNvSpPr>
            <p:nvPr/>
          </p:nvSpPr>
          <p:spPr bwMode="auto">
            <a:xfrm>
              <a:off x="4478" y="2953"/>
              <a:ext cx="45" cy="114"/>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04" name="Freeform 26"/>
            <p:cNvSpPr>
              <a:spLocks/>
            </p:cNvSpPr>
            <p:nvPr/>
          </p:nvSpPr>
          <p:spPr bwMode="auto">
            <a:xfrm>
              <a:off x="4499" y="2867"/>
              <a:ext cx="105" cy="115"/>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05" name="Freeform 27"/>
            <p:cNvSpPr>
              <a:spLocks/>
            </p:cNvSpPr>
            <p:nvPr/>
          </p:nvSpPr>
          <p:spPr bwMode="auto">
            <a:xfrm>
              <a:off x="4575" y="2831"/>
              <a:ext cx="144" cy="63"/>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06" name="Freeform 28"/>
            <p:cNvSpPr>
              <a:spLocks/>
            </p:cNvSpPr>
            <p:nvPr/>
          </p:nvSpPr>
          <p:spPr bwMode="auto">
            <a:xfrm>
              <a:off x="4653" y="2921"/>
              <a:ext cx="75" cy="72"/>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07" name="Freeform 29"/>
            <p:cNvSpPr>
              <a:spLocks/>
            </p:cNvSpPr>
            <p:nvPr/>
          </p:nvSpPr>
          <p:spPr bwMode="auto">
            <a:xfrm>
              <a:off x="4590" y="3002"/>
              <a:ext cx="66" cy="67"/>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08" name="Freeform 30"/>
            <p:cNvSpPr>
              <a:spLocks/>
            </p:cNvSpPr>
            <p:nvPr/>
          </p:nvSpPr>
          <p:spPr bwMode="auto">
            <a:xfrm>
              <a:off x="4468" y="2902"/>
              <a:ext cx="103" cy="101"/>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09" name="Rectangle 31"/>
            <p:cNvSpPr>
              <a:spLocks noChangeArrowheads="1"/>
            </p:cNvSpPr>
            <p:nvPr/>
          </p:nvSpPr>
          <p:spPr bwMode="auto">
            <a:xfrm>
              <a:off x="4884" y="2838"/>
              <a:ext cx="51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325">
                <a:defRPr/>
              </a:pPr>
              <a:r>
                <a:rPr lang="en-US" altLang="en-US" sz="1428" kern="0" dirty="0">
                  <a:solidFill>
                    <a:srgbClr val="FFFFFF"/>
                  </a:solidFill>
                  <a:latin typeface="Segoe UI Semilight" panose="020B0402040204020203" pitchFamily="34" charset="0"/>
                  <a:cs typeface="Segoe UI Semilight" panose="020B0402040204020203" pitchFamily="34" charset="0"/>
                </a:rPr>
                <a:t>Website</a:t>
              </a:r>
              <a:endParaRPr lang="en-US" altLang="en-US" sz="1836" kern="0" dirty="0">
                <a:solidFill>
                  <a:srgbClr val="00B0F0"/>
                </a:solidFill>
                <a:latin typeface="Segoe UI Semilight" panose="020B0402040204020203" pitchFamily="34" charset="0"/>
                <a:cs typeface="Segoe UI Semilight" panose="020B0402040204020203" pitchFamily="34" charset="0"/>
              </a:endParaRPr>
            </a:p>
          </p:txBody>
        </p:sp>
        <p:sp>
          <p:nvSpPr>
            <p:cNvPr id="110" name="Freeform 32"/>
            <p:cNvSpPr>
              <a:spLocks/>
            </p:cNvSpPr>
            <p:nvPr/>
          </p:nvSpPr>
          <p:spPr bwMode="auto">
            <a:xfrm>
              <a:off x="5778" y="2584"/>
              <a:ext cx="1353" cy="647"/>
            </a:xfrm>
            <a:custGeom>
              <a:avLst/>
              <a:gdLst>
                <a:gd name="T0" fmla="*/ 874 w 932"/>
                <a:gd name="T1" fmla="*/ 0 h 446"/>
                <a:gd name="T2" fmla="*/ 59 w 932"/>
                <a:gd name="T3" fmla="*/ 0 h 446"/>
                <a:gd name="T4" fmla="*/ 18 w 932"/>
                <a:gd name="T5" fmla="*/ 17 h 446"/>
                <a:gd name="T6" fmla="*/ 0 w 932"/>
                <a:gd name="T7" fmla="*/ 58 h 446"/>
                <a:gd name="T8" fmla="*/ 0 w 932"/>
                <a:gd name="T9" fmla="*/ 388 h 446"/>
                <a:gd name="T10" fmla="*/ 18 w 932"/>
                <a:gd name="T11" fmla="*/ 430 h 446"/>
                <a:gd name="T12" fmla="*/ 53 w 932"/>
                <a:gd name="T13" fmla="*/ 446 h 446"/>
                <a:gd name="T14" fmla="*/ 53 w 932"/>
                <a:gd name="T15" fmla="*/ 442 h 446"/>
                <a:gd name="T16" fmla="*/ 53 w 932"/>
                <a:gd name="T17" fmla="*/ 113 h 446"/>
                <a:gd name="T18" fmla="*/ 113 w 932"/>
                <a:gd name="T19" fmla="*/ 52 h 446"/>
                <a:gd name="T20" fmla="*/ 928 w 932"/>
                <a:gd name="T21" fmla="*/ 52 h 446"/>
                <a:gd name="T22" fmla="*/ 932 w 932"/>
                <a:gd name="T23" fmla="*/ 52 h 446"/>
                <a:gd name="T24" fmla="*/ 915 w 932"/>
                <a:gd name="T25" fmla="*/ 17 h 446"/>
                <a:gd name="T26" fmla="*/ 874 w 932"/>
                <a:gd name="T27"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2" h="446">
                  <a:moveTo>
                    <a:pt x="874" y="0"/>
                  </a:moveTo>
                  <a:cubicBezTo>
                    <a:pt x="59" y="0"/>
                    <a:pt x="59" y="0"/>
                    <a:pt x="59" y="0"/>
                  </a:cubicBezTo>
                  <a:cubicBezTo>
                    <a:pt x="43" y="0"/>
                    <a:pt x="28" y="7"/>
                    <a:pt x="18" y="17"/>
                  </a:cubicBezTo>
                  <a:cubicBezTo>
                    <a:pt x="7" y="28"/>
                    <a:pt x="0" y="42"/>
                    <a:pt x="0" y="58"/>
                  </a:cubicBezTo>
                  <a:cubicBezTo>
                    <a:pt x="0" y="388"/>
                    <a:pt x="0" y="388"/>
                    <a:pt x="0" y="388"/>
                  </a:cubicBezTo>
                  <a:cubicBezTo>
                    <a:pt x="0" y="404"/>
                    <a:pt x="7" y="419"/>
                    <a:pt x="18" y="430"/>
                  </a:cubicBezTo>
                  <a:cubicBezTo>
                    <a:pt x="27" y="439"/>
                    <a:pt x="39" y="445"/>
                    <a:pt x="53" y="446"/>
                  </a:cubicBezTo>
                  <a:cubicBezTo>
                    <a:pt x="53" y="445"/>
                    <a:pt x="53" y="444"/>
                    <a:pt x="53" y="442"/>
                  </a:cubicBezTo>
                  <a:cubicBezTo>
                    <a:pt x="53" y="113"/>
                    <a:pt x="53" y="113"/>
                    <a:pt x="53" y="113"/>
                  </a:cubicBezTo>
                  <a:cubicBezTo>
                    <a:pt x="53" y="79"/>
                    <a:pt x="80" y="52"/>
                    <a:pt x="113" y="52"/>
                  </a:cubicBezTo>
                  <a:cubicBezTo>
                    <a:pt x="928" y="52"/>
                    <a:pt x="928" y="52"/>
                    <a:pt x="928" y="52"/>
                  </a:cubicBezTo>
                  <a:cubicBezTo>
                    <a:pt x="929" y="52"/>
                    <a:pt x="930" y="52"/>
                    <a:pt x="932" y="52"/>
                  </a:cubicBezTo>
                  <a:cubicBezTo>
                    <a:pt x="930" y="39"/>
                    <a:pt x="924" y="26"/>
                    <a:pt x="915" y="17"/>
                  </a:cubicBezTo>
                  <a:cubicBezTo>
                    <a:pt x="904" y="7"/>
                    <a:pt x="890" y="0"/>
                    <a:pt x="874" y="0"/>
                  </a:cubicBezTo>
                </a:path>
              </a:pathLst>
            </a:custGeom>
            <a:solidFill>
              <a:srgbClr val="4E6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11" name="Freeform 33"/>
            <p:cNvSpPr>
              <a:spLocks/>
            </p:cNvSpPr>
            <p:nvPr/>
          </p:nvSpPr>
          <p:spPr bwMode="auto">
            <a:xfrm>
              <a:off x="5772" y="2578"/>
              <a:ext cx="1365" cy="659"/>
            </a:xfrm>
            <a:custGeom>
              <a:avLst/>
              <a:gdLst>
                <a:gd name="T0" fmla="*/ 878 w 940"/>
                <a:gd name="T1" fmla="*/ 0 h 454"/>
                <a:gd name="T2" fmla="*/ 63 w 940"/>
                <a:gd name="T3" fmla="*/ 0 h 454"/>
                <a:gd name="T4" fmla="*/ 0 w 940"/>
                <a:gd name="T5" fmla="*/ 62 h 454"/>
                <a:gd name="T6" fmla="*/ 0 w 940"/>
                <a:gd name="T7" fmla="*/ 392 h 454"/>
                <a:gd name="T8" fmla="*/ 57 w 940"/>
                <a:gd name="T9" fmla="*/ 454 h 454"/>
                <a:gd name="T10" fmla="*/ 57 w 940"/>
                <a:gd name="T11" fmla="*/ 450 h 454"/>
                <a:gd name="T12" fmla="*/ 22 w 940"/>
                <a:gd name="T13" fmla="*/ 434 h 454"/>
                <a:gd name="T14" fmla="*/ 4 w 940"/>
                <a:gd name="T15" fmla="*/ 392 h 454"/>
                <a:gd name="T16" fmla="*/ 4 w 940"/>
                <a:gd name="T17" fmla="*/ 62 h 454"/>
                <a:gd name="T18" fmla="*/ 22 w 940"/>
                <a:gd name="T19" fmla="*/ 21 h 454"/>
                <a:gd name="T20" fmla="*/ 63 w 940"/>
                <a:gd name="T21" fmla="*/ 4 h 454"/>
                <a:gd name="T22" fmla="*/ 878 w 940"/>
                <a:gd name="T23" fmla="*/ 4 h 454"/>
                <a:gd name="T24" fmla="*/ 919 w 940"/>
                <a:gd name="T25" fmla="*/ 21 h 454"/>
                <a:gd name="T26" fmla="*/ 936 w 940"/>
                <a:gd name="T27" fmla="*/ 56 h 454"/>
                <a:gd name="T28" fmla="*/ 940 w 940"/>
                <a:gd name="T29" fmla="*/ 57 h 454"/>
                <a:gd name="T30" fmla="*/ 878 w 940"/>
                <a:gd name="T31"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0" h="454">
                  <a:moveTo>
                    <a:pt x="878" y="0"/>
                  </a:moveTo>
                  <a:cubicBezTo>
                    <a:pt x="63" y="0"/>
                    <a:pt x="63" y="0"/>
                    <a:pt x="63" y="0"/>
                  </a:cubicBezTo>
                  <a:cubicBezTo>
                    <a:pt x="28" y="0"/>
                    <a:pt x="0" y="28"/>
                    <a:pt x="0" y="62"/>
                  </a:cubicBezTo>
                  <a:cubicBezTo>
                    <a:pt x="0" y="392"/>
                    <a:pt x="0" y="392"/>
                    <a:pt x="0" y="392"/>
                  </a:cubicBezTo>
                  <a:cubicBezTo>
                    <a:pt x="0" y="425"/>
                    <a:pt x="25" y="452"/>
                    <a:pt x="57" y="454"/>
                  </a:cubicBezTo>
                  <a:cubicBezTo>
                    <a:pt x="57" y="453"/>
                    <a:pt x="57" y="452"/>
                    <a:pt x="57" y="450"/>
                  </a:cubicBezTo>
                  <a:cubicBezTo>
                    <a:pt x="43" y="449"/>
                    <a:pt x="31" y="443"/>
                    <a:pt x="22" y="434"/>
                  </a:cubicBezTo>
                  <a:cubicBezTo>
                    <a:pt x="11" y="423"/>
                    <a:pt x="4" y="408"/>
                    <a:pt x="4" y="392"/>
                  </a:cubicBezTo>
                  <a:cubicBezTo>
                    <a:pt x="4" y="62"/>
                    <a:pt x="4" y="62"/>
                    <a:pt x="4" y="62"/>
                  </a:cubicBezTo>
                  <a:cubicBezTo>
                    <a:pt x="4" y="46"/>
                    <a:pt x="11" y="32"/>
                    <a:pt x="22" y="21"/>
                  </a:cubicBezTo>
                  <a:cubicBezTo>
                    <a:pt x="32" y="11"/>
                    <a:pt x="47" y="4"/>
                    <a:pt x="63" y="4"/>
                  </a:cubicBezTo>
                  <a:cubicBezTo>
                    <a:pt x="878" y="4"/>
                    <a:pt x="878" y="4"/>
                    <a:pt x="878" y="4"/>
                  </a:cubicBezTo>
                  <a:cubicBezTo>
                    <a:pt x="894" y="4"/>
                    <a:pt x="908" y="11"/>
                    <a:pt x="919" y="21"/>
                  </a:cubicBezTo>
                  <a:cubicBezTo>
                    <a:pt x="928" y="30"/>
                    <a:pt x="934" y="43"/>
                    <a:pt x="936" y="56"/>
                  </a:cubicBezTo>
                  <a:cubicBezTo>
                    <a:pt x="937" y="56"/>
                    <a:pt x="938" y="57"/>
                    <a:pt x="940" y="57"/>
                  </a:cubicBezTo>
                  <a:cubicBezTo>
                    <a:pt x="937" y="25"/>
                    <a:pt x="910" y="0"/>
                    <a:pt x="87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12" name="Freeform 34"/>
            <p:cNvSpPr>
              <a:spLocks/>
            </p:cNvSpPr>
            <p:nvPr/>
          </p:nvSpPr>
          <p:spPr bwMode="auto">
            <a:xfrm>
              <a:off x="5855" y="2659"/>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1 h 451"/>
                <a:gd name="T10" fmla="*/ 60 w 935"/>
                <a:gd name="T11" fmla="*/ 0 h 451"/>
                <a:gd name="T12" fmla="*/ 875 w 935"/>
                <a:gd name="T13" fmla="*/ 0 h 451"/>
                <a:gd name="T14" fmla="*/ 935 w 935"/>
                <a:gd name="T15" fmla="*/ 61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1"/>
                    <a:pt x="0" y="61"/>
                    <a:pt x="0" y="61"/>
                  </a:cubicBezTo>
                  <a:cubicBezTo>
                    <a:pt x="0" y="27"/>
                    <a:pt x="27" y="0"/>
                    <a:pt x="60" y="0"/>
                  </a:cubicBezTo>
                  <a:cubicBezTo>
                    <a:pt x="875" y="0"/>
                    <a:pt x="875" y="0"/>
                    <a:pt x="875" y="0"/>
                  </a:cubicBezTo>
                  <a:cubicBezTo>
                    <a:pt x="908" y="0"/>
                    <a:pt x="935" y="27"/>
                    <a:pt x="935" y="61"/>
                  </a:cubicBezTo>
                  <a:cubicBezTo>
                    <a:pt x="935" y="390"/>
                    <a:pt x="935" y="390"/>
                    <a:pt x="935" y="390"/>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428" kern="0">
                <a:solidFill>
                  <a:srgbClr val="00B0F0"/>
                </a:solidFill>
                <a:latin typeface="Segoe UI Semilight" panose="020B0402040204020203" pitchFamily="34" charset="0"/>
                <a:cs typeface="Segoe UI Semilight" panose="020B0402040204020203" pitchFamily="34" charset="0"/>
              </a:endParaRPr>
            </a:p>
          </p:txBody>
        </p:sp>
        <p:sp>
          <p:nvSpPr>
            <p:cNvPr id="113" name="Freeform 35"/>
            <p:cNvSpPr>
              <a:spLocks/>
            </p:cNvSpPr>
            <p:nvPr/>
          </p:nvSpPr>
          <p:spPr bwMode="auto">
            <a:xfrm>
              <a:off x="5850" y="2656"/>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3 h 455"/>
                <a:gd name="T16" fmla="*/ 22 w 941"/>
                <a:gd name="T17" fmla="*/ 22 h 455"/>
                <a:gd name="T18" fmla="*/ 63 w 941"/>
                <a:gd name="T19" fmla="*/ 5 h 455"/>
                <a:gd name="T20" fmla="*/ 878 w 941"/>
                <a:gd name="T21" fmla="*/ 5 h 455"/>
                <a:gd name="T22" fmla="*/ 919 w 941"/>
                <a:gd name="T23" fmla="*/ 22 h 455"/>
                <a:gd name="T24" fmla="*/ 936 w 941"/>
                <a:gd name="T25" fmla="*/ 63 h 455"/>
                <a:gd name="T26" fmla="*/ 936 w 941"/>
                <a:gd name="T27" fmla="*/ 392 h 455"/>
                <a:gd name="T28" fmla="*/ 938 w 941"/>
                <a:gd name="T29" fmla="*/ 392 h 455"/>
                <a:gd name="T30" fmla="*/ 941 w 941"/>
                <a:gd name="T31" fmla="*/ 392 h 455"/>
                <a:gd name="T32" fmla="*/ 941 w 941"/>
                <a:gd name="T33" fmla="*/ 63 h 455"/>
                <a:gd name="T34" fmla="*/ 878 w 941"/>
                <a:gd name="T35" fmla="*/ 0 h 455"/>
                <a:gd name="T36" fmla="*/ 63 w 941"/>
                <a:gd name="T37" fmla="*/ 0 h 455"/>
                <a:gd name="T38" fmla="*/ 0 w 941"/>
                <a:gd name="T39" fmla="*/ 63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3"/>
                    <a:pt x="5" y="63"/>
                    <a:pt x="5" y="63"/>
                  </a:cubicBezTo>
                  <a:cubicBezTo>
                    <a:pt x="5" y="47"/>
                    <a:pt x="12" y="32"/>
                    <a:pt x="22" y="22"/>
                  </a:cubicBezTo>
                  <a:cubicBezTo>
                    <a:pt x="33" y="11"/>
                    <a:pt x="47" y="5"/>
                    <a:pt x="63" y="5"/>
                  </a:cubicBezTo>
                  <a:cubicBezTo>
                    <a:pt x="878" y="5"/>
                    <a:pt x="878" y="5"/>
                    <a:pt x="878" y="5"/>
                  </a:cubicBezTo>
                  <a:cubicBezTo>
                    <a:pt x="894" y="5"/>
                    <a:pt x="908" y="11"/>
                    <a:pt x="919" y="22"/>
                  </a:cubicBezTo>
                  <a:cubicBezTo>
                    <a:pt x="929" y="32"/>
                    <a:pt x="936" y="47"/>
                    <a:pt x="936" y="63"/>
                  </a:cubicBezTo>
                  <a:cubicBezTo>
                    <a:pt x="936" y="392"/>
                    <a:pt x="936" y="392"/>
                    <a:pt x="936" y="392"/>
                  </a:cubicBezTo>
                  <a:cubicBezTo>
                    <a:pt x="938" y="392"/>
                    <a:pt x="938" y="392"/>
                    <a:pt x="938" y="392"/>
                  </a:cubicBezTo>
                  <a:cubicBezTo>
                    <a:pt x="941" y="392"/>
                    <a:pt x="941" y="392"/>
                    <a:pt x="941" y="392"/>
                  </a:cubicBezTo>
                  <a:cubicBezTo>
                    <a:pt x="941" y="63"/>
                    <a:pt x="941" y="63"/>
                    <a:pt x="941" y="63"/>
                  </a:cubicBezTo>
                  <a:cubicBezTo>
                    <a:pt x="941" y="28"/>
                    <a:pt x="913" y="0"/>
                    <a:pt x="878" y="0"/>
                  </a:cubicBezTo>
                  <a:cubicBezTo>
                    <a:pt x="63" y="0"/>
                    <a:pt x="63" y="0"/>
                    <a:pt x="63" y="0"/>
                  </a:cubicBezTo>
                  <a:cubicBezTo>
                    <a:pt x="28" y="0"/>
                    <a:pt x="0" y="28"/>
                    <a:pt x="0" y="63"/>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14" name="Freeform 36"/>
            <p:cNvSpPr>
              <a:spLocks/>
            </p:cNvSpPr>
            <p:nvPr/>
          </p:nvSpPr>
          <p:spPr bwMode="auto">
            <a:xfrm>
              <a:off x="6068" y="3044"/>
              <a:ext cx="211" cy="63"/>
            </a:xfrm>
            <a:custGeom>
              <a:avLst/>
              <a:gdLst>
                <a:gd name="T0" fmla="*/ 105 w 145"/>
                <a:gd name="T1" fmla="*/ 0 h 43"/>
                <a:gd name="T2" fmla="*/ 100 w 145"/>
                <a:gd name="T3" fmla="*/ 0 h 43"/>
                <a:gd name="T4" fmla="*/ 48 w 145"/>
                <a:gd name="T5" fmla="*/ 0 h 43"/>
                <a:gd name="T6" fmla="*/ 45 w 145"/>
                <a:gd name="T7" fmla="*/ 0 h 43"/>
                <a:gd name="T8" fmla="*/ 0 w 145"/>
                <a:gd name="T9" fmla="*/ 29 h 43"/>
                <a:gd name="T10" fmla="*/ 0 w 145"/>
                <a:gd name="T11" fmla="*/ 43 h 43"/>
                <a:gd name="T12" fmla="*/ 54 w 145"/>
                <a:gd name="T13" fmla="*/ 43 h 43"/>
                <a:gd name="T14" fmla="*/ 94 w 145"/>
                <a:gd name="T15" fmla="*/ 43 h 43"/>
                <a:gd name="T16" fmla="*/ 145 w 145"/>
                <a:gd name="T17" fmla="*/ 43 h 43"/>
                <a:gd name="T18" fmla="*/ 145 w 145"/>
                <a:gd name="T19" fmla="*/ 29 h 43"/>
                <a:gd name="T20" fmla="*/ 105 w 145"/>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43">
                  <a:moveTo>
                    <a:pt x="105" y="0"/>
                  </a:moveTo>
                  <a:cubicBezTo>
                    <a:pt x="100" y="0"/>
                    <a:pt x="100" y="0"/>
                    <a:pt x="100" y="0"/>
                  </a:cubicBezTo>
                  <a:cubicBezTo>
                    <a:pt x="48" y="0"/>
                    <a:pt x="48" y="0"/>
                    <a:pt x="48" y="0"/>
                  </a:cubicBezTo>
                  <a:cubicBezTo>
                    <a:pt x="45" y="0"/>
                    <a:pt x="45" y="0"/>
                    <a:pt x="45" y="0"/>
                  </a:cubicBezTo>
                  <a:cubicBezTo>
                    <a:pt x="52" y="26"/>
                    <a:pt x="43" y="29"/>
                    <a:pt x="0" y="29"/>
                  </a:cubicBezTo>
                  <a:cubicBezTo>
                    <a:pt x="0" y="43"/>
                    <a:pt x="0" y="43"/>
                    <a:pt x="0" y="43"/>
                  </a:cubicBezTo>
                  <a:cubicBezTo>
                    <a:pt x="54" y="43"/>
                    <a:pt x="54" y="43"/>
                    <a:pt x="54" y="43"/>
                  </a:cubicBezTo>
                  <a:cubicBezTo>
                    <a:pt x="94" y="43"/>
                    <a:pt x="94" y="43"/>
                    <a:pt x="94" y="43"/>
                  </a:cubicBezTo>
                  <a:cubicBezTo>
                    <a:pt x="145" y="43"/>
                    <a:pt x="145" y="43"/>
                    <a:pt x="145" y="43"/>
                  </a:cubicBezTo>
                  <a:cubicBezTo>
                    <a:pt x="145" y="29"/>
                    <a:pt x="145" y="29"/>
                    <a:pt x="145" y="29"/>
                  </a:cubicBezTo>
                  <a:cubicBezTo>
                    <a:pt x="102" y="29"/>
                    <a:pt x="98" y="26"/>
                    <a:pt x="105"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15" name="Freeform 37"/>
            <p:cNvSpPr>
              <a:spLocks noEditPoints="1"/>
            </p:cNvSpPr>
            <p:nvPr/>
          </p:nvSpPr>
          <p:spPr bwMode="auto">
            <a:xfrm>
              <a:off x="6013" y="2810"/>
              <a:ext cx="321" cy="234"/>
            </a:xfrm>
            <a:custGeom>
              <a:avLst/>
              <a:gdLst>
                <a:gd name="T0" fmla="*/ 207 w 221"/>
                <a:gd name="T1" fmla="*/ 0 h 161"/>
                <a:gd name="T2" fmla="*/ 12 w 221"/>
                <a:gd name="T3" fmla="*/ 0 h 161"/>
                <a:gd name="T4" fmla="*/ 0 w 221"/>
                <a:gd name="T5" fmla="*/ 13 h 161"/>
                <a:gd name="T6" fmla="*/ 0 w 221"/>
                <a:gd name="T7" fmla="*/ 149 h 161"/>
                <a:gd name="T8" fmla="*/ 12 w 221"/>
                <a:gd name="T9" fmla="*/ 161 h 161"/>
                <a:gd name="T10" fmla="*/ 207 w 221"/>
                <a:gd name="T11" fmla="*/ 161 h 161"/>
                <a:gd name="T12" fmla="*/ 221 w 221"/>
                <a:gd name="T13" fmla="*/ 149 h 161"/>
                <a:gd name="T14" fmla="*/ 221 w 221"/>
                <a:gd name="T15" fmla="*/ 13 h 161"/>
                <a:gd name="T16" fmla="*/ 207 w 221"/>
                <a:gd name="T17" fmla="*/ 0 h 161"/>
                <a:gd name="T18" fmla="*/ 204 w 221"/>
                <a:gd name="T19" fmla="*/ 17 h 161"/>
                <a:gd name="T20" fmla="*/ 204 w 221"/>
                <a:gd name="T21" fmla="*/ 144 h 161"/>
                <a:gd name="T22" fmla="*/ 17 w 221"/>
                <a:gd name="T23" fmla="*/ 144 h 161"/>
                <a:gd name="T24" fmla="*/ 17 w 221"/>
                <a:gd name="T25" fmla="*/ 17 h 161"/>
                <a:gd name="T26" fmla="*/ 204 w 221"/>
                <a:gd name="T27" fmla="*/ 17 h 161"/>
                <a:gd name="T28" fmla="*/ 204 w 221"/>
                <a:gd name="T2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161">
                  <a:moveTo>
                    <a:pt x="207" y="0"/>
                  </a:moveTo>
                  <a:cubicBezTo>
                    <a:pt x="12" y="0"/>
                    <a:pt x="12" y="0"/>
                    <a:pt x="12" y="0"/>
                  </a:cubicBezTo>
                  <a:cubicBezTo>
                    <a:pt x="6" y="0"/>
                    <a:pt x="0" y="6"/>
                    <a:pt x="0" y="13"/>
                  </a:cubicBezTo>
                  <a:cubicBezTo>
                    <a:pt x="0" y="149"/>
                    <a:pt x="0" y="149"/>
                    <a:pt x="0" y="149"/>
                  </a:cubicBezTo>
                  <a:cubicBezTo>
                    <a:pt x="0" y="155"/>
                    <a:pt x="6" y="161"/>
                    <a:pt x="12" y="161"/>
                  </a:cubicBezTo>
                  <a:cubicBezTo>
                    <a:pt x="207" y="161"/>
                    <a:pt x="207" y="161"/>
                    <a:pt x="207" y="161"/>
                  </a:cubicBezTo>
                  <a:cubicBezTo>
                    <a:pt x="214" y="161"/>
                    <a:pt x="221" y="155"/>
                    <a:pt x="221" y="149"/>
                  </a:cubicBezTo>
                  <a:cubicBezTo>
                    <a:pt x="221" y="13"/>
                    <a:pt x="221" y="13"/>
                    <a:pt x="221" y="13"/>
                  </a:cubicBezTo>
                  <a:cubicBezTo>
                    <a:pt x="221" y="6"/>
                    <a:pt x="214" y="0"/>
                    <a:pt x="207" y="0"/>
                  </a:cubicBezTo>
                  <a:moveTo>
                    <a:pt x="204" y="17"/>
                  </a:moveTo>
                  <a:cubicBezTo>
                    <a:pt x="204" y="144"/>
                    <a:pt x="204" y="144"/>
                    <a:pt x="204" y="144"/>
                  </a:cubicBezTo>
                  <a:cubicBezTo>
                    <a:pt x="17" y="144"/>
                    <a:pt x="17" y="144"/>
                    <a:pt x="17" y="144"/>
                  </a:cubicBezTo>
                  <a:cubicBezTo>
                    <a:pt x="17" y="17"/>
                    <a:pt x="17" y="17"/>
                    <a:pt x="17" y="17"/>
                  </a:cubicBezTo>
                  <a:cubicBezTo>
                    <a:pt x="204" y="17"/>
                    <a:pt x="204" y="17"/>
                    <a:pt x="204" y="17"/>
                  </a:cubicBezTo>
                  <a:cubicBezTo>
                    <a:pt x="204" y="17"/>
                    <a:pt x="204" y="17"/>
                    <a:pt x="204" y="17"/>
                  </a:cubicBezTo>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16" name="Freeform 38"/>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17" name="Freeform 39"/>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18" name="Freeform 40"/>
            <p:cNvSpPr>
              <a:spLocks/>
            </p:cNvSpPr>
            <p:nvPr/>
          </p:nvSpPr>
          <p:spPr bwMode="auto">
            <a:xfrm>
              <a:off x="6013" y="2810"/>
              <a:ext cx="302" cy="234"/>
            </a:xfrm>
            <a:custGeom>
              <a:avLst/>
              <a:gdLst>
                <a:gd name="T0" fmla="*/ 17 w 208"/>
                <a:gd name="T1" fmla="*/ 144 h 161"/>
                <a:gd name="T2" fmla="*/ 17 w 208"/>
                <a:gd name="T3" fmla="*/ 144 h 161"/>
                <a:gd name="T4" fmla="*/ 17 w 208"/>
                <a:gd name="T5" fmla="*/ 17 h 161"/>
                <a:gd name="T6" fmla="*/ 188 w 208"/>
                <a:gd name="T7" fmla="*/ 17 h 161"/>
                <a:gd name="T8" fmla="*/ 208 w 208"/>
                <a:gd name="T9" fmla="*/ 0 h 161"/>
                <a:gd name="T10" fmla="*/ 207 w 208"/>
                <a:gd name="T11" fmla="*/ 0 h 161"/>
                <a:gd name="T12" fmla="*/ 12 w 208"/>
                <a:gd name="T13" fmla="*/ 0 h 161"/>
                <a:gd name="T14" fmla="*/ 0 w 208"/>
                <a:gd name="T15" fmla="*/ 13 h 161"/>
                <a:gd name="T16" fmla="*/ 0 w 208"/>
                <a:gd name="T17" fmla="*/ 149 h 161"/>
                <a:gd name="T18" fmla="*/ 12 w 208"/>
                <a:gd name="T19" fmla="*/ 161 h 161"/>
                <a:gd name="T20" fmla="*/ 17 w 208"/>
                <a:gd name="T21" fmla="*/ 161 h 161"/>
                <a:gd name="T22" fmla="*/ 37 w 208"/>
                <a:gd name="T23" fmla="*/ 144 h 161"/>
                <a:gd name="T24" fmla="*/ 17 w 208"/>
                <a:gd name="T25" fmla="*/ 14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8" h="161">
                  <a:moveTo>
                    <a:pt x="17" y="144"/>
                  </a:moveTo>
                  <a:cubicBezTo>
                    <a:pt x="17" y="144"/>
                    <a:pt x="17" y="144"/>
                    <a:pt x="17" y="144"/>
                  </a:cubicBezTo>
                  <a:cubicBezTo>
                    <a:pt x="17" y="17"/>
                    <a:pt x="17" y="17"/>
                    <a:pt x="17" y="17"/>
                  </a:cubicBezTo>
                  <a:cubicBezTo>
                    <a:pt x="188" y="17"/>
                    <a:pt x="188" y="17"/>
                    <a:pt x="188" y="17"/>
                  </a:cubicBezTo>
                  <a:cubicBezTo>
                    <a:pt x="208" y="0"/>
                    <a:pt x="208" y="0"/>
                    <a:pt x="208" y="0"/>
                  </a:cubicBezTo>
                  <a:cubicBezTo>
                    <a:pt x="207" y="0"/>
                    <a:pt x="207" y="0"/>
                    <a:pt x="207" y="0"/>
                  </a:cubicBezTo>
                  <a:cubicBezTo>
                    <a:pt x="12" y="0"/>
                    <a:pt x="12" y="0"/>
                    <a:pt x="12" y="0"/>
                  </a:cubicBezTo>
                  <a:cubicBezTo>
                    <a:pt x="6" y="0"/>
                    <a:pt x="0" y="6"/>
                    <a:pt x="0" y="13"/>
                  </a:cubicBezTo>
                  <a:cubicBezTo>
                    <a:pt x="0" y="149"/>
                    <a:pt x="0" y="149"/>
                    <a:pt x="0" y="149"/>
                  </a:cubicBezTo>
                  <a:cubicBezTo>
                    <a:pt x="0" y="155"/>
                    <a:pt x="6" y="161"/>
                    <a:pt x="12" y="161"/>
                  </a:cubicBezTo>
                  <a:cubicBezTo>
                    <a:pt x="17" y="161"/>
                    <a:pt x="17" y="161"/>
                    <a:pt x="17" y="161"/>
                  </a:cubicBezTo>
                  <a:cubicBezTo>
                    <a:pt x="37" y="144"/>
                    <a:pt x="37" y="144"/>
                    <a:pt x="37" y="144"/>
                  </a:cubicBezTo>
                  <a:lnTo>
                    <a:pt x="17" y="14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19" name="Freeform 41"/>
            <p:cNvSpPr>
              <a:spLocks/>
            </p:cNvSpPr>
            <p:nvPr/>
          </p:nvSpPr>
          <p:spPr bwMode="auto">
            <a:xfrm>
              <a:off x="6038" y="2835"/>
              <a:ext cx="248" cy="184"/>
            </a:xfrm>
            <a:custGeom>
              <a:avLst/>
              <a:gdLst>
                <a:gd name="T0" fmla="*/ 0 w 248"/>
                <a:gd name="T1" fmla="*/ 184 h 184"/>
                <a:gd name="T2" fmla="*/ 0 w 248"/>
                <a:gd name="T3" fmla="*/ 184 h 184"/>
                <a:gd name="T4" fmla="*/ 0 w 248"/>
                <a:gd name="T5" fmla="*/ 0 h 184"/>
                <a:gd name="T6" fmla="*/ 248 w 248"/>
                <a:gd name="T7" fmla="*/ 0 h 184"/>
                <a:gd name="T8" fmla="*/ 248 w 248"/>
                <a:gd name="T9" fmla="*/ 0 h 184"/>
                <a:gd name="T10" fmla="*/ 0 w 248"/>
                <a:gd name="T11" fmla="*/ 0 h 184"/>
                <a:gd name="T12" fmla="*/ 0 w 248"/>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248" h="184">
                  <a:moveTo>
                    <a:pt x="0" y="184"/>
                  </a:moveTo>
                  <a:lnTo>
                    <a:pt x="0" y="184"/>
                  </a:lnTo>
                  <a:lnTo>
                    <a:pt x="0" y="0"/>
                  </a:lnTo>
                  <a:lnTo>
                    <a:pt x="248" y="0"/>
                  </a:lnTo>
                  <a:lnTo>
                    <a:pt x="248" y="0"/>
                  </a:lnTo>
                  <a:lnTo>
                    <a:pt x="0" y="0"/>
                  </a:lnTo>
                  <a:lnTo>
                    <a:pt x="0" y="184"/>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20" name="Rectangle 42"/>
            <p:cNvSpPr>
              <a:spLocks noChangeArrowheads="1"/>
            </p:cNvSpPr>
            <p:nvPr/>
          </p:nvSpPr>
          <p:spPr bwMode="auto">
            <a:xfrm>
              <a:off x="6068" y="3086"/>
              <a:ext cx="211" cy="2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21" name="Oval 43"/>
            <p:cNvSpPr>
              <a:spLocks noChangeArrowheads="1"/>
            </p:cNvSpPr>
            <p:nvPr/>
          </p:nvSpPr>
          <p:spPr bwMode="auto">
            <a:xfrm>
              <a:off x="6167" y="2819"/>
              <a:ext cx="10" cy="9"/>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22" name="Freeform 44"/>
            <p:cNvSpPr>
              <a:spLocks/>
            </p:cNvSpPr>
            <p:nvPr/>
          </p:nvSpPr>
          <p:spPr bwMode="auto">
            <a:xfrm>
              <a:off x="6115" y="2855"/>
              <a:ext cx="116" cy="70"/>
            </a:xfrm>
            <a:custGeom>
              <a:avLst/>
              <a:gdLst>
                <a:gd name="T0" fmla="*/ 40 w 80"/>
                <a:gd name="T1" fmla="*/ 0 h 48"/>
                <a:gd name="T2" fmla="*/ 40 w 80"/>
                <a:gd name="T3" fmla="*/ 1 h 48"/>
                <a:gd name="T4" fmla="*/ 1 w 80"/>
                <a:gd name="T5" fmla="*/ 23 h 48"/>
                <a:gd name="T6" fmla="*/ 0 w 80"/>
                <a:gd name="T7" fmla="*/ 24 h 48"/>
                <a:gd name="T8" fmla="*/ 1 w 80"/>
                <a:gd name="T9" fmla="*/ 25 h 48"/>
                <a:gd name="T10" fmla="*/ 40 w 80"/>
                <a:gd name="T11" fmla="*/ 47 h 48"/>
                <a:gd name="T12" fmla="*/ 40 w 80"/>
                <a:gd name="T13" fmla="*/ 48 h 48"/>
                <a:gd name="T14" fmla="*/ 41 w 80"/>
                <a:gd name="T15" fmla="*/ 47 h 48"/>
                <a:gd name="T16" fmla="*/ 80 w 80"/>
                <a:gd name="T17" fmla="*/ 25 h 48"/>
                <a:gd name="T18" fmla="*/ 80 w 80"/>
                <a:gd name="T19" fmla="*/ 24 h 48"/>
                <a:gd name="T20" fmla="*/ 80 w 80"/>
                <a:gd name="T21" fmla="*/ 23 h 48"/>
                <a:gd name="T22" fmla="*/ 41 w 80"/>
                <a:gd name="T23" fmla="*/ 1 h 48"/>
                <a:gd name="T24" fmla="*/ 40 w 80"/>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48">
                  <a:moveTo>
                    <a:pt x="40" y="0"/>
                  </a:moveTo>
                  <a:cubicBezTo>
                    <a:pt x="40" y="0"/>
                    <a:pt x="40" y="1"/>
                    <a:pt x="40" y="1"/>
                  </a:cubicBezTo>
                  <a:cubicBezTo>
                    <a:pt x="1" y="23"/>
                    <a:pt x="1" y="23"/>
                    <a:pt x="1" y="23"/>
                  </a:cubicBezTo>
                  <a:cubicBezTo>
                    <a:pt x="1" y="23"/>
                    <a:pt x="0" y="23"/>
                    <a:pt x="0" y="24"/>
                  </a:cubicBezTo>
                  <a:cubicBezTo>
                    <a:pt x="0" y="24"/>
                    <a:pt x="1" y="25"/>
                    <a:pt x="1" y="25"/>
                  </a:cubicBezTo>
                  <a:cubicBezTo>
                    <a:pt x="40" y="47"/>
                    <a:pt x="40" y="47"/>
                    <a:pt x="40" y="47"/>
                  </a:cubicBezTo>
                  <a:cubicBezTo>
                    <a:pt x="40" y="48"/>
                    <a:pt x="40" y="48"/>
                    <a:pt x="40" y="48"/>
                  </a:cubicBezTo>
                  <a:cubicBezTo>
                    <a:pt x="41" y="47"/>
                    <a:pt x="41" y="47"/>
                    <a:pt x="41" y="47"/>
                  </a:cubicBezTo>
                  <a:cubicBezTo>
                    <a:pt x="80" y="25"/>
                    <a:pt x="80" y="25"/>
                    <a:pt x="80" y="25"/>
                  </a:cubicBezTo>
                  <a:cubicBezTo>
                    <a:pt x="80" y="25"/>
                    <a:pt x="80" y="24"/>
                    <a:pt x="80" y="24"/>
                  </a:cubicBezTo>
                  <a:cubicBezTo>
                    <a:pt x="80" y="24"/>
                    <a:pt x="80" y="23"/>
                    <a:pt x="80" y="23"/>
                  </a:cubicBezTo>
                  <a:cubicBezTo>
                    <a:pt x="41" y="1"/>
                    <a:pt x="41" y="1"/>
                    <a:pt x="41" y="1"/>
                  </a:cubicBezTo>
                  <a:cubicBezTo>
                    <a:pt x="41" y="1"/>
                    <a:pt x="40" y="0"/>
                    <a:pt x="40"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23" name="Freeform 45"/>
            <p:cNvSpPr>
              <a:spLocks/>
            </p:cNvSpPr>
            <p:nvPr/>
          </p:nvSpPr>
          <p:spPr bwMode="auto">
            <a:xfrm>
              <a:off x="6107" y="2902"/>
              <a:ext cx="60" cy="101"/>
            </a:xfrm>
            <a:custGeom>
              <a:avLst/>
              <a:gdLst>
                <a:gd name="T0" fmla="*/ 1 w 41"/>
                <a:gd name="T1" fmla="*/ 0 h 70"/>
                <a:gd name="T2" fmla="*/ 0 w 41"/>
                <a:gd name="T3" fmla="*/ 1 h 70"/>
                <a:gd name="T4" fmla="*/ 0 w 41"/>
                <a:gd name="T5" fmla="*/ 2 h 70"/>
                <a:gd name="T6" fmla="*/ 0 w 41"/>
                <a:gd name="T7" fmla="*/ 46 h 70"/>
                <a:gd name="T8" fmla="*/ 0 w 41"/>
                <a:gd name="T9" fmla="*/ 47 h 70"/>
                <a:gd name="T10" fmla="*/ 39 w 41"/>
                <a:gd name="T11" fmla="*/ 70 h 70"/>
                <a:gd name="T12" fmla="*/ 40 w 41"/>
                <a:gd name="T13" fmla="*/ 70 h 70"/>
                <a:gd name="T14" fmla="*/ 40 w 41"/>
                <a:gd name="T15" fmla="*/ 70 h 70"/>
                <a:gd name="T16" fmla="*/ 41 w 41"/>
                <a:gd name="T17" fmla="*/ 69 h 70"/>
                <a:gd name="T18" fmla="*/ 41 w 41"/>
                <a:gd name="T19" fmla="*/ 24 h 70"/>
                <a:gd name="T20" fmla="*/ 40 w 41"/>
                <a:gd name="T21" fmla="*/ 23 h 70"/>
                <a:gd name="T22" fmla="*/ 2 w 41"/>
                <a:gd name="T23" fmla="*/ 1 h 70"/>
                <a:gd name="T24" fmla="*/ 1 w 41"/>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70">
                  <a:moveTo>
                    <a:pt x="1" y="0"/>
                  </a:moveTo>
                  <a:cubicBezTo>
                    <a:pt x="1" y="0"/>
                    <a:pt x="1" y="1"/>
                    <a:pt x="0" y="1"/>
                  </a:cubicBezTo>
                  <a:cubicBezTo>
                    <a:pt x="0" y="1"/>
                    <a:pt x="0" y="1"/>
                    <a:pt x="0" y="2"/>
                  </a:cubicBezTo>
                  <a:cubicBezTo>
                    <a:pt x="0" y="46"/>
                    <a:pt x="0" y="46"/>
                    <a:pt x="0" y="46"/>
                  </a:cubicBezTo>
                  <a:cubicBezTo>
                    <a:pt x="0" y="47"/>
                    <a:pt x="0" y="47"/>
                    <a:pt x="0" y="47"/>
                  </a:cubicBezTo>
                  <a:cubicBezTo>
                    <a:pt x="39" y="70"/>
                    <a:pt x="39" y="70"/>
                    <a:pt x="39" y="70"/>
                  </a:cubicBezTo>
                  <a:cubicBezTo>
                    <a:pt x="40" y="70"/>
                    <a:pt x="40" y="70"/>
                    <a:pt x="40" y="70"/>
                  </a:cubicBezTo>
                  <a:cubicBezTo>
                    <a:pt x="40" y="70"/>
                    <a:pt x="40" y="70"/>
                    <a:pt x="40" y="70"/>
                  </a:cubicBezTo>
                  <a:cubicBezTo>
                    <a:pt x="41" y="70"/>
                    <a:pt x="41" y="69"/>
                    <a:pt x="41" y="69"/>
                  </a:cubicBezTo>
                  <a:cubicBezTo>
                    <a:pt x="41" y="24"/>
                    <a:pt x="41" y="24"/>
                    <a:pt x="41" y="24"/>
                  </a:cubicBezTo>
                  <a:cubicBezTo>
                    <a:pt x="41" y="24"/>
                    <a:pt x="41" y="23"/>
                    <a:pt x="40" y="23"/>
                  </a:cubicBezTo>
                  <a:cubicBezTo>
                    <a:pt x="2" y="1"/>
                    <a:pt x="2" y="1"/>
                    <a:pt x="2" y="1"/>
                  </a:cubicBezTo>
                  <a:cubicBezTo>
                    <a:pt x="1" y="1"/>
                    <a:pt x="1" y="0"/>
                    <a:pt x="1"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24" name="Freeform 46"/>
            <p:cNvSpPr>
              <a:spLocks/>
            </p:cNvSpPr>
            <p:nvPr/>
          </p:nvSpPr>
          <p:spPr bwMode="auto">
            <a:xfrm>
              <a:off x="6180" y="2903"/>
              <a:ext cx="59" cy="100"/>
            </a:xfrm>
            <a:custGeom>
              <a:avLst/>
              <a:gdLst>
                <a:gd name="T0" fmla="*/ 39 w 41"/>
                <a:gd name="T1" fmla="*/ 0 h 69"/>
                <a:gd name="T2" fmla="*/ 39 w 41"/>
                <a:gd name="T3" fmla="*/ 0 h 69"/>
                <a:gd name="T4" fmla="*/ 0 w 41"/>
                <a:gd name="T5" fmla="*/ 22 h 69"/>
                <a:gd name="T6" fmla="*/ 0 w 41"/>
                <a:gd name="T7" fmla="*/ 23 h 69"/>
                <a:gd name="T8" fmla="*/ 0 w 41"/>
                <a:gd name="T9" fmla="*/ 68 h 69"/>
                <a:gd name="T10" fmla="*/ 0 w 41"/>
                <a:gd name="T11" fmla="*/ 69 h 69"/>
                <a:gd name="T12" fmla="*/ 1 w 41"/>
                <a:gd name="T13" fmla="*/ 69 h 69"/>
                <a:gd name="T14" fmla="*/ 1 w 41"/>
                <a:gd name="T15" fmla="*/ 69 h 69"/>
                <a:gd name="T16" fmla="*/ 40 w 41"/>
                <a:gd name="T17" fmla="*/ 46 h 69"/>
                <a:gd name="T18" fmla="*/ 41 w 41"/>
                <a:gd name="T19" fmla="*/ 45 h 69"/>
                <a:gd name="T20" fmla="*/ 41 w 41"/>
                <a:gd name="T21" fmla="*/ 1 h 69"/>
                <a:gd name="T22" fmla="*/ 40 w 41"/>
                <a:gd name="T23" fmla="*/ 0 h 69"/>
                <a:gd name="T24" fmla="*/ 39 w 41"/>
                <a:gd name="T2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69">
                  <a:moveTo>
                    <a:pt x="39" y="0"/>
                  </a:moveTo>
                  <a:cubicBezTo>
                    <a:pt x="39" y="0"/>
                    <a:pt x="39" y="0"/>
                    <a:pt x="39" y="0"/>
                  </a:cubicBezTo>
                  <a:cubicBezTo>
                    <a:pt x="0" y="22"/>
                    <a:pt x="0" y="22"/>
                    <a:pt x="0" y="22"/>
                  </a:cubicBezTo>
                  <a:cubicBezTo>
                    <a:pt x="0" y="22"/>
                    <a:pt x="0" y="23"/>
                    <a:pt x="0" y="23"/>
                  </a:cubicBezTo>
                  <a:cubicBezTo>
                    <a:pt x="0" y="68"/>
                    <a:pt x="0" y="68"/>
                    <a:pt x="0" y="68"/>
                  </a:cubicBezTo>
                  <a:cubicBezTo>
                    <a:pt x="0" y="68"/>
                    <a:pt x="0" y="69"/>
                    <a:pt x="0" y="69"/>
                  </a:cubicBezTo>
                  <a:cubicBezTo>
                    <a:pt x="1" y="69"/>
                    <a:pt x="1" y="69"/>
                    <a:pt x="1" y="69"/>
                  </a:cubicBezTo>
                  <a:cubicBezTo>
                    <a:pt x="1" y="69"/>
                    <a:pt x="1" y="69"/>
                    <a:pt x="1" y="69"/>
                  </a:cubicBezTo>
                  <a:cubicBezTo>
                    <a:pt x="40" y="46"/>
                    <a:pt x="40" y="46"/>
                    <a:pt x="40" y="46"/>
                  </a:cubicBezTo>
                  <a:cubicBezTo>
                    <a:pt x="40" y="46"/>
                    <a:pt x="41" y="46"/>
                    <a:pt x="41" y="45"/>
                  </a:cubicBezTo>
                  <a:cubicBezTo>
                    <a:pt x="41" y="1"/>
                    <a:pt x="41" y="1"/>
                    <a:pt x="41" y="1"/>
                  </a:cubicBezTo>
                  <a:cubicBezTo>
                    <a:pt x="41" y="0"/>
                    <a:pt x="40" y="0"/>
                    <a:pt x="40" y="0"/>
                  </a:cubicBezTo>
                  <a:cubicBezTo>
                    <a:pt x="40" y="0"/>
                    <a:pt x="40" y="0"/>
                    <a:pt x="39"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25" name="Rectangle 47"/>
            <p:cNvSpPr>
              <a:spLocks noChangeArrowheads="1"/>
            </p:cNvSpPr>
            <p:nvPr/>
          </p:nvSpPr>
          <p:spPr bwMode="auto">
            <a:xfrm>
              <a:off x="6417" y="2788"/>
              <a:ext cx="41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325">
                <a:defRPr/>
              </a:pPr>
              <a:r>
                <a:rPr lang="en-US" altLang="en-US" sz="1428" kern="0" dirty="0">
                  <a:solidFill>
                    <a:srgbClr val="FFFFFF"/>
                  </a:solidFill>
                  <a:latin typeface="Segoe UI Semilight" panose="020B0402040204020203" pitchFamily="34" charset="0"/>
                  <a:cs typeface="Segoe UI Semilight" panose="020B0402040204020203" pitchFamily="34" charset="0"/>
                </a:rPr>
                <a:t>Virtual</a:t>
              </a:r>
              <a:endParaRPr lang="en-US" altLang="en-US" sz="1428" kern="0" dirty="0">
                <a:solidFill>
                  <a:srgbClr val="00B0F0"/>
                </a:solidFill>
                <a:latin typeface="Segoe UI Semilight" panose="020B0402040204020203" pitchFamily="34" charset="0"/>
                <a:cs typeface="Segoe UI Semilight" panose="020B0402040204020203" pitchFamily="34" charset="0"/>
              </a:endParaRPr>
            </a:p>
          </p:txBody>
        </p:sp>
        <p:sp>
          <p:nvSpPr>
            <p:cNvPr id="126" name="Rectangle 48"/>
            <p:cNvSpPr>
              <a:spLocks noChangeArrowheads="1"/>
            </p:cNvSpPr>
            <p:nvPr/>
          </p:nvSpPr>
          <p:spPr bwMode="auto">
            <a:xfrm>
              <a:off x="6417" y="2933"/>
              <a:ext cx="60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325">
                <a:defRPr/>
              </a:pPr>
              <a:r>
                <a:rPr lang="en-US" altLang="en-US" sz="1428" kern="0" dirty="0">
                  <a:solidFill>
                    <a:srgbClr val="FFFFFF"/>
                  </a:solidFill>
                  <a:latin typeface="Segoe UI Semilight" panose="020B0402040204020203" pitchFamily="34" charset="0"/>
                  <a:cs typeface="Segoe UI Semilight" panose="020B0402040204020203" pitchFamily="34" charset="0"/>
                </a:rPr>
                <a:t>Machines</a:t>
              </a:r>
              <a:endParaRPr lang="en-US" altLang="en-US" sz="1428" kern="0" dirty="0">
                <a:solidFill>
                  <a:srgbClr val="00B0F0"/>
                </a:solidFill>
                <a:latin typeface="Segoe UI Semilight" panose="020B0402040204020203" pitchFamily="34" charset="0"/>
                <a:cs typeface="Segoe UI Semilight" panose="020B0402040204020203" pitchFamily="34" charset="0"/>
              </a:endParaRPr>
            </a:p>
          </p:txBody>
        </p:sp>
        <p:sp>
          <p:nvSpPr>
            <p:cNvPr id="127" name="Freeform 49"/>
            <p:cNvSpPr>
              <a:spLocks/>
            </p:cNvSpPr>
            <p:nvPr/>
          </p:nvSpPr>
          <p:spPr bwMode="auto">
            <a:xfrm>
              <a:off x="4531" y="318"/>
              <a:ext cx="945" cy="955"/>
            </a:xfrm>
            <a:custGeom>
              <a:avLst/>
              <a:gdLst>
                <a:gd name="T0" fmla="*/ 650 w 650"/>
                <a:gd name="T1" fmla="*/ 0 h 658"/>
                <a:gd name="T2" fmla="*/ 608 w 650"/>
                <a:gd name="T3" fmla="*/ 42 h 658"/>
                <a:gd name="T4" fmla="*/ 608 w 650"/>
                <a:gd name="T5" fmla="*/ 602 h 658"/>
                <a:gd name="T6" fmla="*/ 608 w 650"/>
                <a:gd name="T7" fmla="*/ 617 h 658"/>
                <a:gd name="T8" fmla="*/ 566 w 650"/>
                <a:gd name="T9" fmla="*/ 658 h 658"/>
                <a:gd name="T10" fmla="*/ 0 w 650"/>
                <a:gd name="T11" fmla="*/ 658 h 658"/>
                <a:gd name="T12" fmla="*/ 42 w 650"/>
                <a:gd name="T13" fmla="*/ 617 h 658"/>
                <a:gd name="T14" fmla="*/ 42 w 650"/>
                <a:gd name="T15" fmla="*/ 602 h 658"/>
                <a:gd name="T16" fmla="*/ 42 w 650"/>
                <a:gd name="T17" fmla="*/ 42 h 658"/>
                <a:gd name="T18" fmla="*/ 84 w 650"/>
                <a:gd name="T19" fmla="*/ 0 h 658"/>
                <a:gd name="T20" fmla="*/ 650 w 650"/>
                <a:gd name="T2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0" h="658">
                  <a:moveTo>
                    <a:pt x="650" y="0"/>
                  </a:moveTo>
                  <a:cubicBezTo>
                    <a:pt x="627" y="0"/>
                    <a:pt x="608" y="19"/>
                    <a:pt x="608" y="42"/>
                  </a:cubicBezTo>
                  <a:cubicBezTo>
                    <a:pt x="608" y="602"/>
                    <a:pt x="608" y="602"/>
                    <a:pt x="608" y="602"/>
                  </a:cubicBezTo>
                  <a:cubicBezTo>
                    <a:pt x="608" y="617"/>
                    <a:pt x="608" y="617"/>
                    <a:pt x="608" y="617"/>
                  </a:cubicBezTo>
                  <a:cubicBezTo>
                    <a:pt x="608" y="640"/>
                    <a:pt x="590" y="658"/>
                    <a:pt x="566" y="658"/>
                  </a:cubicBezTo>
                  <a:cubicBezTo>
                    <a:pt x="0" y="658"/>
                    <a:pt x="0" y="658"/>
                    <a:pt x="0" y="658"/>
                  </a:cubicBezTo>
                  <a:cubicBezTo>
                    <a:pt x="23" y="658"/>
                    <a:pt x="42" y="640"/>
                    <a:pt x="42" y="617"/>
                  </a:cubicBezTo>
                  <a:cubicBezTo>
                    <a:pt x="42" y="602"/>
                    <a:pt x="42" y="602"/>
                    <a:pt x="42" y="602"/>
                  </a:cubicBezTo>
                  <a:cubicBezTo>
                    <a:pt x="42" y="42"/>
                    <a:pt x="42" y="42"/>
                    <a:pt x="42" y="42"/>
                  </a:cubicBezTo>
                  <a:cubicBezTo>
                    <a:pt x="42" y="19"/>
                    <a:pt x="60" y="0"/>
                    <a:pt x="84" y="0"/>
                  </a:cubicBezTo>
                  <a:lnTo>
                    <a:pt x="650"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28" name="Freeform 50"/>
            <p:cNvSpPr>
              <a:spLocks/>
            </p:cNvSpPr>
            <p:nvPr/>
          </p:nvSpPr>
          <p:spPr bwMode="auto">
            <a:xfrm>
              <a:off x="4653" y="318"/>
              <a:ext cx="884" cy="120"/>
            </a:xfrm>
            <a:custGeom>
              <a:avLst/>
              <a:gdLst>
                <a:gd name="T0" fmla="*/ 566 w 608"/>
                <a:gd name="T1" fmla="*/ 0 h 83"/>
                <a:gd name="T2" fmla="*/ 0 w 608"/>
                <a:gd name="T3" fmla="*/ 0 h 83"/>
                <a:gd name="T4" fmla="*/ 41 w 608"/>
                <a:gd name="T5" fmla="*/ 42 h 83"/>
                <a:gd name="T6" fmla="*/ 0 w 608"/>
                <a:gd name="T7" fmla="*/ 83 h 83"/>
                <a:gd name="T8" fmla="*/ 566 w 608"/>
                <a:gd name="T9" fmla="*/ 83 h 83"/>
                <a:gd name="T10" fmla="*/ 608 w 608"/>
                <a:gd name="T11" fmla="*/ 42 h 83"/>
                <a:gd name="T12" fmla="*/ 566 w 608"/>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608" h="83">
                  <a:moveTo>
                    <a:pt x="566" y="0"/>
                  </a:moveTo>
                  <a:cubicBezTo>
                    <a:pt x="0" y="0"/>
                    <a:pt x="0" y="0"/>
                    <a:pt x="0" y="0"/>
                  </a:cubicBezTo>
                  <a:cubicBezTo>
                    <a:pt x="23" y="0"/>
                    <a:pt x="41" y="19"/>
                    <a:pt x="41" y="42"/>
                  </a:cubicBezTo>
                  <a:cubicBezTo>
                    <a:pt x="41" y="65"/>
                    <a:pt x="23" y="83"/>
                    <a:pt x="0" y="83"/>
                  </a:cubicBezTo>
                  <a:cubicBezTo>
                    <a:pt x="566" y="83"/>
                    <a:pt x="566" y="83"/>
                    <a:pt x="566" y="83"/>
                  </a:cubicBezTo>
                  <a:cubicBezTo>
                    <a:pt x="589" y="83"/>
                    <a:pt x="608" y="65"/>
                    <a:pt x="608" y="42"/>
                  </a:cubicBezTo>
                  <a:cubicBezTo>
                    <a:pt x="608" y="19"/>
                    <a:pt x="589" y="0"/>
                    <a:pt x="566"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29" name="Freeform 51"/>
            <p:cNvSpPr>
              <a:spLocks/>
            </p:cNvSpPr>
            <p:nvPr/>
          </p:nvSpPr>
          <p:spPr bwMode="auto">
            <a:xfrm>
              <a:off x="4611" y="379"/>
              <a:ext cx="102" cy="59"/>
            </a:xfrm>
            <a:custGeom>
              <a:avLst/>
              <a:gdLst>
                <a:gd name="T0" fmla="*/ 3 w 70"/>
                <a:gd name="T1" fmla="*/ 24 h 41"/>
                <a:gd name="T2" fmla="*/ 29 w 70"/>
                <a:gd name="T3" fmla="*/ 41 h 41"/>
                <a:gd name="T4" fmla="*/ 70 w 70"/>
                <a:gd name="T5" fmla="*/ 0 h 41"/>
                <a:gd name="T6" fmla="*/ 29 w 70"/>
                <a:gd name="T7" fmla="*/ 0 h 41"/>
                <a:gd name="T8" fmla="*/ 3 w 70"/>
                <a:gd name="T9" fmla="*/ 24 h 41"/>
              </a:gdLst>
              <a:ahLst/>
              <a:cxnLst>
                <a:cxn ang="0">
                  <a:pos x="T0" y="T1"/>
                </a:cxn>
                <a:cxn ang="0">
                  <a:pos x="T2" y="T3"/>
                </a:cxn>
                <a:cxn ang="0">
                  <a:pos x="T4" y="T5"/>
                </a:cxn>
                <a:cxn ang="0">
                  <a:pos x="T6" y="T7"/>
                </a:cxn>
                <a:cxn ang="0">
                  <a:pos x="T8" y="T9"/>
                </a:cxn>
              </a:cxnLst>
              <a:rect l="0" t="0" r="r" b="b"/>
              <a:pathLst>
                <a:path w="70" h="41">
                  <a:moveTo>
                    <a:pt x="3" y="24"/>
                  </a:moveTo>
                  <a:cubicBezTo>
                    <a:pt x="7" y="40"/>
                    <a:pt x="29" y="41"/>
                    <a:pt x="29" y="41"/>
                  </a:cubicBezTo>
                  <a:cubicBezTo>
                    <a:pt x="52" y="41"/>
                    <a:pt x="70" y="23"/>
                    <a:pt x="70" y="0"/>
                  </a:cubicBezTo>
                  <a:cubicBezTo>
                    <a:pt x="29" y="0"/>
                    <a:pt x="29" y="0"/>
                    <a:pt x="29" y="0"/>
                  </a:cubicBezTo>
                  <a:cubicBezTo>
                    <a:pt x="15" y="0"/>
                    <a:pt x="0" y="9"/>
                    <a:pt x="3" y="2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30" name="Freeform 52"/>
            <p:cNvSpPr>
              <a:spLocks/>
            </p:cNvSpPr>
            <p:nvPr/>
          </p:nvSpPr>
          <p:spPr bwMode="auto">
            <a:xfrm>
              <a:off x="4531" y="1153"/>
              <a:ext cx="61" cy="61"/>
            </a:xfrm>
            <a:custGeom>
              <a:avLst/>
              <a:gdLst>
                <a:gd name="T0" fmla="*/ 0 w 42"/>
                <a:gd name="T1" fmla="*/ 0 h 42"/>
                <a:gd name="T2" fmla="*/ 25 w 42"/>
                <a:gd name="T3" fmla="*/ 17 h 42"/>
                <a:gd name="T4" fmla="*/ 0 w 42"/>
                <a:gd name="T5" fmla="*/ 42 h 42"/>
                <a:gd name="T6" fmla="*/ 42 w 42"/>
                <a:gd name="T7" fmla="*/ 42 h 42"/>
                <a:gd name="T8" fmla="*/ 42 w 42"/>
                <a:gd name="T9" fmla="*/ 0 h 42"/>
                <a:gd name="T10" fmla="*/ 0 w 42"/>
                <a:gd name="T11" fmla="*/ 0 h 42"/>
              </a:gdLst>
              <a:ahLst/>
              <a:cxnLst>
                <a:cxn ang="0">
                  <a:pos x="T0" y="T1"/>
                </a:cxn>
                <a:cxn ang="0">
                  <a:pos x="T2" y="T3"/>
                </a:cxn>
                <a:cxn ang="0">
                  <a:pos x="T4" y="T5"/>
                </a:cxn>
                <a:cxn ang="0">
                  <a:pos x="T6" y="T7"/>
                </a:cxn>
                <a:cxn ang="0">
                  <a:pos x="T8" y="T9"/>
                </a:cxn>
                <a:cxn ang="0">
                  <a:pos x="T10" y="T11"/>
                </a:cxn>
              </a:cxnLst>
              <a:rect l="0" t="0" r="r" b="b"/>
              <a:pathLst>
                <a:path w="42" h="42">
                  <a:moveTo>
                    <a:pt x="0" y="0"/>
                  </a:moveTo>
                  <a:cubicBezTo>
                    <a:pt x="0" y="0"/>
                    <a:pt x="22" y="2"/>
                    <a:pt x="25" y="17"/>
                  </a:cubicBezTo>
                  <a:cubicBezTo>
                    <a:pt x="29" y="32"/>
                    <a:pt x="13" y="42"/>
                    <a:pt x="0" y="42"/>
                  </a:cubicBezTo>
                  <a:cubicBezTo>
                    <a:pt x="42" y="42"/>
                    <a:pt x="42" y="42"/>
                    <a:pt x="42" y="42"/>
                  </a:cubicBezTo>
                  <a:cubicBezTo>
                    <a:pt x="42" y="0"/>
                    <a:pt x="42" y="0"/>
                    <a:pt x="42" y="0"/>
                  </a:cubicBezTo>
                  <a:cubicBezTo>
                    <a:pt x="0" y="0"/>
                    <a:pt x="0" y="0"/>
                    <a:pt x="0" y="0"/>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31" name="Freeform 53"/>
            <p:cNvSpPr>
              <a:spLocks/>
            </p:cNvSpPr>
            <p:nvPr/>
          </p:nvSpPr>
          <p:spPr bwMode="auto">
            <a:xfrm>
              <a:off x="4470" y="1153"/>
              <a:ext cx="122" cy="120"/>
            </a:xfrm>
            <a:custGeom>
              <a:avLst/>
              <a:gdLst>
                <a:gd name="T0" fmla="*/ 42 w 84"/>
                <a:gd name="T1" fmla="*/ 42 h 83"/>
                <a:gd name="T2" fmla="*/ 67 w 84"/>
                <a:gd name="T3" fmla="*/ 17 h 83"/>
                <a:gd name="T4" fmla="*/ 42 w 84"/>
                <a:gd name="T5" fmla="*/ 0 h 83"/>
                <a:gd name="T6" fmla="*/ 0 w 84"/>
                <a:gd name="T7" fmla="*/ 42 h 83"/>
                <a:gd name="T8" fmla="*/ 42 w 84"/>
                <a:gd name="T9" fmla="*/ 83 h 83"/>
                <a:gd name="T10" fmla="*/ 84 w 84"/>
                <a:gd name="T11" fmla="*/ 42 h 83"/>
                <a:gd name="T12" fmla="*/ 82 w 84"/>
                <a:gd name="T13" fmla="*/ 42 h 83"/>
                <a:gd name="T14" fmla="*/ 42 w 84"/>
                <a:gd name="T15" fmla="*/ 4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42" y="42"/>
                  </a:moveTo>
                  <a:cubicBezTo>
                    <a:pt x="55" y="42"/>
                    <a:pt x="71" y="32"/>
                    <a:pt x="67" y="17"/>
                  </a:cubicBezTo>
                  <a:cubicBezTo>
                    <a:pt x="64" y="2"/>
                    <a:pt x="42" y="0"/>
                    <a:pt x="42" y="0"/>
                  </a:cubicBezTo>
                  <a:cubicBezTo>
                    <a:pt x="19" y="0"/>
                    <a:pt x="0" y="19"/>
                    <a:pt x="0" y="42"/>
                  </a:cubicBezTo>
                  <a:cubicBezTo>
                    <a:pt x="0" y="65"/>
                    <a:pt x="19" y="83"/>
                    <a:pt x="42" y="83"/>
                  </a:cubicBezTo>
                  <a:cubicBezTo>
                    <a:pt x="65" y="83"/>
                    <a:pt x="84" y="65"/>
                    <a:pt x="84" y="42"/>
                  </a:cubicBezTo>
                  <a:cubicBezTo>
                    <a:pt x="82" y="42"/>
                    <a:pt x="82" y="42"/>
                    <a:pt x="82" y="42"/>
                  </a:cubicBezTo>
                  <a:lnTo>
                    <a:pt x="42" y="4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32" name="Rectangle 54"/>
            <p:cNvSpPr>
              <a:spLocks noChangeArrowheads="1"/>
            </p:cNvSpPr>
            <p:nvPr/>
          </p:nvSpPr>
          <p:spPr bwMode="auto">
            <a:xfrm>
              <a:off x="4731" y="523"/>
              <a:ext cx="41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325">
                <a:defRPr/>
              </a:pPr>
              <a:r>
                <a:rPr lang="en-US" altLang="en-US" sz="1428" kern="0" dirty="0">
                  <a:solidFill>
                    <a:srgbClr val="414042"/>
                  </a:solidFill>
                  <a:latin typeface="Segoe UI Semilight" panose="020B0402040204020203" pitchFamily="34" charset="0"/>
                  <a:cs typeface="Segoe UI Semilight" panose="020B0402040204020203" pitchFamily="34" charset="0"/>
                </a:rPr>
                <a:t>SQL-A</a:t>
              </a:r>
              <a:endParaRPr lang="en-US" altLang="en-US" sz="1071" kern="0" dirty="0">
                <a:solidFill>
                  <a:srgbClr val="00B0F0"/>
                </a:solidFill>
                <a:latin typeface="Segoe UI Semilight" panose="020B0402040204020203" pitchFamily="34" charset="0"/>
                <a:cs typeface="Segoe UI Semilight" panose="020B0402040204020203" pitchFamily="34" charset="0"/>
              </a:endParaRPr>
            </a:p>
          </p:txBody>
        </p:sp>
        <p:sp>
          <p:nvSpPr>
            <p:cNvPr id="133" name="Rectangle 55"/>
            <p:cNvSpPr>
              <a:spLocks noChangeArrowheads="1"/>
            </p:cNvSpPr>
            <p:nvPr/>
          </p:nvSpPr>
          <p:spPr bwMode="auto">
            <a:xfrm>
              <a:off x="4728" y="747"/>
              <a:ext cx="51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325">
                <a:defRPr/>
              </a:pPr>
              <a:r>
                <a:rPr lang="en-US" altLang="en-US" sz="1428" kern="0" dirty="0">
                  <a:solidFill>
                    <a:srgbClr val="414042"/>
                  </a:solidFill>
                  <a:latin typeface="Segoe UI Semilight" panose="020B0402040204020203" pitchFamily="34" charset="0"/>
                  <a:cs typeface="Segoe UI Semilight" panose="020B0402040204020203" pitchFamily="34" charset="0"/>
                </a:rPr>
                <a:t>Website</a:t>
              </a:r>
              <a:endParaRPr lang="en-US" altLang="en-US" sz="1071" kern="0" dirty="0">
                <a:solidFill>
                  <a:srgbClr val="00B0F0"/>
                </a:solidFill>
                <a:latin typeface="Segoe UI Semilight" panose="020B0402040204020203" pitchFamily="34" charset="0"/>
                <a:cs typeface="Segoe UI Semilight" panose="020B0402040204020203" pitchFamily="34" charset="0"/>
              </a:endParaRPr>
            </a:p>
          </p:txBody>
        </p:sp>
        <p:sp>
          <p:nvSpPr>
            <p:cNvPr id="134" name="Rectangle 56"/>
            <p:cNvSpPr>
              <a:spLocks noChangeArrowheads="1"/>
            </p:cNvSpPr>
            <p:nvPr/>
          </p:nvSpPr>
          <p:spPr bwMode="auto">
            <a:xfrm>
              <a:off x="4713" y="987"/>
              <a:ext cx="63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325">
                <a:defRPr/>
              </a:pPr>
              <a:r>
                <a:rPr lang="en-US" altLang="en-US" sz="714" b="1" kern="0" dirty="0">
                  <a:solidFill>
                    <a:srgbClr val="414042"/>
                  </a:solidFill>
                  <a:latin typeface="Segoe UI Semilight" panose="020B0402040204020203" pitchFamily="34" charset="0"/>
                  <a:cs typeface="Segoe UI Semilight" panose="020B0402040204020203" pitchFamily="34" charset="0"/>
                </a:rPr>
                <a:t>[SQL CONFIG] VM (2x)</a:t>
              </a:r>
              <a:endParaRPr lang="en-US" altLang="en-US" sz="1632" kern="0" dirty="0">
                <a:solidFill>
                  <a:srgbClr val="00B0F0"/>
                </a:solidFill>
                <a:latin typeface="Segoe UI Semilight" panose="020B0402040204020203" pitchFamily="34" charset="0"/>
                <a:cs typeface="Segoe UI Semilight" panose="020B0402040204020203" pitchFamily="34" charset="0"/>
              </a:endParaRPr>
            </a:p>
          </p:txBody>
        </p:sp>
        <p:sp>
          <p:nvSpPr>
            <p:cNvPr id="135" name="Freeform 57"/>
            <p:cNvSpPr>
              <a:spLocks/>
            </p:cNvSpPr>
            <p:nvPr/>
          </p:nvSpPr>
          <p:spPr bwMode="auto">
            <a:xfrm>
              <a:off x="3534" y="1411"/>
              <a:ext cx="1332" cy="1058"/>
            </a:xfrm>
            <a:custGeom>
              <a:avLst/>
              <a:gdLst>
                <a:gd name="T0" fmla="*/ 1308 w 1332"/>
                <a:gd name="T1" fmla="*/ 0 h 1058"/>
                <a:gd name="T2" fmla="*/ 1308 w 1332"/>
                <a:gd name="T3" fmla="*/ 432 h 1058"/>
                <a:gd name="T4" fmla="*/ 0 w 1332"/>
                <a:gd name="T5" fmla="*/ 432 h 1058"/>
                <a:gd name="T6" fmla="*/ 0 w 1332"/>
                <a:gd name="T7" fmla="*/ 1058 h 1058"/>
                <a:gd name="T8" fmla="*/ 24 w 1332"/>
                <a:gd name="T9" fmla="*/ 1058 h 1058"/>
                <a:gd name="T10" fmla="*/ 24 w 1332"/>
                <a:gd name="T11" fmla="*/ 455 h 1058"/>
                <a:gd name="T12" fmla="*/ 1332 w 1332"/>
                <a:gd name="T13" fmla="*/ 455 h 1058"/>
                <a:gd name="T14" fmla="*/ 1332 w 1332"/>
                <a:gd name="T15" fmla="*/ 0 h 1058"/>
                <a:gd name="T16" fmla="*/ 1308 w 1332"/>
                <a:gd name="T17" fmla="*/ 0 h 1058"/>
                <a:gd name="T18" fmla="*/ 1308 w 1332"/>
                <a:gd name="T19"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058">
                  <a:moveTo>
                    <a:pt x="1308" y="0"/>
                  </a:moveTo>
                  <a:lnTo>
                    <a:pt x="1308" y="432"/>
                  </a:lnTo>
                  <a:lnTo>
                    <a:pt x="0" y="432"/>
                  </a:lnTo>
                  <a:lnTo>
                    <a:pt x="0" y="1058"/>
                  </a:lnTo>
                  <a:lnTo>
                    <a:pt x="24" y="1058"/>
                  </a:lnTo>
                  <a:lnTo>
                    <a:pt x="24" y="455"/>
                  </a:lnTo>
                  <a:lnTo>
                    <a:pt x="1332" y="455"/>
                  </a:lnTo>
                  <a:lnTo>
                    <a:pt x="1332" y="0"/>
                  </a:lnTo>
                  <a:lnTo>
                    <a:pt x="1308" y="0"/>
                  </a:lnTo>
                  <a:lnTo>
                    <a:pt x="1308"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36" name="Oval 58"/>
            <p:cNvSpPr>
              <a:spLocks noChangeArrowheads="1"/>
            </p:cNvSpPr>
            <p:nvPr/>
          </p:nvSpPr>
          <p:spPr bwMode="auto">
            <a:xfrm>
              <a:off x="4809"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37" name="Freeform 59"/>
            <p:cNvSpPr>
              <a:spLocks/>
            </p:cNvSpPr>
            <p:nvPr/>
          </p:nvSpPr>
          <p:spPr bwMode="auto">
            <a:xfrm>
              <a:off x="3497" y="2454"/>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38" name="Rectangle 60"/>
            <p:cNvSpPr>
              <a:spLocks noChangeArrowheads="1"/>
            </p:cNvSpPr>
            <p:nvPr/>
          </p:nvSpPr>
          <p:spPr bwMode="auto">
            <a:xfrm>
              <a:off x="4995" y="1411"/>
              <a:ext cx="23" cy="1085"/>
            </a:xfrm>
            <a:prstGeom prst="rect">
              <a:avLst/>
            </a:prstGeom>
            <a:solidFill>
              <a:srgbClr val="7CC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39" name="Freeform 61"/>
            <p:cNvSpPr>
              <a:spLocks/>
            </p:cNvSpPr>
            <p:nvPr/>
          </p:nvSpPr>
          <p:spPr bwMode="auto">
            <a:xfrm>
              <a:off x="4995" y="1411"/>
              <a:ext cx="23" cy="1085"/>
            </a:xfrm>
            <a:custGeom>
              <a:avLst/>
              <a:gdLst>
                <a:gd name="T0" fmla="*/ 0 w 23"/>
                <a:gd name="T1" fmla="*/ 0 h 1085"/>
                <a:gd name="T2" fmla="*/ 0 w 23"/>
                <a:gd name="T3" fmla="*/ 1085 h 1085"/>
                <a:gd name="T4" fmla="*/ 23 w 23"/>
                <a:gd name="T5" fmla="*/ 1085 h 1085"/>
                <a:gd name="T6" fmla="*/ 23 w 23"/>
                <a:gd name="T7" fmla="*/ 0 h 1085"/>
              </a:gdLst>
              <a:ahLst/>
              <a:cxnLst>
                <a:cxn ang="0">
                  <a:pos x="T0" y="T1"/>
                </a:cxn>
                <a:cxn ang="0">
                  <a:pos x="T2" y="T3"/>
                </a:cxn>
                <a:cxn ang="0">
                  <a:pos x="T4" y="T5"/>
                </a:cxn>
                <a:cxn ang="0">
                  <a:pos x="T6" y="T7"/>
                </a:cxn>
              </a:cxnLst>
              <a:rect l="0" t="0" r="r" b="b"/>
              <a:pathLst>
                <a:path w="23" h="1085">
                  <a:moveTo>
                    <a:pt x="0" y="0"/>
                  </a:moveTo>
                  <a:lnTo>
                    <a:pt x="0" y="1085"/>
                  </a:lnTo>
                  <a:lnTo>
                    <a:pt x="23" y="1085"/>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40" name="Oval 62"/>
            <p:cNvSpPr>
              <a:spLocks noChangeArrowheads="1"/>
            </p:cNvSpPr>
            <p:nvPr/>
          </p:nvSpPr>
          <p:spPr bwMode="auto">
            <a:xfrm>
              <a:off x="4961"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41" name="Freeform 63"/>
            <p:cNvSpPr>
              <a:spLocks/>
            </p:cNvSpPr>
            <p:nvPr/>
          </p:nvSpPr>
          <p:spPr bwMode="auto">
            <a:xfrm>
              <a:off x="4958" y="2483"/>
              <a:ext cx="96" cy="83"/>
            </a:xfrm>
            <a:custGeom>
              <a:avLst/>
              <a:gdLst>
                <a:gd name="T0" fmla="*/ 0 w 96"/>
                <a:gd name="T1" fmla="*/ 0 h 83"/>
                <a:gd name="T2" fmla="*/ 48 w 96"/>
                <a:gd name="T3" fmla="*/ 83 h 83"/>
                <a:gd name="T4" fmla="*/ 96 w 96"/>
                <a:gd name="T5" fmla="*/ 0 h 83"/>
                <a:gd name="T6" fmla="*/ 0 w 96"/>
                <a:gd name="T7" fmla="*/ 0 h 83"/>
              </a:gdLst>
              <a:ahLst/>
              <a:cxnLst>
                <a:cxn ang="0">
                  <a:pos x="T0" y="T1"/>
                </a:cxn>
                <a:cxn ang="0">
                  <a:pos x="T2" y="T3"/>
                </a:cxn>
                <a:cxn ang="0">
                  <a:pos x="T4" y="T5"/>
                </a:cxn>
                <a:cxn ang="0">
                  <a:pos x="T6" y="T7"/>
                </a:cxn>
              </a:cxnLst>
              <a:rect l="0" t="0" r="r" b="b"/>
              <a:pathLst>
                <a:path w="96" h="83">
                  <a:moveTo>
                    <a:pt x="0" y="0"/>
                  </a:moveTo>
                  <a:lnTo>
                    <a:pt x="48" y="83"/>
                  </a:lnTo>
                  <a:lnTo>
                    <a:pt x="96"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42" name="Freeform 64"/>
            <p:cNvSpPr>
              <a:spLocks/>
            </p:cNvSpPr>
            <p:nvPr/>
          </p:nvSpPr>
          <p:spPr bwMode="auto">
            <a:xfrm>
              <a:off x="5147" y="1411"/>
              <a:ext cx="1416" cy="1085"/>
            </a:xfrm>
            <a:custGeom>
              <a:avLst/>
              <a:gdLst>
                <a:gd name="T0" fmla="*/ 0 w 1416"/>
                <a:gd name="T1" fmla="*/ 0 h 1085"/>
                <a:gd name="T2" fmla="*/ 0 w 1416"/>
                <a:gd name="T3" fmla="*/ 455 h 1085"/>
                <a:gd name="T4" fmla="*/ 1392 w 1416"/>
                <a:gd name="T5" fmla="*/ 455 h 1085"/>
                <a:gd name="T6" fmla="*/ 1392 w 1416"/>
                <a:gd name="T7" fmla="*/ 1085 h 1085"/>
                <a:gd name="T8" fmla="*/ 1416 w 1416"/>
                <a:gd name="T9" fmla="*/ 1085 h 1085"/>
                <a:gd name="T10" fmla="*/ 1416 w 1416"/>
                <a:gd name="T11" fmla="*/ 432 h 1085"/>
                <a:gd name="T12" fmla="*/ 25 w 1416"/>
                <a:gd name="T13" fmla="*/ 432 h 1085"/>
                <a:gd name="T14" fmla="*/ 25 w 1416"/>
                <a:gd name="T15" fmla="*/ 0 h 1085"/>
                <a:gd name="T16" fmla="*/ 0 w 1416"/>
                <a:gd name="T17" fmla="*/ 0 h 1085"/>
                <a:gd name="T18" fmla="*/ 0 w 1416"/>
                <a:gd name="T19"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6" h="1085">
                  <a:moveTo>
                    <a:pt x="0" y="0"/>
                  </a:moveTo>
                  <a:lnTo>
                    <a:pt x="0" y="455"/>
                  </a:lnTo>
                  <a:lnTo>
                    <a:pt x="1392" y="455"/>
                  </a:lnTo>
                  <a:lnTo>
                    <a:pt x="1392" y="1085"/>
                  </a:lnTo>
                  <a:lnTo>
                    <a:pt x="1416" y="1085"/>
                  </a:lnTo>
                  <a:lnTo>
                    <a:pt x="1416" y="432"/>
                  </a:lnTo>
                  <a:lnTo>
                    <a:pt x="25" y="432"/>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43" name="Oval 65"/>
            <p:cNvSpPr>
              <a:spLocks noChangeArrowheads="1"/>
            </p:cNvSpPr>
            <p:nvPr/>
          </p:nvSpPr>
          <p:spPr bwMode="auto">
            <a:xfrm>
              <a:off x="5114" y="1368"/>
              <a:ext cx="91"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44" name="Freeform 66"/>
            <p:cNvSpPr>
              <a:spLocks/>
            </p:cNvSpPr>
            <p:nvPr/>
          </p:nvSpPr>
          <p:spPr bwMode="auto">
            <a:xfrm>
              <a:off x="6502" y="2483"/>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45" name="Freeform 67"/>
            <p:cNvSpPr>
              <a:spLocks/>
            </p:cNvSpPr>
            <p:nvPr/>
          </p:nvSpPr>
          <p:spPr bwMode="auto">
            <a:xfrm>
              <a:off x="6193" y="2059"/>
              <a:ext cx="681" cy="254"/>
            </a:xfrm>
            <a:custGeom>
              <a:avLst/>
              <a:gdLst>
                <a:gd name="T0" fmla="*/ 469 w 469"/>
                <a:gd name="T1" fmla="*/ 145 h 175"/>
                <a:gd name="T2" fmla="*/ 439 w 469"/>
                <a:gd name="T3" fmla="*/ 175 h 175"/>
                <a:gd name="T4" fmla="*/ 30 w 469"/>
                <a:gd name="T5" fmla="*/ 175 h 175"/>
                <a:gd name="T6" fmla="*/ 0 w 469"/>
                <a:gd name="T7" fmla="*/ 145 h 175"/>
                <a:gd name="T8" fmla="*/ 0 w 469"/>
                <a:gd name="T9" fmla="*/ 30 h 175"/>
                <a:gd name="T10" fmla="*/ 30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9" y="175"/>
                  </a:cubicBezTo>
                  <a:cubicBezTo>
                    <a:pt x="30" y="175"/>
                    <a:pt x="30" y="175"/>
                    <a:pt x="30" y="175"/>
                  </a:cubicBezTo>
                  <a:cubicBezTo>
                    <a:pt x="13" y="175"/>
                    <a:pt x="0" y="162"/>
                    <a:pt x="0" y="145"/>
                  </a:cubicBezTo>
                  <a:cubicBezTo>
                    <a:pt x="0" y="30"/>
                    <a:pt x="0" y="30"/>
                    <a:pt x="0" y="30"/>
                  </a:cubicBezTo>
                  <a:cubicBezTo>
                    <a:pt x="0" y="13"/>
                    <a:pt x="13" y="0"/>
                    <a:pt x="30" y="0"/>
                  </a:cubicBezTo>
                  <a:cubicBezTo>
                    <a:pt x="439" y="0"/>
                    <a:pt x="439" y="0"/>
                    <a:pt x="439"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panose="020B0502040204020203" pitchFamily="34" charset="0"/>
                <a:cs typeface="Segoe UI" panose="020B0502040204020203" pitchFamily="34" charset="0"/>
              </a:endParaRPr>
            </a:p>
          </p:txBody>
        </p:sp>
        <p:sp>
          <p:nvSpPr>
            <p:cNvPr id="146" name="Rectangle 68"/>
            <p:cNvSpPr>
              <a:spLocks noChangeArrowheads="1"/>
            </p:cNvSpPr>
            <p:nvPr/>
          </p:nvSpPr>
          <p:spPr bwMode="auto">
            <a:xfrm>
              <a:off x="6236" y="2141"/>
              <a:ext cx="595"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325">
                <a:defRPr/>
              </a:pPr>
              <a:r>
                <a:rPr lang="en-US" altLang="en-US" sz="714" b="1" kern="0" dirty="0">
                  <a:solidFill>
                    <a:srgbClr val="FFFFFF"/>
                  </a:solidFill>
                  <a:latin typeface="Segoe UI Semilight" panose="020B0402040204020203" pitchFamily="34" charset="0"/>
                  <a:cs typeface="Segoe UI Semilight" panose="020B0402040204020203" pitchFamily="34" charset="0"/>
                </a:rPr>
                <a:t>DEPENDS ON SQL</a:t>
              </a:r>
              <a:endParaRPr lang="en-US" altLang="en-US" sz="1428" kern="0" dirty="0">
                <a:solidFill>
                  <a:srgbClr val="00B0F0"/>
                </a:solidFill>
                <a:latin typeface="Segoe UI Semilight" panose="020B0402040204020203" pitchFamily="34" charset="0"/>
                <a:cs typeface="Segoe UI Semilight" panose="020B0402040204020203" pitchFamily="34" charset="0"/>
              </a:endParaRPr>
            </a:p>
          </p:txBody>
        </p:sp>
        <p:sp>
          <p:nvSpPr>
            <p:cNvPr id="147" name="Freeform 69"/>
            <p:cNvSpPr>
              <a:spLocks/>
            </p:cNvSpPr>
            <p:nvPr/>
          </p:nvSpPr>
          <p:spPr bwMode="auto">
            <a:xfrm>
              <a:off x="4669" y="2059"/>
              <a:ext cx="682" cy="254"/>
            </a:xfrm>
            <a:custGeom>
              <a:avLst/>
              <a:gdLst>
                <a:gd name="T0" fmla="*/ 469 w 469"/>
                <a:gd name="T1" fmla="*/ 145 h 175"/>
                <a:gd name="T2" fmla="*/ 439 w 469"/>
                <a:gd name="T3" fmla="*/ 175 h 175"/>
                <a:gd name="T4" fmla="*/ 31 w 469"/>
                <a:gd name="T5" fmla="*/ 175 h 175"/>
                <a:gd name="T6" fmla="*/ 0 w 469"/>
                <a:gd name="T7" fmla="*/ 145 h 175"/>
                <a:gd name="T8" fmla="*/ 0 w 469"/>
                <a:gd name="T9" fmla="*/ 30 h 175"/>
                <a:gd name="T10" fmla="*/ 31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6" y="175"/>
                    <a:pt x="439" y="175"/>
                  </a:cubicBezTo>
                  <a:cubicBezTo>
                    <a:pt x="31" y="175"/>
                    <a:pt x="31" y="175"/>
                    <a:pt x="31" y="175"/>
                  </a:cubicBezTo>
                  <a:cubicBezTo>
                    <a:pt x="14" y="175"/>
                    <a:pt x="0" y="162"/>
                    <a:pt x="0" y="145"/>
                  </a:cubicBezTo>
                  <a:cubicBezTo>
                    <a:pt x="0" y="30"/>
                    <a:pt x="0" y="30"/>
                    <a:pt x="0" y="30"/>
                  </a:cubicBezTo>
                  <a:cubicBezTo>
                    <a:pt x="0" y="13"/>
                    <a:pt x="14" y="0"/>
                    <a:pt x="31" y="0"/>
                  </a:cubicBezTo>
                  <a:cubicBezTo>
                    <a:pt x="439" y="0"/>
                    <a:pt x="439" y="0"/>
                    <a:pt x="439" y="0"/>
                  </a:cubicBezTo>
                  <a:cubicBezTo>
                    <a:pt x="456"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panose="020B0502040204020203" pitchFamily="34" charset="0"/>
                <a:cs typeface="Segoe UI" panose="020B0502040204020203" pitchFamily="34" charset="0"/>
              </a:endParaRPr>
            </a:p>
          </p:txBody>
        </p:sp>
        <p:sp>
          <p:nvSpPr>
            <p:cNvPr id="148" name="Rectangle 70"/>
            <p:cNvSpPr>
              <a:spLocks noChangeArrowheads="1"/>
            </p:cNvSpPr>
            <p:nvPr/>
          </p:nvSpPr>
          <p:spPr bwMode="auto">
            <a:xfrm>
              <a:off x="4713" y="2141"/>
              <a:ext cx="595"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325">
                <a:defRPr/>
              </a:pPr>
              <a:r>
                <a:rPr lang="en-US" altLang="en-US" sz="714" b="1" kern="0" dirty="0">
                  <a:solidFill>
                    <a:srgbClr val="FFFFFF"/>
                  </a:solidFill>
                  <a:latin typeface="Segoe UI Semilight" panose="020B0402040204020203" pitchFamily="34" charset="0"/>
                  <a:cs typeface="Segoe UI Semilight" panose="020B0402040204020203" pitchFamily="34" charset="0"/>
                </a:rPr>
                <a:t>DEPENDS ON SQL</a:t>
              </a:r>
              <a:endParaRPr lang="en-US" altLang="en-US" sz="1428" kern="0" dirty="0">
                <a:solidFill>
                  <a:srgbClr val="00B0F0"/>
                </a:solidFill>
                <a:latin typeface="Segoe UI Semilight" panose="020B0402040204020203" pitchFamily="34" charset="0"/>
                <a:cs typeface="Segoe UI Semilight" panose="020B0402040204020203" pitchFamily="34" charset="0"/>
              </a:endParaRPr>
            </a:p>
          </p:txBody>
        </p:sp>
        <p:sp>
          <p:nvSpPr>
            <p:cNvPr id="149" name="Freeform 71"/>
            <p:cNvSpPr>
              <a:spLocks/>
            </p:cNvSpPr>
            <p:nvPr/>
          </p:nvSpPr>
          <p:spPr bwMode="auto">
            <a:xfrm>
              <a:off x="3500" y="3277"/>
              <a:ext cx="1535" cy="499"/>
            </a:xfrm>
            <a:custGeom>
              <a:avLst/>
              <a:gdLst>
                <a:gd name="T0" fmla="*/ 0 w 1535"/>
                <a:gd name="T1" fmla="*/ 0 h 499"/>
                <a:gd name="T2" fmla="*/ 0 w 1535"/>
                <a:gd name="T3" fmla="*/ 499 h 499"/>
                <a:gd name="T4" fmla="*/ 1535 w 1535"/>
                <a:gd name="T5" fmla="*/ 499 h 499"/>
                <a:gd name="T6" fmla="*/ 1535 w 1535"/>
                <a:gd name="T7" fmla="*/ 113 h 499"/>
                <a:gd name="T8" fmla="*/ 1511 w 1535"/>
                <a:gd name="T9" fmla="*/ 113 h 499"/>
                <a:gd name="T10" fmla="*/ 1511 w 1535"/>
                <a:gd name="T11" fmla="*/ 475 h 499"/>
                <a:gd name="T12" fmla="*/ 25 w 1535"/>
                <a:gd name="T13" fmla="*/ 475 h 499"/>
                <a:gd name="T14" fmla="*/ 25 w 1535"/>
                <a:gd name="T15" fmla="*/ 0 h 499"/>
                <a:gd name="T16" fmla="*/ 0 w 1535"/>
                <a:gd name="T17" fmla="*/ 0 h 499"/>
                <a:gd name="T18" fmla="*/ 0 w 1535"/>
                <a:gd name="T19"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 h="499">
                  <a:moveTo>
                    <a:pt x="0" y="0"/>
                  </a:moveTo>
                  <a:lnTo>
                    <a:pt x="0" y="499"/>
                  </a:lnTo>
                  <a:lnTo>
                    <a:pt x="1535" y="499"/>
                  </a:lnTo>
                  <a:lnTo>
                    <a:pt x="1535" y="113"/>
                  </a:lnTo>
                  <a:lnTo>
                    <a:pt x="1511" y="113"/>
                  </a:lnTo>
                  <a:lnTo>
                    <a:pt x="1511" y="475"/>
                  </a:lnTo>
                  <a:lnTo>
                    <a:pt x="25" y="475"/>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50" name="Oval 72"/>
            <p:cNvSpPr>
              <a:spLocks noChangeArrowheads="1"/>
            </p:cNvSpPr>
            <p:nvPr/>
          </p:nvSpPr>
          <p:spPr bwMode="auto">
            <a:xfrm>
              <a:off x="3467" y="3233"/>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51" name="Freeform 73"/>
            <p:cNvSpPr>
              <a:spLocks/>
            </p:cNvSpPr>
            <p:nvPr/>
          </p:nvSpPr>
          <p:spPr bwMode="auto">
            <a:xfrm>
              <a:off x="4976" y="3322"/>
              <a:ext cx="96" cy="82"/>
            </a:xfrm>
            <a:custGeom>
              <a:avLst/>
              <a:gdLst>
                <a:gd name="T0" fmla="*/ 96 w 96"/>
                <a:gd name="T1" fmla="*/ 82 h 82"/>
                <a:gd name="T2" fmla="*/ 48 w 96"/>
                <a:gd name="T3" fmla="*/ 0 h 82"/>
                <a:gd name="T4" fmla="*/ 0 w 96"/>
                <a:gd name="T5" fmla="*/ 82 h 82"/>
                <a:gd name="T6" fmla="*/ 96 w 96"/>
                <a:gd name="T7" fmla="*/ 82 h 82"/>
              </a:gdLst>
              <a:ahLst/>
              <a:cxnLst>
                <a:cxn ang="0">
                  <a:pos x="T0" y="T1"/>
                </a:cxn>
                <a:cxn ang="0">
                  <a:pos x="T2" y="T3"/>
                </a:cxn>
                <a:cxn ang="0">
                  <a:pos x="T4" y="T5"/>
                </a:cxn>
                <a:cxn ang="0">
                  <a:pos x="T6" y="T7"/>
                </a:cxn>
              </a:cxnLst>
              <a:rect l="0" t="0" r="r" b="b"/>
              <a:pathLst>
                <a:path w="96" h="82">
                  <a:moveTo>
                    <a:pt x="96" y="82"/>
                  </a:moveTo>
                  <a:lnTo>
                    <a:pt x="48" y="0"/>
                  </a:lnTo>
                  <a:lnTo>
                    <a:pt x="0" y="82"/>
                  </a:lnTo>
                  <a:lnTo>
                    <a:pt x="96" y="82"/>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Semilight" panose="020B0402040204020203" pitchFamily="34" charset="0"/>
                <a:cs typeface="Segoe UI Semilight" panose="020B0402040204020203" pitchFamily="34" charset="0"/>
              </a:endParaRPr>
            </a:p>
          </p:txBody>
        </p:sp>
        <p:sp>
          <p:nvSpPr>
            <p:cNvPr id="152" name="Freeform 74"/>
            <p:cNvSpPr>
              <a:spLocks/>
            </p:cNvSpPr>
            <p:nvPr/>
          </p:nvSpPr>
          <p:spPr bwMode="auto">
            <a:xfrm>
              <a:off x="3929" y="3635"/>
              <a:ext cx="681" cy="255"/>
            </a:xfrm>
            <a:custGeom>
              <a:avLst/>
              <a:gdLst>
                <a:gd name="T0" fmla="*/ 469 w 469"/>
                <a:gd name="T1" fmla="*/ 145 h 175"/>
                <a:gd name="T2" fmla="*/ 438 w 469"/>
                <a:gd name="T3" fmla="*/ 175 h 175"/>
                <a:gd name="T4" fmla="*/ 30 w 469"/>
                <a:gd name="T5" fmla="*/ 175 h 175"/>
                <a:gd name="T6" fmla="*/ 0 w 469"/>
                <a:gd name="T7" fmla="*/ 145 h 175"/>
                <a:gd name="T8" fmla="*/ 0 w 469"/>
                <a:gd name="T9" fmla="*/ 30 h 175"/>
                <a:gd name="T10" fmla="*/ 30 w 469"/>
                <a:gd name="T11" fmla="*/ 0 h 175"/>
                <a:gd name="T12" fmla="*/ 438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8" y="175"/>
                  </a:cubicBezTo>
                  <a:cubicBezTo>
                    <a:pt x="30" y="175"/>
                    <a:pt x="30" y="175"/>
                    <a:pt x="30" y="175"/>
                  </a:cubicBezTo>
                  <a:cubicBezTo>
                    <a:pt x="13" y="175"/>
                    <a:pt x="0" y="162"/>
                    <a:pt x="0" y="145"/>
                  </a:cubicBezTo>
                  <a:cubicBezTo>
                    <a:pt x="0" y="30"/>
                    <a:pt x="0" y="30"/>
                    <a:pt x="0" y="30"/>
                  </a:cubicBezTo>
                  <a:cubicBezTo>
                    <a:pt x="0" y="13"/>
                    <a:pt x="13" y="0"/>
                    <a:pt x="30" y="0"/>
                  </a:cubicBezTo>
                  <a:cubicBezTo>
                    <a:pt x="438" y="0"/>
                    <a:pt x="438" y="0"/>
                    <a:pt x="438"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solidFill>
                  <a:srgbClr val="00B0F0"/>
                </a:solidFill>
                <a:latin typeface="Segoe UI" panose="020B0502040204020203" pitchFamily="34" charset="0"/>
                <a:cs typeface="Segoe UI" panose="020B0502040204020203" pitchFamily="34" charset="0"/>
              </a:endParaRPr>
            </a:p>
          </p:txBody>
        </p:sp>
        <p:sp>
          <p:nvSpPr>
            <p:cNvPr id="153" name="Rectangle 75"/>
            <p:cNvSpPr>
              <a:spLocks noChangeArrowheads="1"/>
            </p:cNvSpPr>
            <p:nvPr/>
          </p:nvSpPr>
          <p:spPr bwMode="auto">
            <a:xfrm>
              <a:off x="4023" y="3702"/>
              <a:ext cx="5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325">
                <a:defRPr/>
              </a:pPr>
              <a:r>
                <a:rPr lang="en-US" altLang="en-US" sz="918" b="1" kern="0" dirty="0">
                  <a:solidFill>
                    <a:srgbClr val="FFFFFF"/>
                  </a:solidFill>
                  <a:latin typeface="Segoe UI Semilight" panose="020B0402040204020203" pitchFamily="34" charset="0"/>
                  <a:cs typeface="Segoe UI Semilight" panose="020B0402040204020203" pitchFamily="34" charset="0"/>
                </a:rPr>
                <a:t>SQLCONFIG</a:t>
              </a:r>
              <a:endParaRPr lang="en-US" altLang="en-US" sz="1224" kern="0" dirty="0">
                <a:solidFill>
                  <a:srgbClr val="00B0F0"/>
                </a:solidFill>
                <a:latin typeface="Segoe UI Semilight" panose="020B0402040204020203" pitchFamily="34" charset="0"/>
                <a:cs typeface="Segoe UI Semilight" panose="020B0402040204020203" pitchFamily="34" charset="0"/>
              </a:endParaRPr>
            </a:p>
          </p:txBody>
        </p:sp>
        <p:sp>
          <p:nvSpPr>
            <p:cNvPr id="154" name="Rectangle 76"/>
            <p:cNvSpPr>
              <a:spLocks noChangeArrowheads="1"/>
            </p:cNvSpPr>
            <p:nvPr/>
          </p:nvSpPr>
          <p:spPr bwMode="auto">
            <a:xfrm>
              <a:off x="4204" y="3702"/>
              <a:ext cx="0"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325">
                <a:defRPr/>
              </a:pPr>
              <a:endParaRPr lang="en-US" altLang="en-US" sz="1836" kern="0" dirty="0">
                <a:solidFill>
                  <a:srgbClr val="00B0F0"/>
                </a:solidFill>
                <a:latin typeface="Segoe UI Semilight" panose="020B0402040204020203" pitchFamily="34" charset="0"/>
                <a:cs typeface="Segoe UI Semilight" panose="020B0402040204020203" pitchFamily="34" charset="0"/>
              </a:endParaRPr>
            </a:p>
          </p:txBody>
        </p:sp>
        <p:sp>
          <p:nvSpPr>
            <p:cNvPr id="155" name="Rectangle 77"/>
            <p:cNvSpPr>
              <a:spLocks noChangeArrowheads="1"/>
            </p:cNvSpPr>
            <p:nvPr/>
          </p:nvSpPr>
          <p:spPr bwMode="auto">
            <a:xfrm>
              <a:off x="4257" y="3702"/>
              <a:ext cx="0"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325">
                <a:defRPr/>
              </a:pPr>
              <a:endParaRPr lang="en-US" altLang="en-US" sz="1836" kern="0" dirty="0">
                <a:solidFill>
                  <a:srgbClr val="00B0F0"/>
                </a:solidFill>
                <a:latin typeface="Segoe UI Semilight" panose="020B0402040204020203" pitchFamily="34" charset="0"/>
                <a:cs typeface="Segoe UI Semilight" panose="020B0402040204020203" pitchFamily="34" charset="0"/>
              </a:endParaRPr>
            </a:p>
          </p:txBody>
        </p:sp>
      </p:grpSp>
      <p:sp>
        <p:nvSpPr>
          <p:cNvPr id="79" name="Rectangle 78"/>
          <p:cNvSpPr/>
          <p:nvPr/>
        </p:nvSpPr>
        <p:spPr>
          <a:xfrm>
            <a:off x="882" y="0"/>
            <a:ext cx="12434712" cy="111438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kern="0" dirty="0">
              <a:solidFill>
                <a:sysClr val="windowText" lastClr="000000"/>
              </a:solidFill>
            </a:endParaRPr>
          </a:p>
        </p:txBody>
      </p:sp>
      <p:sp>
        <p:nvSpPr>
          <p:cNvPr id="80" name="Title 2"/>
          <p:cNvSpPr txBox="1">
            <a:spLocks/>
          </p:cNvSpPr>
          <p:nvPr/>
        </p:nvSpPr>
        <p:spPr>
          <a:xfrm>
            <a:off x="176030" y="8961"/>
            <a:ext cx="11785489" cy="1096456"/>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32597">
              <a:defRPr/>
            </a:pPr>
            <a:r>
              <a:rPr lang="en-US" sz="7200" cap="all" dirty="0">
                <a:solidFill>
                  <a:schemeClr val="bg1"/>
                </a:solidFill>
                <a:latin typeface="+mn-lt"/>
                <a:ea typeface="Abyssinica SIL" panose="02000603020000020004" pitchFamily="2" charset="0"/>
                <a:cs typeface="Leelawadee UI" panose="020B0502040204020203" pitchFamily="34" charset="-34"/>
              </a:rPr>
              <a:t>TEMPLATING</a:t>
            </a:r>
          </a:p>
        </p:txBody>
      </p:sp>
      <p:sp>
        <p:nvSpPr>
          <p:cNvPr id="156" name="Rectangle 155"/>
          <p:cNvSpPr/>
          <p:nvPr/>
        </p:nvSpPr>
        <p:spPr>
          <a:xfrm>
            <a:off x="458627" y="2627292"/>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36" kern="0" dirty="0">
                <a:solidFill>
                  <a:schemeClr val="bg1"/>
                </a:solidFill>
                <a:latin typeface="Segoe UI" panose="020B0502040204020203" pitchFamily="34" charset="0"/>
                <a:cs typeface="Segoe UI" panose="020B0502040204020203" pitchFamily="34" charset="0"/>
              </a:rPr>
              <a:t>3</a:t>
            </a:r>
          </a:p>
        </p:txBody>
      </p:sp>
      <p:sp>
        <p:nvSpPr>
          <p:cNvPr id="157" name="Rectangle 156"/>
          <p:cNvSpPr/>
          <p:nvPr/>
        </p:nvSpPr>
        <p:spPr>
          <a:xfrm>
            <a:off x="1035907" y="2627292"/>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40" kern="0" dirty="0">
                <a:solidFill>
                  <a:schemeClr val="bg1"/>
                </a:solidFill>
                <a:latin typeface="Segoe UI Semilight" panose="020B0402040204020203" pitchFamily="34" charset="0"/>
                <a:cs typeface="Segoe UI Semilight" panose="020B0402040204020203" pitchFamily="34" charset="0"/>
              </a:rPr>
              <a:t>Repeated &amp; consistent deployments</a:t>
            </a:r>
          </a:p>
        </p:txBody>
      </p:sp>
      <p:sp>
        <p:nvSpPr>
          <p:cNvPr id="158" name="Rectangle 157"/>
          <p:cNvSpPr/>
          <p:nvPr/>
        </p:nvSpPr>
        <p:spPr>
          <a:xfrm>
            <a:off x="458627" y="2091695"/>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36" kern="0" dirty="0">
                <a:solidFill>
                  <a:schemeClr val="bg1"/>
                </a:solidFill>
                <a:latin typeface="Segoe UI" panose="020B0502040204020203" pitchFamily="34" charset="0"/>
                <a:cs typeface="Segoe UI" panose="020B0502040204020203" pitchFamily="34" charset="0"/>
              </a:rPr>
              <a:t>2</a:t>
            </a:r>
          </a:p>
        </p:txBody>
      </p:sp>
      <p:sp>
        <p:nvSpPr>
          <p:cNvPr id="159" name="Rectangle 158"/>
          <p:cNvSpPr/>
          <p:nvPr/>
        </p:nvSpPr>
        <p:spPr>
          <a:xfrm>
            <a:off x="1035907" y="2091695"/>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40" kern="0" dirty="0">
                <a:solidFill>
                  <a:schemeClr val="bg1"/>
                </a:solidFill>
                <a:latin typeface="Segoe UI Semilight" panose="020B0402040204020203" pitchFamily="34" charset="0"/>
                <a:cs typeface="Segoe UI Semilight" panose="020B0402040204020203" pitchFamily="34" charset="0"/>
              </a:rPr>
              <a:t>Declarative - desired state </a:t>
            </a:r>
          </a:p>
        </p:txBody>
      </p:sp>
      <p:sp>
        <p:nvSpPr>
          <p:cNvPr id="160" name="Rectangle 159"/>
          <p:cNvSpPr/>
          <p:nvPr/>
        </p:nvSpPr>
        <p:spPr>
          <a:xfrm>
            <a:off x="458627" y="1557531"/>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36" kern="0" dirty="0">
                <a:solidFill>
                  <a:schemeClr val="bg1"/>
                </a:solidFill>
                <a:latin typeface="Segoe UI" panose="020B0502040204020203" pitchFamily="34" charset="0"/>
                <a:cs typeface="Segoe UI" panose="020B0502040204020203" pitchFamily="34" charset="0"/>
              </a:rPr>
              <a:t>1</a:t>
            </a:r>
          </a:p>
        </p:txBody>
      </p:sp>
      <p:sp>
        <p:nvSpPr>
          <p:cNvPr id="161" name="Rectangle 160"/>
          <p:cNvSpPr/>
          <p:nvPr/>
        </p:nvSpPr>
        <p:spPr>
          <a:xfrm>
            <a:off x="1035907" y="1557531"/>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40" kern="0" dirty="0">
                <a:solidFill>
                  <a:schemeClr val="bg1"/>
                </a:solidFill>
                <a:latin typeface="Segoe UI Semilight" panose="020B0402040204020203" pitchFamily="34" charset="0"/>
                <a:cs typeface="Segoe UI Semilight" panose="020B0402040204020203" pitchFamily="34" charset="0"/>
              </a:rPr>
              <a:t>Specify resources &amp; dependencies</a:t>
            </a:r>
          </a:p>
        </p:txBody>
      </p:sp>
      <p:sp>
        <p:nvSpPr>
          <p:cNvPr id="162" name="Rectangle 161"/>
          <p:cNvSpPr/>
          <p:nvPr/>
        </p:nvSpPr>
        <p:spPr>
          <a:xfrm>
            <a:off x="458627" y="3162890"/>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36" kern="0" dirty="0">
                <a:solidFill>
                  <a:schemeClr val="bg1"/>
                </a:solidFill>
                <a:latin typeface="Segoe UI" panose="020B0502040204020203" pitchFamily="34" charset="0"/>
                <a:cs typeface="Segoe UI" panose="020B0502040204020203" pitchFamily="34" charset="0"/>
              </a:rPr>
              <a:t>4</a:t>
            </a:r>
          </a:p>
        </p:txBody>
      </p:sp>
      <p:sp>
        <p:nvSpPr>
          <p:cNvPr id="163" name="Rectangle 162"/>
          <p:cNvSpPr/>
          <p:nvPr/>
        </p:nvSpPr>
        <p:spPr>
          <a:xfrm>
            <a:off x="1035907" y="3162890"/>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40" kern="0" dirty="0">
                <a:solidFill>
                  <a:schemeClr val="bg1"/>
                </a:solidFill>
                <a:latin typeface="Segoe UI Semilight" panose="020B0402040204020203" pitchFamily="34" charset="0"/>
                <a:cs typeface="Segoe UI Semilight" panose="020B0402040204020203" pitchFamily="34" charset="0"/>
              </a:rPr>
              <a:t>Incremental deployments - idempotent</a:t>
            </a:r>
          </a:p>
        </p:txBody>
      </p:sp>
      <p:sp>
        <p:nvSpPr>
          <p:cNvPr id="164" name="Isosceles Triangle 163"/>
          <p:cNvSpPr/>
          <p:nvPr/>
        </p:nvSpPr>
        <p:spPr>
          <a:xfrm rot="10800000">
            <a:off x="8938173" y="1045368"/>
            <a:ext cx="467948" cy="403403"/>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65" name="Rectangle 164"/>
          <p:cNvSpPr/>
          <p:nvPr/>
        </p:nvSpPr>
        <p:spPr>
          <a:xfrm>
            <a:off x="457064" y="3717658"/>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36" kern="0" dirty="0">
                <a:solidFill>
                  <a:schemeClr val="bg1"/>
                </a:solidFill>
                <a:latin typeface="Segoe UI" panose="020B0502040204020203" pitchFamily="34" charset="0"/>
                <a:cs typeface="Segoe UI" panose="020B0502040204020203" pitchFamily="34" charset="0"/>
              </a:rPr>
              <a:t>5</a:t>
            </a:r>
          </a:p>
        </p:txBody>
      </p:sp>
      <p:sp>
        <p:nvSpPr>
          <p:cNvPr id="166" name="Rectangle 165"/>
          <p:cNvSpPr/>
          <p:nvPr/>
        </p:nvSpPr>
        <p:spPr>
          <a:xfrm>
            <a:off x="1034344" y="3717658"/>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40" kern="0" dirty="0">
                <a:solidFill>
                  <a:schemeClr val="bg1"/>
                </a:solidFill>
                <a:latin typeface="Segoe UI Semilight" panose="020B0402040204020203" pitchFamily="34" charset="0"/>
                <a:cs typeface="Segoe UI Semilight" panose="020B0402040204020203" pitchFamily="34" charset="0"/>
              </a:rPr>
              <a:t>JSON based description</a:t>
            </a:r>
          </a:p>
        </p:txBody>
      </p:sp>
      <p:grpSp>
        <p:nvGrpSpPr>
          <p:cNvPr id="167" name="Group 166">
            <a:extLst>
              <a:ext uri="{FF2B5EF4-FFF2-40B4-BE49-F238E27FC236}">
                <a16:creationId xmlns:a16="http://schemas.microsoft.com/office/drawing/2014/main" id="{29ED679D-AF24-432F-A27B-1AF3869DA376}"/>
              </a:ext>
            </a:extLst>
          </p:cNvPr>
          <p:cNvGrpSpPr/>
          <p:nvPr/>
        </p:nvGrpSpPr>
        <p:grpSpPr>
          <a:xfrm>
            <a:off x="7023561" y="1481038"/>
            <a:ext cx="4667284" cy="5334000"/>
            <a:chOff x="7082333" y="1481038"/>
            <a:chExt cx="4667284" cy="5334000"/>
          </a:xfrm>
        </p:grpSpPr>
        <p:grpSp>
          <p:nvGrpSpPr>
            <p:cNvPr id="168" name="Group 167">
              <a:extLst>
                <a:ext uri="{FF2B5EF4-FFF2-40B4-BE49-F238E27FC236}">
                  <a16:creationId xmlns:a16="http://schemas.microsoft.com/office/drawing/2014/main" id="{7BE60089-17E2-4BE6-81CF-28745CCE6A23}"/>
                </a:ext>
              </a:extLst>
            </p:cNvPr>
            <p:cNvGrpSpPr/>
            <p:nvPr/>
          </p:nvGrpSpPr>
          <p:grpSpPr>
            <a:xfrm>
              <a:off x="7082333" y="1481038"/>
              <a:ext cx="4419600" cy="2286000"/>
              <a:chOff x="6599237" y="4183062"/>
              <a:chExt cx="4419600" cy="2286000"/>
            </a:xfrm>
            <a:solidFill>
              <a:schemeClr val="tx1">
                <a:lumMod val="40000"/>
                <a:lumOff val="60000"/>
              </a:schemeClr>
            </a:solidFill>
          </p:grpSpPr>
          <p:sp>
            <p:nvSpPr>
              <p:cNvPr id="172" name="Scroll: Vertical 171">
                <a:extLst>
                  <a:ext uri="{FF2B5EF4-FFF2-40B4-BE49-F238E27FC236}">
                    <a16:creationId xmlns:a16="http://schemas.microsoft.com/office/drawing/2014/main" id="{93052A3B-4CC1-4BC2-937A-B436C572AD3C}"/>
                  </a:ext>
                </a:extLst>
              </p:cNvPr>
              <p:cNvSpPr/>
              <p:nvPr/>
            </p:nvSpPr>
            <p:spPr bwMode="auto">
              <a:xfrm>
                <a:off x="6599237" y="4183062"/>
                <a:ext cx="4419600" cy="2286000"/>
              </a:xfrm>
              <a:prstGeom prst="verticalScroll">
                <a:avLst/>
              </a:prstGeom>
              <a:grpFill/>
              <a:ln w="12700">
                <a:solidFill>
                  <a:schemeClr val="bg1">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GB" sz="2000" dirty="0">
                    <a:solidFill>
                      <a:schemeClr val="tx1">
                        <a:lumMod val="75000"/>
                      </a:schemeClr>
                    </a:solidFill>
                  </a:rPr>
                  <a:t>ARM Template</a:t>
                </a:r>
              </a:p>
              <a:p>
                <a:pPr algn="ctr" defTabSz="932472" fontAlgn="base">
                  <a:spcBef>
                    <a:spcPct val="0"/>
                  </a:spcBef>
                  <a:spcAft>
                    <a:spcPct val="0"/>
                  </a:spcAft>
                </a:pPr>
                <a:endParaRPr lang="en-GB" sz="2000" dirty="0">
                  <a:solidFill>
                    <a:schemeClr val="tx1">
                      <a:lumMod val="75000"/>
                    </a:schemeClr>
                  </a:solidFill>
                </a:endParaRPr>
              </a:p>
              <a:p>
                <a:pPr algn="ctr" defTabSz="932472" fontAlgn="base">
                  <a:spcBef>
                    <a:spcPct val="0"/>
                  </a:spcBef>
                  <a:spcAft>
                    <a:spcPct val="0"/>
                  </a:spcAft>
                </a:pPr>
                <a:endParaRPr lang="en-GB" sz="2000" dirty="0">
                  <a:solidFill>
                    <a:schemeClr val="tx1">
                      <a:lumMod val="75000"/>
                    </a:schemeClr>
                  </a:solidFill>
                </a:endParaRPr>
              </a:p>
            </p:txBody>
          </p:sp>
          <p:sp>
            <p:nvSpPr>
              <p:cNvPr id="173" name="TextBox 172">
                <a:extLst>
                  <a:ext uri="{FF2B5EF4-FFF2-40B4-BE49-F238E27FC236}">
                    <a16:creationId xmlns:a16="http://schemas.microsoft.com/office/drawing/2014/main" id="{F19AC39F-2F7B-4C11-A26A-2AA64EC39E3D}"/>
                  </a:ext>
                </a:extLst>
              </p:cNvPr>
              <p:cNvSpPr txBox="1"/>
              <p:nvPr/>
            </p:nvSpPr>
            <p:spPr>
              <a:xfrm>
                <a:off x="6903445" y="4792662"/>
                <a:ext cx="1981200" cy="1600200"/>
              </a:xfrm>
              <a:prstGeom prst="rect">
                <a:avLst/>
              </a:prstGeom>
              <a:grpFill/>
            </p:spPr>
            <p:txBody>
              <a:bodyPr wrap="none" lIns="182880" tIns="146304" rIns="182880" bIns="146304" rtlCol="0">
                <a:noAutofit/>
              </a:bodyPr>
              <a:lstStyle/>
              <a:p>
                <a:pPr>
                  <a:lnSpc>
                    <a:spcPct val="90000"/>
                  </a:lnSpc>
                  <a:spcBef>
                    <a:spcPts val="1200"/>
                  </a:spcBef>
                  <a:spcAft>
                    <a:spcPts val="600"/>
                  </a:spcAft>
                </a:pPr>
                <a:r>
                  <a:rPr lang="en-GB" sz="1000" dirty="0">
                    <a:solidFill>
                      <a:schemeClr val="tx1">
                        <a:lumMod val="75000"/>
                      </a:schemeClr>
                    </a:solidFill>
                    <a:latin typeface="Courier New" panose="02070309020205020404" pitchFamily="49" charset="0"/>
                    <a:cs typeface="Courier New" panose="02070309020205020404" pitchFamily="49" charset="0"/>
                  </a:rPr>
                  <a:t>{</a:t>
                </a:r>
                <a:br>
                  <a:rPr lang="en-GB" sz="1000" dirty="0">
                    <a:solidFill>
                      <a:schemeClr val="tx1">
                        <a:lumMod val="75000"/>
                      </a:schemeClr>
                    </a:solidFill>
                    <a:latin typeface="Courier New" panose="02070309020205020404" pitchFamily="49" charset="0"/>
                    <a:cs typeface="Courier New" panose="02070309020205020404" pitchFamily="49" charset="0"/>
                  </a:rPr>
                </a:br>
                <a:r>
                  <a:rPr lang="en-GB" sz="1000" dirty="0">
                    <a:solidFill>
                      <a:schemeClr val="tx1">
                        <a:lumMod val="75000"/>
                      </a:schemeClr>
                    </a:solidFill>
                    <a:latin typeface="Courier New" panose="02070309020205020404" pitchFamily="49" charset="0"/>
                    <a:cs typeface="Courier New" panose="02070309020205020404" pitchFamily="49" charset="0"/>
                  </a:rPr>
                  <a:t> "parameters": {},</a:t>
                </a:r>
                <a:br>
                  <a:rPr lang="en-GB" sz="1000" dirty="0">
                    <a:solidFill>
                      <a:schemeClr val="tx1">
                        <a:lumMod val="75000"/>
                      </a:schemeClr>
                    </a:solidFill>
                    <a:latin typeface="Courier New" panose="02070309020205020404" pitchFamily="49" charset="0"/>
                    <a:cs typeface="Courier New" panose="02070309020205020404" pitchFamily="49" charset="0"/>
                  </a:rPr>
                </a:br>
                <a:r>
                  <a:rPr lang="en-GB" sz="1000" dirty="0">
                    <a:solidFill>
                      <a:schemeClr val="tx1">
                        <a:lumMod val="75000"/>
                      </a:schemeClr>
                    </a:solidFill>
                    <a:latin typeface="Courier New" panose="02070309020205020404" pitchFamily="49" charset="0"/>
                    <a:cs typeface="Courier New" panose="02070309020205020404" pitchFamily="49" charset="0"/>
                  </a:rPr>
                  <a:t> "variables": {},</a:t>
                </a:r>
                <a:br>
                  <a:rPr lang="en-GB" sz="1000" dirty="0">
                    <a:solidFill>
                      <a:schemeClr val="tx1">
                        <a:lumMod val="75000"/>
                      </a:schemeClr>
                    </a:solidFill>
                    <a:latin typeface="Courier New" panose="02070309020205020404" pitchFamily="49" charset="0"/>
                    <a:cs typeface="Courier New" panose="02070309020205020404" pitchFamily="49" charset="0"/>
                  </a:rPr>
                </a:br>
                <a:r>
                  <a:rPr lang="en-GB" sz="1000" dirty="0">
                    <a:solidFill>
                      <a:schemeClr val="tx1">
                        <a:lumMod val="75000"/>
                      </a:schemeClr>
                    </a:solidFill>
                    <a:latin typeface="Courier New" panose="02070309020205020404" pitchFamily="49" charset="0"/>
                    <a:cs typeface="Courier New" panose="02070309020205020404" pitchFamily="49" charset="0"/>
                  </a:rPr>
                  <a:t> "resources": [</a:t>
                </a:r>
                <a:br>
                  <a:rPr lang="en-GB" sz="1000" dirty="0">
                    <a:solidFill>
                      <a:schemeClr val="tx1">
                        <a:lumMod val="75000"/>
                      </a:schemeClr>
                    </a:solidFill>
                    <a:latin typeface="Courier New" panose="02070309020205020404" pitchFamily="49" charset="0"/>
                    <a:cs typeface="Courier New" panose="02070309020205020404" pitchFamily="49" charset="0"/>
                  </a:rPr>
                </a:br>
                <a:r>
                  <a:rPr lang="en-GB" sz="1000" dirty="0">
                    <a:solidFill>
                      <a:schemeClr val="tx1">
                        <a:lumMod val="75000"/>
                      </a:schemeClr>
                    </a:solidFill>
                    <a:latin typeface="Courier New" panose="02070309020205020404" pitchFamily="49" charset="0"/>
                    <a:cs typeface="Courier New" panose="02070309020205020404" pitchFamily="49" charset="0"/>
                  </a:rPr>
                  <a:t>   {</a:t>
                </a:r>
                <a:br>
                  <a:rPr lang="en-GB" sz="1000" dirty="0">
                    <a:solidFill>
                      <a:schemeClr val="tx1">
                        <a:lumMod val="75000"/>
                      </a:schemeClr>
                    </a:solidFill>
                    <a:latin typeface="Courier New" panose="02070309020205020404" pitchFamily="49" charset="0"/>
                    <a:cs typeface="Courier New" panose="02070309020205020404" pitchFamily="49" charset="0"/>
                  </a:rPr>
                </a:br>
                <a:r>
                  <a:rPr lang="en-GB" sz="1000" dirty="0">
                    <a:solidFill>
                      <a:schemeClr val="tx1">
                        <a:lumMod val="75000"/>
                      </a:schemeClr>
                    </a:solidFill>
                    <a:latin typeface="Courier New" panose="02070309020205020404" pitchFamily="49" charset="0"/>
                    <a:cs typeface="Courier New" panose="02070309020205020404" pitchFamily="49" charset="0"/>
                  </a:rPr>
                  <a:t>     type: "</a:t>
                </a:r>
                <a:r>
                  <a:rPr lang="en-GB" sz="1000" dirty="0" err="1">
                    <a:solidFill>
                      <a:schemeClr val="tx1">
                        <a:lumMod val="75000"/>
                      </a:schemeClr>
                    </a:solidFill>
                    <a:latin typeface="Courier New" panose="02070309020205020404" pitchFamily="49" charset="0"/>
                    <a:cs typeface="Courier New" panose="02070309020205020404" pitchFamily="49" charset="0"/>
                  </a:rPr>
                  <a:t>Microsoft.Compute</a:t>
                </a:r>
                <a:r>
                  <a:rPr lang="en-GB" sz="1000" dirty="0">
                    <a:solidFill>
                      <a:schemeClr val="tx1">
                        <a:lumMod val="75000"/>
                      </a:schemeClr>
                    </a:solidFill>
                    <a:latin typeface="Courier New" panose="02070309020205020404" pitchFamily="49" charset="0"/>
                    <a:cs typeface="Courier New" panose="02070309020205020404" pitchFamily="49" charset="0"/>
                  </a:rPr>
                  <a:t>/</a:t>
                </a:r>
                <a:r>
                  <a:rPr lang="en-GB" sz="1000" dirty="0" err="1">
                    <a:solidFill>
                      <a:schemeClr val="tx1">
                        <a:lumMod val="75000"/>
                      </a:schemeClr>
                    </a:solidFill>
                    <a:latin typeface="Courier New" panose="02070309020205020404" pitchFamily="49" charset="0"/>
                    <a:cs typeface="Courier New" panose="02070309020205020404" pitchFamily="49" charset="0"/>
                  </a:rPr>
                  <a:t>virtualMachines</a:t>
                </a:r>
                <a:r>
                  <a:rPr lang="en-GB" sz="1000" dirty="0">
                    <a:solidFill>
                      <a:schemeClr val="tx1">
                        <a:lumMod val="75000"/>
                      </a:schemeClr>
                    </a:solidFill>
                    <a:latin typeface="Courier New" panose="02070309020205020404" pitchFamily="49" charset="0"/>
                    <a:cs typeface="Courier New" panose="02070309020205020404" pitchFamily="49" charset="0"/>
                  </a:rPr>
                  <a:t>"</a:t>
                </a:r>
                <a:br>
                  <a:rPr lang="en-GB" sz="1000" dirty="0">
                    <a:solidFill>
                      <a:schemeClr val="tx1">
                        <a:lumMod val="75000"/>
                      </a:schemeClr>
                    </a:solidFill>
                    <a:latin typeface="Courier New" panose="02070309020205020404" pitchFamily="49" charset="0"/>
                    <a:cs typeface="Courier New" panose="02070309020205020404" pitchFamily="49" charset="0"/>
                  </a:rPr>
                </a:br>
                <a:r>
                  <a:rPr lang="en-GB" sz="1000" dirty="0">
                    <a:solidFill>
                      <a:schemeClr val="tx1">
                        <a:lumMod val="75000"/>
                      </a:schemeClr>
                    </a:solidFill>
                    <a:latin typeface="Courier New" panose="02070309020205020404" pitchFamily="49" charset="0"/>
                    <a:cs typeface="Courier New" panose="02070309020205020404" pitchFamily="49" charset="0"/>
                  </a:rPr>
                  <a:t>   }</a:t>
                </a:r>
                <a:br>
                  <a:rPr lang="en-GB" sz="1000" dirty="0">
                    <a:solidFill>
                      <a:schemeClr val="tx1">
                        <a:lumMod val="75000"/>
                      </a:schemeClr>
                    </a:solidFill>
                    <a:latin typeface="Courier New" panose="02070309020205020404" pitchFamily="49" charset="0"/>
                    <a:cs typeface="Courier New" panose="02070309020205020404" pitchFamily="49" charset="0"/>
                  </a:rPr>
                </a:br>
                <a:r>
                  <a:rPr lang="en-GB" sz="1000" dirty="0">
                    <a:solidFill>
                      <a:schemeClr val="tx1">
                        <a:lumMod val="75000"/>
                      </a:schemeClr>
                    </a:solidFill>
                    <a:latin typeface="Courier New" panose="02070309020205020404" pitchFamily="49" charset="0"/>
                    <a:cs typeface="Courier New" panose="02070309020205020404" pitchFamily="49" charset="0"/>
                  </a:rPr>
                  <a:t>  ],</a:t>
                </a:r>
                <a:br>
                  <a:rPr lang="en-GB" sz="1000" dirty="0">
                    <a:solidFill>
                      <a:schemeClr val="tx1">
                        <a:lumMod val="75000"/>
                      </a:schemeClr>
                    </a:solidFill>
                    <a:latin typeface="Courier New" panose="02070309020205020404" pitchFamily="49" charset="0"/>
                    <a:cs typeface="Courier New" panose="02070309020205020404" pitchFamily="49" charset="0"/>
                  </a:rPr>
                </a:br>
                <a:r>
                  <a:rPr lang="en-GB" sz="1000" dirty="0">
                    <a:solidFill>
                      <a:schemeClr val="tx1">
                        <a:lumMod val="75000"/>
                      </a:schemeClr>
                    </a:solidFill>
                    <a:latin typeface="Courier New" panose="02070309020205020404" pitchFamily="49" charset="0"/>
                    <a:cs typeface="Courier New" panose="02070309020205020404" pitchFamily="49" charset="0"/>
                  </a:rPr>
                  <a:t> "outputs": {}</a:t>
                </a:r>
                <a:br>
                  <a:rPr lang="en-GB" sz="1000" dirty="0">
                    <a:solidFill>
                      <a:schemeClr val="tx1">
                        <a:lumMod val="75000"/>
                      </a:schemeClr>
                    </a:solidFill>
                    <a:latin typeface="Courier New" panose="02070309020205020404" pitchFamily="49" charset="0"/>
                    <a:cs typeface="Courier New" panose="02070309020205020404" pitchFamily="49" charset="0"/>
                  </a:rPr>
                </a:br>
                <a:r>
                  <a:rPr lang="en-GB" sz="1000" dirty="0">
                    <a:solidFill>
                      <a:schemeClr val="tx1">
                        <a:lumMod val="75000"/>
                      </a:schemeClr>
                    </a:solidFill>
                    <a:latin typeface="Courier New" panose="02070309020205020404" pitchFamily="49" charset="0"/>
                    <a:cs typeface="Courier New" panose="02070309020205020404" pitchFamily="49" charset="0"/>
                  </a:rPr>
                  <a:t>}</a:t>
                </a:r>
              </a:p>
            </p:txBody>
          </p:sp>
        </p:grpSp>
        <p:grpSp>
          <p:nvGrpSpPr>
            <p:cNvPr id="169" name="Group 168">
              <a:extLst>
                <a:ext uri="{FF2B5EF4-FFF2-40B4-BE49-F238E27FC236}">
                  <a16:creationId xmlns:a16="http://schemas.microsoft.com/office/drawing/2014/main" id="{EDC6C2C9-4DF4-4A24-AADA-1023B683607F}"/>
                </a:ext>
              </a:extLst>
            </p:cNvPr>
            <p:cNvGrpSpPr/>
            <p:nvPr/>
          </p:nvGrpSpPr>
          <p:grpSpPr>
            <a:xfrm>
              <a:off x="7586389" y="3599363"/>
              <a:ext cx="4163228" cy="3215675"/>
              <a:chOff x="7586389" y="3599363"/>
              <a:chExt cx="4163228" cy="3215675"/>
            </a:xfrm>
          </p:grpSpPr>
          <p:pic>
            <p:nvPicPr>
              <p:cNvPr id="170" name="Picture 169">
                <a:extLst>
                  <a:ext uri="{FF2B5EF4-FFF2-40B4-BE49-F238E27FC236}">
                    <a16:creationId xmlns:a16="http://schemas.microsoft.com/office/drawing/2014/main" id="{810AF3D8-1391-49AC-A189-9B55CA8B779A}"/>
                  </a:ext>
                </a:extLst>
              </p:cNvPr>
              <p:cNvPicPr>
                <a:picLocks noChangeAspect="1"/>
              </p:cNvPicPr>
              <p:nvPr/>
            </p:nvPicPr>
            <p:blipFill>
              <a:blip r:embed="rId3"/>
              <a:stretch>
                <a:fillRect/>
              </a:stretch>
            </p:blipFill>
            <p:spPr>
              <a:xfrm>
                <a:off x="7586389" y="4300438"/>
                <a:ext cx="4163228" cy="2514600"/>
              </a:xfrm>
              <a:prstGeom prst="rect">
                <a:avLst/>
              </a:prstGeom>
            </p:spPr>
          </p:pic>
          <p:sp>
            <p:nvSpPr>
              <p:cNvPr id="171" name="Isosceles Triangle 170">
                <a:extLst>
                  <a:ext uri="{FF2B5EF4-FFF2-40B4-BE49-F238E27FC236}">
                    <a16:creationId xmlns:a16="http://schemas.microsoft.com/office/drawing/2014/main" id="{EF9E40F5-E445-4ED6-B719-DF87192276DA}"/>
                  </a:ext>
                </a:extLst>
              </p:cNvPr>
              <p:cNvSpPr/>
              <p:nvPr/>
            </p:nvSpPr>
            <p:spPr bwMode="auto">
              <a:xfrm>
                <a:off x="8203107" y="3599363"/>
                <a:ext cx="479426" cy="701076"/>
              </a:xfrm>
              <a:prstGeom prst="triangle">
                <a:avLst>
                  <a:gd name="adj" fmla="val 0"/>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GB" sz="2000" dirty="0">
                  <a:gradFill>
                    <a:gsLst>
                      <a:gs pos="0">
                        <a:srgbClr val="FFFFFF"/>
                      </a:gs>
                      <a:gs pos="100000">
                        <a:srgbClr val="FFFFFF"/>
                      </a:gs>
                    </a:gsLst>
                    <a:lin ang="5400000" scaled="0"/>
                  </a:gradFill>
                </a:endParaRPr>
              </a:p>
            </p:txBody>
          </p:sp>
        </p:grpSp>
      </p:grpSp>
      <p:sp>
        <p:nvSpPr>
          <p:cNvPr id="15" name="TextBox 14">
            <a:extLst>
              <a:ext uri="{FF2B5EF4-FFF2-40B4-BE49-F238E27FC236}">
                <a16:creationId xmlns:a16="http://schemas.microsoft.com/office/drawing/2014/main" id="{6AB7F496-4190-4C62-BC10-C95D76ACF87E}"/>
              </a:ext>
            </a:extLst>
          </p:cNvPr>
          <p:cNvSpPr txBox="1"/>
          <p:nvPr/>
        </p:nvSpPr>
        <p:spPr>
          <a:xfrm>
            <a:off x="457064" y="5573958"/>
            <a:ext cx="6153621" cy="766364"/>
          </a:xfrm>
          <a:prstGeom prst="rect">
            <a:avLst/>
          </a:prstGeom>
          <a:solidFill>
            <a:srgbClr val="107C10"/>
          </a:solidFill>
        </p:spPr>
        <p:txBody>
          <a:bodyPr wrap="square" lIns="182880" tIns="146304" rIns="182880" bIns="146304" rtlCol="0">
            <a:spAutoFit/>
          </a:bodyPr>
          <a:lstStyle/>
          <a:p>
            <a:pPr algn="ctr">
              <a:lnSpc>
                <a:spcPct val="90000"/>
              </a:lnSpc>
              <a:spcAft>
                <a:spcPts val="600"/>
              </a:spcAft>
            </a:pPr>
            <a:r>
              <a:rPr lang="en-GB" sz="3400" b="1" dirty="0">
                <a:solidFill>
                  <a:schemeClr val="bg1"/>
                </a:solidFill>
              </a:rPr>
              <a:t>INFRASTRUCTURE AS CODE</a:t>
            </a:r>
          </a:p>
        </p:txBody>
      </p:sp>
    </p:spTree>
    <p:extLst>
      <p:ext uri="{BB962C8B-B14F-4D97-AF65-F5344CB8AC3E}">
        <p14:creationId xmlns:p14="http://schemas.microsoft.com/office/powerpoint/2010/main" val="1546656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up)">
                                      <p:cBhvr>
                                        <p:cTn id="7" dur="500"/>
                                        <p:tgtEl>
                                          <p:spTgt spid="7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0"/>
                                        </p:tgtEl>
                                        <p:attrNameLst>
                                          <p:attrName>style.visibility</p:attrName>
                                        </p:attrNameLst>
                                      </p:cBhvr>
                                      <p:to>
                                        <p:strVal val="visible"/>
                                      </p:to>
                                    </p:set>
                                    <p:animEffect transition="in" filter="fade">
                                      <p:cBhvr>
                                        <p:cTn id="11" dur="500"/>
                                        <p:tgtEl>
                                          <p:spTgt spid="8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60"/>
                                        </p:tgtEl>
                                        <p:attrNameLst>
                                          <p:attrName>style.visibility</p:attrName>
                                        </p:attrNameLst>
                                      </p:cBhvr>
                                      <p:to>
                                        <p:strVal val="visible"/>
                                      </p:to>
                                    </p:set>
                                    <p:animEffect transition="in" filter="wipe(up)">
                                      <p:cBhvr>
                                        <p:cTn id="14" dur="500"/>
                                        <p:tgtEl>
                                          <p:spTgt spid="160"/>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61"/>
                                        </p:tgtEl>
                                        <p:attrNameLst>
                                          <p:attrName>style.visibility</p:attrName>
                                        </p:attrNameLst>
                                      </p:cBhvr>
                                      <p:to>
                                        <p:strVal val="visible"/>
                                      </p:to>
                                    </p:set>
                                    <p:animEffect transition="in" filter="wipe(up)">
                                      <p:cBhvr>
                                        <p:cTn id="17" dur="500"/>
                                        <p:tgtEl>
                                          <p:spTgt spid="1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8"/>
                                        </p:tgtEl>
                                        <p:attrNameLst>
                                          <p:attrName>style.visibility</p:attrName>
                                        </p:attrNameLst>
                                      </p:cBhvr>
                                      <p:to>
                                        <p:strVal val="visible"/>
                                      </p:to>
                                    </p:set>
                                    <p:animEffect transition="in" filter="wipe(up)">
                                      <p:cBhvr>
                                        <p:cTn id="22" dur="500"/>
                                        <p:tgtEl>
                                          <p:spTgt spid="158"/>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59"/>
                                        </p:tgtEl>
                                        <p:attrNameLst>
                                          <p:attrName>style.visibility</p:attrName>
                                        </p:attrNameLst>
                                      </p:cBhvr>
                                      <p:to>
                                        <p:strVal val="visible"/>
                                      </p:to>
                                    </p:set>
                                    <p:animEffect transition="in" filter="wipe(up)">
                                      <p:cBhvr>
                                        <p:cTn id="25" dur="500"/>
                                        <p:tgtEl>
                                          <p:spTgt spid="15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56"/>
                                        </p:tgtEl>
                                        <p:attrNameLst>
                                          <p:attrName>style.visibility</p:attrName>
                                        </p:attrNameLst>
                                      </p:cBhvr>
                                      <p:to>
                                        <p:strVal val="visible"/>
                                      </p:to>
                                    </p:set>
                                    <p:animEffect transition="in" filter="wipe(up)">
                                      <p:cBhvr>
                                        <p:cTn id="30" dur="500"/>
                                        <p:tgtEl>
                                          <p:spTgt spid="156"/>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57"/>
                                        </p:tgtEl>
                                        <p:attrNameLst>
                                          <p:attrName>style.visibility</p:attrName>
                                        </p:attrNameLst>
                                      </p:cBhvr>
                                      <p:to>
                                        <p:strVal val="visible"/>
                                      </p:to>
                                    </p:set>
                                    <p:animEffect transition="in" filter="wipe(up)">
                                      <p:cBhvr>
                                        <p:cTn id="33" dur="500"/>
                                        <p:tgtEl>
                                          <p:spTgt spid="15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62"/>
                                        </p:tgtEl>
                                        <p:attrNameLst>
                                          <p:attrName>style.visibility</p:attrName>
                                        </p:attrNameLst>
                                      </p:cBhvr>
                                      <p:to>
                                        <p:strVal val="visible"/>
                                      </p:to>
                                    </p:set>
                                    <p:animEffect transition="in" filter="wipe(up)">
                                      <p:cBhvr>
                                        <p:cTn id="38" dur="500"/>
                                        <p:tgtEl>
                                          <p:spTgt spid="162"/>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63"/>
                                        </p:tgtEl>
                                        <p:attrNameLst>
                                          <p:attrName>style.visibility</p:attrName>
                                        </p:attrNameLst>
                                      </p:cBhvr>
                                      <p:to>
                                        <p:strVal val="visible"/>
                                      </p:to>
                                    </p:set>
                                    <p:animEffect transition="in" filter="wipe(up)">
                                      <p:cBhvr>
                                        <p:cTn id="41" dur="500"/>
                                        <p:tgtEl>
                                          <p:spTgt spid="163"/>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64"/>
                                        </p:tgtEl>
                                        <p:attrNameLst>
                                          <p:attrName>style.visibility</p:attrName>
                                        </p:attrNameLst>
                                      </p:cBhvr>
                                      <p:to>
                                        <p:strVal val="visible"/>
                                      </p:to>
                                    </p:set>
                                    <p:animEffect transition="in" filter="wipe(up)">
                                      <p:cBhvr>
                                        <p:cTn id="44" dur="500"/>
                                        <p:tgtEl>
                                          <p:spTgt spid="16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65"/>
                                        </p:tgtEl>
                                        <p:attrNameLst>
                                          <p:attrName>style.visibility</p:attrName>
                                        </p:attrNameLst>
                                      </p:cBhvr>
                                      <p:to>
                                        <p:strVal val="visible"/>
                                      </p:to>
                                    </p:set>
                                    <p:animEffect transition="in" filter="wipe(up)">
                                      <p:cBhvr>
                                        <p:cTn id="49" dur="500"/>
                                        <p:tgtEl>
                                          <p:spTgt spid="165"/>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66"/>
                                        </p:tgtEl>
                                        <p:attrNameLst>
                                          <p:attrName>style.visibility</p:attrName>
                                        </p:attrNameLst>
                                      </p:cBhvr>
                                      <p:to>
                                        <p:strVal val="visible"/>
                                      </p:to>
                                    </p:set>
                                    <p:animEffect transition="in" filter="wipe(up)">
                                      <p:cBhvr>
                                        <p:cTn id="52" dur="500"/>
                                        <p:tgtEl>
                                          <p:spTgt spid="16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81"/>
                                        </p:tgtEl>
                                      </p:cBhvr>
                                    </p:animEffect>
                                    <p:set>
                                      <p:cBhvr>
                                        <p:cTn id="57" dur="1" fill="hold">
                                          <p:stCondLst>
                                            <p:cond delay="499"/>
                                          </p:stCondLst>
                                        </p:cTn>
                                        <p:tgtEl>
                                          <p:spTgt spid="81"/>
                                        </p:tgtEl>
                                        <p:attrNameLst>
                                          <p:attrName>style.visibility</p:attrName>
                                        </p:attrNameLst>
                                      </p:cBhvr>
                                      <p:to>
                                        <p:strVal val="hidden"/>
                                      </p:to>
                                    </p:set>
                                  </p:childTnLst>
                                </p:cTn>
                              </p:par>
                              <p:par>
                                <p:cTn id="58" presetID="10" presetClass="entr" presetSubtype="0" fill="hold" nodeType="withEffect">
                                  <p:stCondLst>
                                    <p:cond delay="0"/>
                                  </p:stCondLst>
                                  <p:childTnLst>
                                    <p:set>
                                      <p:cBhvr>
                                        <p:cTn id="59" dur="1" fill="hold">
                                          <p:stCondLst>
                                            <p:cond delay="0"/>
                                          </p:stCondLst>
                                        </p:cTn>
                                        <p:tgtEl>
                                          <p:spTgt spid="167"/>
                                        </p:tgtEl>
                                        <p:attrNameLst>
                                          <p:attrName>style.visibility</p:attrName>
                                        </p:attrNameLst>
                                      </p:cBhvr>
                                      <p:to>
                                        <p:strVal val="visible"/>
                                      </p:to>
                                    </p:set>
                                    <p:animEffect transition="in" filter="fade">
                                      <p:cBhvr>
                                        <p:cTn id="60"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0" grpId="0"/>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26628"/>
            <a:ext cx="11056167" cy="2536079"/>
          </a:xfrm>
        </p:spPr>
        <p:txBody>
          <a:bodyPr/>
          <a:lstStyle/>
          <a:p>
            <a:pPr>
              <a:lnSpc>
                <a:spcPct val="100000"/>
              </a:lnSpc>
            </a:pPr>
            <a:r>
              <a:rPr lang="en-GB" sz="2800" dirty="0">
                <a:solidFill>
                  <a:schemeClr val="tx1"/>
                </a:solidFill>
              </a:rPr>
              <a:t>Template file, JSON - e.g. </a:t>
            </a:r>
            <a:r>
              <a:rPr lang="en-GB" sz="2400" b="1" dirty="0" err="1">
                <a:solidFill>
                  <a:schemeClr val="tx1"/>
                </a:solidFill>
                <a:latin typeface="Consolas" panose="020B0609020204030204" pitchFamily="49" charset="0"/>
              </a:rPr>
              <a:t>azuredeploy.json</a:t>
            </a:r>
            <a:endParaRPr lang="en-GB" sz="2400" b="1" dirty="0">
              <a:solidFill>
                <a:schemeClr val="tx1"/>
              </a:solidFill>
              <a:latin typeface="Consolas" panose="020B0609020204030204" pitchFamily="49" charset="0"/>
            </a:endParaRPr>
          </a:p>
          <a:p>
            <a:pPr lvl="1">
              <a:lnSpc>
                <a:spcPct val="100000"/>
              </a:lnSpc>
            </a:pPr>
            <a:r>
              <a:rPr lang="en-GB" dirty="0">
                <a:solidFill>
                  <a:schemeClr val="tx1"/>
                </a:solidFill>
                <a:latin typeface="+mj-lt"/>
              </a:rPr>
              <a:t>Main file, declares resources, input parameters, etc</a:t>
            </a:r>
            <a:endParaRPr lang="en-GB" b="1" dirty="0">
              <a:solidFill>
                <a:schemeClr val="tx1"/>
              </a:solidFill>
              <a:latin typeface="+mj-lt"/>
            </a:endParaRPr>
          </a:p>
          <a:p>
            <a:pPr>
              <a:lnSpc>
                <a:spcPct val="100000"/>
              </a:lnSpc>
            </a:pPr>
            <a:r>
              <a:rPr lang="en-GB" sz="2800" dirty="0">
                <a:solidFill>
                  <a:schemeClr val="tx1"/>
                </a:solidFill>
              </a:rPr>
              <a:t>Parameter file, JSON - e.g. </a:t>
            </a:r>
            <a:r>
              <a:rPr lang="en-GB" sz="2400" b="1" dirty="0" err="1">
                <a:solidFill>
                  <a:schemeClr val="tx1"/>
                </a:solidFill>
                <a:latin typeface="Consolas" panose="020B0609020204030204" pitchFamily="49" charset="0"/>
              </a:rPr>
              <a:t>azuredeploy.parameters.json</a:t>
            </a:r>
            <a:r>
              <a:rPr lang="en-GB" sz="2400" b="1" dirty="0">
                <a:solidFill>
                  <a:schemeClr val="tx1"/>
                </a:solidFill>
                <a:latin typeface="Consolas" panose="020B0609020204030204" pitchFamily="49" charset="0"/>
              </a:rPr>
              <a:t> </a:t>
            </a:r>
            <a:endParaRPr lang="en-GB" sz="2800" b="1" i="1" dirty="0">
              <a:solidFill>
                <a:schemeClr val="tx1"/>
              </a:solidFill>
              <a:latin typeface="Consolas" panose="020B0609020204030204" pitchFamily="49" charset="0"/>
            </a:endParaRPr>
          </a:p>
          <a:p>
            <a:pPr lvl="1">
              <a:lnSpc>
                <a:spcPct val="100000"/>
              </a:lnSpc>
            </a:pPr>
            <a:r>
              <a:rPr lang="en-GB" dirty="0">
                <a:solidFill>
                  <a:schemeClr val="tx1"/>
                </a:solidFill>
                <a:latin typeface="+mj-lt"/>
              </a:rPr>
              <a:t>Optional file, provides values for the all parameters at deploy time</a:t>
            </a:r>
            <a:endParaRPr lang="en-GB" b="1" dirty="0">
              <a:solidFill>
                <a:schemeClr val="tx1"/>
              </a:solidFill>
              <a:latin typeface="+mj-lt"/>
            </a:endParaRPr>
          </a:p>
          <a:p>
            <a:pPr>
              <a:lnSpc>
                <a:spcPct val="100000"/>
              </a:lnSpc>
            </a:pPr>
            <a:r>
              <a:rPr lang="en-GB" sz="2800" dirty="0">
                <a:solidFill>
                  <a:schemeClr val="tx1"/>
                </a:solidFill>
              </a:rPr>
              <a:t>Deploy </a:t>
            </a:r>
            <a:r>
              <a:rPr lang="en-GB" sz="2800" b="1" i="1" dirty="0">
                <a:solidFill>
                  <a:schemeClr val="tx1"/>
                </a:solidFill>
              </a:rPr>
              <a:t>into</a:t>
            </a:r>
            <a:r>
              <a:rPr lang="en-GB" sz="2800" dirty="0">
                <a:solidFill>
                  <a:schemeClr val="tx1"/>
                </a:solidFill>
              </a:rPr>
              <a:t> a resource group (groups are not defined in the template)</a:t>
            </a:r>
          </a:p>
        </p:txBody>
      </p:sp>
      <p:sp>
        <p:nvSpPr>
          <p:cNvPr id="3" name="Title 2"/>
          <p:cNvSpPr>
            <a:spLocks noGrp="1"/>
          </p:cNvSpPr>
          <p:nvPr>
            <p:ph type="title"/>
          </p:nvPr>
        </p:nvSpPr>
        <p:spPr>
          <a:xfrm>
            <a:off x="274638" y="309053"/>
            <a:ext cx="8319862" cy="917575"/>
          </a:xfrm>
        </p:spPr>
        <p:txBody>
          <a:bodyPr vert="horz" wrap="square" lIns="146304" tIns="91440" rIns="146304" bIns="91440" rtlCol="0" anchor="t">
            <a:noAutofit/>
          </a:bodyPr>
          <a:lstStyle/>
          <a:p>
            <a:r>
              <a:rPr lang="en-GB" dirty="0">
                <a:solidFill>
                  <a:schemeClr val="tx1">
                    <a:lumMod val="75000"/>
                  </a:schemeClr>
                </a:solidFill>
              </a:rPr>
              <a:t>Templates Basics</a:t>
            </a:r>
          </a:p>
        </p:txBody>
      </p:sp>
      <p:pic>
        <p:nvPicPr>
          <p:cNvPr id="8" name="Picture 7" descr="A screenshot of a cell phone in front of a flat screen television&#10;&#10;Description generated with high confidence">
            <a:extLst>
              <a:ext uri="{FF2B5EF4-FFF2-40B4-BE49-F238E27FC236}">
                <a16:creationId xmlns:a16="http://schemas.microsoft.com/office/drawing/2014/main" id="{45007246-6E8B-4B16-A5C3-DD9BEA44E872}"/>
              </a:ext>
            </a:extLst>
          </p:cNvPr>
          <p:cNvPicPr>
            <a:picLocks noChangeAspect="1"/>
          </p:cNvPicPr>
          <p:nvPr/>
        </p:nvPicPr>
        <p:blipFill rotWithShape="1">
          <a:blip r:embed="rId3"/>
          <a:srcRect r="56012"/>
          <a:stretch/>
        </p:blipFill>
        <p:spPr>
          <a:xfrm>
            <a:off x="9242573" y="3896662"/>
            <a:ext cx="2952328" cy="2793862"/>
          </a:xfrm>
          <a:prstGeom prst="rect">
            <a:avLst/>
          </a:prstGeom>
          <a:effectLst>
            <a:outerShdw blurRad="50800" dist="38100" dir="2700000" algn="tl" rotWithShape="0">
              <a:prstClr val="black">
                <a:alpha val="40000"/>
              </a:prstClr>
            </a:outerShdw>
          </a:effectLst>
        </p:spPr>
      </p:pic>
      <p:sp>
        <p:nvSpPr>
          <p:cNvPr id="9" name="Rectangle 8">
            <a:extLst>
              <a:ext uri="{FF2B5EF4-FFF2-40B4-BE49-F238E27FC236}">
                <a16:creationId xmlns:a16="http://schemas.microsoft.com/office/drawing/2014/main" id="{F301D1B8-21DB-4C3A-A129-0A929BF14717}"/>
              </a:ext>
            </a:extLst>
          </p:cNvPr>
          <p:cNvSpPr/>
          <p:nvPr/>
        </p:nvSpPr>
        <p:spPr>
          <a:xfrm>
            <a:off x="401345" y="4486210"/>
            <a:ext cx="8553196" cy="523220"/>
          </a:xfrm>
          <a:prstGeom prst="rect">
            <a:avLst/>
          </a:prstGeom>
          <a:solidFill>
            <a:schemeClr val="tx1">
              <a:lumMod val="50000"/>
            </a:schemeClr>
          </a:solidFill>
        </p:spPr>
        <p:txBody>
          <a:bodyPr wrap="square">
            <a:spAutoFit/>
          </a:bodyPr>
          <a:lstStyle/>
          <a:p>
            <a:r>
              <a:rPr lang="en-GB" sz="1400" dirty="0">
                <a:solidFill>
                  <a:schemeClr val="bg1">
                    <a:lumMod val="95000"/>
                  </a:schemeClr>
                </a:solidFill>
                <a:latin typeface="Consolas" panose="020B0609020204030204" pitchFamily="49" charset="0"/>
              </a:rPr>
              <a:t>$ </a:t>
            </a:r>
            <a:r>
              <a:rPr lang="en-GB" sz="1400" dirty="0" err="1">
                <a:solidFill>
                  <a:srgbClr val="FFFF00"/>
                </a:solidFill>
                <a:latin typeface="Consolas" panose="020B0609020204030204" pitchFamily="49" charset="0"/>
              </a:rPr>
              <a:t>az</a:t>
            </a:r>
            <a:r>
              <a:rPr lang="en-GB" sz="1400" dirty="0">
                <a:solidFill>
                  <a:srgbClr val="92D050"/>
                </a:solidFill>
                <a:latin typeface="Consolas" panose="020B0609020204030204" pitchFamily="49" charset="0"/>
              </a:rPr>
              <a:t> group deployment create -g "</a:t>
            </a:r>
            <a:r>
              <a:rPr lang="en-GB" sz="1400" dirty="0" err="1">
                <a:solidFill>
                  <a:srgbClr val="92D050"/>
                </a:solidFill>
                <a:latin typeface="Consolas" panose="020B0609020204030204" pitchFamily="49" charset="0"/>
              </a:rPr>
              <a:t>MyGroup</a:t>
            </a:r>
            <a:r>
              <a:rPr lang="en-GB" sz="1400" dirty="0">
                <a:solidFill>
                  <a:srgbClr val="92D050"/>
                </a:solidFill>
                <a:latin typeface="Consolas" panose="020B0609020204030204" pitchFamily="49" charset="0"/>
              </a:rPr>
              <a:t>" --template-file </a:t>
            </a:r>
            <a:r>
              <a:rPr lang="en-GB" sz="1400" dirty="0">
                <a:solidFill>
                  <a:srgbClr val="CE9178"/>
                </a:solidFill>
                <a:latin typeface="Consolas" panose="020B0609020204030204" pitchFamily="49" charset="0"/>
              </a:rPr>
              <a:t>"</a:t>
            </a:r>
            <a:r>
              <a:rPr lang="en-GB" sz="1400" dirty="0" err="1">
                <a:solidFill>
                  <a:srgbClr val="CE9178"/>
                </a:solidFill>
                <a:latin typeface="Consolas" panose="020B0609020204030204" pitchFamily="49" charset="0"/>
              </a:rPr>
              <a:t>azuredeploy.json</a:t>
            </a:r>
            <a:r>
              <a:rPr lang="en-GB" sz="1400" dirty="0">
                <a:solidFill>
                  <a:srgbClr val="CE9178"/>
                </a:solidFill>
                <a:latin typeface="Consolas" panose="020B0609020204030204" pitchFamily="49" charset="0"/>
              </a:rPr>
              <a:t>"</a:t>
            </a:r>
            <a:r>
              <a:rPr lang="en-GB" sz="1400" dirty="0">
                <a:solidFill>
                  <a:srgbClr val="D4D4D4"/>
                </a:solidFill>
                <a:latin typeface="Consolas" panose="020B0609020204030204" pitchFamily="49" charset="0"/>
              </a:rPr>
              <a:t> </a:t>
            </a:r>
            <a:br>
              <a:rPr lang="en-GB" sz="1400" dirty="0">
                <a:solidFill>
                  <a:srgbClr val="D4D4D4"/>
                </a:solidFill>
                <a:latin typeface="Consolas" panose="020B0609020204030204" pitchFamily="49" charset="0"/>
              </a:rPr>
            </a:br>
            <a:r>
              <a:rPr lang="en-GB" sz="1400" dirty="0">
                <a:solidFill>
                  <a:srgbClr val="92D050"/>
                </a:solidFill>
                <a:latin typeface="Consolas" panose="020B0609020204030204" pitchFamily="49" charset="0"/>
              </a:rPr>
              <a:t>--parameters</a:t>
            </a:r>
            <a:r>
              <a:rPr lang="en-GB" sz="1400" dirty="0">
                <a:solidFill>
                  <a:srgbClr val="D4D4D4"/>
                </a:solidFill>
                <a:latin typeface="Consolas" panose="020B0609020204030204" pitchFamily="49" charset="0"/>
              </a:rPr>
              <a:t> </a:t>
            </a:r>
            <a:r>
              <a:rPr lang="en-GB" sz="1400" dirty="0">
                <a:solidFill>
                  <a:srgbClr val="CE9178"/>
                </a:solidFill>
                <a:latin typeface="Consolas" panose="020B0609020204030204" pitchFamily="49" charset="0"/>
              </a:rPr>
              <a:t>"@</a:t>
            </a:r>
            <a:r>
              <a:rPr lang="en-GB" sz="1400" dirty="0" err="1">
                <a:solidFill>
                  <a:srgbClr val="CE9178"/>
                </a:solidFill>
                <a:latin typeface="Consolas" panose="020B0609020204030204" pitchFamily="49" charset="0"/>
              </a:rPr>
              <a:t>azuredeploy.parameters.json</a:t>
            </a:r>
            <a:r>
              <a:rPr lang="en-GB" sz="1400" dirty="0">
                <a:solidFill>
                  <a:srgbClr val="CE9178"/>
                </a:solidFill>
                <a:latin typeface="Consolas" panose="020B0609020204030204" pitchFamily="49" charset="0"/>
              </a:rPr>
              <a:t>"</a:t>
            </a:r>
            <a:endParaRPr lang="en-GB" sz="14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7E28AFF5-2CDE-4B2B-BD1C-DAD1EDBC9183}"/>
              </a:ext>
            </a:extLst>
          </p:cNvPr>
          <p:cNvSpPr/>
          <p:nvPr/>
        </p:nvSpPr>
        <p:spPr>
          <a:xfrm>
            <a:off x="401345" y="5723150"/>
            <a:ext cx="8553196" cy="523220"/>
          </a:xfrm>
          <a:prstGeom prst="rect">
            <a:avLst/>
          </a:prstGeom>
          <a:solidFill>
            <a:schemeClr val="tx1">
              <a:lumMod val="50000"/>
            </a:schemeClr>
          </a:solidFill>
        </p:spPr>
        <p:txBody>
          <a:bodyPr wrap="square">
            <a:spAutoFit/>
          </a:bodyPr>
          <a:lstStyle/>
          <a:p>
            <a:r>
              <a:rPr lang="en-GB" sz="1400" dirty="0">
                <a:solidFill>
                  <a:schemeClr val="bg1">
                    <a:lumMod val="95000"/>
                  </a:schemeClr>
                </a:solidFill>
                <a:latin typeface="Consolas" panose="020B0609020204030204" pitchFamily="49" charset="0"/>
              </a:rPr>
              <a:t>$ </a:t>
            </a:r>
            <a:r>
              <a:rPr lang="en-GB" sz="1400" dirty="0">
                <a:solidFill>
                  <a:srgbClr val="FFFF00"/>
                </a:solidFill>
                <a:latin typeface="Consolas" panose="020B0609020204030204" pitchFamily="49" charset="0"/>
              </a:rPr>
              <a:t>New-</a:t>
            </a:r>
            <a:r>
              <a:rPr lang="en-GB" sz="1400" dirty="0" err="1">
                <a:solidFill>
                  <a:srgbClr val="FFFF00"/>
                </a:solidFill>
                <a:latin typeface="Consolas" panose="020B0609020204030204" pitchFamily="49" charset="0"/>
              </a:rPr>
              <a:t>AzureRmResourceGroupDeployment</a:t>
            </a:r>
            <a:r>
              <a:rPr lang="en-GB" sz="1400" dirty="0">
                <a:solidFill>
                  <a:srgbClr val="92D050"/>
                </a:solidFill>
                <a:latin typeface="Consolas" panose="020B0609020204030204" pitchFamily="49" charset="0"/>
              </a:rPr>
              <a:t> -</a:t>
            </a:r>
            <a:r>
              <a:rPr lang="en-GB" sz="1400" dirty="0" err="1">
                <a:solidFill>
                  <a:srgbClr val="92D050"/>
                </a:solidFill>
                <a:latin typeface="Consolas" panose="020B0609020204030204" pitchFamily="49" charset="0"/>
              </a:rPr>
              <a:t>ResourceGroupName</a:t>
            </a:r>
            <a:r>
              <a:rPr lang="en-GB" sz="1400" dirty="0">
                <a:solidFill>
                  <a:srgbClr val="92D050"/>
                </a:solidFill>
                <a:latin typeface="Consolas" panose="020B0609020204030204" pitchFamily="49" charset="0"/>
              </a:rPr>
              <a:t> "</a:t>
            </a:r>
            <a:r>
              <a:rPr lang="en-GB" sz="1400" dirty="0" err="1">
                <a:solidFill>
                  <a:srgbClr val="92D050"/>
                </a:solidFill>
                <a:latin typeface="Consolas" panose="020B0609020204030204" pitchFamily="49" charset="0"/>
              </a:rPr>
              <a:t>MyGroup</a:t>
            </a:r>
            <a:r>
              <a:rPr lang="en-GB" sz="1400" dirty="0">
                <a:solidFill>
                  <a:srgbClr val="92D050"/>
                </a:solidFill>
                <a:latin typeface="Consolas" panose="020B0609020204030204" pitchFamily="49" charset="0"/>
              </a:rPr>
              <a:t>" </a:t>
            </a:r>
            <a:br>
              <a:rPr lang="en-GB" sz="1400" dirty="0">
                <a:solidFill>
                  <a:srgbClr val="92D050"/>
                </a:solidFill>
                <a:latin typeface="Consolas" panose="020B0609020204030204" pitchFamily="49" charset="0"/>
              </a:rPr>
            </a:br>
            <a:r>
              <a:rPr lang="en-GB" sz="1400" dirty="0">
                <a:solidFill>
                  <a:srgbClr val="92D050"/>
                </a:solidFill>
                <a:latin typeface="Consolas" panose="020B0609020204030204" pitchFamily="49" charset="0"/>
              </a:rPr>
              <a:t>-</a:t>
            </a:r>
            <a:r>
              <a:rPr lang="en-GB" sz="1400" dirty="0" err="1">
                <a:solidFill>
                  <a:srgbClr val="92D050"/>
                </a:solidFill>
                <a:latin typeface="Consolas" panose="020B0609020204030204" pitchFamily="49" charset="0"/>
              </a:rPr>
              <a:t>TemplateFile</a:t>
            </a:r>
            <a:r>
              <a:rPr lang="en-GB" sz="1400" dirty="0">
                <a:solidFill>
                  <a:srgbClr val="92D050"/>
                </a:solidFill>
                <a:latin typeface="Consolas" panose="020B0609020204030204" pitchFamily="49" charset="0"/>
              </a:rPr>
              <a:t> </a:t>
            </a:r>
            <a:r>
              <a:rPr lang="en-GB" sz="1400" dirty="0">
                <a:solidFill>
                  <a:srgbClr val="CE9178"/>
                </a:solidFill>
                <a:latin typeface="Consolas" panose="020B0609020204030204" pitchFamily="49" charset="0"/>
              </a:rPr>
              <a:t>"</a:t>
            </a:r>
            <a:r>
              <a:rPr lang="en-GB" sz="1400" dirty="0" err="1">
                <a:solidFill>
                  <a:srgbClr val="CE9178"/>
                </a:solidFill>
                <a:latin typeface="Consolas" panose="020B0609020204030204" pitchFamily="49" charset="0"/>
              </a:rPr>
              <a:t>azuredeploy.json</a:t>
            </a:r>
            <a:r>
              <a:rPr lang="en-GB" sz="1400" dirty="0">
                <a:solidFill>
                  <a:srgbClr val="CE9178"/>
                </a:solidFill>
                <a:latin typeface="Consolas" panose="020B0609020204030204" pitchFamily="49" charset="0"/>
              </a:rPr>
              <a:t>"</a:t>
            </a:r>
            <a:r>
              <a:rPr lang="en-GB" sz="1400" dirty="0">
                <a:solidFill>
                  <a:srgbClr val="D4D4D4"/>
                </a:solidFill>
                <a:latin typeface="Consolas" panose="020B0609020204030204" pitchFamily="49" charset="0"/>
              </a:rPr>
              <a:t> </a:t>
            </a:r>
            <a:r>
              <a:rPr lang="en-GB" sz="1400" dirty="0">
                <a:solidFill>
                  <a:srgbClr val="92D050"/>
                </a:solidFill>
                <a:latin typeface="Consolas" panose="020B0609020204030204" pitchFamily="49" charset="0"/>
              </a:rPr>
              <a:t>-</a:t>
            </a:r>
            <a:r>
              <a:rPr lang="en-GB" sz="1400" dirty="0" err="1">
                <a:solidFill>
                  <a:srgbClr val="92D050"/>
                </a:solidFill>
                <a:latin typeface="Consolas" panose="020B0609020204030204" pitchFamily="49" charset="0"/>
              </a:rPr>
              <a:t>TemplateParameterFile</a:t>
            </a:r>
            <a:r>
              <a:rPr lang="en-GB" sz="1400" dirty="0">
                <a:solidFill>
                  <a:srgbClr val="92D050"/>
                </a:solidFill>
                <a:latin typeface="Consolas" panose="020B0609020204030204" pitchFamily="49" charset="0"/>
              </a:rPr>
              <a:t> </a:t>
            </a:r>
            <a:r>
              <a:rPr lang="en-GB" sz="1400" dirty="0">
                <a:solidFill>
                  <a:srgbClr val="CE9178"/>
                </a:solidFill>
                <a:latin typeface="Consolas" panose="020B0609020204030204" pitchFamily="49" charset="0"/>
              </a:rPr>
              <a:t>"</a:t>
            </a:r>
            <a:r>
              <a:rPr lang="en-GB" sz="1400" dirty="0" err="1">
                <a:solidFill>
                  <a:srgbClr val="CE9178"/>
                </a:solidFill>
                <a:latin typeface="Consolas" panose="020B0609020204030204" pitchFamily="49" charset="0"/>
              </a:rPr>
              <a:t>azuredeploy.parameters.json</a:t>
            </a:r>
            <a:r>
              <a:rPr lang="en-GB" sz="1400" dirty="0">
                <a:solidFill>
                  <a:srgbClr val="CE9178"/>
                </a:solidFill>
                <a:latin typeface="Consolas" panose="020B0609020204030204" pitchFamily="49" charset="0"/>
              </a:rPr>
              <a:t>"</a:t>
            </a:r>
            <a:r>
              <a:rPr lang="en-GB" sz="1400" dirty="0">
                <a:solidFill>
                  <a:srgbClr val="D4D4D4"/>
                </a:solidFill>
                <a:latin typeface="Consolas" panose="020B0609020204030204" pitchFamily="49" charset="0"/>
              </a:rPr>
              <a:t> </a:t>
            </a:r>
            <a:endParaRPr lang="en-GB" sz="1400" b="0" dirty="0">
              <a:solidFill>
                <a:srgbClr val="D4D4D4"/>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40A79CBE-B8DA-42DC-A24C-CF62C9E27167}"/>
              </a:ext>
            </a:extLst>
          </p:cNvPr>
          <p:cNvSpPr txBox="1"/>
          <p:nvPr/>
        </p:nvSpPr>
        <p:spPr>
          <a:xfrm>
            <a:off x="241573" y="3983665"/>
            <a:ext cx="1647695" cy="627864"/>
          </a:xfrm>
          <a:prstGeom prst="rect">
            <a:avLst/>
          </a:prstGeom>
          <a:noFill/>
        </p:spPr>
        <p:txBody>
          <a:bodyPr wrap="non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Azure CLI</a:t>
            </a:r>
          </a:p>
        </p:txBody>
      </p:sp>
      <p:sp>
        <p:nvSpPr>
          <p:cNvPr id="12" name="TextBox 11">
            <a:extLst>
              <a:ext uri="{FF2B5EF4-FFF2-40B4-BE49-F238E27FC236}">
                <a16:creationId xmlns:a16="http://schemas.microsoft.com/office/drawing/2014/main" id="{A1ABEFCE-DDA4-4563-9224-161266EBEA61}"/>
              </a:ext>
            </a:extLst>
          </p:cNvPr>
          <p:cNvSpPr txBox="1"/>
          <p:nvPr/>
        </p:nvSpPr>
        <p:spPr>
          <a:xfrm>
            <a:off x="241573" y="5203345"/>
            <a:ext cx="1850443" cy="627864"/>
          </a:xfrm>
          <a:prstGeom prst="rect">
            <a:avLst/>
          </a:prstGeom>
          <a:noFill/>
        </p:spPr>
        <p:txBody>
          <a:bodyPr wrap="non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PowerShell</a:t>
            </a:r>
          </a:p>
        </p:txBody>
      </p:sp>
      <p:sp>
        <p:nvSpPr>
          <p:cNvPr id="5" name="Rectangle: Diagonal Corners Rounded 4">
            <a:extLst>
              <a:ext uri="{FF2B5EF4-FFF2-40B4-BE49-F238E27FC236}">
                <a16:creationId xmlns:a16="http://schemas.microsoft.com/office/drawing/2014/main" id="{2664E1D3-5D45-4500-8840-8F69CE287D6A}"/>
              </a:ext>
            </a:extLst>
          </p:cNvPr>
          <p:cNvSpPr/>
          <p:nvPr/>
        </p:nvSpPr>
        <p:spPr bwMode="auto">
          <a:xfrm>
            <a:off x="9098557" y="616686"/>
            <a:ext cx="2880320" cy="1219884"/>
          </a:xfrm>
          <a:prstGeom prst="round2Diag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GB" sz="2000" b="1" dirty="0">
                <a:gradFill>
                  <a:gsLst>
                    <a:gs pos="0">
                      <a:srgbClr val="FFFFFF"/>
                    </a:gs>
                    <a:gs pos="100000">
                      <a:srgbClr val="FFFFFF"/>
                    </a:gs>
                  </a:gsLst>
                  <a:lin ang="5400000" scaled="0"/>
                </a:gradFill>
                <a:ea typeface="Segoe UI" pitchFamily="34" charset="0"/>
                <a:cs typeface="Segoe UI" pitchFamily="34" charset="0"/>
              </a:rPr>
              <a:t>Note. You can call these files anything you like</a:t>
            </a:r>
            <a:endParaRPr lang="en-GB"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7219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6663679" cy="3200876"/>
          </a:xfrm>
        </p:spPr>
        <p:txBody>
          <a:bodyPr/>
          <a:lstStyle/>
          <a:p>
            <a:pPr>
              <a:lnSpc>
                <a:spcPct val="100000"/>
              </a:lnSpc>
            </a:pPr>
            <a:r>
              <a:rPr lang="en-GB" sz="2800" dirty="0">
                <a:solidFill>
                  <a:schemeClr val="tx1"/>
                </a:solidFill>
              </a:rPr>
              <a:t>Schema (required)</a:t>
            </a:r>
          </a:p>
          <a:p>
            <a:pPr>
              <a:lnSpc>
                <a:spcPct val="100000"/>
              </a:lnSpc>
            </a:pPr>
            <a:r>
              <a:rPr lang="en-GB" sz="2800" dirty="0">
                <a:solidFill>
                  <a:schemeClr val="tx1"/>
                </a:solidFill>
              </a:rPr>
              <a:t>Content Version (required)</a:t>
            </a:r>
          </a:p>
          <a:p>
            <a:pPr>
              <a:lnSpc>
                <a:spcPct val="100000"/>
              </a:lnSpc>
            </a:pPr>
            <a:r>
              <a:rPr lang="en-GB" sz="2800" dirty="0">
                <a:solidFill>
                  <a:schemeClr val="tx1"/>
                </a:solidFill>
              </a:rPr>
              <a:t>Parameters </a:t>
            </a:r>
            <a:endParaRPr lang="en-GB" sz="2800" dirty="0">
              <a:solidFill>
                <a:schemeClr val="tx1"/>
              </a:solidFill>
              <a:cs typeface="Courier New" panose="02070309020205020404" pitchFamily="49" charset="0"/>
            </a:endParaRPr>
          </a:p>
          <a:p>
            <a:pPr>
              <a:lnSpc>
                <a:spcPct val="100000"/>
              </a:lnSpc>
            </a:pPr>
            <a:r>
              <a:rPr lang="en-GB" sz="2800" dirty="0">
                <a:solidFill>
                  <a:schemeClr val="tx1"/>
                </a:solidFill>
              </a:rPr>
              <a:t>Variables </a:t>
            </a:r>
          </a:p>
          <a:p>
            <a:pPr>
              <a:lnSpc>
                <a:spcPct val="100000"/>
              </a:lnSpc>
            </a:pPr>
            <a:r>
              <a:rPr lang="en-GB" sz="2800" dirty="0">
                <a:solidFill>
                  <a:schemeClr val="tx1"/>
                </a:solidFill>
              </a:rPr>
              <a:t>Resources (array)</a:t>
            </a:r>
          </a:p>
          <a:p>
            <a:pPr>
              <a:lnSpc>
                <a:spcPct val="100000"/>
              </a:lnSpc>
            </a:pPr>
            <a:r>
              <a:rPr lang="en-GB" sz="2800" dirty="0">
                <a:solidFill>
                  <a:schemeClr val="tx1"/>
                </a:solidFill>
              </a:rPr>
              <a:t>Outputs</a:t>
            </a:r>
          </a:p>
        </p:txBody>
      </p:sp>
      <p:sp>
        <p:nvSpPr>
          <p:cNvPr id="3" name="Title 2"/>
          <p:cNvSpPr>
            <a:spLocks noGrp="1"/>
          </p:cNvSpPr>
          <p:nvPr>
            <p:ph type="title"/>
          </p:nvPr>
        </p:nvSpPr>
        <p:spPr/>
        <p:txBody>
          <a:bodyPr/>
          <a:lstStyle/>
          <a:p>
            <a:r>
              <a:rPr lang="en-GB" dirty="0">
                <a:solidFill>
                  <a:schemeClr val="tx1">
                    <a:lumMod val="75000"/>
                  </a:schemeClr>
                </a:solidFill>
              </a:rPr>
              <a:t>General Template Structure</a:t>
            </a:r>
            <a:endParaRPr lang="en-GB" b="1" dirty="0">
              <a:solidFill>
                <a:schemeClr val="tx1">
                  <a:lumMod val="75000"/>
                </a:schemeClr>
              </a:solidFill>
            </a:endParaRPr>
          </a:p>
        </p:txBody>
      </p:sp>
      <p:sp>
        <p:nvSpPr>
          <p:cNvPr id="5" name="Rectangle 4">
            <a:extLst>
              <a:ext uri="{FF2B5EF4-FFF2-40B4-BE49-F238E27FC236}">
                <a16:creationId xmlns:a16="http://schemas.microsoft.com/office/drawing/2014/main" id="{689BA9EE-72CC-4CE8-A25C-E0187CD28E22}"/>
              </a:ext>
            </a:extLst>
          </p:cNvPr>
          <p:cNvSpPr/>
          <p:nvPr/>
        </p:nvSpPr>
        <p:spPr>
          <a:xfrm>
            <a:off x="468039" y="4649390"/>
            <a:ext cx="11502764" cy="2185214"/>
          </a:xfrm>
          <a:prstGeom prst="rect">
            <a:avLst/>
          </a:prstGeom>
          <a:solidFill>
            <a:schemeClr val="tx1">
              <a:lumMod val="50000"/>
            </a:schemeClr>
          </a:solidFill>
        </p:spPr>
        <p:txBody>
          <a:bodyPr wrap="square">
            <a:spAutoFit/>
          </a:bodyPr>
          <a:lstStyle/>
          <a:p>
            <a:r>
              <a:rPr lang="en-GB" sz="1700" dirty="0">
                <a:solidFill>
                  <a:srgbClr val="D4D4D4"/>
                </a:solidFill>
                <a:latin typeface="Consolas" panose="020B0609020204030204" pitchFamily="49" charset="0"/>
              </a:rPr>
              <a:t>{</a:t>
            </a:r>
          </a:p>
          <a:p>
            <a:r>
              <a:rPr lang="en-GB" sz="1700" dirty="0">
                <a:solidFill>
                  <a:srgbClr val="9CDCFE"/>
                </a:solidFill>
                <a:latin typeface="Consolas" panose="020B0609020204030204" pitchFamily="49" charset="0"/>
              </a:rPr>
              <a:t>  "$schema"</a:t>
            </a:r>
            <a:r>
              <a:rPr lang="en-GB" sz="1700" dirty="0">
                <a:solidFill>
                  <a:srgbClr val="D4D4D4"/>
                </a:solidFill>
                <a:latin typeface="Consolas" panose="020B0609020204030204" pitchFamily="49" charset="0"/>
              </a:rPr>
              <a:t>: </a:t>
            </a:r>
            <a:r>
              <a:rPr lang="en-GB" sz="1700" dirty="0">
                <a:solidFill>
                  <a:srgbClr val="CE9178"/>
                </a:solidFill>
                <a:latin typeface="Consolas" panose="020B0609020204030204" pitchFamily="49" charset="0"/>
              </a:rPr>
              <a:t>"http://schema.management.azure.com/schemas/2015-01-01/</a:t>
            </a:r>
            <a:r>
              <a:rPr lang="en-GB" sz="1700" dirty="0" err="1">
                <a:solidFill>
                  <a:srgbClr val="CE9178"/>
                </a:solidFill>
                <a:latin typeface="Consolas" panose="020B0609020204030204" pitchFamily="49" charset="0"/>
              </a:rPr>
              <a:t>deploymentTemplate.json</a:t>
            </a:r>
            <a:r>
              <a:rPr lang="en-GB" sz="1700" dirty="0">
                <a:solidFill>
                  <a:srgbClr val="CE9178"/>
                </a:solidFill>
                <a:latin typeface="Consolas" panose="020B0609020204030204" pitchFamily="49" charset="0"/>
              </a:rPr>
              <a:t>#"</a:t>
            </a:r>
            <a:r>
              <a:rPr lang="en-GB" sz="1700" dirty="0">
                <a:solidFill>
                  <a:srgbClr val="D4D4D4"/>
                </a:solidFill>
                <a:latin typeface="Consolas" panose="020B0609020204030204" pitchFamily="49" charset="0"/>
              </a:rPr>
              <a:t>,</a:t>
            </a:r>
          </a:p>
          <a:p>
            <a:r>
              <a:rPr lang="en-GB" sz="1700" dirty="0">
                <a:solidFill>
                  <a:srgbClr val="9CDCFE"/>
                </a:solidFill>
                <a:latin typeface="Consolas" panose="020B0609020204030204" pitchFamily="49" charset="0"/>
              </a:rPr>
              <a:t>  "</a:t>
            </a:r>
            <a:r>
              <a:rPr lang="en-GB" sz="1700" dirty="0" err="1">
                <a:solidFill>
                  <a:srgbClr val="9CDCFE"/>
                </a:solidFill>
                <a:latin typeface="Consolas" panose="020B0609020204030204" pitchFamily="49" charset="0"/>
              </a:rPr>
              <a:t>contentVersion</a:t>
            </a:r>
            <a:r>
              <a:rPr lang="en-GB" sz="1700" dirty="0">
                <a:solidFill>
                  <a:srgbClr val="9CDCFE"/>
                </a:solidFill>
                <a:latin typeface="Consolas" panose="020B0609020204030204" pitchFamily="49" charset="0"/>
              </a:rPr>
              <a:t>"</a:t>
            </a:r>
            <a:r>
              <a:rPr lang="en-GB" sz="1700" dirty="0">
                <a:solidFill>
                  <a:srgbClr val="D4D4D4"/>
                </a:solidFill>
                <a:latin typeface="Consolas" panose="020B0609020204030204" pitchFamily="49" charset="0"/>
              </a:rPr>
              <a:t>: </a:t>
            </a:r>
            <a:r>
              <a:rPr lang="en-GB" sz="1700" dirty="0">
                <a:solidFill>
                  <a:srgbClr val="CE9178"/>
                </a:solidFill>
                <a:latin typeface="Consolas" panose="020B0609020204030204" pitchFamily="49" charset="0"/>
              </a:rPr>
              <a:t>"1.0.0.0"</a:t>
            </a:r>
            <a:r>
              <a:rPr lang="en-GB" sz="1700" dirty="0">
                <a:solidFill>
                  <a:srgbClr val="D4D4D4"/>
                </a:solidFill>
                <a:latin typeface="Consolas" panose="020B0609020204030204" pitchFamily="49" charset="0"/>
              </a:rPr>
              <a:t>,</a:t>
            </a:r>
          </a:p>
          <a:p>
            <a:r>
              <a:rPr lang="en-GB" sz="1700" dirty="0">
                <a:solidFill>
                  <a:srgbClr val="9CDCFE"/>
                </a:solidFill>
                <a:latin typeface="Consolas" panose="020B0609020204030204" pitchFamily="49" charset="0"/>
              </a:rPr>
              <a:t>  "parameters"</a:t>
            </a:r>
            <a:r>
              <a:rPr lang="en-GB" sz="1700" dirty="0">
                <a:solidFill>
                  <a:srgbClr val="D4D4D4"/>
                </a:solidFill>
                <a:latin typeface="Consolas" panose="020B0609020204030204" pitchFamily="49" charset="0"/>
              </a:rPr>
              <a:t>: { },</a:t>
            </a:r>
          </a:p>
          <a:p>
            <a:r>
              <a:rPr lang="en-GB" sz="1700" dirty="0">
                <a:solidFill>
                  <a:srgbClr val="9CDCFE"/>
                </a:solidFill>
                <a:latin typeface="Consolas" panose="020B0609020204030204" pitchFamily="49" charset="0"/>
              </a:rPr>
              <a:t>  "variables"</a:t>
            </a:r>
            <a:r>
              <a:rPr lang="en-GB" sz="1700" dirty="0">
                <a:solidFill>
                  <a:srgbClr val="D4D4D4"/>
                </a:solidFill>
                <a:latin typeface="Consolas" panose="020B0609020204030204" pitchFamily="49" charset="0"/>
              </a:rPr>
              <a:t>: { },</a:t>
            </a:r>
          </a:p>
          <a:p>
            <a:r>
              <a:rPr lang="en-GB" sz="1700" dirty="0">
                <a:solidFill>
                  <a:srgbClr val="9CDCFE"/>
                </a:solidFill>
                <a:latin typeface="Consolas" panose="020B0609020204030204" pitchFamily="49" charset="0"/>
              </a:rPr>
              <a:t>  "resources"</a:t>
            </a:r>
            <a:r>
              <a:rPr lang="en-GB" sz="1700" dirty="0">
                <a:solidFill>
                  <a:srgbClr val="D4D4D4"/>
                </a:solidFill>
                <a:latin typeface="Consolas" panose="020B0609020204030204" pitchFamily="49" charset="0"/>
              </a:rPr>
              <a:t>: [ ],</a:t>
            </a:r>
          </a:p>
          <a:p>
            <a:r>
              <a:rPr lang="en-GB" sz="1700" dirty="0">
                <a:solidFill>
                  <a:srgbClr val="9CDCFE"/>
                </a:solidFill>
                <a:latin typeface="Consolas" panose="020B0609020204030204" pitchFamily="49" charset="0"/>
              </a:rPr>
              <a:t>  "outputs"</a:t>
            </a:r>
            <a:r>
              <a:rPr lang="en-GB" sz="1700" dirty="0">
                <a:solidFill>
                  <a:srgbClr val="D4D4D4"/>
                </a:solidFill>
                <a:latin typeface="Consolas" panose="020B0609020204030204" pitchFamily="49" charset="0"/>
              </a:rPr>
              <a:t>: { }</a:t>
            </a:r>
          </a:p>
          <a:p>
            <a:r>
              <a:rPr lang="en-GB" sz="1700" dirty="0">
                <a:solidFill>
                  <a:srgbClr val="D4D4D4"/>
                </a:solidFill>
                <a:latin typeface="Consolas" panose="020B0609020204030204" pitchFamily="49" charset="0"/>
              </a:rPr>
              <a:t>}</a:t>
            </a:r>
            <a:endParaRPr lang="en-GB" sz="1700" b="0" dirty="0">
              <a:solidFill>
                <a:srgbClr val="D4D4D4"/>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2C5261AC-196B-46CD-B991-72DC2529C835}"/>
              </a:ext>
            </a:extLst>
          </p:cNvPr>
          <p:cNvSpPr/>
          <p:nvPr/>
        </p:nvSpPr>
        <p:spPr>
          <a:xfrm>
            <a:off x="7940746" y="3327932"/>
            <a:ext cx="3960440" cy="461665"/>
          </a:xfrm>
          <a:prstGeom prst="rect">
            <a:avLst/>
          </a:prstGeom>
          <a:noFill/>
        </p:spPr>
        <p:txBody>
          <a:bodyPr wrap="square">
            <a:spAutoFit/>
          </a:bodyPr>
          <a:lstStyle/>
          <a:p>
            <a:r>
              <a:rPr lang="en-GB" sz="2400" dirty="0">
                <a:solidFill>
                  <a:srgbClr val="0078D7"/>
                </a:solidFill>
                <a:hlinkClick r:id="rId3"/>
              </a:rPr>
              <a:t>Full documentation</a:t>
            </a:r>
            <a:endParaRPr lang="en-GB" sz="2400" dirty="0">
              <a:solidFill>
                <a:srgbClr val="0078D7"/>
              </a:solidFill>
            </a:endParaRPr>
          </a:p>
        </p:txBody>
      </p:sp>
      <p:pic>
        <p:nvPicPr>
          <p:cNvPr id="7" name="Graphic 6">
            <a:extLst>
              <a:ext uri="{FF2B5EF4-FFF2-40B4-BE49-F238E27FC236}">
                <a16:creationId xmlns:a16="http://schemas.microsoft.com/office/drawing/2014/main" id="{4088494B-0016-4364-8FAD-7BDA4A8001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91561" y="3281238"/>
            <a:ext cx="555054" cy="555054"/>
          </a:xfrm>
          <a:prstGeom prst="rect">
            <a:avLst/>
          </a:prstGeom>
        </p:spPr>
      </p:pic>
      <p:pic>
        <p:nvPicPr>
          <p:cNvPr id="8" name="Graphic 7">
            <a:extLst>
              <a:ext uri="{FF2B5EF4-FFF2-40B4-BE49-F238E27FC236}">
                <a16:creationId xmlns:a16="http://schemas.microsoft.com/office/drawing/2014/main" id="{820515A6-0BC3-42F7-B8F5-F07C43F4F0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81075" y="1841078"/>
            <a:ext cx="555054" cy="555054"/>
          </a:xfrm>
          <a:prstGeom prst="rect">
            <a:avLst/>
          </a:prstGeom>
        </p:spPr>
      </p:pic>
      <p:sp>
        <p:nvSpPr>
          <p:cNvPr id="10" name="TextBox 9">
            <a:extLst>
              <a:ext uri="{FF2B5EF4-FFF2-40B4-BE49-F238E27FC236}">
                <a16:creationId xmlns:a16="http://schemas.microsoft.com/office/drawing/2014/main" id="{893C5798-7C4F-47B5-99F1-697FA305C1E4}"/>
              </a:ext>
            </a:extLst>
          </p:cNvPr>
          <p:cNvSpPr txBox="1"/>
          <p:nvPr/>
        </p:nvSpPr>
        <p:spPr>
          <a:xfrm>
            <a:off x="7866054" y="1600001"/>
            <a:ext cx="4054571" cy="1037207"/>
          </a:xfrm>
          <a:prstGeom prst="rect">
            <a:avLst/>
          </a:prstGeom>
          <a:noFill/>
        </p:spPr>
        <p:txBody>
          <a:bodyPr wrap="non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hlinkClick r:id="rId6"/>
              </a:rPr>
              <a:t>Best practises for template </a:t>
            </a:r>
          </a:p>
          <a:p>
            <a:pPr>
              <a:lnSpc>
                <a:spcPct val="90000"/>
              </a:lnSpc>
              <a:spcAft>
                <a:spcPts val="600"/>
              </a:spcAft>
            </a:pPr>
            <a:r>
              <a:rPr lang="en-GB" sz="2400" dirty="0">
                <a:gradFill>
                  <a:gsLst>
                    <a:gs pos="2917">
                      <a:schemeClr val="tx1"/>
                    </a:gs>
                    <a:gs pos="30000">
                      <a:schemeClr val="tx1"/>
                    </a:gs>
                  </a:gsLst>
                  <a:lin ang="5400000" scaled="0"/>
                </a:gradFill>
                <a:hlinkClick r:id="rId6"/>
              </a:rPr>
              <a:t>development</a:t>
            </a:r>
            <a:endParaRPr lang="en-GB"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84456202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b="11909"/>
          <a:stretch/>
        </p:blipFill>
        <p:spPr>
          <a:xfrm>
            <a:off x="913797" y="0"/>
            <a:ext cx="10608881" cy="6994525"/>
          </a:xfrm>
          <a:prstGeom prst="rect">
            <a:avLst/>
          </a:prstGeom>
        </p:spPr>
      </p:pic>
    </p:spTree>
    <p:extLst>
      <p:ext uri="{BB962C8B-B14F-4D97-AF65-F5344CB8AC3E}">
        <p14:creationId xmlns:p14="http://schemas.microsoft.com/office/powerpoint/2010/main" val="382026310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a:xfrm>
            <a:off x="882" y="0"/>
            <a:ext cx="12434712" cy="111438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80" name="Title 2"/>
          <p:cNvSpPr txBox="1">
            <a:spLocks/>
          </p:cNvSpPr>
          <p:nvPr/>
        </p:nvSpPr>
        <p:spPr>
          <a:xfrm>
            <a:off x="176030" y="8961"/>
            <a:ext cx="11785489" cy="10964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32597" rtl="0" eaLnBrk="1" fontAlgn="auto" latinLnBrk="0" hangingPunct="1">
              <a:lnSpc>
                <a:spcPct val="90000"/>
              </a:lnSpc>
              <a:spcBef>
                <a:spcPct val="0"/>
              </a:spcBef>
              <a:spcAft>
                <a:spcPts val="0"/>
              </a:spcAft>
              <a:buClrTx/>
              <a:buSzTx/>
              <a:buFontTx/>
              <a:buNone/>
              <a:tabLst/>
              <a:defRPr/>
            </a:pPr>
            <a:r>
              <a:rPr kumimoji="0" lang="en-US" sz="7200" b="0" i="0" u="none" strike="noStrike" kern="1200" cap="all" spc="0" normalizeH="0" baseline="0" noProof="0" dirty="0">
                <a:ln>
                  <a:noFill/>
                </a:ln>
                <a:solidFill>
                  <a:srgbClr val="FFFFFF"/>
                </a:solidFill>
                <a:effectLst/>
                <a:uLnTx/>
                <a:uFillTx/>
                <a:latin typeface="Segoe UI"/>
                <a:ea typeface="Abyssinica SIL" panose="02000603020000020004" pitchFamily="2" charset="0"/>
                <a:cs typeface="Leelawadee UI" panose="020B0502040204020203" pitchFamily="34" charset="-34"/>
              </a:rPr>
              <a:t>AUTHORING</a:t>
            </a:r>
          </a:p>
        </p:txBody>
      </p:sp>
      <p:sp>
        <p:nvSpPr>
          <p:cNvPr id="156" name="Rectangle 155"/>
          <p:cNvSpPr/>
          <p:nvPr/>
        </p:nvSpPr>
        <p:spPr>
          <a:xfrm>
            <a:off x="458627" y="2627292"/>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3</a:t>
            </a:r>
          </a:p>
        </p:txBody>
      </p:sp>
      <p:sp>
        <p:nvSpPr>
          <p:cNvPr id="157" name="Rectangle 156"/>
          <p:cNvSpPr/>
          <p:nvPr/>
        </p:nvSpPr>
        <p:spPr>
          <a:xfrm>
            <a:off x="1035907" y="2627292"/>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Azure Portal</a:t>
            </a:r>
          </a:p>
        </p:txBody>
      </p:sp>
      <p:sp>
        <p:nvSpPr>
          <p:cNvPr id="158" name="Rectangle 157"/>
          <p:cNvSpPr/>
          <p:nvPr/>
        </p:nvSpPr>
        <p:spPr>
          <a:xfrm>
            <a:off x="458627" y="2091695"/>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2</a:t>
            </a:r>
          </a:p>
        </p:txBody>
      </p:sp>
      <p:sp>
        <p:nvSpPr>
          <p:cNvPr id="159" name="Rectangle 158"/>
          <p:cNvSpPr/>
          <p:nvPr/>
        </p:nvSpPr>
        <p:spPr>
          <a:xfrm>
            <a:off x="1035907" y="2091695"/>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Visual Studio Code (cross platform)</a:t>
            </a:r>
          </a:p>
        </p:txBody>
      </p:sp>
      <p:sp>
        <p:nvSpPr>
          <p:cNvPr id="160" name="Rectangle 159"/>
          <p:cNvSpPr/>
          <p:nvPr/>
        </p:nvSpPr>
        <p:spPr>
          <a:xfrm>
            <a:off x="458627" y="1557531"/>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1</a:t>
            </a:r>
          </a:p>
        </p:txBody>
      </p:sp>
      <p:sp>
        <p:nvSpPr>
          <p:cNvPr id="161" name="Rectangle 160"/>
          <p:cNvSpPr/>
          <p:nvPr/>
        </p:nvSpPr>
        <p:spPr>
          <a:xfrm>
            <a:off x="1035907" y="1557531"/>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Visual Studio 2015</a:t>
            </a:r>
          </a:p>
        </p:txBody>
      </p:sp>
      <p:sp>
        <p:nvSpPr>
          <p:cNvPr id="162" name="Rectangle 161"/>
          <p:cNvSpPr/>
          <p:nvPr/>
        </p:nvSpPr>
        <p:spPr>
          <a:xfrm>
            <a:off x="458627" y="3162890"/>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4</a:t>
            </a:r>
          </a:p>
        </p:txBody>
      </p:sp>
      <p:sp>
        <p:nvSpPr>
          <p:cNvPr id="163" name="Rectangle 162"/>
          <p:cNvSpPr/>
          <p:nvPr/>
        </p:nvSpPr>
        <p:spPr>
          <a:xfrm>
            <a:off x="1035907" y="3162890"/>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Exporting existing resources</a:t>
            </a:r>
          </a:p>
        </p:txBody>
      </p:sp>
      <p:sp>
        <p:nvSpPr>
          <p:cNvPr id="164" name="Isosceles Triangle 163"/>
          <p:cNvSpPr/>
          <p:nvPr/>
        </p:nvSpPr>
        <p:spPr>
          <a:xfrm rot="10800000">
            <a:off x="8938173" y="1045368"/>
            <a:ext cx="467948" cy="403403"/>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65" name="Rectangle 164"/>
          <p:cNvSpPr/>
          <p:nvPr/>
        </p:nvSpPr>
        <p:spPr>
          <a:xfrm>
            <a:off x="457064" y="3717658"/>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5</a:t>
            </a:r>
          </a:p>
        </p:txBody>
      </p:sp>
      <p:sp>
        <p:nvSpPr>
          <p:cNvPr id="166" name="Rectangle 165"/>
          <p:cNvSpPr/>
          <p:nvPr/>
        </p:nvSpPr>
        <p:spPr>
          <a:xfrm>
            <a:off x="1034344" y="3717658"/>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Any code/text editor with JSON support</a:t>
            </a:r>
          </a:p>
        </p:txBody>
      </p:sp>
      <p:pic>
        <p:nvPicPr>
          <p:cNvPr id="2050" name="Picture 2" descr="http://im.pcmag.com/pcmagus/photo/default/visual-studio-2015-logo3_6pc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3957" y="1698603"/>
            <a:ext cx="1944216" cy="128714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10223913" y="1735203"/>
            <a:ext cx="864096" cy="864096"/>
          </a:xfrm>
          <a:prstGeom prst="rect">
            <a:avLst/>
          </a:prstGeom>
        </p:spPr>
      </p:pic>
      <p:sp>
        <p:nvSpPr>
          <p:cNvPr id="4" name="TextBox 3"/>
          <p:cNvSpPr txBox="1"/>
          <p:nvPr/>
        </p:nvSpPr>
        <p:spPr>
          <a:xfrm>
            <a:off x="9296978" y="2378310"/>
            <a:ext cx="3131755" cy="6555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GB" sz="2600" b="0" i="0" u="none" strike="noStrike" kern="1200" cap="none" spc="0" normalizeH="0" baseline="0" noProof="0" dirty="0">
                <a:ln>
                  <a:noFill/>
                </a:ln>
                <a:solidFill>
                  <a:srgbClr val="0078D7"/>
                </a:solidFill>
                <a:effectLst/>
                <a:uLnTx/>
                <a:uFillTx/>
                <a:latin typeface="Segoe UI"/>
                <a:ea typeface="+mn-ea"/>
                <a:cs typeface="+mn-cs"/>
              </a:rPr>
              <a:t>Visual Studio Code</a:t>
            </a:r>
          </a:p>
        </p:txBody>
      </p:sp>
      <p:sp>
        <p:nvSpPr>
          <p:cNvPr id="10" name="TextBox 9"/>
          <p:cNvSpPr txBox="1"/>
          <p:nvPr/>
        </p:nvSpPr>
        <p:spPr>
          <a:xfrm>
            <a:off x="9741127" y="3870152"/>
            <a:ext cx="1829668" cy="1403461"/>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GB" sz="80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   }</a:t>
            </a:r>
          </a:p>
        </p:txBody>
      </p:sp>
      <p:sp>
        <p:nvSpPr>
          <p:cNvPr id="171" name="TextBox 170"/>
          <p:cNvSpPr txBox="1"/>
          <p:nvPr/>
        </p:nvSpPr>
        <p:spPr>
          <a:xfrm>
            <a:off x="6727904" y="5091030"/>
            <a:ext cx="2476319" cy="926407"/>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dirty="0">
                <a:ln>
                  <a:noFill/>
                </a:ln>
                <a:solidFill>
                  <a:srgbClr val="505050">
                    <a:lumMod val="75000"/>
                  </a:srgbClr>
                </a:solidFill>
                <a:effectLst/>
                <a:uLnTx/>
                <a:uFillTx/>
                <a:latin typeface="Segoe UI"/>
                <a:ea typeface="+mn-ea"/>
                <a:cs typeface="+mn-cs"/>
              </a:rPr>
              <a:t>Create automation</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dirty="0">
                <a:ln>
                  <a:noFill/>
                </a:ln>
                <a:solidFill>
                  <a:srgbClr val="505050">
                    <a:lumMod val="75000"/>
                  </a:srgbClr>
                </a:solidFill>
                <a:effectLst/>
                <a:uLnTx/>
                <a:uFillTx/>
                <a:latin typeface="Segoe UI"/>
                <a:ea typeface="+mn-ea"/>
                <a:cs typeface="+mn-cs"/>
              </a:rPr>
              <a:t>script (export)</a:t>
            </a:r>
          </a:p>
        </p:txBody>
      </p:sp>
      <p:sp>
        <p:nvSpPr>
          <p:cNvPr id="172" name="TextBox 171"/>
          <p:cNvSpPr txBox="1"/>
          <p:nvPr/>
        </p:nvSpPr>
        <p:spPr>
          <a:xfrm>
            <a:off x="9568644" y="5091135"/>
            <a:ext cx="2174634" cy="926407"/>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dirty="0">
                <a:ln>
                  <a:noFill/>
                </a:ln>
                <a:solidFill>
                  <a:srgbClr val="505050">
                    <a:lumMod val="75000"/>
                  </a:srgbClr>
                </a:solidFill>
                <a:effectLst/>
                <a:uLnTx/>
                <a:uFillTx/>
                <a:latin typeface="Segoe UI"/>
                <a:ea typeface="+mn-ea"/>
                <a:cs typeface="+mn-cs"/>
              </a:rPr>
              <a:t>Portal template </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dirty="0">
                <a:ln>
                  <a:noFill/>
                </a:ln>
                <a:solidFill>
                  <a:srgbClr val="505050">
                    <a:lumMod val="75000"/>
                  </a:srgbClr>
                </a:solidFill>
                <a:effectLst/>
                <a:uLnTx/>
                <a:uFillTx/>
                <a:latin typeface="Segoe UI"/>
                <a:ea typeface="+mn-ea"/>
                <a:cs typeface="+mn-cs"/>
              </a:rPr>
              <a:t>management</a:t>
            </a:r>
          </a:p>
        </p:txBody>
      </p:sp>
      <p:pic>
        <p:nvPicPr>
          <p:cNvPr id="3" name="Picture 2"/>
          <p:cNvPicPr>
            <a:picLocks noChangeAspect="1"/>
          </p:cNvPicPr>
          <p:nvPr/>
        </p:nvPicPr>
        <p:blipFill>
          <a:blip r:embed="rId5"/>
          <a:stretch>
            <a:fillRect/>
          </a:stretch>
        </p:blipFill>
        <p:spPr>
          <a:xfrm>
            <a:off x="7445475" y="4012836"/>
            <a:ext cx="1118092" cy="1118092"/>
          </a:xfrm>
          <a:prstGeom prst="rect">
            <a:avLst/>
          </a:prstGeom>
        </p:spPr>
      </p:pic>
      <p:pic>
        <p:nvPicPr>
          <p:cNvPr id="5" name="Picture 4"/>
          <p:cNvPicPr>
            <a:picLocks noChangeAspect="1"/>
          </p:cNvPicPr>
          <p:nvPr/>
        </p:nvPicPr>
        <p:blipFill>
          <a:blip r:embed="rId6"/>
          <a:stretch>
            <a:fillRect/>
          </a:stretch>
        </p:blipFill>
        <p:spPr>
          <a:xfrm>
            <a:off x="10223913" y="4191951"/>
            <a:ext cx="827495" cy="827495"/>
          </a:xfrm>
          <a:prstGeom prst="rect">
            <a:avLst/>
          </a:prstGeom>
        </p:spPr>
      </p:pic>
      <p:sp>
        <p:nvSpPr>
          <p:cNvPr id="6" name="TextBox 5">
            <a:extLst>
              <a:ext uri="{FF2B5EF4-FFF2-40B4-BE49-F238E27FC236}">
                <a16:creationId xmlns:a16="http://schemas.microsoft.com/office/drawing/2014/main" id="{E07BD3BA-F6B2-412A-9259-AE8AF78F9963}"/>
              </a:ext>
            </a:extLst>
          </p:cNvPr>
          <p:cNvSpPr txBox="1"/>
          <p:nvPr/>
        </p:nvSpPr>
        <p:spPr>
          <a:xfrm>
            <a:off x="1008333" y="5554233"/>
            <a:ext cx="4336893" cy="627864"/>
          </a:xfrm>
          <a:prstGeom prst="rect">
            <a:avLst/>
          </a:prstGeom>
          <a:solidFill>
            <a:srgbClr val="0078D7"/>
          </a:solidFill>
        </p:spPr>
        <p:txBody>
          <a:bodyPr wrap="none" lIns="182880" tIns="146304" rIns="182880" bIns="146304" rtlCol="0">
            <a:spAutoFit/>
          </a:bodyPr>
          <a:lstStyle/>
          <a:p>
            <a:pPr>
              <a:lnSpc>
                <a:spcPct val="90000"/>
              </a:lnSpc>
              <a:spcAft>
                <a:spcPts val="600"/>
              </a:spcAft>
            </a:pPr>
            <a:r>
              <a:rPr lang="en-GB" sz="2400" dirty="0">
                <a:solidFill>
                  <a:schemeClr val="bg1"/>
                </a:solidFill>
              </a:rPr>
              <a:t>Full reference- aka.ms/</a:t>
            </a:r>
            <a:r>
              <a:rPr lang="en-GB" sz="2400" dirty="0" err="1">
                <a:solidFill>
                  <a:schemeClr val="bg1"/>
                </a:solidFill>
              </a:rPr>
              <a:t>armref</a:t>
            </a:r>
            <a:endParaRPr lang="en-GB" sz="2400" dirty="0">
              <a:solidFill>
                <a:schemeClr val="bg1"/>
              </a:solidFill>
            </a:endParaRPr>
          </a:p>
        </p:txBody>
      </p:sp>
    </p:spTree>
    <p:extLst>
      <p:ext uri="{BB962C8B-B14F-4D97-AF65-F5344CB8AC3E}">
        <p14:creationId xmlns:p14="http://schemas.microsoft.com/office/powerpoint/2010/main" val="393281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up)">
                                      <p:cBhvr>
                                        <p:cTn id="7" dur="500"/>
                                        <p:tgtEl>
                                          <p:spTgt spid="7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0"/>
                                        </p:tgtEl>
                                        <p:attrNameLst>
                                          <p:attrName>style.visibility</p:attrName>
                                        </p:attrNameLst>
                                      </p:cBhvr>
                                      <p:to>
                                        <p:strVal val="visible"/>
                                      </p:to>
                                    </p:set>
                                    <p:animEffect transition="in" filter="fade">
                                      <p:cBhvr>
                                        <p:cTn id="11" dur="500"/>
                                        <p:tgtEl>
                                          <p:spTgt spid="8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64"/>
                                        </p:tgtEl>
                                        <p:attrNameLst>
                                          <p:attrName>style.visibility</p:attrName>
                                        </p:attrNameLst>
                                      </p:cBhvr>
                                      <p:to>
                                        <p:strVal val="visible"/>
                                      </p:to>
                                    </p:set>
                                    <p:animEffect transition="in" filter="wipe(up)">
                                      <p:cBhvr>
                                        <p:cTn id="14" dur="500"/>
                                        <p:tgtEl>
                                          <p:spTgt spid="164"/>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60"/>
                                        </p:tgtEl>
                                        <p:attrNameLst>
                                          <p:attrName>style.visibility</p:attrName>
                                        </p:attrNameLst>
                                      </p:cBhvr>
                                      <p:to>
                                        <p:strVal val="visible"/>
                                      </p:to>
                                    </p:set>
                                    <p:animEffect transition="in" filter="wipe(up)">
                                      <p:cBhvr>
                                        <p:cTn id="17" dur="500"/>
                                        <p:tgtEl>
                                          <p:spTgt spid="160"/>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61"/>
                                        </p:tgtEl>
                                        <p:attrNameLst>
                                          <p:attrName>style.visibility</p:attrName>
                                        </p:attrNameLst>
                                      </p:cBhvr>
                                      <p:to>
                                        <p:strVal val="visible"/>
                                      </p:to>
                                    </p:set>
                                    <p:animEffect transition="in" filter="wipe(up)">
                                      <p:cBhvr>
                                        <p:cTn id="20" dur="200"/>
                                        <p:tgtEl>
                                          <p:spTgt spid="161"/>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58"/>
                                        </p:tgtEl>
                                        <p:attrNameLst>
                                          <p:attrName>style.visibility</p:attrName>
                                        </p:attrNameLst>
                                      </p:cBhvr>
                                      <p:to>
                                        <p:strVal val="visible"/>
                                      </p:to>
                                    </p:set>
                                    <p:animEffect transition="in" filter="wipe(up)">
                                      <p:cBhvr>
                                        <p:cTn id="24" dur="200"/>
                                        <p:tgtEl>
                                          <p:spTgt spid="158"/>
                                        </p:tgtEl>
                                      </p:cBhvr>
                                    </p:animEffect>
                                  </p:childTnLst>
                                </p:cTn>
                              </p:par>
                            </p:childTnLst>
                          </p:cTn>
                        </p:par>
                        <p:par>
                          <p:cTn id="25" fill="hold">
                            <p:stCondLst>
                              <p:cond delay="1200"/>
                            </p:stCondLst>
                            <p:childTnLst>
                              <p:par>
                                <p:cTn id="26" presetID="22" presetClass="entr" presetSubtype="1" fill="hold" grpId="0" nodeType="afterEffect">
                                  <p:stCondLst>
                                    <p:cond delay="0"/>
                                  </p:stCondLst>
                                  <p:childTnLst>
                                    <p:set>
                                      <p:cBhvr>
                                        <p:cTn id="27" dur="1" fill="hold">
                                          <p:stCondLst>
                                            <p:cond delay="0"/>
                                          </p:stCondLst>
                                        </p:cTn>
                                        <p:tgtEl>
                                          <p:spTgt spid="159"/>
                                        </p:tgtEl>
                                        <p:attrNameLst>
                                          <p:attrName>style.visibility</p:attrName>
                                        </p:attrNameLst>
                                      </p:cBhvr>
                                      <p:to>
                                        <p:strVal val="visible"/>
                                      </p:to>
                                    </p:set>
                                    <p:animEffect transition="in" filter="wipe(up)">
                                      <p:cBhvr>
                                        <p:cTn id="28" dur="200"/>
                                        <p:tgtEl>
                                          <p:spTgt spid="159"/>
                                        </p:tgtEl>
                                      </p:cBhvr>
                                    </p:animEffect>
                                  </p:childTnLst>
                                </p:cTn>
                              </p:par>
                            </p:childTnLst>
                          </p:cTn>
                        </p:par>
                        <p:par>
                          <p:cTn id="29" fill="hold">
                            <p:stCondLst>
                              <p:cond delay="1400"/>
                            </p:stCondLst>
                            <p:childTnLst>
                              <p:par>
                                <p:cTn id="30" presetID="22" presetClass="entr" presetSubtype="1" fill="hold" grpId="0" nodeType="afterEffect">
                                  <p:stCondLst>
                                    <p:cond delay="0"/>
                                  </p:stCondLst>
                                  <p:childTnLst>
                                    <p:set>
                                      <p:cBhvr>
                                        <p:cTn id="31" dur="1" fill="hold">
                                          <p:stCondLst>
                                            <p:cond delay="0"/>
                                          </p:stCondLst>
                                        </p:cTn>
                                        <p:tgtEl>
                                          <p:spTgt spid="156"/>
                                        </p:tgtEl>
                                        <p:attrNameLst>
                                          <p:attrName>style.visibility</p:attrName>
                                        </p:attrNameLst>
                                      </p:cBhvr>
                                      <p:to>
                                        <p:strVal val="visible"/>
                                      </p:to>
                                    </p:set>
                                    <p:animEffect transition="in" filter="wipe(up)">
                                      <p:cBhvr>
                                        <p:cTn id="32" dur="200"/>
                                        <p:tgtEl>
                                          <p:spTgt spid="156"/>
                                        </p:tgtEl>
                                      </p:cBhvr>
                                    </p:animEffect>
                                  </p:childTnLst>
                                </p:cTn>
                              </p:par>
                            </p:childTnLst>
                          </p:cTn>
                        </p:par>
                        <p:par>
                          <p:cTn id="33" fill="hold">
                            <p:stCondLst>
                              <p:cond delay="1600"/>
                            </p:stCondLst>
                            <p:childTnLst>
                              <p:par>
                                <p:cTn id="34" presetID="22" presetClass="entr" presetSubtype="1" fill="hold" grpId="0" nodeType="afterEffect">
                                  <p:stCondLst>
                                    <p:cond delay="0"/>
                                  </p:stCondLst>
                                  <p:childTnLst>
                                    <p:set>
                                      <p:cBhvr>
                                        <p:cTn id="35" dur="1" fill="hold">
                                          <p:stCondLst>
                                            <p:cond delay="0"/>
                                          </p:stCondLst>
                                        </p:cTn>
                                        <p:tgtEl>
                                          <p:spTgt spid="157"/>
                                        </p:tgtEl>
                                        <p:attrNameLst>
                                          <p:attrName>style.visibility</p:attrName>
                                        </p:attrNameLst>
                                      </p:cBhvr>
                                      <p:to>
                                        <p:strVal val="visible"/>
                                      </p:to>
                                    </p:set>
                                    <p:animEffect transition="in" filter="wipe(up)">
                                      <p:cBhvr>
                                        <p:cTn id="36" dur="200"/>
                                        <p:tgtEl>
                                          <p:spTgt spid="157"/>
                                        </p:tgtEl>
                                      </p:cBhvr>
                                    </p:animEffect>
                                  </p:childTnLst>
                                </p:cTn>
                              </p:par>
                            </p:childTnLst>
                          </p:cTn>
                        </p:par>
                        <p:par>
                          <p:cTn id="37" fill="hold">
                            <p:stCondLst>
                              <p:cond delay="1800"/>
                            </p:stCondLst>
                            <p:childTnLst>
                              <p:par>
                                <p:cTn id="38" presetID="22" presetClass="entr" presetSubtype="1" fill="hold" grpId="0" nodeType="afterEffect">
                                  <p:stCondLst>
                                    <p:cond delay="0"/>
                                  </p:stCondLst>
                                  <p:childTnLst>
                                    <p:set>
                                      <p:cBhvr>
                                        <p:cTn id="39" dur="1" fill="hold">
                                          <p:stCondLst>
                                            <p:cond delay="0"/>
                                          </p:stCondLst>
                                        </p:cTn>
                                        <p:tgtEl>
                                          <p:spTgt spid="162"/>
                                        </p:tgtEl>
                                        <p:attrNameLst>
                                          <p:attrName>style.visibility</p:attrName>
                                        </p:attrNameLst>
                                      </p:cBhvr>
                                      <p:to>
                                        <p:strVal val="visible"/>
                                      </p:to>
                                    </p:set>
                                    <p:animEffect transition="in" filter="wipe(up)">
                                      <p:cBhvr>
                                        <p:cTn id="40" dur="200"/>
                                        <p:tgtEl>
                                          <p:spTgt spid="162"/>
                                        </p:tgtEl>
                                      </p:cBhvr>
                                    </p:animEffect>
                                  </p:childTnLst>
                                </p:cTn>
                              </p:par>
                            </p:childTnLst>
                          </p:cTn>
                        </p:par>
                        <p:par>
                          <p:cTn id="41" fill="hold">
                            <p:stCondLst>
                              <p:cond delay="2000"/>
                            </p:stCondLst>
                            <p:childTnLst>
                              <p:par>
                                <p:cTn id="42" presetID="22" presetClass="entr" presetSubtype="1" fill="hold" grpId="0" nodeType="afterEffect">
                                  <p:stCondLst>
                                    <p:cond delay="0"/>
                                  </p:stCondLst>
                                  <p:childTnLst>
                                    <p:set>
                                      <p:cBhvr>
                                        <p:cTn id="43" dur="1" fill="hold">
                                          <p:stCondLst>
                                            <p:cond delay="0"/>
                                          </p:stCondLst>
                                        </p:cTn>
                                        <p:tgtEl>
                                          <p:spTgt spid="163"/>
                                        </p:tgtEl>
                                        <p:attrNameLst>
                                          <p:attrName>style.visibility</p:attrName>
                                        </p:attrNameLst>
                                      </p:cBhvr>
                                      <p:to>
                                        <p:strVal val="visible"/>
                                      </p:to>
                                    </p:set>
                                    <p:animEffect transition="in" filter="wipe(up)">
                                      <p:cBhvr>
                                        <p:cTn id="44" dur="200"/>
                                        <p:tgtEl>
                                          <p:spTgt spid="163"/>
                                        </p:tgtEl>
                                      </p:cBhvr>
                                    </p:animEffect>
                                  </p:childTnLst>
                                </p:cTn>
                              </p:par>
                            </p:childTnLst>
                          </p:cTn>
                        </p:par>
                        <p:par>
                          <p:cTn id="45" fill="hold">
                            <p:stCondLst>
                              <p:cond delay="2200"/>
                            </p:stCondLst>
                            <p:childTnLst>
                              <p:par>
                                <p:cTn id="46" presetID="22" presetClass="entr" presetSubtype="1" fill="hold" grpId="0" nodeType="afterEffect">
                                  <p:stCondLst>
                                    <p:cond delay="0"/>
                                  </p:stCondLst>
                                  <p:childTnLst>
                                    <p:set>
                                      <p:cBhvr>
                                        <p:cTn id="47" dur="1" fill="hold">
                                          <p:stCondLst>
                                            <p:cond delay="0"/>
                                          </p:stCondLst>
                                        </p:cTn>
                                        <p:tgtEl>
                                          <p:spTgt spid="165"/>
                                        </p:tgtEl>
                                        <p:attrNameLst>
                                          <p:attrName>style.visibility</p:attrName>
                                        </p:attrNameLst>
                                      </p:cBhvr>
                                      <p:to>
                                        <p:strVal val="visible"/>
                                      </p:to>
                                    </p:set>
                                    <p:animEffect transition="in" filter="wipe(up)">
                                      <p:cBhvr>
                                        <p:cTn id="48" dur="200"/>
                                        <p:tgtEl>
                                          <p:spTgt spid="165"/>
                                        </p:tgtEl>
                                      </p:cBhvr>
                                    </p:animEffect>
                                  </p:childTnLst>
                                </p:cTn>
                              </p:par>
                            </p:childTnLst>
                          </p:cTn>
                        </p:par>
                        <p:par>
                          <p:cTn id="49" fill="hold">
                            <p:stCondLst>
                              <p:cond delay="2400"/>
                            </p:stCondLst>
                            <p:childTnLst>
                              <p:par>
                                <p:cTn id="50" presetID="22" presetClass="entr" presetSubtype="1" fill="hold" grpId="0" nodeType="afterEffect">
                                  <p:stCondLst>
                                    <p:cond delay="0"/>
                                  </p:stCondLst>
                                  <p:childTnLst>
                                    <p:set>
                                      <p:cBhvr>
                                        <p:cTn id="51" dur="1" fill="hold">
                                          <p:stCondLst>
                                            <p:cond delay="0"/>
                                          </p:stCondLst>
                                        </p:cTn>
                                        <p:tgtEl>
                                          <p:spTgt spid="166"/>
                                        </p:tgtEl>
                                        <p:attrNameLst>
                                          <p:attrName>style.visibility</p:attrName>
                                        </p:attrNameLst>
                                      </p:cBhvr>
                                      <p:to>
                                        <p:strVal val="visible"/>
                                      </p:to>
                                    </p:set>
                                    <p:animEffect transition="in" filter="wipe(up)">
                                      <p:cBhvr>
                                        <p:cTn id="52" dur="2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0" grpId="0"/>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a:xfrm>
            <a:off x="882" y="0"/>
            <a:ext cx="12434712" cy="111438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80" name="Title 2"/>
          <p:cNvSpPr txBox="1">
            <a:spLocks/>
          </p:cNvSpPr>
          <p:nvPr/>
        </p:nvSpPr>
        <p:spPr>
          <a:xfrm>
            <a:off x="176030" y="8961"/>
            <a:ext cx="11785489" cy="10964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32597" rtl="0" eaLnBrk="1" fontAlgn="auto" latinLnBrk="0" hangingPunct="1">
              <a:lnSpc>
                <a:spcPct val="90000"/>
              </a:lnSpc>
              <a:spcBef>
                <a:spcPct val="0"/>
              </a:spcBef>
              <a:spcAft>
                <a:spcPts val="0"/>
              </a:spcAft>
              <a:buClrTx/>
              <a:buSzTx/>
              <a:buFontTx/>
              <a:buNone/>
              <a:tabLst/>
              <a:defRPr/>
            </a:pPr>
            <a:r>
              <a:rPr kumimoji="0" lang="en-US" sz="7200" b="0" i="0" u="none" strike="noStrike" kern="1200" cap="all" spc="0" normalizeH="0" baseline="0" noProof="0" dirty="0">
                <a:ln>
                  <a:noFill/>
                </a:ln>
                <a:solidFill>
                  <a:srgbClr val="FFFFFF"/>
                </a:solidFill>
                <a:effectLst/>
                <a:uLnTx/>
                <a:uFillTx/>
                <a:latin typeface="Segoe UI"/>
                <a:ea typeface="Abyssinica SIL" panose="02000603020000020004" pitchFamily="2" charset="0"/>
                <a:cs typeface="Leelawadee UI" panose="020B0502040204020203" pitchFamily="34" charset="-34"/>
              </a:rPr>
              <a:t>DEPLOYING</a:t>
            </a:r>
          </a:p>
        </p:txBody>
      </p:sp>
      <p:sp>
        <p:nvSpPr>
          <p:cNvPr id="156" name="Rectangle 155"/>
          <p:cNvSpPr/>
          <p:nvPr/>
        </p:nvSpPr>
        <p:spPr>
          <a:xfrm>
            <a:off x="458627" y="2627292"/>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3</a:t>
            </a:r>
          </a:p>
        </p:txBody>
      </p:sp>
      <p:sp>
        <p:nvSpPr>
          <p:cNvPr id="157" name="Rectangle 156"/>
          <p:cNvSpPr/>
          <p:nvPr/>
        </p:nvSpPr>
        <p:spPr>
          <a:xfrm>
            <a:off x="1035907" y="2627292"/>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Azure CLI (cross platform)</a:t>
            </a:r>
          </a:p>
        </p:txBody>
      </p:sp>
      <p:sp>
        <p:nvSpPr>
          <p:cNvPr id="158" name="Rectangle 157"/>
          <p:cNvSpPr/>
          <p:nvPr/>
        </p:nvSpPr>
        <p:spPr>
          <a:xfrm>
            <a:off x="458627" y="2091695"/>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2</a:t>
            </a:r>
          </a:p>
        </p:txBody>
      </p:sp>
      <p:sp>
        <p:nvSpPr>
          <p:cNvPr id="159" name="Rectangle 158"/>
          <p:cNvSpPr/>
          <p:nvPr/>
        </p:nvSpPr>
        <p:spPr>
          <a:xfrm>
            <a:off x="1035907" y="2091695"/>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PowerShell</a:t>
            </a:r>
          </a:p>
        </p:txBody>
      </p:sp>
      <p:sp>
        <p:nvSpPr>
          <p:cNvPr id="160" name="Rectangle 159"/>
          <p:cNvSpPr/>
          <p:nvPr/>
        </p:nvSpPr>
        <p:spPr>
          <a:xfrm>
            <a:off x="458627" y="1557531"/>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1</a:t>
            </a:r>
          </a:p>
        </p:txBody>
      </p:sp>
      <p:sp>
        <p:nvSpPr>
          <p:cNvPr id="161" name="Rectangle 160"/>
          <p:cNvSpPr/>
          <p:nvPr/>
        </p:nvSpPr>
        <p:spPr>
          <a:xfrm>
            <a:off x="1035907" y="1557531"/>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Azure Portal</a:t>
            </a:r>
          </a:p>
        </p:txBody>
      </p:sp>
      <p:sp>
        <p:nvSpPr>
          <p:cNvPr id="162" name="Rectangle 161"/>
          <p:cNvSpPr/>
          <p:nvPr/>
        </p:nvSpPr>
        <p:spPr>
          <a:xfrm>
            <a:off x="458627" y="3162890"/>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4</a:t>
            </a:r>
          </a:p>
        </p:txBody>
      </p:sp>
      <p:sp>
        <p:nvSpPr>
          <p:cNvPr id="163" name="Rectangle 162"/>
          <p:cNvSpPr/>
          <p:nvPr/>
        </p:nvSpPr>
        <p:spPr>
          <a:xfrm>
            <a:off x="1035907" y="3162890"/>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Visual Studio / Visual Studio Code</a:t>
            </a:r>
          </a:p>
        </p:txBody>
      </p:sp>
      <p:sp>
        <p:nvSpPr>
          <p:cNvPr id="164" name="Isosceles Triangle 163"/>
          <p:cNvSpPr/>
          <p:nvPr/>
        </p:nvSpPr>
        <p:spPr>
          <a:xfrm rot="10800000">
            <a:off x="8938173" y="1045368"/>
            <a:ext cx="467948" cy="403403"/>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65" name="Rectangle 164"/>
          <p:cNvSpPr/>
          <p:nvPr/>
        </p:nvSpPr>
        <p:spPr>
          <a:xfrm>
            <a:off x="457064" y="3708422"/>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5</a:t>
            </a:r>
          </a:p>
        </p:txBody>
      </p:sp>
      <p:sp>
        <p:nvSpPr>
          <p:cNvPr id="166" name="Rectangle 165"/>
          <p:cNvSpPr/>
          <p:nvPr/>
        </p:nvSpPr>
        <p:spPr>
          <a:xfrm>
            <a:off x="1034344" y="3708422"/>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Visual Studio Team Services (CI / CD)</a:t>
            </a:r>
          </a:p>
        </p:txBody>
      </p:sp>
      <p:sp>
        <p:nvSpPr>
          <p:cNvPr id="27" name="Rectangle 26"/>
          <p:cNvSpPr/>
          <p:nvPr/>
        </p:nvSpPr>
        <p:spPr>
          <a:xfrm>
            <a:off x="457064" y="4257053"/>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6</a:t>
            </a:r>
          </a:p>
        </p:txBody>
      </p:sp>
      <p:sp>
        <p:nvSpPr>
          <p:cNvPr id="28" name="Rectangle 27"/>
          <p:cNvSpPr/>
          <p:nvPr/>
        </p:nvSpPr>
        <p:spPr>
          <a:xfrm>
            <a:off x="1034344" y="4257053"/>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REST API</a:t>
            </a:r>
          </a:p>
        </p:txBody>
      </p:sp>
      <p:pic>
        <p:nvPicPr>
          <p:cNvPr id="2" name="Picture 1"/>
          <p:cNvPicPr>
            <a:picLocks noChangeAspect="1"/>
          </p:cNvPicPr>
          <p:nvPr/>
        </p:nvPicPr>
        <p:blipFill>
          <a:blip r:embed="rId3"/>
          <a:stretch>
            <a:fillRect/>
          </a:stretch>
        </p:blipFill>
        <p:spPr>
          <a:xfrm>
            <a:off x="8929172" y="2008621"/>
            <a:ext cx="1346882" cy="1346882"/>
          </a:xfrm>
          <a:prstGeom prst="rect">
            <a:avLst/>
          </a:prstGeom>
        </p:spPr>
      </p:pic>
      <p:sp>
        <p:nvSpPr>
          <p:cNvPr id="3" name="Rectangle 2"/>
          <p:cNvSpPr/>
          <p:nvPr/>
        </p:nvSpPr>
        <p:spPr bwMode="auto">
          <a:xfrm>
            <a:off x="7586389" y="4773386"/>
            <a:ext cx="4032448" cy="189222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 name="Picture 3"/>
          <p:cNvPicPr>
            <a:picLocks noChangeAspect="1"/>
          </p:cNvPicPr>
          <p:nvPr/>
        </p:nvPicPr>
        <p:blipFill>
          <a:blip r:embed="rId4"/>
          <a:stretch>
            <a:fillRect/>
          </a:stretch>
        </p:blipFill>
        <p:spPr>
          <a:xfrm>
            <a:off x="10448341" y="5813393"/>
            <a:ext cx="771429" cy="771429"/>
          </a:xfrm>
          <a:prstGeom prst="rect">
            <a:avLst/>
          </a:prstGeom>
        </p:spPr>
      </p:pic>
      <p:pic>
        <p:nvPicPr>
          <p:cNvPr id="5" name="Picture 4"/>
          <p:cNvPicPr>
            <a:picLocks noChangeAspect="1"/>
          </p:cNvPicPr>
          <p:nvPr/>
        </p:nvPicPr>
        <p:blipFill>
          <a:blip r:embed="rId5"/>
          <a:stretch>
            <a:fillRect/>
          </a:stretch>
        </p:blipFill>
        <p:spPr>
          <a:xfrm>
            <a:off x="7878904" y="5585494"/>
            <a:ext cx="615483" cy="615483"/>
          </a:xfrm>
          <a:prstGeom prst="rect">
            <a:avLst/>
          </a:prstGeom>
        </p:spPr>
      </p:pic>
      <p:pic>
        <p:nvPicPr>
          <p:cNvPr id="6" name="Picture 5"/>
          <p:cNvPicPr>
            <a:picLocks noChangeAspect="1"/>
          </p:cNvPicPr>
          <p:nvPr/>
        </p:nvPicPr>
        <p:blipFill>
          <a:blip r:embed="rId6"/>
          <a:stretch>
            <a:fillRect/>
          </a:stretch>
        </p:blipFill>
        <p:spPr>
          <a:xfrm flipH="1">
            <a:off x="7717169" y="4754161"/>
            <a:ext cx="615483" cy="615483"/>
          </a:xfrm>
          <a:prstGeom prst="rect">
            <a:avLst/>
          </a:prstGeom>
        </p:spPr>
      </p:pic>
      <p:pic>
        <p:nvPicPr>
          <p:cNvPr id="7" name="Picture 6"/>
          <p:cNvPicPr>
            <a:picLocks noChangeAspect="1"/>
          </p:cNvPicPr>
          <p:nvPr/>
        </p:nvPicPr>
        <p:blipFill>
          <a:blip r:embed="rId7"/>
          <a:stretch>
            <a:fillRect/>
          </a:stretch>
        </p:blipFill>
        <p:spPr>
          <a:xfrm>
            <a:off x="9293681" y="5884090"/>
            <a:ext cx="627890" cy="627890"/>
          </a:xfrm>
          <a:prstGeom prst="rect">
            <a:avLst/>
          </a:prstGeom>
        </p:spPr>
      </p:pic>
      <p:pic>
        <p:nvPicPr>
          <p:cNvPr id="8" name="Picture 7"/>
          <p:cNvPicPr>
            <a:picLocks noChangeAspect="1"/>
          </p:cNvPicPr>
          <p:nvPr/>
        </p:nvPicPr>
        <p:blipFill>
          <a:blip r:embed="rId8"/>
          <a:stretch>
            <a:fillRect/>
          </a:stretch>
        </p:blipFill>
        <p:spPr>
          <a:xfrm>
            <a:off x="9325084" y="5122425"/>
            <a:ext cx="567758" cy="567758"/>
          </a:xfrm>
          <a:prstGeom prst="rect">
            <a:avLst/>
          </a:prstGeom>
        </p:spPr>
      </p:pic>
      <p:pic>
        <p:nvPicPr>
          <p:cNvPr id="26" name="Picture 25"/>
          <p:cNvPicPr>
            <a:picLocks noChangeAspect="1"/>
          </p:cNvPicPr>
          <p:nvPr/>
        </p:nvPicPr>
        <p:blipFill>
          <a:blip r:embed="rId5"/>
          <a:stretch>
            <a:fillRect/>
          </a:stretch>
        </p:blipFill>
        <p:spPr>
          <a:xfrm>
            <a:off x="8031304" y="5737894"/>
            <a:ext cx="615483" cy="615483"/>
          </a:xfrm>
          <a:prstGeom prst="rect">
            <a:avLst/>
          </a:prstGeom>
        </p:spPr>
      </p:pic>
      <p:pic>
        <p:nvPicPr>
          <p:cNvPr id="29" name="Picture 28"/>
          <p:cNvPicPr>
            <a:picLocks noChangeAspect="1"/>
          </p:cNvPicPr>
          <p:nvPr/>
        </p:nvPicPr>
        <p:blipFill>
          <a:blip r:embed="rId5"/>
          <a:stretch>
            <a:fillRect/>
          </a:stretch>
        </p:blipFill>
        <p:spPr>
          <a:xfrm>
            <a:off x="8183704" y="5890294"/>
            <a:ext cx="615483" cy="615483"/>
          </a:xfrm>
          <a:prstGeom prst="rect">
            <a:avLst/>
          </a:prstGeom>
        </p:spPr>
      </p:pic>
      <p:pic>
        <p:nvPicPr>
          <p:cNvPr id="9" name="Picture 8"/>
          <p:cNvPicPr>
            <a:picLocks noChangeAspect="1"/>
          </p:cNvPicPr>
          <p:nvPr/>
        </p:nvPicPr>
        <p:blipFill>
          <a:blip r:embed="rId9"/>
          <a:stretch>
            <a:fillRect/>
          </a:stretch>
        </p:blipFill>
        <p:spPr>
          <a:xfrm>
            <a:off x="8409463" y="4858589"/>
            <a:ext cx="474647" cy="474647"/>
          </a:xfrm>
          <a:prstGeom prst="rect">
            <a:avLst/>
          </a:prstGeom>
        </p:spPr>
      </p:pic>
      <p:cxnSp>
        <p:nvCxnSpPr>
          <p:cNvPr id="11" name="Straight Connector 10"/>
          <p:cNvCxnSpPr>
            <a:stCxn id="29" idx="3"/>
            <a:endCxn id="7" idx="1"/>
          </p:cNvCxnSpPr>
          <p:nvPr/>
        </p:nvCxnSpPr>
        <p:spPr>
          <a:xfrm flipV="1">
            <a:off x="8799187" y="6198035"/>
            <a:ext cx="494494" cy="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1"/>
            <a:endCxn id="7" idx="3"/>
          </p:cNvCxnSpPr>
          <p:nvPr/>
        </p:nvCxnSpPr>
        <p:spPr>
          <a:xfrm flipH="1" flipV="1">
            <a:off x="9921571" y="6198035"/>
            <a:ext cx="526770" cy="107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2"/>
            <a:endCxn id="7" idx="0"/>
          </p:cNvCxnSpPr>
          <p:nvPr/>
        </p:nvCxnSpPr>
        <p:spPr>
          <a:xfrm flipH="1">
            <a:off x="9607626" y="5690183"/>
            <a:ext cx="1337" cy="19390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Connector: Elbow 64"/>
          <p:cNvCxnSpPr>
            <a:stCxn id="9" idx="2"/>
          </p:cNvCxnSpPr>
          <p:nvPr/>
        </p:nvCxnSpPr>
        <p:spPr>
          <a:xfrm rot="16200000" flipH="1">
            <a:off x="8949401" y="5030621"/>
            <a:ext cx="73068" cy="678297"/>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6" name="Arrow: Down 65"/>
          <p:cNvSpPr/>
          <p:nvPr/>
        </p:nvSpPr>
        <p:spPr bwMode="auto">
          <a:xfrm>
            <a:off x="9318734" y="3437792"/>
            <a:ext cx="567758" cy="1209568"/>
          </a:xfrm>
          <a:prstGeom prst="downArrow">
            <a:avLst/>
          </a:prstGeom>
          <a:solidFill>
            <a:srgbClr val="7D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Rectangle 38">
            <a:extLst>
              <a:ext uri="{FF2B5EF4-FFF2-40B4-BE49-F238E27FC236}">
                <a16:creationId xmlns:a16="http://schemas.microsoft.com/office/drawing/2014/main" id="{8A372D79-D5A3-4796-9C6F-F0D64AD44AEE}"/>
              </a:ext>
            </a:extLst>
          </p:cNvPr>
          <p:cNvSpPr/>
          <p:nvPr/>
        </p:nvSpPr>
        <p:spPr>
          <a:xfrm>
            <a:off x="457064" y="4810765"/>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lang="en-US" sz="1836" kern="0" dirty="0">
                <a:solidFill>
                  <a:srgbClr val="FFFFFF"/>
                </a:solidFill>
                <a:latin typeface="Segoe UI" panose="020B0502040204020203" pitchFamily="34" charset="0"/>
                <a:cs typeface="Segoe UI" panose="020B0502040204020203" pitchFamily="34" charset="0"/>
              </a:rPr>
              <a:t>7</a:t>
            </a:r>
            <a:endParaRPr kumimoji="0" lang="en-US" sz="1836"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40" name="Rectangle 39">
            <a:extLst>
              <a:ext uri="{FF2B5EF4-FFF2-40B4-BE49-F238E27FC236}">
                <a16:creationId xmlns:a16="http://schemas.microsoft.com/office/drawing/2014/main" id="{D31E8F8E-DE13-4195-B409-C83EF7E5ED97}"/>
              </a:ext>
            </a:extLst>
          </p:cNvPr>
          <p:cNvSpPr/>
          <p:nvPr/>
        </p:nvSpPr>
        <p:spPr>
          <a:xfrm>
            <a:off x="1034344" y="4810765"/>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SDKs (.NET, Java, Node.js, Python, Ruby, etc.)</a:t>
            </a:r>
          </a:p>
        </p:txBody>
      </p:sp>
      <p:sp>
        <p:nvSpPr>
          <p:cNvPr id="41" name="Rectangle 40">
            <a:extLst>
              <a:ext uri="{FF2B5EF4-FFF2-40B4-BE49-F238E27FC236}">
                <a16:creationId xmlns:a16="http://schemas.microsoft.com/office/drawing/2014/main" id="{D2074601-1258-4DE7-9572-B767EC902C42}"/>
              </a:ext>
            </a:extLst>
          </p:cNvPr>
          <p:cNvSpPr/>
          <p:nvPr/>
        </p:nvSpPr>
        <p:spPr>
          <a:xfrm>
            <a:off x="457064" y="5367824"/>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8</a:t>
            </a:r>
          </a:p>
        </p:txBody>
      </p:sp>
      <p:sp>
        <p:nvSpPr>
          <p:cNvPr id="42" name="Rectangle 41">
            <a:extLst>
              <a:ext uri="{FF2B5EF4-FFF2-40B4-BE49-F238E27FC236}">
                <a16:creationId xmlns:a16="http://schemas.microsoft.com/office/drawing/2014/main" id="{4D07C6DE-3D50-4F41-8636-8FC658407DF7}"/>
              </a:ext>
            </a:extLst>
          </p:cNvPr>
          <p:cNvSpPr/>
          <p:nvPr/>
        </p:nvSpPr>
        <p:spPr>
          <a:xfrm>
            <a:off x="1034344" y="5367824"/>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Octopus, Ansible, Chef, Puppet</a:t>
            </a:r>
          </a:p>
        </p:txBody>
      </p:sp>
      <p:sp>
        <p:nvSpPr>
          <p:cNvPr id="43" name="Rectangle 42">
            <a:extLst>
              <a:ext uri="{FF2B5EF4-FFF2-40B4-BE49-F238E27FC236}">
                <a16:creationId xmlns:a16="http://schemas.microsoft.com/office/drawing/2014/main" id="{BB1B1944-9F90-4C5D-8D51-267E97EEEC7E}"/>
              </a:ext>
            </a:extLst>
          </p:cNvPr>
          <p:cNvSpPr/>
          <p:nvPr/>
        </p:nvSpPr>
        <p:spPr>
          <a:xfrm>
            <a:off x="457064" y="5926636"/>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lang="en-US" sz="1836" kern="0" dirty="0">
                <a:solidFill>
                  <a:srgbClr val="FFFFFF"/>
                </a:solidFill>
                <a:latin typeface="Segoe UI" panose="020B0502040204020203" pitchFamily="34" charset="0"/>
                <a:cs typeface="Segoe UI" panose="020B0502040204020203" pitchFamily="34" charset="0"/>
              </a:rPr>
              <a:t>9</a:t>
            </a:r>
            <a:endParaRPr kumimoji="0" lang="en-US" sz="1836"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44" name="Rectangle 43">
            <a:extLst>
              <a:ext uri="{FF2B5EF4-FFF2-40B4-BE49-F238E27FC236}">
                <a16:creationId xmlns:a16="http://schemas.microsoft.com/office/drawing/2014/main" id="{355FDED8-8B29-4C94-91F0-91933AF134AE}"/>
              </a:ext>
            </a:extLst>
          </p:cNvPr>
          <p:cNvSpPr/>
          <p:nvPr/>
        </p:nvSpPr>
        <p:spPr>
          <a:xfrm>
            <a:off x="1034344" y="5926636"/>
            <a:ext cx="557634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‘Deploy to Azure’ HTML button</a:t>
            </a:r>
          </a:p>
        </p:txBody>
      </p:sp>
    </p:spTree>
    <p:extLst>
      <p:ext uri="{BB962C8B-B14F-4D97-AF65-F5344CB8AC3E}">
        <p14:creationId xmlns:p14="http://schemas.microsoft.com/office/powerpoint/2010/main" val="212492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up)">
                                      <p:cBhvr>
                                        <p:cTn id="7" dur="500"/>
                                        <p:tgtEl>
                                          <p:spTgt spid="7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0"/>
                                        </p:tgtEl>
                                        <p:attrNameLst>
                                          <p:attrName>style.visibility</p:attrName>
                                        </p:attrNameLst>
                                      </p:cBhvr>
                                      <p:to>
                                        <p:strVal val="visible"/>
                                      </p:to>
                                    </p:set>
                                    <p:animEffect transition="in" filter="fade">
                                      <p:cBhvr>
                                        <p:cTn id="11" dur="500"/>
                                        <p:tgtEl>
                                          <p:spTgt spid="8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64"/>
                                        </p:tgtEl>
                                        <p:attrNameLst>
                                          <p:attrName>style.visibility</p:attrName>
                                        </p:attrNameLst>
                                      </p:cBhvr>
                                      <p:to>
                                        <p:strVal val="visible"/>
                                      </p:to>
                                    </p:set>
                                    <p:animEffect transition="in" filter="wipe(up)">
                                      <p:cBhvr>
                                        <p:cTn id="14" dur="500"/>
                                        <p:tgtEl>
                                          <p:spTgt spid="164"/>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60"/>
                                        </p:tgtEl>
                                        <p:attrNameLst>
                                          <p:attrName>style.visibility</p:attrName>
                                        </p:attrNameLst>
                                      </p:cBhvr>
                                      <p:to>
                                        <p:strVal val="visible"/>
                                      </p:to>
                                    </p:set>
                                    <p:animEffect transition="in" filter="wipe(up)">
                                      <p:cBhvr>
                                        <p:cTn id="17" dur="500"/>
                                        <p:tgtEl>
                                          <p:spTgt spid="160"/>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61"/>
                                        </p:tgtEl>
                                        <p:attrNameLst>
                                          <p:attrName>style.visibility</p:attrName>
                                        </p:attrNameLst>
                                      </p:cBhvr>
                                      <p:to>
                                        <p:strVal val="visible"/>
                                      </p:to>
                                    </p:set>
                                    <p:animEffect transition="in" filter="wipe(up)">
                                      <p:cBhvr>
                                        <p:cTn id="20" dur="200"/>
                                        <p:tgtEl>
                                          <p:spTgt spid="161"/>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58"/>
                                        </p:tgtEl>
                                        <p:attrNameLst>
                                          <p:attrName>style.visibility</p:attrName>
                                        </p:attrNameLst>
                                      </p:cBhvr>
                                      <p:to>
                                        <p:strVal val="visible"/>
                                      </p:to>
                                    </p:set>
                                    <p:animEffect transition="in" filter="wipe(up)">
                                      <p:cBhvr>
                                        <p:cTn id="24" dur="200"/>
                                        <p:tgtEl>
                                          <p:spTgt spid="158"/>
                                        </p:tgtEl>
                                      </p:cBhvr>
                                    </p:animEffect>
                                  </p:childTnLst>
                                </p:cTn>
                              </p:par>
                            </p:childTnLst>
                          </p:cTn>
                        </p:par>
                        <p:par>
                          <p:cTn id="25" fill="hold">
                            <p:stCondLst>
                              <p:cond delay="1200"/>
                            </p:stCondLst>
                            <p:childTnLst>
                              <p:par>
                                <p:cTn id="26" presetID="22" presetClass="entr" presetSubtype="1" fill="hold" grpId="0" nodeType="afterEffect">
                                  <p:stCondLst>
                                    <p:cond delay="0"/>
                                  </p:stCondLst>
                                  <p:childTnLst>
                                    <p:set>
                                      <p:cBhvr>
                                        <p:cTn id="27" dur="1" fill="hold">
                                          <p:stCondLst>
                                            <p:cond delay="0"/>
                                          </p:stCondLst>
                                        </p:cTn>
                                        <p:tgtEl>
                                          <p:spTgt spid="159"/>
                                        </p:tgtEl>
                                        <p:attrNameLst>
                                          <p:attrName>style.visibility</p:attrName>
                                        </p:attrNameLst>
                                      </p:cBhvr>
                                      <p:to>
                                        <p:strVal val="visible"/>
                                      </p:to>
                                    </p:set>
                                    <p:animEffect transition="in" filter="wipe(up)">
                                      <p:cBhvr>
                                        <p:cTn id="28" dur="200"/>
                                        <p:tgtEl>
                                          <p:spTgt spid="159"/>
                                        </p:tgtEl>
                                      </p:cBhvr>
                                    </p:animEffect>
                                  </p:childTnLst>
                                </p:cTn>
                              </p:par>
                            </p:childTnLst>
                          </p:cTn>
                        </p:par>
                        <p:par>
                          <p:cTn id="29" fill="hold">
                            <p:stCondLst>
                              <p:cond delay="1400"/>
                            </p:stCondLst>
                            <p:childTnLst>
                              <p:par>
                                <p:cTn id="30" presetID="22" presetClass="entr" presetSubtype="1" fill="hold" grpId="0" nodeType="afterEffect">
                                  <p:stCondLst>
                                    <p:cond delay="0"/>
                                  </p:stCondLst>
                                  <p:childTnLst>
                                    <p:set>
                                      <p:cBhvr>
                                        <p:cTn id="31" dur="1" fill="hold">
                                          <p:stCondLst>
                                            <p:cond delay="0"/>
                                          </p:stCondLst>
                                        </p:cTn>
                                        <p:tgtEl>
                                          <p:spTgt spid="156"/>
                                        </p:tgtEl>
                                        <p:attrNameLst>
                                          <p:attrName>style.visibility</p:attrName>
                                        </p:attrNameLst>
                                      </p:cBhvr>
                                      <p:to>
                                        <p:strVal val="visible"/>
                                      </p:to>
                                    </p:set>
                                    <p:animEffect transition="in" filter="wipe(up)">
                                      <p:cBhvr>
                                        <p:cTn id="32" dur="200"/>
                                        <p:tgtEl>
                                          <p:spTgt spid="156"/>
                                        </p:tgtEl>
                                      </p:cBhvr>
                                    </p:animEffect>
                                  </p:childTnLst>
                                </p:cTn>
                              </p:par>
                            </p:childTnLst>
                          </p:cTn>
                        </p:par>
                        <p:par>
                          <p:cTn id="33" fill="hold">
                            <p:stCondLst>
                              <p:cond delay="1600"/>
                            </p:stCondLst>
                            <p:childTnLst>
                              <p:par>
                                <p:cTn id="34" presetID="22" presetClass="entr" presetSubtype="1" fill="hold" grpId="0" nodeType="afterEffect">
                                  <p:stCondLst>
                                    <p:cond delay="0"/>
                                  </p:stCondLst>
                                  <p:childTnLst>
                                    <p:set>
                                      <p:cBhvr>
                                        <p:cTn id="35" dur="1" fill="hold">
                                          <p:stCondLst>
                                            <p:cond delay="0"/>
                                          </p:stCondLst>
                                        </p:cTn>
                                        <p:tgtEl>
                                          <p:spTgt spid="157"/>
                                        </p:tgtEl>
                                        <p:attrNameLst>
                                          <p:attrName>style.visibility</p:attrName>
                                        </p:attrNameLst>
                                      </p:cBhvr>
                                      <p:to>
                                        <p:strVal val="visible"/>
                                      </p:to>
                                    </p:set>
                                    <p:animEffect transition="in" filter="wipe(up)">
                                      <p:cBhvr>
                                        <p:cTn id="36" dur="200"/>
                                        <p:tgtEl>
                                          <p:spTgt spid="157"/>
                                        </p:tgtEl>
                                      </p:cBhvr>
                                    </p:animEffect>
                                  </p:childTnLst>
                                </p:cTn>
                              </p:par>
                            </p:childTnLst>
                          </p:cTn>
                        </p:par>
                        <p:par>
                          <p:cTn id="37" fill="hold">
                            <p:stCondLst>
                              <p:cond delay="1800"/>
                            </p:stCondLst>
                            <p:childTnLst>
                              <p:par>
                                <p:cTn id="38" presetID="22" presetClass="entr" presetSubtype="1" fill="hold" grpId="0" nodeType="afterEffect">
                                  <p:stCondLst>
                                    <p:cond delay="0"/>
                                  </p:stCondLst>
                                  <p:childTnLst>
                                    <p:set>
                                      <p:cBhvr>
                                        <p:cTn id="39" dur="1" fill="hold">
                                          <p:stCondLst>
                                            <p:cond delay="0"/>
                                          </p:stCondLst>
                                        </p:cTn>
                                        <p:tgtEl>
                                          <p:spTgt spid="162"/>
                                        </p:tgtEl>
                                        <p:attrNameLst>
                                          <p:attrName>style.visibility</p:attrName>
                                        </p:attrNameLst>
                                      </p:cBhvr>
                                      <p:to>
                                        <p:strVal val="visible"/>
                                      </p:to>
                                    </p:set>
                                    <p:animEffect transition="in" filter="wipe(up)">
                                      <p:cBhvr>
                                        <p:cTn id="40" dur="200"/>
                                        <p:tgtEl>
                                          <p:spTgt spid="162"/>
                                        </p:tgtEl>
                                      </p:cBhvr>
                                    </p:animEffect>
                                  </p:childTnLst>
                                </p:cTn>
                              </p:par>
                            </p:childTnLst>
                          </p:cTn>
                        </p:par>
                        <p:par>
                          <p:cTn id="41" fill="hold">
                            <p:stCondLst>
                              <p:cond delay="2000"/>
                            </p:stCondLst>
                            <p:childTnLst>
                              <p:par>
                                <p:cTn id="42" presetID="22" presetClass="entr" presetSubtype="1" fill="hold" grpId="0" nodeType="afterEffect">
                                  <p:stCondLst>
                                    <p:cond delay="0"/>
                                  </p:stCondLst>
                                  <p:childTnLst>
                                    <p:set>
                                      <p:cBhvr>
                                        <p:cTn id="43" dur="1" fill="hold">
                                          <p:stCondLst>
                                            <p:cond delay="0"/>
                                          </p:stCondLst>
                                        </p:cTn>
                                        <p:tgtEl>
                                          <p:spTgt spid="163"/>
                                        </p:tgtEl>
                                        <p:attrNameLst>
                                          <p:attrName>style.visibility</p:attrName>
                                        </p:attrNameLst>
                                      </p:cBhvr>
                                      <p:to>
                                        <p:strVal val="visible"/>
                                      </p:to>
                                    </p:set>
                                    <p:animEffect transition="in" filter="wipe(up)">
                                      <p:cBhvr>
                                        <p:cTn id="44" dur="200"/>
                                        <p:tgtEl>
                                          <p:spTgt spid="163"/>
                                        </p:tgtEl>
                                      </p:cBhvr>
                                    </p:animEffect>
                                  </p:childTnLst>
                                </p:cTn>
                              </p:par>
                            </p:childTnLst>
                          </p:cTn>
                        </p:par>
                        <p:par>
                          <p:cTn id="45" fill="hold">
                            <p:stCondLst>
                              <p:cond delay="2200"/>
                            </p:stCondLst>
                            <p:childTnLst>
                              <p:par>
                                <p:cTn id="46" presetID="22" presetClass="entr" presetSubtype="1" fill="hold" grpId="0" nodeType="afterEffect">
                                  <p:stCondLst>
                                    <p:cond delay="0"/>
                                  </p:stCondLst>
                                  <p:childTnLst>
                                    <p:set>
                                      <p:cBhvr>
                                        <p:cTn id="47" dur="1" fill="hold">
                                          <p:stCondLst>
                                            <p:cond delay="0"/>
                                          </p:stCondLst>
                                        </p:cTn>
                                        <p:tgtEl>
                                          <p:spTgt spid="165"/>
                                        </p:tgtEl>
                                        <p:attrNameLst>
                                          <p:attrName>style.visibility</p:attrName>
                                        </p:attrNameLst>
                                      </p:cBhvr>
                                      <p:to>
                                        <p:strVal val="visible"/>
                                      </p:to>
                                    </p:set>
                                    <p:animEffect transition="in" filter="wipe(up)">
                                      <p:cBhvr>
                                        <p:cTn id="48" dur="200"/>
                                        <p:tgtEl>
                                          <p:spTgt spid="165"/>
                                        </p:tgtEl>
                                      </p:cBhvr>
                                    </p:animEffect>
                                  </p:childTnLst>
                                </p:cTn>
                              </p:par>
                            </p:childTnLst>
                          </p:cTn>
                        </p:par>
                        <p:par>
                          <p:cTn id="49" fill="hold">
                            <p:stCondLst>
                              <p:cond delay="2400"/>
                            </p:stCondLst>
                            <p:childTnLst>
                              <p:par>
                                <p:cTn id="50" presetID="22" presetClass="entr" presetSubtype="1" fill="hold" grpId="0" nodeType="afterEffect">
                                  <p:stCondLst>
                                    <p:cond delay="0"/>
                                  </p:stCondLst>
                                  <p:childTnLst>
                                    <p:set>
                                      <p:cBhvr>
                                        <p:cTn id="51" dur="1" fill="hold">
                                          <p:stCondLst>
                                            <p:cond delay="0"/>
                                          </p:stCondLst>
                                        </p:cTn>
                                        <p:tgtEl>
                                          <p:spTgt spid="166"/>
                                        </p:tgtEl>
                                        <p:attrNameLst>
                                          <p:attrName>style.visibility</p:attrName>
                                        </p:attrNameLst>
                                      </p:cBhvr>
                                      <p:to>
                                        <p:strVal val="visible"/>
                                      </p:to>
                                    </p:set>
                                    <p:animEffect transition="in" filter="wipe(up)">
                                      <p:cBhvr>
                                        <p:cTn id="52" dur="200"/>
                                        <p:tgtEl>
                                          <p:spTgt spid="166"/>
                                        </p:tgtEl>
                                      </p:cBhvr>
                                    </p:animEffect>
                                  </p:childTnLst>
                                </p:cTn>
                              </p:par>
                            </p:childTnLst>
                          </p:cTn>
                        </p:par>
                        <p:par>
                          <p:cTn id="53" fill="hold">
                            <p:stCondLst>
                              <p:cond delay="260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200"/>
                                        <p:tgtEl>
                                          <p:spTgt spid="27"/>
                                        </p:tgtEl>
                                      </p:cBhvr>
                                    </p:animEffect>
                                  </p:childTnLst>
                                </p:cTn>
                              </p:par>
                            </p:childTnLst>
                          </p:cTn>
                        </p:par>
                        <p:par>
                          <p:cTn id="57" fill="hold">
                            <p:stCondLst>
                              <p:cond delay="2800"/>
                            </p:stCondLst>
                            <p:childTnLst>
                              <p:par>
                                <p:cTn id="58" presetID="22" presetClass="entr" presetSubtype="1"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up)">
                                      <p:cBhvr>
                                        <p:cTn id="60" dur="2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animEffect transition="in" filter="fade">
                                      <p:cBhvr>
                                        <p:cTn id="63" dur="500"/>
                                        <p:tgtEl>
                                          <p:spTgt spid="66"/>
                                        </p:tgtEl>
                                      </p:cBhvr>
                                    </p:animEffect>
                                  </p:childTnLst>
                                </p:cTn>
                              </p:par>
                            </p:childTnLst>
                          </p:cTn>
                        </p:par>
                        <p:par>
                          <p:cTn id="64" fill="hold">
                            <p:stCondLst>
                              <p:cond delay="3300"/>
                            </p:stCondLst>
                            <p:childTnLst>
                              <p:par>
                                <p:cTn id="65" presetID="22" presetClass="entr" presetSubtype="1"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wipe(up)">
                                      <p:cBhvr>
                                        <p:cTn id="67" dur="200"/>
                                        <p:tgtEl>
                                          <p:spTgt spid="39"/>
                                        </p:tgtEl>
                                      </p:cBhvr>
                                    </p:animEffect>
                                  </p:childTnLst>
                                </p:cTn>
                              </p:par>
                            </p:childTnLst>
                          </p:cTn>
                        </p:par>
                        <p:par>
                          <p:cTn id="68" fill="hold">
                            <p:stCondLst>
                              <p:cond delay="3500"/>
                            </p:stCondLst>
                            <p:childTnLst>
                              <p:par>
                                <p:cTn id="69" presetID="22" presetClass="entr" presetSubtype="1" fill="hold" grpId="0" nodeType="after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up)">
                                      <p:cBhvr>
                                        <p:cTn id="71" dur="200"/>
                                        <p:tgtEl>
                                          <p:spTgt spid="40"/>
                                        </p:tgtEl>
                                      </p:cBhvr>
                                    </p:animEffect>
                                  </p:childTnLst>
                                </p:cTn>
                              </p:par>
                            </p:childTnLst>
                          </p:cTn>
                        </p:par>
                        <p:par>
                          <p:cTn id="72" fill="hold">
                            <p:stCondLst>
                              <p:cond delay="3700"/>
                            </p:stCondLst>
                            <p:childTnLst>
                              <p:par>
                                <p:cTn id="73" presetID="22" presetClass="entr" presetSubtype="1" fill="hold" grpId="0" nodeType="after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wipe(up)">
                                      <p:cBhvr>
                                        <p:cTn id="75" dur="200"/>
                                        <p:tgtEl>
                                          <p:spTgt spid="41"/>
                                        </p:tgtEl>
                                      </p:cBhvr>
                                    </p:animEffect>
                                  </p:childTnLst>
                                </p:cTn>
                              </p:par>
                            </p:childTnLst>
                          </p:cTn>
                        </p:par>
                        <p:par>
                          <p:cTn id="76" fill="hold">
                            <p:stCondLst>
                              <p:cond delay="3900"/>
                            </p:stCondLst>
                            <p:childTnLst>
                              <p:par>
                                <p:cTn id="77" presetID="22" presetClass="entr" presetSubtype="1"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wipe(up)">
                                      <p:cBhvr>
                                        <p:cTn id="79" dur="200"/>
                                        <p:tgtEl>
                                          <p:spTgt spid="42"/>
                                        </p:tgtEl>
                                      </p:cBhvr>
                                    </p:animEffect>
                                  </p:childTnLst>
                                </p:cTn>
                              </p:par>
                            </p:childTnLst>
                          </p:cTn>
                        </p:par>
                        <p:par>
                          <p:cTn id="80" fill="hold">
                            <p:stCondLst>
                              <p:cond delay="4100"/>
                            </p:stCondLst>
                            <p:childTnLst>
                              <p:par>
                                <p:cTn id="81" presetID="22" presetClass="entr" presetSubtype="1"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wipe(up)">
                                      <p:cBhvr>
                                        <p:cTn id="83" dur="200"/>
                                        <p:tgtEl>
                                          <p:spTgt spid="43"/>
                                        </p:tgtEl>
                                      </p:cBhvr>
                                    </p:animEffect>
                                  </p:childTnLst>
                                </p:cTn>
                              </p:par>
                            </p:childTnLst>
                          </p:cTn>
                        </p:par>
                        <p:par>
                          <p:cTn id="84" fill="hold">
                            <p:stCondLst>
                              <p:cond delay="4300"/>
                            </p:stCondLst>
                            <p:childTnLst>
                              <p:par>
                                <p:cTn id="85" presetID="22" presetClass="entr" presetSubtype="1" fill="hold" grpId="0" nodeType="after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wipe(up)">
                                      <p:cBhvr>
                                        <p:cTn id="87" dur="2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0" grpId="0"/>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27" grpId="0" animBg="1"/>
      <p:bldP spid="28" grpId="0" animBg="1"/>
      <p:bldP spid="66" grpId="0" animBg="1"/>
      <p:bldP spid="39" grpId="0" animBg="1"/>
      <p:bldP spid="40" grpId="0" animBg="1"/>
      <p:bldP spid="41" grpId="0" animBg="1"/>
      <p:bldP spid="42" grpId="0" animBg="1"/>
      <p:bldP spid="43" grpId="0" animBg="1"/>
      <p:bldP spid="4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D790273-9850-40E5-91C2-6EA385F415AD}"/>
              </a:ext>
            </a:extLst>
          </p:cNvPr>
          <p:cNvSpPr>
            <a:spLocks noGrp="1"/>
          </p:cNvSpPr>
          <p:nvPr>
            <p:ph type="title"/>
          </p:nvPr>
        </p:nvSpPr>
        <p:spPr/>
        <p:txBody>
          <a:bodyPr/>
          <a:lstStyle/>
          <a:p>
            <a:r>
              <a:rPr lang="en-GB" dirty="0"/>
              <a:t>Topics</a:t>
            </a:r>
          </a:p>
        </p:txBody>
      </p:sp>
      <mc:AlternateContent xmlns:mc="http://schemas.openxmlformats.org/markup-compatibility/2006" xmlns:psez="http://schemas.microsoft.com/office/powerpoint/2016/sectionzoom">
        <mc:Choice Requires="psez">
          <p:graphicFrame>
            <p:nvGraphicFramePr>
              <p:cNvPr id="8" name="Section Zoom 7">
                <a:extLst>
                  <a:ext uri="{FF2B5EF4-FFF2-40B4-BE49-F238E27FC236}">
                    <a16:creationId xmlns:a16="http://schemas.microsoft.com/office/drawing/2014/main" id="{A181934B-8B9C-4536-ABE5-57ED18D78084}"/>
                  </a:ext>
                </a:extLst>
              </p:cNvPr>
              <p:cNvGraphicFramePr>
                <a:graphicFrameLocks noChangeAspect="1"/>
              </p:cNvGraphicFramePr>
              <p:nvPr>
                <p:extLst>
                  <p:ext uri="{D42A27DB-BD31-4B8C-83A1-F6EECF244321}">
                    <p14:modId xmlns:p14="http://schemas.microsoft.com/office/powerpoint/2010/main" val="2781597467"/>
                  </p:ext>
                </p:extLst>
              </p:nvPr>
            </p:nvGraphicFramePr>
            <p:xfrm>
              <a:off x="1084473" y="2705174"/>
              <a:ext cx="3109119" cy="1748631"/>
            </p:xfrm>
            <a:graphic>
              <a:graphicData uri="http://schemas.microsoft.com/office/powerpoint/2016/sectionzoom">
                <psez:sectionZm>
                  <psez:sectionZmObj sectionId="{581C5461-4F12-41E3-A1EF-ED22D7CCF57A}">
                    <psez:zmPr id="{BC1348F6-6F40-48C3-954C-DDACE4CCE9E7}" transitionDur="1000">
                      <p166:blipFill xmlns:p166="http://schemas.microsoft.com/office/powerpoint/2016/6/main">
                        <a:blip r:embed="rId3"/>
                        <a:stretch>
                          <a:fillRect/>
                        </a:stretch>
                      </p166:blipFill>
                      <p166:spPr xmlns:p166="http://schemas.microsoft.com/office/powerpoint/2016/6/main">
                        <a:xfrm>
                          <a:off x="0" y="0"/>
                          <a:ext cx="3109119" cy="1748631"/>
                        </a:xfrm>
                        <a:prstGeom prst="rect">
                          <a:avLst/>
                        </a:prstGeom>
                        <a:ln w="3175">
                          <a:solidFill>
                            <a:prstClr val="ltGray"/>
                          </a:solidFill>
                        </a:ln>
                      </p166:spPr>
                    </psez:zmPr>
                  </psez:sectionZmObj>
                </psez:sectionZm>
              </a:graphicData>
            </a:graphic>
          </p:graphicFrame>
        </mc:Choice>
        <mc:Fallback xmlns="">
          <p:pic>
            <p:nvPicPr>
              <p:cNvPr id="8" name="Section Zoom 7">
                <a:hlinkClick r:id="rId4" action="ppaction://hlinksldjump"/>
                <a:extLst>
                  <a:ext uri="{FF2B5EF4-FFF2-40B4-BE49-F238E27FC236}">
                    <a16:creationId xmlns:a16="http://schemas.microsoft.com/office/drawing/2014/main" id="{A181934B-8B9C-4536-ABE5-57ED18D78084}"/>
                  </a:ext>
                </a:extLst>
              </p:cNvPr>
              <p:cNvPicPr>
                <a:picLocks noGrp="1" noRot="1" noChangeAspect="1" noMove="1" noResize="1" noEditPoints="1" noAdjustHandles="1" noChangeArrowheads="1" noChangeShapeType="1"/>
              </p:cNvPicPr>
              <p:nvPr/>
            </p:nvPicPr>
            <p:blipFill>
              <a:blip r:embed="rId5"/>
              <a:stretch>
                <a:fillRect/>
              </a:stretch>
            </p:blipFill>
            <p:spPr>
              <a:xfrm>
                <a:off x="1084473" y="2705174"/>
                <a:ext cx="3109119" cy="1748631"/>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10" name="Section Zoom 9">
                <a:extLst>
                  <a:ext uri="{FF2B5EF4-FFF2-40B4-BE49-F238E27FC236}">
                    <a16:creationId xmlns:a16="http://schemas.microsoft.com/office/drawing/2014/main" id="{6351068B-6A75-4009-9B58-FDCCA622665D}"/>
                  </a:ext>
                </a:extLst>
              </p:cNvPr>
              <p:cNvGraphicFramePr>
                <a:graphicFrameLocks noChangeAspect="1"/>
              </p:cNvGraphicFramePr>
              <p:nvPr>
                <p:extLst>
                  <p:ext uri="{D42A27DB-BD31-4B8C-83A1-F6EECF244321}">
                    <p14:modId xmlns:p14="http://schemas.microsoft.com/office/powerpoint/2010/main" val="3889904212"/>
                  </p:ext>
                </p:extLst>
              </p:nvPr>
            </p:nvGraphicFramePr>
            <p:xfrm>
              <a:off x="4562053" y="2705174"/>
              <a:ext cx="3109119" cy="1748631"/>
            </p:xfrm>
            <a:graphic>
              <a:graphicData uri="http://schemas.microsoft.com/office/powerpoint/2016/sectionzoom">
                <psez:sectionZm>
                  <psez:sectionZmObj sectionId="{E2C8DFB5-52CD-4599-977F-34CFA90B3B18}">
                    <psez:zmPr id="{619201FE-DA54-4608-8183-98A20603307B}" transitionDur="1000">
                      <p166:blipFill xmlns:p166="http://schemas.microsoft.com/office/powerpoint/2016/6/main">
                        <a:blip r:embed="rId6"/>
                        <a:stretch>
                          <a:fillRect/>
                        </a:stretch>
                      </p166:blipFill>
                      <p166:spPr xmlns:p166="http://schemas.microsoft.com/office/powerpoint/2016/6/main">
                        <a:xfrm>
                          <a:off x="0" y="0"/>
                          <a:ext cx="3109119" cy="1748631"/>
                        </a:xfrm>
                        <a:prstGeom prst="rect">
                          <a:avLst/>
                        </a:prstGeom>
                        <a:ln w="3175">
                          <a:solidFill>
                            <a:prstClr val="ltGray"/>
                          </a:solidFill>
                        </a:ln>
                      </p166:spPr>
                    </psez:zmPr>
                  </psez:sectionZmObj>
                </psez:sectionZm>
              </a:graphicData>
            </a:graphic>
          </p:graphicFrame>
        </mc:Choice>
        <mc:Fallback xmlns="">
          <p:pic>
            <p:nvPicPr>
              <p:cNvPr id="10" name="Section Zoom 9">
                <a:hlinkClick r:id="rId7" action="ppaction://hlinksldjump"/>
                <a:extLst>
                  <a:ext uri="{FF2B5EF4-FFF2-40B4-BE49-F238E27FC236}">
                    <a16:creationId xmlns:a16="http://schemas.microsoft.com/office/drawing/2014/main" id="{6351068B-6A75-4009-9B58-FDCCA622665D}"/>
                  </a:ext>
                </a:extLst>
              </p:cNvPr>
              <p:cNvPicPr>
                <a:picLocks noGrp="1" noRot="1" noChangeAspect="1" noMove="1" noResize="1" noEditPoints="1" noAdjustHandles="1" noChangeArrowheads="1" noChangeShapeType="1"/>
              </p:cNvPicPr>
              <p:nvPr/>
            </p:nvPicPr>
            <p:blipFill>
              <a:blip r:embed="rId8"/>
              <a:stretch>
                <a:fillRect/>
              </a:stretch>
            </p:blipFill>
            <p:spPr>
              <a:xfrm>
                <a:off x="4562053" y="2705174"/>
                <a:ext cx="3109119" cy="1748631"/>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12" name="Section Zoom 11">
                <a:extLst>
                  <a:ext uri="{FF2B5EF4-FFF2-40B4-BE49-F238E27FC236}">
                    <a16:creationId xmlns:a16="http://schemas.microsoft.com/office/drawing/2014/main" id="{A1B0AE10-409B-451E-985F-1C68791A9C77}"/>
                  </a:ext>
                </a:extLst>
              </p:cNvPr>
              <p:cNvGraphicFramePr>
                <a:graphicFrameLocks noChangeAspect="1"/>
              </p:cNvGraphicFramePr>
              <p:nvPr>
                <p:extLst>
                  <p:ext uri="{D42A27DB-BD31-4B8C-83A1-F6EECF244321}">
                    <p14:modId xmlns:p14="http://schemas.microsoft.com/office/powerpoint/2010/main" val="1580838286"/>
                  </p:ext>
                </p:extLst>
              </p:nvPr>
            </p:nvGraphicFramePr>
            <p:xfrm>
              <a:off x="8039633" y="2705174"/>
              <a:ext cx="3109119" cy="1748631"/>
            </p:xfrm>
            <a:graphic>
              <a:graphicData uri="http://schemas.microsoft.com/office/powerpoint/2016/sectionzoom">
                <psez:sectionZm>
                  <psez:sectionZmObj sectionId="{10C9C24C-EB63-4EA8-8B02-B9EC23BDB11D}">
                    <psez:zmPr id="{246561D2-F470-4FEC-A99D-3CFD5248E013}" transitionDur="1000">
                      <p166:blipFill xmlns:p166="http://schemas.microsoft.com/office/powerpoint/2016/6/main">
                        <a:blip r:embed="rId9"/>
                        <a:stretch>
                          <a:fillRect/>
                        </a:stretch>
                      </p166:blipFill>
                      <p166:spPr xmlns:p166="http://schemas.microsoft.com/office/powerpoint/2016/6/main">
                        <a:xfrm>
                          <a:off x="0" y="0"/>
                          <a:ext cx="3109119" cy="1748631"/>
                        </a:xfrm>
                        <a:prstGeom prst="rect">
                          <a:avLst/>
                        </a:prstGeom>
                        <a:ln w="3175">
                          <a:solidFill>
                            <a:prstClr val="ltGray"/>
                          </a:solidFill>
                        </a:ln>
                      </p166:spPr>
                    </psez:zmPr>
                  </psez:sectionZmObj>
                </psez:sectionZm>
              </a:graphicData>
            </a:graphic>
          </p:graphicFrame>
        </mc:Choice>
        <mc:Fallback xmlns="">
          <p:pic>
            <p:nvPicPr>
              <p:cNvPr id="12" name="Section Zoom 11">
                <a:hlinkClick r:id="rId10" action="ppaction://hlinksldjump"/>
                <a:extLst>
                  <a:ext uri="{FF2B5EF4-FFF2-40B4-BE49-F238E27FC236}">
                    <a16:creationId xmlns:a16="http://schemas.microsoft.com/office/drawing/2014/main" id="{A1B0AE10-409B-451E-985F-1C68791A9C77}"/>
                  </a:ext>
                </a:extLst>
              </p:cNvPr>
              <p:cNvPicPr>
                <a:picLocks noGrp="1" noRot="1" noChangeAspect="1" noMove="1" noResize="1" noEditPoints="1" noAdjustHandles="1" noChangeArrowheads="1" noChangeShapeType="1"/>
              </p:cNvPicPr>
              <p:nvPr/>
            </p:nvPicPr>
            <p:blipFill>
              <a:blip r:embed="rId11"/>
              <a:stretch>
                <a:fillRect/>
              </a:stretch>
            </p:blipFill>
            <p:spPr>
              <a:xfrm>
                <a:off x="8039633" y="2705174"/>
                <a:ext cx="3109119" cy="1748631"/>
              </a:xfrm>
              <a:prstGeom prst="rect">
                <a:avLst/>
              </a:prstGeom>
              <a:ln w="3175">
                <a:solidFill>
                  <a:prstClr val="ltGray"/>
                </a:solidFill>
              </a:ln>
            </p:spPr>
          </p:pic>
        </mc:Fallback>
      </mc:AlternateContent>
    </p:spTree>
    <p:extLst>
      <p:ext uri="{BB962C8B-B14F-4D97-AF65-F5344CB8AC3E}">
        <p14:creationId xmlns:p14="http://schemas.microsoft.com/office/powerpoint/2010/main" val="54554094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196590" y="4073326"/>
            <a:ext cx="2420046" cy="1872208"/>
          </a:xfrm>
          <a:prstGeom prst="rect">
            <a:avLst/>
          </a:prstGeom>
          <a:ln>
            <a:noFill/>
          </a:ln>
          <a:effectLst>
            <a:outerShdw blurRad="50800" dist="38100" dir="2700000" algn="tl" rotWithShape="0">
              <a:prstClr val="black">
                <a:alpha val="40000"/>
              </a:prstClr>
            </a:outerShdw>
          </a:effectLst>
        </p:spPr>
      </p:pic>
      <p:pic>
        <p:nvPicPr>
          <p:cNvPr id="14" name="Picture 13"/>
          <p:cNvPicPr>
            <a:picLocks noChangeAspect="1"/>
          </p:cNvPicPr>
          <p:nvPr/>
        </p:nvPicPr>
        <p:blipFill>
          <a:blip r:embed="rId4"/>
          <a:stretch>
            <a:fillRect/>
          </a:stretch>
        </p:blipFill>
        <p:spPr>
          <a:xfrm>
            <a:off x="7082538" y="1495506"/>
            <a:ext cx="2648150" cy="2056730"/>
          </a:xfrm>
          <a:prstGeom prst="rect">
            <a:avLst/>
          </a:prstGeom>
          <a:ln>
            <a:noFill/>
          </a:ln>
          <a:effectLst>
            <a:outerShdw blurRad="50800" dist="38100" dir="2700000" algn="tl" rotWithShape="0">
              <a:prstClr val="black">
                <a:alpha val="40000"/>
              </a:prstClr>
            </a:outerShdw>
          </a:effec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88592" y="1483524"/>
            <a:ext cx="2160000" cy="2304136"/>
          </a:xfrm>
          <a:prstGeom prst="rect">
            <a:avLst/>
          </a:prstGeom>
          <a:ln>
            <a:noFill/>
          </a:ln>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F4D0440B-63C7-4925-9B53-A29295B5FEC7}"/>
              </a:ext>
            </a:extLst>
          </p:cNvPr>
          <p:cNvSpPr txBox="1"/>
          <p:nvPr/>
        </p:nvSpPr>
        <p:spPr>
          <a:xfrm>
            <a:off x="337361" y="1597964"/>
            <a:ext cx="5356496" cy="3773298"/>
          </a:xfrm>
          <a:prstGeom prst="rect">
            <a:avLst/>
          </a:prstGeom>
          <a:noFill/>
        </p:spPr>
        <p:txBody>
          <a:bodyPr wrap="square" lIns="182854" tIns="146283" rIns="182854" bIns="146283" rtlCol="0">
            <a:spAutoFit/>
          </a:bodyPr>
          <a:lstStyle>
            <a:defPPr>
              <a:defRPr lang="en-US"/>
            </a:defPPr>
            <a:lvl1pPr marR="0" lvl="0" indent="0" algn="ctr" defTabSz="914224" fontAlgn="auto">
              <a:lnSpc>
                <a:spcPct val="90000"/>
              </a:lnSpc>
              <a:spcBef>
                <a:spcPts val="0"/>
              </a:spcBef>
              <a:spcAft>
                <a:spcPts val="600"/>
              </a:spcAft>
              <a:buClrTx/>
              <a:buSzTx/>
              <a:buFontTx/>
              <a:buNone/>
              <a:tabLst/>
              <a:defRPr kumimoji="0" sz="2800" i="0" u="none" strike="noStrike" kern="0" cap="none" spc="0" normalizeH="0" baseline="0">
                <a:ln>
                  <a:noFill/>
                </a:ln>
                <a:solidFill>
                  <a:srgbClr val="0078D7"/>
                </a:solidFill>
                <a:effectLst/>
                <a:uLnTx/>
                <a:uFillTx/>
                <a:latin typeface="+mj-lt"/>
                <a:cs typeface="Segoe UI Light" panose="020B0502040204020203" pitchFamily="34" charset="0"/>
              </a:defRPr>
            </a:lvl1pPr>
          </a:lstStyle>
          <a:p>
            <a:pPr marL="457200" indent="-457200" algn="l">
              <a:lnSpc>
                <a:spcPct val="100000"/>
              </a:lnSpc>
              <a:buFont typeface="Arial" panose="020B0604020202020204" pitchFamily="34" charset="0"/>
              <a:buChar char="•"/>
            </a:pPr>
            <a:r>
              <a:rPr lang="en-US" b="1" dirty="0" err="1">
                <a:solidFill>
                  <a:schemeClr val="tx1">
                    <a:lumMod val="75000"/>
                  </a:schemeClr>
                </a:solidFill>
              </a:rPr>
              <a:t>Github</a:t>
            </a:r>
            <a:r>
              <a:rPr lang="en-US" b="1" dirty="0">
                <a:solidFill>
                  <a:schemeClr val="tx1">
                    <a:lumMod val="75000"/>
                  </a:schemeClr>
                </a:solidFill>
              </a:rPr>
              <a:t> </a:t>
            </a:r>
            <a:r>
              <a:rPr lang="en-US" b="1" dirty="0" err="1">
                <a:solidFill>
                  <a:schemeClr val="tx1">
                    <a:lumMod val="75000"/>
                  </a:schemeClr>
                </a:solidFill>
              </a:rPr>
              <a:t>Quickstart</a:t>
            </a:r>
            <a:endParaRPr lang="en-US" b="1" dirty="0">
              <a:solidFill>
                <a:schemeClr val="tx1">
                  <a:lumMod val="75000"/>
                </a:schemeClr>
              </a:solidFill>
            </a:endParaRPr>
          </a:p>
          <a:p>
            <a:pPr marL="457200" indent="-457200" algn="l">
              <a:lnSpc>
                <a:spcPct val="100000"/>
              </a:lnSpc>
              <a:buFont typeface="Arial" panose="020B0604020202020204" pitchFamily="34" charset="0"/>
              <a:buChar char="•"/>
            </a:pPr>
            <a:endParaRPr lang="en-US" dirty="0">
              <a:solidFill>
                <a:schemeClr val="tx1">
                  <a:lumMod val="75000"/>
                </a:schemeClr>
              </a:solidFill>
            </a:endParaRPr>
          </a:p>
          <a:p>
            <a:pPr marL="457200" indent="-457200" algn="l">
              <a:lnSpc>
                <a:spcPct val="100000"/>
              </a:lnSpc>
              <a:buFont typeface="Arial" panose="020B0604020202020204" pitchFamily="34" charset="0"/>
              <a:buChar char="•"/>
            </a:pPr>
            <a:r>
              <a:rPr lang="en-US" b="1" dirty="0">
                <a:solidFill>
                  <a:schemeClr val="tx1">
                    <a:lumMod val="75000"/>
                  </a:schemeClr>
                </a:solidFill>
              </a:rPr>
              <a:t>ARM Template Full Reference</a:t>
            </a:r>
          </a:p>
          <a:p>
            <a:pPr marL="457200" indent="-457200" algn="l">
              <a:lnSpc>
                <a:spcPct val="100000"/>
              </a:lnSpc>
              <a:buFont typeface="Arial" panose="020B0604020202020204" pitchFamily="34" charset="0"/>
              <a:buChar char="•"/>
            </a:pPr>
            <a:endParaRPr lang="en-US" dirty="0">
              <a:solidFill>
                <a:schemeClr val="tx1">
                  <a:lumMod val="75000"/>
                </a:schemeClr>
              </a:solidFill>
            </a:endParaRPr>
          </a:p>
          <a:p>
            <a:pPr marL="457200" indent="-457200" algn="l">
              <a:lnSpc>
                <a:spcPct val="100000"/>
              </a:lnSpc>
              <a:buFont typeface="Arial" panose="020B0604020202020204" pitchFamily="34" charset="0"/>
              <a:buChar char="•"/>
            </a:pPr>
            <a:r>
              <a:rPr lang="en-US" b="1" dirty="0">
                <a:solidFill>
                  <a:schemeClr val="tx1">
                    <a:lumMod val="75000"/>
                  </a:schemeClr>
                </a:solidFill>
              </a:rPr>
              <a:t>Azure.com template library</a:t>
            </a:r>
          </a:p>
          <a:p>
            <a:pPr marL="457200" indent="-457200" algn="l">
              <a:lnSpc>
                <a:spcPct val="100000"/>
              </a:lnSpc>
              <a:buFont typeface="Arial" panose="020B0604020202020204" pitchFamily="34" charset="0"/>
              <a:buChar char="•"/>
            </a:pPr>
            <a:endParaRPr lang="en-US" dirty="0">
              <a:solidFill>
                <a:schemeClr val="tx1">
                  <a:lumMod val="75000"/>
                </a:schemeClr>
              </a:solidFill>
            </a:endParaRPr>
          </a:p>
          <a:p>
            <a:pPr marL="457200" indent="-457200" algn="l">
              <a:lnSpc>
                <a:spcPct val="100000"/>
              </a:lnSpc>
              <a:buFont typeface="Arial" panose="020B0604020202020204" pitchFamily="34" charset="0"/>
              <a:buChar char="•"/>
            </a:pPr>
            <a:r>
              <a:rPr lang="en-US" b="1" dirty="0">
                <a:solidFill>
                  <a:schemeClr val="tx1">
                    <a:lumMod val="75000"/>
                  </a:schemeClr>
                </a:solidFill>
              </a:rPr>
              <a:t>Azure Marketplace</a:t>
            </a:r>
          </a:p>
        </p:txBody>
      </p:sp>
      <p:sp>
        <p:nvSpPr>
          <p:cNvPr id="5" name="Rectangle 4">
            <a:extLst>
              <a:ext uri="{FF2B5EF4-FFF2-40B4-BE49-F238E27FC236}">
                <a16:creationId xmlns:a16="http://schemas.microsoft.com/office/drawing/2014/main" id="{8915AF09-1561-4116-B144-B0E72AAB04A7}"/>
              </a:ext>
            </a:extLst>
          </p:cNvPr>
          <p:cNvSpPr/>
          <p:nvPr/>
        </p:nvSpPr>
        <p:spPr>
          <a:xfrm>
            <a:off x="874752" y="2154539"/>
            <a:ext cx="7390677" cy="369332"/>
          </a:xfrm>
          <a:prstGeom prst="rect">
            <a:avLst/>
          </a:prstGeom>
        </p:spPr>
        <p:txBody>
          <a:bodyPr wrap="square">
            <a:spAutoFit/>
          </a:bodyPr>
          <a:lstStyle/>
          <a:p>
            <a:r>
              <a:rPr lang="en-GB" dirty="0">
                <a:hlinkClick r:id="rId6"/>
              </a:rPr>
              <a:t>https://github.com/Azure/azure-quickstart-templates</a:t>
            </a:r>
            <a:r>
              <a:rPr lang="en-GB" dirty="0"/>
              <a:t> </a:t>
            </a:r>
          </a:p>
        </p:txBody>
      </p:sp>
      <p:sp>
        <p:nvSpPr>
          <p:cNvPr id="16" name="Rectangle 15">
            <a:extLst>
              <a:ext uri="{FF2B5EF4-FFF2-40B4-BE49-F238E27FC236}">
                <a16:creationId xmlns:a16="http://schemas.microsoft.com/office/drawing/2014/main" id="{0648981A-0AD6-4C73-9D55-3019CB2D41EF}"/>
              </a:ext>
            </a:extLst>
          </p:cNvPr>
          <p:cNvSpPr/>
          <p:nvPr/>
        </p:nvSpPr>
        <p:spPr>
          <a:xfrm>
            <a:off x="882" y="0"/>
            <a:ext cx="12434712" cy="111438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7" name="Isosceles Triangle 16">
            <a:extLst>
              <a:ext uri="{FF2B5EF4-FFF2-40B4-BE49-F238E27FC236}">
                <a16:creationId xmlns:a16="http://schemas.microsoft.com/office/drawing/2014/main" id="{02F4C9D4-4541-4A0E-8D26-12EADF99C89B}"/>
              </a:ext>
            </a:extLst>
          </p:cNvPr>
          <p:cNvSpPr/>
          <p:nvPr/>
        </p:nvSpPr>
        <p:spPr>
          <a:xfrm rot="10800000">
            <a:off x="8938173" y="1045368"/>
            <a:ext cx="467948" cy="403403"/>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Title 2">
            <a:extLst>
              <a:ext uri="{FF2B5EF4-FFF2-40B4-BE49-F238E27FC236}">
                <a16:creationId xmlns:a16="http://schemas.microsoft.com/office/drawing/2014/main" id="{F76FEF5C-6592-46F6-B1F4-1677E52C8443}"/>
              </a:ext>
            </a:extLst>
          </p:cNvPr>
          <p:cNvSpPr txBox="1">
            <a:spLocks/>
          </p:cNvSpPr>
          <p:nvPr/>
        </p:nvSpPr>
        <p:spPr>
          <a:xfrm>
            <a:off x="176030" y="8961"/>
            <a:ext cx="11785489" cy="1096456"/>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32597">
              <a:defRPr/>
            </a:pPr>
            <a:r>
              <a:rPr lang="en-US" sz="7200" cap="all" dirty="0">
                <a:solidFill>
                  <a:schemeClr val="bg1"/>
                </a:solidFill>
                <a:latin typeface="+mn-lt"/>
                <a:ea typeface="Abyssinica SIL" panose="02000603020000020004" pitchFamily="2" charset="0"/>
                <a:cs typeface="Leelawadee UI" panose="020B0502040204020203" pitchFamily="34" charset="-34"/>
              </a:rPr>
              <a:t>ARM RESOURCES</a:t>
            </a:r>
          </a:p>
        </p:txBody>
      </p:sp>
      <p:sp>
        <p:nvSpPr>
          <p:cNvPr id="6" name="Rectangle 5">
            <a:extLst>
              <a:ext uri="{FF2B5EF4-FFF2-40B4-BE49-F238E27FC236}">
                <a16:creationId xmlns:a16="http://schemas.microsoft.com/office/drawing/2014/main" id="{946D6583-FD6D-4B95-A1E1-BE690102CBAE}"/>
              </a:ext>
            </a:extLst>
          </p:cNvPr>
          <p:cNvSpPr/>
          <p:nvPr/>
        </p:nvSpPr>
        <p:spPr>
          <a:xfrm>
            <a:off x="874752" y="3170922"/>
            <a:ext cx="5891268" cy="369332"/>
          </a:xfrm>
          <a:prstGeom prst="rect">
            <a:avLst/>
          </a:prstGeom>
        </p:spPr>
        <p:txBody>
          <a:bodyPr wrap="square">
            <a:spAutoFit/>
          </a:bodyPr>
          <a:lstStyle/>
          <a:p>
            <a:r>
              <a:rPr lang="en-GB" dirty="0">
                <a:hlinkClick r:id="rId7"/>
              </a:rPr>
              <a:t>https://docs.microsoft.com/en-gb/azure/templates/</a:t>
            </a:r>
            <a:r>
              <a:rPr lang="en-GB" dirty="0"/>
              <a:t> </a:t>
            </a:r>
          </a:p>
        </p:txBody>
      </p:sp>
      <p:sp>
        <p:nvSpPr>
          <p:cNvPr id="7" name="Rectangle 6">
            <a:extLst>
              <a:ext uri="{FF2B5EF4-FFF2-40B4-BE49-F238E27FC236}">
                <a16:creationId xmlns:a16="http://schemas.microsoft.com/office/drawing/2014/main" id="{73C1C253-8674-4655-9E71-DB9C5691D54B}"/>
              </a:ext>
            </a:extLst>
          </p:cNvPr>
          <p:cNvSpPr/>
          <p:nvPr/>
        </p:nvSpPr>
        <p:spPr>
          <a:xfrm>
            <a:off x="884997" y="4160165"/>
            <a:ext cx="6744972" cy="369332"/>
          </a:xfrm>
          <a:prstGeom prst="rect">
            <a:avLst/>
          </a:prstGeom>
        </p:spPr>
        <p:txBody>
          <a:bodyPr wrap="square">
            <a:spAutoFit/>
          </a:bodyPr>
          <a:lstStyle/>
          <a:p>
            <a:r>
              <a:rPr lang="en-GB" dirty="0">
                <a:hlinkClick r:id="rId8"/>
              </a:rPr>
              <a:t>https://azure.microsoft.com/en-gb/resources/templates/</a:t>
            </a:r>
            <a:r>
              <a:rPr lang="en-GB" dirty="0"/>
              <a:t> </a:t>
            </a:r>
          </a:p>
        </p:txBody>
      </p:sp>
      <p:sp>
        <p:nvSpPr>
          <p:cNvPr id="8" name="Rectangle 7">
            <a:extLst>
              <a:ext uri="{FF2B5EF4-FFF2-40B4-BE49-F238E27FC236}">
                <a16:creationId xmlns:a16="http://schemas.microsoft.com/office/drawing/2014/main" id="{8D92494C-B456-4AEC-BDAF-B77505857B10}"/>
              </a:ext>
            </a:extLst>
          </p:cNvPr>
          <p:cNvSpPr/>
          <p:nvPr/>
        </p:nvSpPr>
        <p:spPr>
          <a:xfrm>
            <a:off x="874752" y="5149408"/>
            <a:ext cx="4281714" cy="369332"/>
          </a:xfrm>
          <a:prstGeom prst="rect">
            <a:avLst/>
          </a:prstGeom>
        </p:spPr>
        <p:txBody>
          <a:bodyPr wrap="square">
            <a:spAutoFit/>
          </a:bodyPr>
          <a:lstStyle/>
          <a:p>
            <a:r>
              <a:rPr lang="en-GB" dirty="0">
                <a:hlinkClick r:id="rId9"/>
              </a:rPr>
              <a:t>https://azuremarketplace.microsoft.com/</a:t>
            </a:r>
            <a:endParaRPr lang="en-GB" dirty="0"/>
          </a:p>
        </p:txBody>
      </p:sp>
      <p:pic>
        <p:nvPicPr>
          <p:cNvPr id="19" name="Picture 18" descr="A screenshot of a social media post&#10;&#10;Description generated with very high confidence">
            <a:extLst>
              <a:ext uri="{FF2B5EF4-FFF2-40B4-BE49-F238E27FC236}">
                <a16:creationId xmlns:a16="http://schemas.microsoft.com/office/drawing/2014/main" id="{B99944C6-5989-4E4D-B4AA-3ABC874E3184}"/>
              </a:ext>
            </a:extLst>
          </p:cNvPr>
          <p:cNvPicPr>
            <a:picLocks noChangeAspect="1"/>
          </p:cNvPicPr>
          <p:nvPr/>
        </p:nvPicPr>
        <p:blipFill rotWithShape="1">
          <a:blip r:embed="rId10"/>
          <a:srcRect r="22441"/>
          <a:stretch/>
        </p:blipFill>
        <p:spPr>
          <a:xfrm>
            <a:off x="10088592" y="4073326"/>
            <a:ext cx="2160000" cy="19855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3016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up)">
                                      <p:cBhvr>
                                        <p:cTn id="14" dur="500"/>
                                        <p:tgtEl>
                                          <p:spTgt spid="1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2" presetClass="entr" presetSubtype="8"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0-#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0-#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16" grpId="0" animBg="1"/>
      <p:bldP spid="17" grpId="0" animBg="1"/>
      <p:bldP spid="18" grpId="0"/>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Rounded Corners 80">
            <a:extLst>
              <a:ext uri="{FF2B5EF4-FFF2-40B4-BE49-F238E27FC236}">
                <a16:creationId xmlns:a16="http://schemas.microsoft.com/office/drawing/2014/main" id="{28655B35-53B2-4F60-80EF-3B262167D541}"/>
              </a:ext>
            </a:extLst>
          </p:cNvPr>
          <p:cNvSpPr/>
          <p:nvPr/>
        </p:nvSpPr>
        <p:spPr bwMode="auto">
          <a:xfrm>
            <a:off x="164300" y="3154228"/>
            <a:ext cx="5294638" cy="3727410"/>
          </a:xfrm>
          <a:prstGeom prst="roundRect">
            <a:avLst>
              <a:gd name="adj" fmla="val 3554"/>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Rectangle: Rounded Corners 75">
            <a:extLst>
              <a:ext uri="{FF2B5EF4-FFF2-40B4-BE49-F238E27FC236}">
                <a16:creationId xmlns:a16="http://schemas.microsoft.com/office/drawing/2014/main" id="{8BDF6256-3B59-4710-A3F9-1552DA0CD7CC}"/>
              </a:ext>
            </a:extLst>
          </p:cNvPr>
          <p:cNvSpPr/>
          <p:nvPr/>
        </p:nvSpPr>
        <p:spPr bwMode="auto">
          <a:xfrm>
            <a:off x="194913" y="1436255"/>
            <a:ext cx="5294638" cy="1509688"/>
          </a:xfrm>
          <a:prstGeom prst="roundRect">
            <a:avLst>
              <a:gd name="adj" fmla="val 6938"/>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Rectangle: Rounded Corners 74">
            <a:extLst>
              <a:ext uri="{FF2B5EF4-FFF2-40B4-BE49-F238E27FC236}">
                <a16:creationId xmlns:a16="http://schemas.microsoft.com/office/drawing/2014/main" id="{3D827624-8F1D-4C43-AA66-42D8667E4FF1}"/>
              </a:ext>
            </a:extLst>
          </p:cNvPr>
          <p:cNvSpPr/>
          <p:nvPr/>
        </p:nvSpPr>
        <p:spPr bwMode="auto">
          <a:xfrm>
            <a:off x="9140416" y="2018265"/>
            <a:ext cx="3114504" cy="3995379"/>
          </a:xfrm>
          <a:prstGeom prst="roundRect">
            <a:avLst>
              <a:gd name="adj" fmla="val 3226"/>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70" name="Rectangle: Rounded Corners 2069">
            <a:extLst>
              <a:ext uri="{FF2B5EF4-FFF2-40B4-BE49-F238E27FC236}">
                <a16:creationId xmlns:a16="http://schemas.microsoft.com/office/drawing/2014/main" id="{0CEC730C-0D71-4BB0-9B10-21D785398CEC}"/>
              </a:ext>
            </a:extLst>
          </p:cNvPr>
          <p:cNvSpPr/>
          <p:nvPr/>
        </p:nvSpPr>
        <p:spPr bwMode="auto">
          <a:xfrm>
            <a:off x="5694323" y="2018265"/>
            <a:ext cx="3241321" cy="3999277"/>
          </a:xfrm>
          <a:prstGeom prst="roundRect">
            <a:avLst>
              <a:gd name="adj" fmla="val 4020"/>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Rectangle 78"/>
          <p:cNvSpPr/>
          <p:nvPr/>
        </p:nvSpPr>
        <p:spPr>
          <a:xfrm>
            <a:off x="882" y="0"/>
            <a:ext cx="12434712" cy="111438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80" name="Title 2"/>
          <p:cNvSpPr txBox="1">
            <a:spLocks/>
          </p:cNvSpPr>
          <p:nvPr/>
        </p:nvSpPr>
        <p:spPr>
          <a:xfrm>
            <a:off x="176030" y="8961"/>
            <a:ext cx="11785489" cy="10964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32597" rtl="0" eaLnBrk="1" fontAlgn="auto" latinLnBrk="0" hangingPunct="1">
              <a:lnSpc>
                <a:spcPct val="90000"/>
              </a:lnSpc>
              <a:spcBef>
                <a:spcPct val="0"/>
              </a:spcBef>
              <a:spcAft>
                <a:spcPts val="0"/>
              </a:spcAft>
              <a:buClrTx/>
              <a:buSzTx/>
              <a:buFontTx/>
              <a:buNone/>
              <a:tabLst/>
              <a:defRPr/>
            </a:pPr>
            <a:r>
              <a:rPr lang="en-US" sz="7200" cap="all" dirty="0">
                <a:solidFill>
                  <a:srgbClr val="FFFFFF"/>
                </a:solidFill>
                <a:latin typeface="Segoe UI"/>
                <a:ea typeface="Abyssinica SIL" panose="02000603020000020004" pitchFamily="2" charset="0"/>
                <a:cs typeface="Leelawadee UI" panose="020B0502040204020203" pitchFamily="34" charset="-34"/>
              </a:rPr>
              <a:t>ARM TOOLING AND SDKs</a:t>
            </a:r>
            <a:endParaRPr kumimoji="0" lang="en-US" sz="7200" b="0" i="0" u="none" strike="noStrike" kern="1200" cap="all" spc="0" normalizeH="0" baseline="0" noProof="0" dirty="0">
              <a:ln>
                <a:noFill/>
              </a:ln>
              <a:solidFill>
                <a:srgbClr val="FFFFFF"/>
              </a:solidFill>
              <a:effectLst/>
              <a:uLnTx/>
              <a:uFillTx/>
              <a:latin typeface="Segoe UI"/>
              <a:ea typeface="Abyssinica SIL" panose="02000603020000020004" pitchFamily="2" charset="0"/>
              <a:cs typeface="Leelawadee UI" panose="020B0502040204020203" pitchFamily="34" charset="-34"/>
            </a:endParaRPr>
          </a:p>
        </p:txBody>
      </p:sp>
      <p:sp>
        <p:nvSpPr>
          <p:cNvPr id="164" name="Isosceles Triangle 163"/>
          <p:cNvSpPr/>
          <p:nvPr/>
        </p:nvSpPr>
        <p:spPr>
          <a:xfrm rot="10800000">
            <a:off x="7742780" y="1046667"/>
            <a:ext cx="467948" cy="403403"/>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C2EDF161-C856-4107-A573-0436F9E90D46}"/>
              </a:ext>
            </a:extLst>
          </p:cNvPr>
          <p:cNvGrpSpPr/>
          <p:nvPr/>
        </p:nvGrpSpPr>
        <p:grpSpPr>
          <a:xfrm>
            <a:off x="2488938" y="1543081"/>
            <a:ext cx="2925801" cy="1319415"/>
            <a:chOff x="9296978" y="1686759"/>
            <a:chExt cx="2925801" cy="1319415"/>
          </a:xfrm>
        </p:grpSpPr>
        <p:pic>
          <p:nvPicPr>
            <p:cNvPr id="2" name="Picture 1"/>
            <p:cNvPicPr>
              <a:picLocks noChangeAspect="1"/>
            </p:cNvPicPr>
            <p:nvPr/>
          </p:nvPicPr>
          <p:blipFill>
            <a:blip r:embed="rId3"/>
            <a:stretch>
              <a:fillRect/>
            </a:stretch>
          </p:blipFill>
          <p:spPr>
            <a:xfrm>
              <a:off x="10223913" y="1686759"/>
              <a:ext cx="864096" cy="864096"/>
            </a:xfrm>
            <a:prstGeom prst="rect">
              <a:avLst/>
            </a:prstGeom>
          </p:spPr>
        </p:pic>
        <p:sp>
          <p:nvSpPr>
            <p:cNvPr id="4" name="TextBox 3"/>
            <p:cNvSpPr txBox="1"/>
            <p:nvPr/>
          </p:nvSpPr>
          <p:spPr>
            <a:xfrm>
              <a:off x="9296978" y="2378310"/>
              <a:ext cx="2925801" cy="6278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GB" sz="2400" b="0" i="0" u="none" strike="noStrike" kern="1200" cap="none" spc="0" normalizeH="0" baseline="0" noProof="0" dirty="0">
                  <a:ln>
                    <a:noFill/>
                  </a:ln>
                  <a:solidFill>
                    <a:schemeClr val="tx1">
                      <a:lumMod val="75000"/>
                    </a:schemeClr>
                  </a:solidFill>
                  <a:effectLst/>
                  <a:uLnTx/>
                  <a:uFillTx/>
                  <a:latin typeface="Segoe UI"/>
                  <a:ea typeface="+mn-ea"/>
                  <a:cs typeface="+mn-cs"/>
                </a:rPr>
                <a:t>Visual Studio Code</a:t>
              </a:r>
            </a:p>
          </p:txBody>
        </p:sp>
      </p:grpSp>
      <p:pic>
        <p:nvPicPr>
          <p:cNvPr id="9" name="Graphic 8">
            <a:extLst>
              <a:ext uri="{FF2B5EF4-FFF2-40B4-BE49-F238E27FC236}">
                <a16:creationId xmlns:a16="http://schemas.microsoft.com/office/drawing/2014/main" id="{EA7D4DCD-BBB8-484D-BAB1-D785D8B316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26095" y="2326403"/>
            <a:ext cx="797053" cy="797053"/>
          </a:xfrm>
          <a:prstGeom prst="rect">
            <a:avLst/>
          </a:prstGeom>
        </p:spPr>
      </p:pic>
      <p:pic>
        <p:nvPicPr>
          <p:cNvPr id="12" name="Graphic 11">
            <a:extLst>
              <a:ext uri="{FF2B5EF4-FFF2-40B4-BE49-F238E27FC236}">
                <a16:creationId xmlns:a16="http://schemas.microsoft.com/office/drawing/2014/main" id="{581FEF51-717C-458D-A195-CB4AB1CBC27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862853" y="2281277"/>
            <a:ext cx="900000" cy="900000"/>
          </a:xfrm>
          <a:prstGeom prst="rect">
            <a:avLst/>
          </a:prstGeom>
        </p:spPr>
      </p:pic>
      <p:pic>
        <p:nvPicPr>
          <p:cNvPr id="24" name="Graphic 23">
            <a:extLst>
              <a:ext uri="{FF2B5EF4-FFF2-40B4-BE49-F238E27FC236}">
                <a16:creationId xmlns:a16="http://schemas.microsoft.com/office/drawing/2014/main" id="{791E2E13-3022-4A0A-A2E1-A8081FA6F48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44929" y="3267028"/>
            <a:ext cx="790373" cy="790373"/>
          </a:xfrm>
          <a:prstGeom prst="rect">
            <a:avLst/>
          </a:prstGeom>
        </p:spPr>
      </p:pic>
      <p:pic>
        <p:nvPicPr>
          <p:cNvPr id="26" name="Graphic 25">
            <a:extLst>
              <a:ext uri="{FF2B5EF4-FFF2-40B4-BE49-F238E27FC236}">
                <a16:creationId xmlns:a16="http://schemas.microsoft.com/office/drawing/2014/main" id="{C98D979D-5831-4A1F-BC93-EC7D613CFF6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674621" y="4390208"/>
            <a:ext cx="900000" cy="486076"/>
          </a:xfrm>
          <a:prstGeom prst="rect">
            <a:avLst/>
          </a:prstGeom>
        </p:spPr>
      </p:pic>
      <p:pic>
        <p:nvPicPr>
          <p:cNvPr id="28" name="Graphic 27">
            <a:extLst>
              <a:ext uri="{FF2B5EF4-FFF2-40B4-BE49-F238E27FC236}">
                <a16:creationId xmlns:a16="http://schemas.microsoft.com/office/drawing/2014/main" id="{81672863-D7F8-4B16-AD8F-B224A57128D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975353" y="4140671"/>
            <a:ext cx="675000" cy="900000"/>
          </a:xfrm>
          <a:prstGeom prst="rect">
            <a:avLst/>
          </a:prstGeom>
        </p:spPr>
      </p:pic>
      <p:pic>
        <p:nvPicPr>
          <p:cNvPr id="2049" name="Graphic 2048">
            <a:extLst>
              <a:ext uri="{FF2B5EF4-FFF2-40B4-BE49-F238E27FC236}">
                <a16:creationId xmlns:a16="http://schemas.microsoft.com/office/drawing/2014/main" id="{B76BD03D-2F0C-4D8A-A4D6-33698622972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726095" y="3330927"/>
            <a:ext cx="741222" cy="741222"/>
          </a:xfrm>
          <a:prstGeom prst="rect">
            <a:avLst/>
          </a:prstGeom>
        </p:spPr>
      </p:pic>
      <p:grpSp>
        <p:nvGrpSpPr>
          <p:cNvPr id="2052" name="Group 2051">
            <a:extLst>
              <a:ext uri="{FF2B5EF4-FFF2-40B4-BE49-F238E27FC236}">
                <a16:creationId xmlns:a16="http://schemas.microsoft.com/office/drawing/2014/main" id="{3DD951E9-5969-4E34-8459-68DBFD312348}"/>
              </a:ext>
            </a:extLst>
          </p:cNvPr>
          <p:cNvGrpSpPr/>
          <p:nvPr/>
        </p:nvGrpSpPr>
        <p:grpSpPr>
          <a:xfrm>
            <a:off x="537026" y="3421833"/>
            <a:ext cx="1850443" cy="1387725"/>
            <a:chOff x="399761" y="3642239"/>
            <a:chExt cx="1850443" cy="1387725"/>
          </a:xfrm>
        </p:grpSpPr>
        <p:pic>
          <p:nvPicPr>
            <p:cNvPr id="20" name="Graphic 19">
              <a:extLst>
                <a:ext uri="{FF2B5EF4-FFF2-40B4-BE49-F238E27FC236}">
                  <a16:creationId xmlns:a16="http://schemas.microsoft.com/office/drawing/2014/main" id="{4A0D5453-C439-430D-A099-71FC722E27F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89645" y="3642239"/>
              <a:ext cx="864096" cy="864096"/>
            </a:xfrm>
            <a:prstGeom prst="rect">
              <a:avLst/>
            </a:prstGeom>
          </p:spPr>
        </p:pic>
        <p:sp>
          <p:nvSpPr>
            <p:cNvPr id="2051" name="TextBox 2050">
              <a:extLst>
                <a:ext uri="{FF2B5EF4-FFF2-40B4-BE49-F238E27FC236}">
                  <a16:creationId xmlns:a16="http://schemas.microsoft.com/office/drawing/2014/main" id="{7EDD5F8A-ABE0-40C2-9163-F82DC5055785}"/>
                </a:ext>
              </a:extLst>
            </p:cNvPr>
            <p:cNvSpPr txBox="1"/>
            <p:nvPr/>
          </p:nvSpPr>
          <p:spPr>
            <a:xfrm>
              <a:off x="399761" y="4402100"/>
              <a:ext cx="1850443" cy="627864"/>
            </a:xfrm>
            <a:prstGeom prst="rect">
              <a:avLst/>
            </a:prstGeom>
            <a:noFill/>
          </p:spPr>
          <p:txBody>
            <a:bodyPr wrap="non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PowerShell</a:t>
              </a:r>
            </a:p>
          </p:txBody>
        </p:sp>
      </p:grpSp>
      <p:grpSp>
        <p:nvGrpSpPr>
          <p:cNvPr id="2065" name="Group 2064">
            <a:extLst>
              <a:ext uri="{FF2B5EF4-FFF2-40B4-BE49-F238E27FC236}">
                <a16:creationId xmlns:a16="http://schemas.microsoft.com/office/drawing/2014/main" id="{06954AEA-D148-488A-820E-7D54D9596306}"/>
              </a:ext>
            </a:extLst>
          </p:cNvPr>
          <p:cNvGrpSpPr/>
          <p:nvPr/>
        </p:nvGrpSpPr>
        <p:grpSpPr>
          <a:xfrm>
            <a:off x="2401813" y="3451253"/>
            <a:ext cx="2915975" cy="1351378"/>
            <a:chOff x="2201248" y="3395974"/>
            <a:chExt cx="2915975" cy="1351378"/>
          </a:xfrm>
        </p:grpSpPr>
        <p:pic>
          <p:nvPicPr>
            <p:cNvPr id="22" name="Graphic 21">
              <a:extLst>
                <a:ext uri="{FF2B5EF4-FFF2-40B4-BE49-F238E27FC236}">
                  <a16:creationId xmlns:a16="http://schemas.microsoft.com/office/drawing/2014/main" id="{50A22DE8-AF29-4F6F-A4BB-8229B11EF17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259961" y="3395974"/>
              <a:ext cx="813056" cy="813056"/>
            </a:xfrm>
            <a:prstGeom prst="rect">
              <a:avLst/>
            </a:prstGeom>
          </p:spPr>
        </p:pic>
        <p:sp>
          <p:nvSpPr>
            <p:cNvPr id="2053" name="TextBox 2052">
              <a:extLst>
                <a:ext uri="{FF2B5EF4-FFF2-40B4-BE49-F238E27FC236}">
                  <a16:creationId xmlns:a16="http://schemas.microsoft.com/office/drawing/2014/main" id="{1AF976B4-81D6-4C39-83D5-FD0AEB714E34}"/>
                </a:ext>
              </a:extLst>
            </p:cNvPr>
            <p:cNvSpPr txBox="1"/>
            <p:nvPr/>
          </p:nvSpPr>
          <p:spPr>
            <a:xfrm>
              <a:off x="2201248" y="4119488"/>
              <a:ext cx="2915975" cy="627864"/>
            </a:xfrm>
            <a:prstGeom prst="rect">
              <a:avLst/>
            </a:prstGeom>
            <a:noFill/>
          </p:spPr>
          <p:txBody>
            <a:bodyPr wrap="square" lIns="182880" tIns="146304" rIns="182880" bIns="146304" rtlCol="0">
              <a:spAutoFit/>
            </a:bodyPr>
            <a:lstStyle/>
            <a:p>
              <a:pPr algn="ctr">
                <a:lnSpc>
                  <a:spcPct val="90000"/>
                </a:lnSpc>
                <a:spcAft>
                  <a:spcPts val="600"/>
                </a:spcAft>
              </a:pPr>
              <a:r>
                <a:rPr lang="en-GB" sz="2400" dirty="0">
                  <a:gradFill>
                    <a:gsLst>
                      <a:gs pos="2917">
                        <a:schemeClr val="tx1"/>
                      </a:gs>
                      <a:gs pos="30000">
                        <a:schemeClr val="tx1"/>
                      </a:gs>
                    </a:gsLst>
                    <a:lin ang="5400000" scaled="0"/>
                  </a:gradFill>
                </a:rPr>
                <a:t>Cross Platform CLI</a:t>
              </a:r>
            </a:p>
          </p:txBody>
        </p:sp>
      </p:grpSp>
      <p:grpSp>
        <p:nvGrpSpPr>
          <p:cNvPr id="2067" name="Group 2066">
            <a:extLst>
              <a:ext uri="{FF2B5EF4-FFF2-40B4-BE49-F238E27FC236}">
                <a16:creationId xmlns:a16="http://schemas.microsoft.com/office/drawing/2014/main" id="{3E46078B-984E-4680-ADD6-012AF0A2FE37}"/>
              </a:ext>
            </a:extLst>
          </p:cNvPr>
          <p:cNvGrpSpPr/>
          <p:nvPr/>
        </p:nvGrpSpPr>
        <p:grpSpPr>
          <a:xfrm>
            <a:off x="269787" y="5174086"/>
            <a:ext cx="2348050" cy="1563536"/>
            <a:chOff x="194914" y="5085816"/>
            <a:chExt cx="2348050" cy="1563536"/>
          </a:xfrm>
        </p:grpSpPr>
        <p:sp>
          <p:nvSpPr>
            <p:cNvPr id="29" name="Rectangle 28">
              <a:extLst>
                <a:ext uri="{FF2B5EF4-FFF2-40B4-BE49-F238E27FC236}">
                  <a16:creationId xmlns:a16="http://schemas.microsoft.com/office/drawing/2014/main" id="{30241C12-708B-453B-A1C3-E70FFFA2D395}"/>
                </a:ext>
              </a:extLst>
            </p:cNvPr>
            <p:cNvSpPr/>
            <p:nvPr/>
          </p:nvSpPr>
          <p:spPr>
            <a:xfrm>
              <a:off x="194914" y="6187687"/>
              <a:ext cx="2348050" cy="461665"/>
            </a:xfrm>
            <a:prstGeom prst="rect">
              <a:avLst/>
            </a:prstGeom>
          </p:spPr>
          <p:txBody>
            <a:bodyPr wrap="square">
              <a:spAutoFit/>
            </a:bodyPr>
            <a:lstStyle/>
            <a:p>
              <a:pPr algn="ctr"/>
              <a:r>
                <a:rPr lang="en-GB" sz="1200" dirty="0">
                  <a:hlinkClick r:id="rId20"/>
                </a:rPr>
                <a:t>https://github.com/projectkudu/ARMClient</a:t>
              </a:r>
              <a:r>
                <a:rPr lang="en-GB" sz="1200" dirty="0"/>
                <a:t> </a:t>
              </a:r>
            </a:p>
          </p:txBody>
        </p:sp>
        <p:grpSp>
          <p:nvGrpSpPr>
            <p:cNvPr id="2066" name="Group 2065">
              <a:extLst>
                <a:ext uri="{FF2B5EF4-FFF2-40B4-BE49-F238E27FC236}">
                  <a16:creationId xmlns:a16="http://schemas.microsoft.com/office/drawing/2014/main" id="{F37AE12A-F795-4751-96A8-635571230D21}"/>
                </a:ext>
              </a:extLst>
            </p:cNvPr>
            <p:cNvGrpSpPr/>
            <p:nvPr/>
          </p:nvGrpSpPr>
          <p:grpSpPr>
            <a:xfrm>
              <a:off x="484330" y="5085816"/>
              <a:ext cx="1808830" cy="1292071"/>
              <a:chOff x="484330" y="5085816"/>
              <a:chExt cx="1808830" cy="1292071"/>
            </a:xfrm>
          </p:grpSpPr>
          <p:pic>
            <p:nvPicPr>
              <p:cNvPr id="31" name="Graphic 30">
                <a:extLst>
                  <a:ext uri="{FF2B5EF4-FFF2-40B4-BE49-F238E27FC236}">
                    <a16:creationId xmlns:a16="http://schemas.microsoft.com/office/drawing/2014/main" id="{BC341D02-54B8-4453-B94D-017A6C05D70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007745" y="5085816"/>
                <a:ext cx="762000" cy="762000"/>
              </a:xfrm>
              <a:prstGeom prst="rect">
                <a:avLst/>
              </a:prstGeom>
            </p:spPr>
          </p:pic>
          <p:sp>
            <p:nvSpPr>
              <p:cNvPr id="55" name="TextBox 54">
                <a:extLst>
                  <a:ext uri="{FF2B5EF4-FFF2-40B4-BE49-F238E27FC236}">
                    <a16:creationId xmlns:a16="http://schemas.microsoft.com/office/drawing/2014/main" id="{30BA108D-EE4B-4C13-9B0D-5900638AE429}"/>
                  </a:ext>
                </a:extLst>
              </p:cNvPr>
              <p:cNvSpPr txBox="1"/>
              <p:nvPr/>
            </p:nvSpPr>
            <p:spPr>
              <a:xfrm>
                <a:off x="484330" y="5750023"/>
                <a:ext cx="1808830" cy="627864"/>
              </a:xfrm>
              <a:prstGeom prst="rect">
                <a:avLst/>
              </a:prstGeom>
              <a:noFill/>
            </p:spPr>
            <p:txBody>
              <a:bodyPr wrap="none" lIns="182880" tIns="146304" rIns="182880" bIns="146304" rtlCol="0">
                <a:spAutoFit/>
              </a:bodyPr>
              <a:lstStyle/>
              <a:p>
                <a:pPr algn="ctr">
                  <a:lnSpc>
                    <a:spcPct val="90000"/>
                  </a:lnSpc>
                  <a:spcAft>
                    <a:spcPts val="600"/>
                  </a:spcAft>
                </a:pPr>
                <a:r>
                  <a:rPr lang="en-GB" sz="2400" dirty="0" err="1">
                    <a:gradFill>
                      <a:gsLst>
                        <a:gs pos="2917">
                          <a:schemeClr val="tx1"/>
                        </a:gs>
                        <a:gs pos="30000">
                          <a:schemeClr val="tx1"/>
                        </a:gs>
                      </a:gsLst>
                      <a:lin ang="5400000" scaled="0"/>
                    </a:gradFill>
                  </a:rPr>
                  <a:t>ARMClient</a:t>
                </a:r>
                <a:endParaRPr lang="en-GB" sz="2400" dirty="0">
                  <a:gradFill>
                    <a:gsLst>
                      <a:gs pos="2917">
                        <a:schemeClr val="tx1"/>
                      </a:gs>
                      <a:gs pos="30000">
                        <a:schemeClr val="tx1"/>
                      </a:gs>
                    </a:gsLst>
                    <a:lin ang="5400000" scaled="0"/>
                  </a:gradFill>
                </a:endParaRPr>
              </a:p>
            </p:txBody>
          </p:sp>
        </p:grpSp>
      </p:grpSp>
      <p:pic>
        <p:nvPicPr>
          <p:cNvPr id="2055" name="Graphic 2054">
            <a:extLst>
              <a:ext uri="{FF2B5EF4-FFF2-40B4-BE49-F238E27FC236}">
                <a16:creationId xmlns:a16="http://schemas.microsoft.com/office/drawing/2014/main" id="{AB8CB16F-594A-40F7-860B-6A8035B9B15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478801" y="5301955"/>
            <a:ext cx="762000" cy="762000"/>
          </a:xfrm>
          <a:prstGeom prst="rect">
            <a:avLst/>
          </a:prstGeom>
        </p:spPr>
      </p:pic>
      <p:pic>
        <p:nvPicPr>
          <p:cNvPr id="2057" name="Graphic 2056">
            <a:extLst>
              <a:ext uri="{FF2B5EF4-FFF2-40B4-BE49-F238E27FC236}">
                <a16:creationId xmlns:a16="http://schemas.microsoft.com/office/drawing/2014/main" id="{1E99AE52-9DAF-4E16-B939-EEE425247BDF}"/>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6332754" y="3700835"/>
            <a:ext cx="808364" cy="808364"/>
          </a:xfrm>
          <a:prstGeom prst="rect">
            <a:avLst/>
          </a:prstGeom>
        </p:spPr>
      </p:pic>
      <p:pic>
        <p:nvPicPr>
          <p:cNvPr id="2059" name="Graphic 2058">
            <a:extLst>
              <a:ext uri="{FF2B5EF4-FFF2-40B4-BE49-F238E27FC236}">
                <a16:creationId xmlns:a16="http://schemas.microsoft.com/office/drawing/2014/main" id="{798E78E4-544D-44D6-88C0-D0A566E59F82}"/>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309982" y="3638051"/>
            <a:ext cx="933932" cy="933932"/>
          </a:xfrm>
          <a:prstGeom prst="rect">
            <a:avLst/>
          </a:prstGeom>
        </p:spPr>
      </p:pic>
      <p:pic>
        <p:nvPicPr>
          <p:cNvPr id="2061" name="Graphic 2060">
            <a:extLst>
              <a:ext uri="{FF2B5EF4-FFF2-40B4-BE49-F238E27FC236}">
                <a16:creationId xmlns:a16="http://schemas.microsoft.com/office/drawing/2014/main" id="{6D92D950-25B8-46D6-BCB9-A22369286731}"/>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7353961" y="2483751"/>
            <a:ext cx="845974" cy="845974"/>
          </a:xfrm>
          <a:prstGeom prst="rect">
            <a:avLst/>
          </a:prstGeom>
        </p:spPr>
      </p:pic>
      <p:pic>
        <p:nvPicPr>
          <p:cNvPr id="2063" name="Graphic 2062">
            <a:extLst>
              <a:ext uri="{FF2B5EF4-FFF2-40B4-BE49-F238E27FC236}">
                <a16:creationId xmlns:a16="http://schemas.microsoft.com/office/drawing/2014/main" id="{5C8B04AC-BFE8-40DF-B105-C88873364BED}"/>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6275958" y="2457693"/>
            <a:ext cx="921956" cy="921956"/>
          </a:xfrm>
          <a:prstGeom prst="rect">
            <a:avLst/>
          </a:prstGeom>
        </p:spPr>
      </p:pic>
      <p:sp>
        <p:nvSpPr>
          <p:cNvPr id="2064" name="TextBox 2063">
            <a:extLst>
              <a:ext uri="{FF2B5EF4-FFF2-40B4-BE49-F238E27FC236}">
                <a16:creationId xmlns:a16="http://schemas.microsoft.com/office/drawing/2014/main" id="{ABF08377-5C05-4E2E-8F86-74CA58DA43F1}"/>
              </a:ext>
            </a:extLst>
          </p:cNvPr>
          <p:cNvSpPr txBox="1"/>
          <p:nvPr/>
        </p:nvSpPr>
        <p:spPr>
          <a:xfrm>
            <a:off x="5772278" y="4833641"/>
            <a:ext cx="3163366" cy="1037207"/>
          </a:xfrm>
          <a:prstGeom prst="rect">
            <a:avLst/>
          </a:prstGeom>
          <a:noFill/>
        </p:spPr>
        <p:txBody>
          <a:bodyPr wrap="none" lIns="182880" tIns="146304" rIns="182880" bIns="146304" rtlCol="0">
            <a:spAutoFit/>
          </a:bodyPr>
          <a:lstStyle/>
          <a:p>
            <a:pPr algn="ctr">
              <a:lnSpc>
                <a:spcPct val="90000"/>
              </a:lnSpc>
              <a:spcAft>
                <a:spcPts val="600"/>
              </a:spcAft>
            </a:pPr>
            <a:r>
              <a:rPr lang="en-GB" sz="2400" dirty="0">
                <a:gradFill>
                  <a:gsLst>
                    <a:gs pos="2917">
                      <a:schemeClr val="tx1"/>
                    </a:gs>
                    <a:gs pos="30000">
                      <a:schemeClr val="tx1"/>
                    </a:gs>
                  </a:gsLst>
                  <a:lin ang="5400000" scaled="0"/>
                </a:gradFill>
              </a:rPr>
              <a:t>Config Management</a:t>
            </a:r>
          </a:p>
          <a:p>
            <a:pPr algn="ctr">
              <a:lnSpc>
                <a:spcPct val="90000"/>
              </a:lnSpc>
              <a:spcAft>
                <a:spcPts val="600"/>
              </a:spcAft>
            </a:pPr>
            <a:r>
              <a:rPr lang="en-GB" sz="2400" dirty="0">
                <a:gradFill>
                  <a:gsLst>
                    <a:gs pos="2917">
                      <a:schemeClr val="tx1"/>
                    </a:gs>
                    <a:gs pos="30000">
                      <a:schemeClr val="tx1"/>
                    </a:gs>
                  </a:gsLst>
                  <a:lin ang="5400000" scaled="0"/>
                </a:gradFill>
              </a:rPr>
              <a:t>Tools</a:t>
            </a:r>
          </a:p>
        </p:txBody>
      </p:sp>
      <p:sp>
        <p:nvSpPr>
          <p:cNvPr id="67" name="TextBox 66">
            <a:extLst>
              <a:ext uri="{FF2B5EF4-FFF2-40B4-BE49-F238E27FC236}">
                <a16:creationId xmlns:a16="http://schemas.microsoft.com/office/drawing/2014/main" id="{8908415A-68A4-4646-AF96-EC587AF039CC}"/>
              </a:ext>
            </a:extLst>
          </p:cNvPr>
          <p:cNvSpPr txBox="1"/>
          <p:nvPr/>
        </p:nvSpPr>
        <p:spPr>
          <a:xfrm>
            <a:off x="9482102" y="5096247"/>
            <a:ext cx="2472472" cy="627864"/>
          </a:xfrm>
          <a:prstGeom prst="rect">
            <a:avLst/>
          </a:prstGeom>
          <a:noFill/>
        </p:spPr>
        <p:txBody>
          <a:bodyPr wrap="none" lIns="182880" tIns="146304" rIns="182880" bIns="146304" rtlCol="0">
            <a:spAutoFit/>
          </a:bodyPr>
          <a:lstStyle/>
          <a:p>
            <a:pPr algn="ctr">
              <a:lnSpc>
                <a:spcPct val="90000"/>
              </a:lnSpc>
              <a:spcAft>
                <a:spcPts val="600"/>
              </a:spcAft>
            </a:pPr>
            <a:r>
              <a:rPr lang="en-GB" sz="2400" dirty="0">
                <a:gradFill>
                  <a:gsLst>
                    <a:gs pos="2917">
                      <a:schemeClr val="tx1"/>
                    </a:gs>
                    <a:gs pos="30000">
                      <a:schemeClr val="tx1"/>
                    </a:gs>
                  </a:gsLst>
                  <a:lin ang="5400000" scaled="0"/>
                </a:gradFill>
              </a:rPr>
              <a:t>Language SDKs</a:t>
            </a:r>
          </a:p>
        </p:txBody>
      </p:sp>
      <p:sp>
        <p:nvSpPr>
          <p:cNvPr id="2068" name="TextBox 2067">
            <a:extLst>
              <a:ext uri="{FF2B5EF4-FFF2-40B4-BE49-F238E27FC236}">
                <a16:creationId xmlns:a16="http://schemas.microsoft.com/office/drawing/2014/main" id="{33EE5C01-9449-4F4B-84DE-971FE5EEEC0E}"/>
              </a:ext>
            </a:extLst>
          </p:cNvPr>
          <p:cNvSpPr txBox="1"/>
          <p:nvPr/>
        </p:nvSpPr>
        <p:spPr>
          <a:xfrm>
            <a:off x="3073207" y="5965742"/>
            <a:ext cx="1573188" cy="627864"/>
          </a:xfrm>
          <a:prstGeom prst="rect">
            <a:avLst/>
          </a:prstGeom>
          <a:noFill/>
        </p:spPr>
        <p:txBody>
          <a:bodyPr wrap="non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REST API</a:t>
            </a:r>
          </a:p>
        </p:txBody>
      </p:sp>
      <p:sp>
        <p:nvSpPr>
          <p:cNvPr id="2069" name="Rectangle 2068">
            <a:extLst>
              <a:ext uri="{FF2B5EF4-FFF2-40B4-BE49-F238E27FC236}">
                <a16:creationId xmlns:a16="http://schemas.microsoft.com/office/drawing/2014/main" id="{CCFF2D02-9E89-4762-B0F5-B77CB832871E}"/>
              </a:ext>
            </a:extLst>
          </p:cNvPr>
          <p:cNvSpPr/>
          <p:nvPr/>
        </p:nvSpPr>
        <p:spPr>
          <a:xfrm>
            <a:off x="6137300" y="6289367"/>
            <a:ext cx="6161110" cy="369332"/>
          </a:xfrm>
          <a:prstGeom prst="rect">
            <a:avLst/>
          </a:prstGeom>
        </p:spPr>
        <p:txBody>
          <a:bodyPr wrap="none">
            <a:spAutoFit/>
          </a:bodyPr>
          <a:lstStyle/>
          <a:p>
            <a:r>
              <a:rPr lang="en-GB" dirty="0">
                <a:hlinkClick r:id="rId33"/>
              </a:rPr>
              <a:t>https://docs.microsoft.com/en-gb/azure/#pivot=sdkstools</a:t>
            </a:r>
            <a:r>
              <a:rPr lang="en-GB" dirty="0"/>
              <a:t> </a:t>
            </a:r>
          </a:p>
        </p:txBody>
      </p:sp>
      <p:pic>
        <p:nvPicPr>
          <p:cNvPr id="73" name="Graphic 72">
            <a:extLst>
              <a:ext uri="{FF2B5EF4-FFF2-40B4-BE49-F238E27FC236}">
                <a16:creationId xmlns:a16="http://schemas.microsoft.com/office/drawing/2014/main" id="{36B53FCF-620D-4D72-A6BA-64432A2B3A42}"/>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5599459" y="6223426"/>
            <a:ext cx="527331" cy="527331"/>
          </a:xfrm>
          <a:prstGeom prst="rect">
            <a:avLst/>
          </a:prstGeom>
        </p:spPr>
      </p:pic>
      <p:pic>
        <p:nvPicPr>
          <p:cNvPr id="2072" name="Graphic 2071">
            <a:extLst>
              <a:ext uri="{FF2B5EF4-FFF2-40B4-BE49-F238E27FC236}">
                <a16:creationId xmlns:a16="http://schemas.microsoft.com/office/drawing/2014/main" id="{3B6095F0-7DA3-4260-8621-F03C32C98233}"/>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950107" y="1605566"/>
            <a:ext cx="764311" cy="764311"/>
          </a:xfrm>
          <a:prstGeom prst="rect">
            <a:avLst/>
          </a:prstGeom>
        </p:spPr>
      </p:pic>
      <p:sp>
        <p:nvSpPr>
          <p:cNvPr id="2073" name="TextBox 2072">
            <a:extLst>
              <a:ext uri="{FF2B5EF4-FFF2-40B4-BE49-F238E27FC236}">
                <a16:creationId xmlns:a16="http://schemas.microsoft.com/office/drawing/2014/main" id="{65C3E077-F619-4648-9864-76B664A2E572}"/>
              </a:ext>
            </a:extLst>
          </p:cNvPr>
          <p:cNvSpPr txBox="1"/>
          <p:nvPr/>
        </p:nvSpPr>
        <p:spPr>
          <a:xfrm>
            <a:off x="324992" y="2238643"/>
            <a:ext cx="2127505" cy="627864"/>
          </a:xfrm>
          <a:prstGeom prst="rect">
            <a:avLst/>
          </a:prstGeom>
          <a:noFill/>
        </p:spPr>
        <p:txBody>
          <a:bodyPr wrap="none" lIns="182880" tIns="146304" rIns="182880" bIns="146304" rtlCol="0">
            <a:spAutoFit/>
          </a:bodyPr>
          <a:lstStyle/>
          <a:p>
            <a:pPr>
              <a:lnSpc>
                <a:spcPct val="90000"/>
              </a:lnSpc>
              <a:spcAft>
                <a:spcPts val="600"/>
              </a:spcAft>
            </a:pPr>
            <a:r>
              <a:rPr lang="en-GB" sz="2400" dirty="0">
                <a:solidFill>
                  <a:schemeClr val="tx1">
                    <a:lumMod val="75000"/>
                  </a:schemeClr>
                </a:solidFill>
              </a:rPr>
              <a:t>Visual Studio</a:t>
            </a:r>
          </a:p>
        </p:txBody>
      </p:sp>
      <p:sp>
        <p:nvSpPr>
          <p:cNvPr id="3" name="TextBox 2">
            <a:extLst>
              <a:ext uri="{FF2B5EF4-FFF2-40B4-BE49-F238E27FC236}">
                <a16:creationId xmlns:a16="http://schemas.microsoft.com/office/drawing/2014/main" id="{82FF7B91-8395-44C2-B99B-B63DFAA5B3FC}"/>
              </a:ext>
            </a:extLst>
          </p:cNvPr>
          <p:cNvSpPr txBox="1"/>
          <p:nvPr/>
        </p:nvSpPr>
        <p:spPr>
          <a:xfrm>
            <a:off x="5694324" y="1417984"/>
            <a:ext cx="6560596" cy="600164"/>
          </a:xfrm>
          <a:prstGeom prst="rect">
            <a:avLst/>
          </a:prstGeom>
          <a:noFill/>
        </p:spPr>
        <p:txBody>
          <a:bodyPr wrap="square" lIns="182880" tIns="146304" rIns="182880" bIns="146304" rtlCol="0">
            <a:spAutoFit/>
          </a:bodyPr>
          <a:lstStyle/>
          <a:p>
            <a:pPr algn="ctr">
              <a:lnSpc>
                <a:spcPct val="90000"/>
              </a:lnSpc>
              <a:spcAft>
                <a:spcPts val="600"/>
              </a:spcAft>
            </a:pPr>
            <a:r>
              <a:rPr lang="en-GB" sz="2200" dirty="0">
                <a:gradFill>
                  <a:gsLst>
                    <a:gs pos="2917">
                      <a:schemeClr val="tx1"/>
                    </a:gs>
                    <a:gs pos="30000">
                      <a:schemeClr val="tx1"/>
                    </a:gs>
                  </a:gsLst>
                  <a:lin ang="5400000" scaled="0"/>
                </a:gradFill>
              </a:rPr>
              <a:t>Use whichever tools you are comfortable with</a:t>
            </a:r>
          </a:p>
        </p:txBody>
      </p:sp>
    </p:spTree>
    <p:extLst>
      <p:ext uri="{BB962C8B-B14F-4D97-AF65-F5344CB8AC3E}">
        <p14:creationId xmlns:p14="http://schemas.microsoft.com/office/powerpoint/2010/main" val="3986332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up)">
                                      <p:cBhvr>
                                        <p:cTn id="7" dur="500"/>
                                        <p:tgtEl>
                                          <p:spTgt spid="7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0"/>
                                        </p:tgtEl>
                                        <p:attrNameLst>
                                          <p:attrName>style.visibility</p:attrName>
                                        </p:attrNameLst>
                                      </p:cBhvr>
                                      <p:to>
                                        <p:strVal val="visible"/>
                                      </p:to>
                                    </p:set>
                                    <p:animEffect transition="in" filter="fade">
                                      <p:cBhvr>
                                        <p:cTn id="11" dur="500"/>
                                        <p:tgtEl>
                                          <p:spTgt spid="8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64"/>
                                        </p:tgtEl>
                                        <p:attrNameLst>
                                          <p:attrName>style.visibility</p:attrName>
                                        </p:attrNameLst>
                                      </p:cBhvr>
                                      <p:to>
                                        <p:strVal val="visible"/>
                                      </p:to>
                                    </p:set>
                                    <p:animEffect transition="in" filter="wipe(up)">
                                      <p:cBhvr>
                                        <p:cTn id="14" dur="500"/>
                                        <p:tgtEl>
                                          <p:spTgt spid="164"/>
                                        </p:tgtEl>
                                      </p:cBhvr>
                                    </p:animEffect>
                                  </p:childTnLst>
                                </p:cTn>
                              </p:par>
                              <p:par>
                                <p:cTn id="15" presetID="2" presetClass="entr" presetSubtype="2"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1+#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nodeType="withEffect">
                                  <p:stCondLst>
                                    <p:cond delay="0"/>
                                  </p:stCondLst>
                                  <p:childTnLst>
                                    <p:set>
                                      <p:cBhvr>
                                        <p:cTn id="27" dur="1" fill="hold">
                                          <p:stCondLst>
                                            <p:cond delay="0"/>
                                          </p:stCondLst>
                                        </p:cTn>
                                        <p:tgtEl>
                                          <p:spTgt spid="2072"/>
                                        </p:tgtEl>
                                        <p:attrNameLst>
                                          <p:attrName>style.visibility</p:attrName>
                                        </p:attrNameLst>
                                      </p:cBhvr>
                                      <p:to>
                                        <p:strVal val="visible"/>
                                      </p:to>
                                    </p:set>
                                    <p:animEffect transition="in" filter="fade">
                                      <p:cBhvr>
                                        <p:cTn id="28" dur="500"/>
                                        <p:tgtEl>
                                          <p:spTgt spid="207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73"/>
                                        </p:tgtEl>
                                        <p:attrNameLst>
                                          <p:attrName>style.visibility</p:attrName>
                                        </p:attrNameLst>
                                      </p:cBhvr>
                                      <p:to>
                                        <p:strVal val="visible"/>
                                      </p:to>
                                    </p:set>
                                    <p:animEffect transition="in" filter="fade">
                                      <p:cBhvr>
                                        <p:cTn id="31" dur="500"/>
                                        <p:tgtEl>
                                          <p:spTgt spid="2073"/>
                                        </p:tgtEl>
                                      </p:cBhvr>
                                    </p:animEffect>
                                  </p:childTnLst>
                                </p:cTn>
                              </p:par>
                            </p:childTnLst>
                          </p:cTn>
                        </p:par>
                        <p:par>
                          <p:cTn id="32" fill="hold">
                            <p:stCondLst>
                              <p:cond delay="1500"/>
                            </p:stCondLst>
                            <p:childTnLst>
                              <p:par>
                                <p:cTn id="33" presetID="10" presetClass="entr" presetSubtype="0" fill="hold" grpId="0" nodeType="after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fade">
                                      <p:cBhvr>
                                        <p:cTn id="35" dur="500"/>
                                        <p:tgtEl>
                                          <p:spTgt spid="81"/>
                                        </p:tgtEl>
                                      </p:cBhvr>
                                    </p:animEffect>
                                  </p:childTnLst>
                                </p:cTn>
                              </p:par>
                              <p:par>
                                <p:cTn id="36" presetID="10" presetClass="entr" presetSubtype="0" fill="hold" nodeType="withEffect">
                                  <p:stCondLst>
                                    <p:cond delay="0"/>
                                  </p:stCondLst>
                                  <p:childTnLst>
                                    <p:set>
                                      <p:cBhvr>
                                        <p:cTn id="37" dur="1" fill="hold">
                                          <p:stCondLst>
                                            <p:cond delay="0"/>
                                          </p:stCondLst>
                                        </p:cTn>
                                        <p:tgtEl>
                                          <p:spTgt spid="2052"/>
                                        </p:tgtEl>
                                        <p:attrNameLst>
                                          <p:attrName>style.visibility</p:attrName>
                                        </p:attrNameLst>
                                      </p:cBhvr>
                                      <p:to>
                                        <p:strVal val="visible"/>
                                      </p:to>
                                    </p:set>
                                    <p:animEffect transition="in" filter="fade">
                                      <p:cBhvr>
                                        <p:cTn id="38" dur="500"/>
                                        <p:tgtEl>
                                          <p:spTgt spid="2052"/>
                                        </p:tgtEl>
                                      </p:cBhvr>
                                    </p:animEffect>
                                  </p:childTnLst>
                                </p:cTn>
                              </p:par>
                              <p:par>
                                <p:cTn id="39" presetID="10" presetClass="entr" presetSubtype="0" fill="hold" nodeType="withEffect">
                                  <p:stCondLst>
                                    <p:cond delay="0"/>
                                  </p:stCondLst>
                                  <p:childTnLst>
                                    <p:set>
                                      <p:cBhvr>
                                        <p:cTn id="40" dur="1" fill="hold">
                                          <p:stCondLst>
                                            <p:cond delay="0"/>
                                          </p:stCondLst>
                                        </p:cTn>
                                        <p:tgtEl>
                                          <p:spTgt spid="2065"/>
                                        </p:tgtEl>
                                        <p:attrNameLst>
                                          <p:attrName>style.visibility</p:attrName>
                                        </p:attrNameLst>
                                      </p:cBhvr>
                                      <p:to>
                                        <p:strVal val="visible"/>
                                      </p:to>
                                    </p:set>
                                    <p:animEffect transition="in" filter="fade">
                                      <p:cBhvr>
                                        <p:cTn id="41" dur="500"/>
                                        <p:tgtEl>
                                          <p:spTgt spid="2065"/>
                                        </p:tgtEl>
                                      </p:cBhvr>
                                    </p:animEffect>
                                  </p:childTnLst>
                                </p:cTn>
                              </p:par>
                              <p:par>
                                <p:cTn id="42" presetID="10" presetClass="entr" presetSubtype="0" fill="hold" nodeType="withEffect">
                                  <p:stCondLst>
                                    <p:cond delay="0"/>
                                  </p:stCondLst>
                                  <p:childTnLst>
                                    <p:set>
                                      <p:cBhvr>
                                        <p:cTn id="43" dur="1" fill="hold">
                                          <p:stCondLst>
                                            <p:cond delay="0"/>
                                          </p:stCondLst>
                                        </p:cTn>
                                        <p:tgtEl>
                                          <p:spTgt spid="2067"/>
                                        </p:tgtEl>
                                        <p:attrNameLst>
                                          <p:attrName>style.visibility</p:attrName>
                                        </p:attrNameLst>
                                      </p:cBhvr>
                                      <p:to>
                                        <p:strVal val="visible"/>
                                      </p:to>
                                    </p:set>
                                    <p:animEffect transition="in" filter="fade">
                                      <p:cBhvr>
                                        <p:cTn id="44" dur="500"/>
                                        <p:tgtEl>
                                          <p:spTgt spid="2067"/>
                                        </p:tgtEl>
                                      </p:cBhvr>
                                    </p:animEffect>
                                  </p:childTnLst>
                                </p:cTn>
                              </p:par>
                              <p:par>
                                <p:cTn id="45" presetID="10" presetClass="entr" presetSubtype="0" fill="hold" nodeType="withEffect">
                                  <p:stCondLst>
                                    <p:cond delay="0"/>
                                  </p:stCondLst>
                                  <p:childTnLst>
                                    <p:set>
                                      <p:cBhvr>
                                        <p:cTn id="46" dur="1" fill="hold">
                                          <p:stCondLst>
                                            <p:cond delay="0"/>
                                          </p:stCondLst>
                                        </p:cTn>
                                        <p:tgtEl>
                                          <p:spTgt spid="2055"/>
                                        </p:tgtEl>
                                        <p:attrNameLst>
                                          <p:attrName>style.visibility</p:attrName>
                                        </p:attrNameLst>
                                      </p:cBhvr>
                                      <p:to>
                                        <p:strVal val="visible"/>
                                      </p:to>
                                    </p:set>
                                    <p:animEffect transition="in" filter="fade">
                                      <p:cBhvr>
                                        <p:cTn id="47" dur="500"/>
                                        <p:tgtEl>
                                          <p:spTgt spid="205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068"/>
                                        </p:tgtEl>
                                        <p:attrNameLst>
                                          <p:attrName>style.visibility</p:attrName>
                                        </p:attrNameLst>
                                      </p:cBhvr>
                                      <p:to>
                                        <p:strVal val="visible"/>
                                      </p:to>
                                    </p:set>
                                    <p:animEffect transition="in" filter="fade">
                                      <p:cBhvr>
                                        <p:cTn id="50" dur="500"/>
                                        <p:tgtEl>
                                          <p:spTgt spid="2068"/>
                                        </p:tgtEl>
                                      </p:cBhvr>
                                    </p:animEffect>
                                  </p:childTnLst>
                                </p:cTn>
                              </p:par>
                            </p:childTnLst>
                          </p:cTn>
                        </p:par>
                        <p:par>
                          <p:cTn id="51" fill="hold">
                            <p:stCondLst>
                              <p:cond delay="2000"/>
                            </p:stCondLst>
                            <p:childTnLst>
                              <p:par>
                                <p:cTn id="52" presetID="10" presetClass="entr" presetSubtype="0" fill="hold" grpId="0" nodeType="afterEffect">
                                  <p:stCondLst>
                                    <p:cond delay="0"/>
                                  </p:stCondLst>
                                  <p:childTnLst>
                                    <p:set>
                                      <p:cBhvr>
                                        <p:cTn id="53" dur="1" fill="hold">
                                          <p:stCondLst>
                                            <p:cond delay="0"/>
                                          </p:stCondLst>
                                        </p:cTn>
                                        <p:tgtEl>
                                          <p:spTgt spid="2070"/>
                                        </p:tgtEl>
                                        <p:attrNameLst>
                                          <p:attrName>style.visibility</p:attrName>
                                        </p:attrNameLst>
                                      </p:cBhvr>
                                      <p:to>
                                        <p:strVal val="visible"/>
                                      </p:to>
                                    </p:set>
                                    <p:animEffect transition="in" filter="fade">
                                      <p:cBhvr>
                                        <p:cTn id="54" dur="500"/>
                                        <p:tgtEl>
                                          <p:spTgt spid="2070"/>
                                        </p:tgtEl>
                                      </p:cBhvr>
                                    </p:animEffect>
                                  </p:childTnLst>
                                </p:cTn>
                              </p:par>
                              <p:par>
                                <p:cTn id="55" presetID="10" presetClass="entr" presetSubtype="0" fill="hold" nodeType="withEffect">
                                  <p:stCondLst>
                                    <p:cond delay="0"/>
                                  </p:stCondLst>
                                  <p:childTnLst>
                                    <p:set>
                                      <p:cBhvr>
                                        <p:cTn id="56" dur="1" fill="hold">
                                          <p:stCondLst>
                                            <p:cond delay="0"/>
                                          </p:stCondLst>
                                        </p:cTn>
                                        <p:tgtEl>
                                          <p:spTgt spid="2057"/>
                                        </p:tgtEl>
                                        <p:attrNameLst>
                                          <p:attrName>style.visibility</p:attrName>
                                        </p:attrNameLst>
                                      </p:cBhvr>
                                      <p:to>
                                        <p:strVal val="visible"/>
                                      </p:to>
                                    </p:set>
                                    <p:animEffect transition="in" filter="fade">
                                      <p:cBhvr>
                                        <p:cTn id="57" dur="500"/>
                                        <p:tgtEl>
                                          <p:spTgt spid="2057"/>
                                        </p:tgtEl>
                                      </p:cBhvr>
                                    </p:animEffect>
                                  </p:childTnLst>
                                </p:cTn>
                              </p:par>
                              <p:par>
                                <p:cTn id="58" presetID="10" presetClass="entr" presetSubtype="0" fill="hold" nodeType="withEffect">
                                  <p:stCondLst>
                                    <p:cond delay="0"/>
                                  </p:stCondLst>
                                  <p:childTnLst>
                                    <p:set>
                                      <p:cBhvr>
                                        <p:cTn id="59" dur="1" fill="hold">
                                          <p:stCondLst>
                                            <p:cond delay="0"/>
                                          </p:stCondLst>
                                        </p:cTn>
                                        <p:tgtEl>
                                          <p:spTgt spid="2059"/>
                                        </p:tgtEl>
                                        <p:attrNameLst>
                                          <p:attrName>style.visibility</p:attrName>
                                        </p:attrNameLst>
                                      </p:cBhvr>
                                      <p:to>
                                        <p:strVal val="visible"/>
                                      </p:to>
                                    </p:set>
                                    <p:animEffect transition="in" filter="fade">
                                      <p:cBhvr>
                                        <p:cTn id="60" dur="500"/>
                                        <p:tgtEl>
                                          <p:spTgt spid="2059"/>
                                        </p:tgtEl>
                                      </p:cBhvr>
                                    </p:animEffect>
                                  </p:childTnLst>
                                </p:cTn>
                              </p:par>
                              <p:par>
                                <p:cTn id="61" presetID="10" presetClass="entr" presetSubtype="0" fill="hold" nodeType="withEffect">
                                  <p:stCondLst>
                                    <p:cond delay="0"/>
                                  </p:stCondLst>
                                  <p:childTnLst>
                                    <p:set>
                                      <p:cBhvr>
                                        <p:cTn id="62" dur="1" fill="hold">
                                          <p:stCondLst>
                                            <p:cond delay="0"/>
                                          </p:stCondLst>
                                        </p:cTn>
                                        <p:tgtEl>
                                          <p:spTgt spid="2061"/>
                                        </p:tgtEl>
                                        <p:attrNameLst>
                                          <p:attrName>style.visibility</p:attrName>
                                        </p:attrNameLst>
                                      </p:cBhvr>
                                      <p:to>
                                        <p:strVal val="visible"/>
                                      </p:to>
                                    </p:set>
                                    <p:animEffect transition="in" filter="fade">
                                      <p:cBhvr>
                                        <p:cTn id="63" dur="500"/>
                                        <p:tgtEl>
                                          <p:spTgt spid="2061"/>
                                        </p:tgtEl>
                                      </p:cBhvr>
                                    </p:animEffect>
                                  </p:childTnLst>
                                </p:cTn>
                              </p:par>
                              <p:par>
                                <p:cTn id="64" presetID="10" presetClass="entr" presetSubtype="0" fill="hold" nodeType="withEffect">
                                  <p:stCondLst>
                                    <p:cond delay="0"/>
                                  </p:stCondLst>
                                  <p:childTnLst>
                                    <p:set>
                                      <p:cBhvr>
                                        <p:cTn id="65" dur="1" fill="hold">
                                          <p:stCondLst>
                                            <p:cond delay="0"/>
                                          </p:stCondLst>
                                        </p:cTn>
                                        <p:tgtEl>
                                          <p:spTgt spid="2063"/>
                                        </p:tgtEl>
                                        <p:attrNameLst>
                                          <p:attrName>style.visibility</p:attrName>
                                        </p:attrNameLst>
                                      </p:cBhvr>
                                      <p:to>
                                        <p:strVal val="visible"/>
                                      </p:to>
                                    </p:set>
                                    <p:animEffect transition="in" filter="fade">
                                      <p:cBhvr>
                                        <p:cTn id="66" dur="500"/>
                                        <p:tgtEl>
                                          <p:spTgt spid="206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064"/>
                                        </p:tgtEl>
                                        <p:attrNameLst>
                                          <p:attrName>style.visibility</p:attrName>
                                        </p:attrNameLst>
                                      </p:cBhvr>
                                      <p:to>
                                        <p:strVal val="visible"/>
                                      </p:to>
                                    </p:set>
                                    <p:animEffect transition="in" filter="fade">
                                      <p:cBhvr>
                                        <p:cTn id="69" dur="500"/>
                                        <p:tgtEl>
                                          <p:spTgt spid="2064"/>
                                        </p:tgtEl>
                                      </p:cBhvr>
                                    </p:animEffect>
                                  </p:childTnLst>
                                </p:cTn>
                              </p:par>
                            </p:childTnLst>
                          </p:cTn>
                        </p:par>
                        <p:par>
                          <p:cTn id="70" fill="hold">
                            <p:stCondLst>
                              <p:cond delay="2500"/>
                            </p:stCondLst>
                            <p:childTnLst>
                              <p:par>
                                <p:cTn id="71" presetID="10" presetClass="entr" presetSubtype="0" fill="hold" grpId="0" nodeType="afterEffect">
                                  <p:stCondLst>
                                    <p:cond delay="0"/>
                                  </p:stCondLst>
                                  <p:childTnLst>
                                    <p:set>
                                      <p:cBhvr>
                                        <p:cTn id="72" dur="1" fill="hold">
                                          <p:stCondLst>
                                            <p:cond delay="0"/>
                                          </p:stCondLst>
                                        </p:cTn>
                                        <p:tgtEl>
                                          <p:spTgt spid="75"/>
                                        </p:tgtEl>
                                        <p:attrNameLst>
                                          <p:attrName>style.visibility</p:attrName>
                                        </p:attrNameLst>
                                      </p:cBhvr>
                                      <p:to>
                                        <p:strVal val="visible"/>
                                      </p:to>
                                    </p:set>
                                    <p:animEffect transition="in" filter="fade">
                                      <p:cBhvr>
                                        <p:cTn id="73" dur="500"/>
                                        <p:tgtEl>
                                          <p:spTgt spid="75"/>
                                        </p:tgtEl>
                                      </p:cBhvr>
                                    </p:animEffect>
                                  </p:childTnLst>
                                </p:cTn>
                              </p:par>
                              <p:par>
                                <p:cTn id="74" presetID="10" presetClass="entr" presetSubtype="0" fill="hold" nodeType="with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fade">
                                      <p:cBhvr>
                                        <p:cTn id="76" dur="500"/>
                                        <p:tgtEl>
                                          <p:spTgt spid="9"/>
                                        </p:tgtEl>
                                      </p:cBhvr>
                                    </p:animEffect>
                                  </p:childTnLst>
                                </p:cTn>
                              </p:par>
                              <p:par>
                                <p:cTn id="77" presetID="10" presetClass="entr" presetSubtype="0" fill="hold" nodeType="with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fade">
                                      <p:cBhvr>
                                        <p:cTn id="79" dur="500"/>
                                        <p:tgtEl>
                                          <p:spTgt spid="12"/>
                                        </p:tgtEl>
                                      </p:cBhvr>
                                    </p:animEffect>
                                  </p:childTnLst>
                                </p:cTn>
                              </p:par>
                              <p:par>
                                <p:cTn id="80" presetID="10" presetClass="entr" presetSubtype="0" fill="hold"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par>
                                <p:cTn id="83" presetID="10" presetClass="entr" presetSubtype="0" fill="hold" nodeType="with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fade">
                                      <p:cBhvr>
                                        <p:cTn id="85" dur="500"/>
                                        <p:tgtEl>
                                          <p:spTgt spid="26"/>
                                        </p:tgtEl>
                                      </p:cBhvr>
                                    </p:animEffect>
                                  </p:childTnLst>
                                </p:cTn>
                              </p:par>
                              <p:par>
                                <p:cTn id="86" presetID="10" presetClass="entr" presetSubtype="0" fill="hold" nodeType="with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500"/>
                                        <p:tgtEl>
                                          <p:spTgt spid="28"/>
                                        </p:tgtEl>
                                      </p:cBhvr>
                                    </p:animEffect>
                                  </p:childTnLst>
                                </p:cTn>
                              </p:par>
                              <p:par>
                                <p:cTn id="89" presetID="10" presetClass="entr" presetSubtype="0" fill="hold" nodeType="withEffect">
                                  <p:stCondLst>
                                    <p:cond delay="0"/>
                                  </p:stCondLst>
                                  <p:childTnLst>
                                    <p:set>
                                      <p:cBhvr>
                                        <p:cTn id="90" dur="1" fill="hold">
                                          <p:stCondLst>
                                            <p:cond delay="0"/>
                                          </p:stCondLst>
                                        </p:cTn>
                                        <p:tgtEl>
                                          <p:spTgt spid="2049"/>
                                        </p:tgtEl>
                                        <p:attrNameLst>
                                          <p:attrName>style.visibility</p:attrName>
                                        </p:attrNameLst>
                                      </p:cBhvr>
                                      <p:to>
                                        <p:strVal val="visible"/>
                                      </p:to>
                                    </p:set>
                                    <p:animEffect transition="in" filter="fade">
                                      <p:cBhvr>
                                        <p:cTn id="91" dur="500"/>
                                        <p:tgtEl>
                                          <p:spTgt spid="204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7"/>
                                        </p:tgtEl>
                                        <p:attrNameLst>
                                          <p:attrName>style.visibility</p:attrName>
                                        </p:attrNameLst>
                                      </p:cBhvr>
                                      <p:to>
                                        <p:strVal val="visible"/>
                                      </p:to>
                                    </p:set>
                                    <p:animEffect transition="in" filter="fade">
                                      <p:cBhvr>
                                        <p:cTn id="94" dur="500"/>
                                        <p:tgtEl>
                                          <p:spTgt spid="67"/>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069"/>
                                        </p:tgtEl>
                                        <p:attrNameLst>
                                          <p:attrName>style.visibility</p:attrName>
                                        </p:attrNameLst>
                                      </p:cBhvr>
                                      <p:to>
                                        <p:strVal val="visible"/>
                                      </p:to>
                                    </p:set>
                                    <p:animEffect transition="in" filter="fade">
                                      <p:cBhvr>
                                        <p:cTn id="97" dur="500"/>
                                        <p:tgtEl>
                                          <p:spTgt spid="2069"/>
                                        </p:tgtEl>
                                      </p:cBhvr>
                                    </p:animEffect>
                                  </p:childTnLst>
                                </p:cTn>
                              </p:par>
                              <p:par>
                                <p:cTn id="98" presetID="10" presetClass="entr" presetSubtype="0" fill="hold" nodeType="withEffect">
                                  <p:stCondLst>
                                    <p:cond delay="0"/>
                                  </p:stCondLst>
                                  <p:childTnLst>
                                    <p:set>
                                      <p:cBhvr>
                                        <p:cTn id="99" dur="1" fill="hold">
                                          <p:stCondLst>
                                            <p:cond delay="0"/>
                                          </p:stCondLst>
                                        </p:cTn>
                                        <p:tgtEl>
                                          <p:spTgt spid="73"/>
                                        </p:tgtEl>
                                        <p:attrNameLst>
                                          <p:attrName>style.visibility</p:attrName>
                                        </p:attrNameLst>
                                      </p:cBhvr>
                                      <p:to>
                                        <p:strVal val="visible"/>
                                      </p:to>
                                    </p:set>
                                    <p:animEffect transition="in" filter="fade">
                                      <p:cBhvr>
                                        <p:cTn id="100"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76" grpId="0" animBg="1"/>
      <p:bldP spid="75" grpId="0" animBg="1"/>
      <p:bldP spid="2070" grpId="0" animBg="1"/>
      <p:bldP spid="79" grpId="0" animBg="1"/>
      <p:bldP spid="80" grpId="0"/>
      <p:bldP spid="164" grpId="0" animBg="1"/>
      <p:bldP spid="2064" grpId="0"/>
      <p:bldP spid="67" grpId="0"/>
      <p:bldP spid="2068" grpId="0"/>
      <p:bldP spid="2069" grpId="0"/>
      <p:bldP spid="2073"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A899FF-1EEA-4AAB-BDC0-E9F41C04923D}"/>
              </a:ext>
            </a:extLst>
          </p:cNvPr>
          <p:cNvSpPr>
            <a:spLocks noGrp="1"/>
          </p:cNvSpPr>
          <p:nvPr>
            <p:ph type="title"/>
          </p:nvPr>
        </p:nvSpPr>
        <p:spPr/>
        <p:txBody>
          <a:bodyPr/>
          <a:lstStyle/>
          <a:p>
            <a:r>
              <a:rPr lang="en-GB" dirty="0"/>
              <a:t>Deeper Dive</a:t>
            </a:r>
          </a:p>
        </p:txBody>
      </p:sp>
      <p:pic>
        <p:nvPicPr>
          <p:cNvPr id="5" name="Graphic 4">
            <a:extLst>
              <a:ext uri="{FF2B5EF4-FFF2-40B4-BE49-F238E27FC236}">
                <a16:creationId xmlns:a16="http://schemas.microsoft.com/office/drawing/2014/main" id="{0F5E513B-853D-4D39-B012-7755980FFC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50685" y="4793406"/>
            <a:ext cx="1966318" cy="1966318"/>
          </a:xfrm>
          <a:prstGeom prst="rect">
            <a:avLst/>
          </a:prstGeom>
        </p:spPr>
      </p:pic>
    </p:spTree>
    <p:extLst>
      <p:ext uri="{BB962C8B-B14F-4D97-AF65-F5344CB8AC3E}">
        <p14:creationId xmlns:p14="http://schemas.microsoft.com/office/powerpoint/2010/main" val="200065071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C812AC-0FD1-4188-B792-92FF7AC6DC91}"/>
              </a:ext>
            </a:extLst>
          </p:cNvPr>
          <p:cNvSpPr>
            <a:spLocks noGrp="1"/>
          </p:cNvSpPr>
          <p:nvPr>
            <p:ph type="body" sz="quarter" idx="10"/>
          </p:nvPr>
        </p:nvSpPr>
        <p:spPr>
          <a:xfrm>
            <a:off x="529605" y="1445577"/>
            <a:ext cx="5511551" cy="3287054"/>
          </a:xfrm>
          <a:solidFill>
            <a:srgbClr val="0078D7"/>
          </a:solidFill>
        </p:spPr>
        <p:txBody>
          <a:bodyPr>
            <a:noAutofit/>
          </a:bodyPr>
          <a:lstStyle/>
          <a:p>
            <a:pPr marL="0" indent="0">
              <a:buNone/>
            </a:pPr>
            <a:r>
              <a:rPr lang="en-GB" sz="3200" dirty="0">
                <a:solidFill>
                  <a:schemeClr val="bg1">
                    <a:lumMod val="95000"/>
                  </a:schemeClr>
                </a:solidFill>
              </a:rPr>
              <a:t>Parameters are exposed to the </a:t>
            </a:r>
            <a:r>
              <a:rPr lang="en-GB" sz="3200" dirty="0">
                <a:solidFill>
                  <a:schemeClr val="bg1">
                    <a:lumMod val="95000"/>
                  </a:schemeClr>
                </a:solidFill>
                <a:latin typeface="Segoe UI Semibold" panose="020B0702040204020203" pitchFamily="34" charset="0"/>
                <a:cs typeface="Segoe UI Semibold" panose="020B0702040204020203" pitchFamily="34" charset="0"/>
              </a:rPr>
              <a:t>user</a:t>
            </a:r>
            <a:r>
              <a:rPr lang="en-GB" sz="3200" dirty="0">
                <a:solidFill>
                  <a:schemeClr val="bg1">
                    <a:lumMod val="95000"/>
                  </a:schemeClr>
                </a:solidFill>
              </a:rPr>
              <a:t> of the template as </a:t>
            </a:r>
            <a:r>
              <a:rPr lang="en-GB" sz="3200" dirty="0">
                <a:solidFill>
                  <a:schemeClr val="bg1">
                    <a:lumMod val="95000"/>
                  </a:schemeClr>
                </a:solidFill>
                <a:latin typeface="Segoe UI Semibold" panose="020B0702040204020203" pitchFamily="34" charset="0"/>
                <a:cs typeface="Segoe UI Semibold" panose="020B0702040204020203" pitchFamily="34" charset="0"/>
              </a:rPr>
              <a:t>inputs</a:t>
            </a:r>
            <a:r>
              <a:rPr lang="en-GB" sz="3200" dirty="0">
                <a:solidFill>
                  <a:schemeClr val="bg1">
                    <a:lumMod val="95000"/>
                  </a:schemeClr>
                </a:solidFill>
              </a:rPr>
              <a:t> they can provide. </a:t>
            </a:r>
          </a:p>
          <a:p>
            <a:pPr marL="0" indent="0">
              <a:buNone/>
            </a:pPr>
            <a:r>
              <a:rPr lang="en-GB" sz="3200" dirty="0">
                <a:solidFill>
                  <a:schemeClr val="bg1">
                    <a:lumMod val="95000"/>
                  </a:schemeClr>
                </a:solidFill>
              </a:rPr>
              <a:t>Values are passed to the template via a parameter file or from the command line </a:t>
            </a:r>
          </a:p>
        </p:txBody>
      </p:sp>
      <p:sp>
        <p:nvSpPr>
          <p:cNvPr id="3" name="Title 2">
            <a:extLst>
              <a:ext uri="{FF2B5EF4-FFF2-40B4-BE49-F238E27FC236}">
                <a16:creationId xmlns:a16="http://schemas.microsoft.com/office/drawing/2014/main" id="{036A957D-9DF3-43D5-9516-2CC1283B55A7}"/>
              </a:ext>
            </a:extLst>
          </p:cNvPr>
          <p:cNvSpPr>
            <a:spLocks noGrp="1"/>
          </p:cNvSpPr>
          <p:nvPr>
            <p:ph type="title"/>
          </p:nvPr>
        </p:nvSpPr>
        <p:spPr/>
        <p:txBody>
          <a:bodyPr/>
          <a:lstStyle/>
          <a:p>
            <a:r>
              <a:rPr lang="en-GB" dirty="0"/>
              <a:t>Parameters vs. Variables</a:t>
            </a:r>
          </a:p>
        </p:txBody>
      </p:sp>
      <p:sp>
        <p:nvSpPr>
          <p:cNvPr id="5" name="Text Placeholder 1">
            <a:extLst>
              <a:ext uri="{FF2B5EF4-FFF2-40B4-BE49-F238E27FC236}">
                <a16:creationId xmlns:a16="http://schemas.microsoft.com/office/drawing/2014/main" id="{B68C8E1B-149C-4DF8-85D7-254D9AE4DC43}"/>
              </a:ext>
            </a:extLst>
          </p:cNvPr>
          <p:cNvSpPr txBox="1">
            <a:spLocks/>
          </p:cNvSpPr>
          <p:nvPr/>
        </p:nvSpPr>
        <p:spPr>
          <a:xfrm>
            <a:off x="6434261" y="1445577"/>
            <a:ext cx="5511551" cy="3287054"/>
          </a:xfrm>
          <a:prstGeom prst="rect">
            <a:avLst/>
          </a:prstGeom>
          <a:solidFill>
            <a:srgbClr val="0078D7"/>
          </a:solidFill>
        </p:spPr>
        <p:txBody>
          <a:bodyPr vert="horz" wrap="square" lIns="146304" tIns="91440" rIns="146304" bIns="91440" rtlCol="0" anchor="ct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3200" dirty="0">
                <a:solidFill>
                  <a:schemeClr val="bg1">
                    <a:lumMod val="95000"/>
                  </a:schemeClr>
                </a:solidFill>
              </a:rPr>
              <a:t>Variables are used </a:t>
            </a:r>
            <a:r>
              <a:rPr lang="en-GB" sz="3200" dirty="0">
                <a:solidFill>
                  <a:schemeClr val="bg1">
                    <a:lumMod val="95000"/>
                  </a:schemeClr>
                </a:solidFill>
                <a:latin typeface="Segoe UI Semibold" panose="020B0702040204020203" pitchFamily="34" charset="0"/>
                <a:cs typeface="Segoe UI Semibold" panose="020B0702040204020203" pitchFamily="34" charset="0"/>
              </a:rPr>
              <a:t>internally</a:t>
            </a:r>
            <a:r>
              <a:rPr lang="en-GB" sz="3200" dirty="0">
                <a:solidFill>
                  <a:schemeClr val="bg1">
                    <a:lumMod val="95000"/>
                  </a:schemeClr>
                </a:solidFill>
              </a:rPr>
              <a:t> by the template for values you wish to use in several places or to prevent hard-coding</a:t>
            </a:r>
          </a:p>
        </p:txBody>
      </p:sp>
      <p:sp>
        <p:nvSpPr>
          <p:cNvPr id="6" name="Rectangle 5">
            <a:extLst>
              <a:ext uri="{FF2B5EF4-FFF2-40B4-BE49-F238E27FC236}">
                <a16:creationId xmlns:a16="http://schemas.microsoft.com/office/drawing/2014/main" id="{98E041D8-5A2C-411E-862A-1F852905E32D}"/>
              </a:ext>
            </a:extLst>
          </p:cNvPr>
          <p:cNvSpPr/>
          <p:nvPr/>
        </p:nvSpPr>
        <p:spPr>
          <a:xfrm>
            <a:off x="529605" y="5081438"/>
            <a:ext cx="5511551" cy="1200329"/>
          </a:xfrm>
          <a:prstGeom prst="rect">
            <a:avLst/>
          </a:prstGeom>
          <a:solidFill>
            <a:schemeClr val="tx1">
              <a:lumMod val="50000"/>
            </a:schemeClr>
          </a:solidFill>
        </p:spPr>
        <p:txBody>
          <a:bodyPr wrap="square">
            <a:spAutoFit/>
          </a:bodyPr>
          <a:lstStyle/>
          <a:p>
            <a:r>
              <a:rPr lang="en-GB" dirty="0">
                <a:solidFill>
                  <a:srgbClr val="9CDCFE"/>
                </a:solidFill>
                <a:latin typeface="Consolas" panose="020B0609020204030204" pitchFamily="49" charset="0"/>
              </a:rPr>
              <a:t>"</a:t>
            </a:r>
            <a:r>
              <a:rPr lang="en-GB" dirty="0" err="1">
                <a:solidFill>
                  <a:srgbClr val="9CDCFE"/>
                </a:solidFill>
                <a:latin typeface="Consolas" panose="020B0609020204030204" pitchFamily="49" charset="0"/>
              </a:rPr>
              <a:t>vmUserName</a:t>
            </a:r>
            <a:r>
              <a:rPr lang="en-GB" dirty="0">
                <a:solidFill>
                  <a:srgbClr val="9CDCFE"/>
                </a:solidFill>
                <a:latin typeface="Consolas" panose="020B0609020204030204" pitchFamily="49" charset="0"/>
              </a:rPr>
              <a:t>"</a:t>
            </a:r>
            <a:r>
              <a:rPr lang="en-GB" dirty="0">
                <a:solidFill>
                  <a:srgbClr val="D4D4D4"/>
                </a:solidFill>
                <a:latin typeface="Consolas" panose="020B0609020204030204" pitchFamily="49" charset="0"/>
              </a:rPr>
              <a:t>: {</a:t>
            </a:r>
          </a:p>
          <a:p>
            <a:r>
              <a:rPr lang="en-GB" dirty="0">
                <a:solidFill>
                  <a:srgbClr val="9CDCFE"/>
                </a:solidFill>
                <a:latin typeface="Consolas" panose="020B0609020204030204" pitchFamily="49" charset="0"/>
              </a:rPr>
              <a:t>  "type"</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"string"</a:t>
            </a:r>
            <a:r>
              <a:rPr lang="en-GB" dirty="0">
                <a:solidFill>
                  <a:srgbClr val="D4D4D4"/>
                </a:solidFill>
                <a:latin typeface="Consolas" panose="020B0609020204030204" pitchFamily="49" charset="0"/>
              </a:rPr>
              <a:t>,</a:t>
            </a:r>
          </a:p>
          <a:p>
            <a:r>
              <a:rPr lang="en-GB" dirty="0">
                <a:solidFill>
                  <a:srgbClr val="9CDCFE"/>
                </a:solidFill>
                <a:latin typeface="Consolas" panose="020B0609020204030204" pitchFamily="49" charset="0"/>
              </a:rPr>
              <a:t>  "</a:t>
            </a:r>
            <a:r>
              <a:rPr lang="en-GB" dirty="0" err="1">
                <a:solidFill>
                  <a:srgbClr val="9CDCFE"/>
                </a:solidFill>
                <a:latin typeface="Consolas" panose="020B0609020204030204" pitchFamily="49" charset="0"/>
              </a:rPr>
              <a:t>defaultValue</a:t>
            </a:r>
            <a:r>
              <a:rPr lang="en-GB" dirty="0">
                <a:solidFill>
                  <a:srgbClr val="9CDCFE"/>
                </a:solidFill>
                <a:latin typeface="Consolas" panose="020B0609020204030204" pitchFamily="49" charset="0"/>
              </a:rPr>
              <a:t>"</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a:t>
            </a:r>
            <a:r>
              <a:rPr lang="en-GB" dirty="0" err="1">
                <a:solidFill>
                  <a:srgbClr val="CE9178"/>
                </a:solidFill>
                <a:latin typeface="Consolas" panose="020B0609020204030204" pitchFamily="49" charset="0"/>
              </a:rPr>
              <a:t>adminuser</a:t>
            </a:r>
            <a:r>
              <a:rPr lang="en-GB" dirty="0">
                <a:solidFill>
                  <a:srgbClr val="CE9178"/>
                </a:solidFill>
                <a:latin typeface="Consolas" panose="020B0609020204030204" pitchFamily="49" charset="0"/>
              </a:rPr>
              <a:t>"</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endParaRPr lang="en-GB" b="0" dirty="0">
              <a:solidFill>
                <a:srgbClr val="D4D4D4"/>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1F6ED5E8-1740-48C6-BA4A-A6E8A96396C9}"/>
              </a:ext>
            </a:extLst>
          </p:cNvPr>
          <p:cNvSpPr/>
          <p:nvPr/>
        </p:nvSpPr>
        <p:spPr>
          <a:xfrm>
            <a:off x="6434261" y="5081437"/>
            <a:ext cx="5511551" cy="1200329"/>
          </a:xfrm>
          <a:prstGeom prst="rect">
            <a:avLst/>
          </a:prstGeom>
          <a:solidFill>
            <a:schemeClr val="tx1">
              <a:lumMod val="50000"/>
            </a:schemeClr>
          </a:solidFill>
        </p:spPr>
        <p:txBody>
          <a:bodyPr wrap="square">
            <a:noAutofit/>
          </a:bodyPr>
          <a:lstStyle/>
          <a:p>
            <a:br>
              <a:rPr lang="en-GB" dirty="0">
                <a:solidFill>
                  <a:srgbClr val="9CDCFE"/>
                </a:solidFill>
                <a:latin typeface="Consolas" panose="020B0609020204030204" pitchFamily="49" charset="0"/>
              </a:rPr>
            </a:br>
            <a:r>
              <a:rPr lang="en-GB" dirty="0">
                <a:solidFill>
                  <a:srgbClr val="9CDCFE"/>
                </a:solidFill>
                <a:latin typeface="Consolas" panose="020B0609020204030204" pitchFamily="49" charset="0"/>
              </a:rPr>
              <a:t>"</a:t>
            </a:r>
            <a:r>
              <a:rPr lang="en-GB" dirty="0" err="1">
                <a:solidFill>
                  <a:srgbClr val="9CDCFE"/>
                </a:solidFill>
                <a:latin typeface="Consolas" panose="020B0609020204030204" pitchFamily="49" charset="0"/>
              </a:rPr>
              <a:t>appPlanName</a:t>
            </a:r>
            <a:r>
              <a:rPr lang="en-GB" dirty="0">
                <a:solidFill>
                  <a:srgbClr val="9CDCFE"/>
                </a:solidFill>
                <a:latin typeface="Consolas" panose="020B0609020204030204" pitchFamily="49" charset="0"/>
              </a:rPr>
              <a:t>"</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"app-service-plan",</a:t>
            </a:r>
          </a:p>
          <a:p>
            <a:r>
              <a:rPr lang="en-GB" dirty="0">
                <a:solidFill>
                  <a:srgbClr val="9CDCFE"/>
                </a:solidFill>
                <a:latin typeface="Consolas" panose="020B0609020204030204" pitchFamily="49" charset="0"/>
              </a:rPr>
              <a:t>"subnet"</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"10.0.100.0/24",</a:t>
            </a:r>
          </a:p>
          <a:p>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3049863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A4B9F3-FC07-4BBB-A09C-564155BC8ACD}"/>
              </a:ext>
            </a:extLst>
          </p:cNvPr>
          <p:cNvSpPr>
            <a:spLocks noGrp="1"/>
          </p:cNvSpPr>
          <p:nvPr>
            <p:ph type="body" sz="quarter" idx="10"/>
          </p:nvPr>
        </p:nvSpPr>
        <p:spPr>
          <a:xfrm>
            <a:off x="274638" y="1212850"/>
            <a:ext cx="11056167" cy="4136517"/>
          </a:xfrm>
        </p:spPr>
        <p:txBody>
          <a:bodyPr/>
          <a:lstStyle/>
          <a:p>
            <a:r>
              <a:rPr lang="en-GB" sz="2400" dirty="0"/>
              <a:t>Visual Studio 2017 has a UI and JSON outline view making template editing &amp; deployment easy, but VS2017 can be overkill for general template work</a:t>
            </a:r>
          </a:p>
          <a:p>
            <a:endParaRPr lang="en-GB" sz="2400" dirty="0"/>
          </a:p>
          <a:p>
            <a:r>
              <a:rPr lang="en-GB" sz="2400" dirty="0">
                <a:hlinkClick r:id="rId3"/>
              </a:rPr>
              <a:t>Visual Studio Code</a:t>
            </a:r>
            <a:r>
              <a:rPr lang="en-GB" sz="2400" dirty="0"/>
              <a:t> is a lighter weight option with great support for JSON, and has extensions such as </a:t>
            </a:r>
            <a:r>
              <a:rPr lang="en-GB" sz="2400" dirty="0">
                <a:hlinkClick r:id="rId4"/>
              </a:rPr>
              <a:t>Azure Resource Manager Tools</a:t>
            </a:r>
            <a:r>
              <a:rPr lang="en-GB" sz="2400" dirty="0"/>
              <a:t> and </a:t>
            </a:r>
            <a:r>
              <a:rPr lang="en-GB" sz="2400" dirty="0">
                <a:hlinkClick r:id="rId5"/>
              </a:rPr>
              <a:t>ARM snippets</a:t>
            </a:r>
            <a:r>
              <a:rPr lang="en-GB" sz="2400" dirty="0"/>
              <a:t> to help with development</a:t>
            </a:r>
          </a:p>
          <a:p>
            <a:endParaRPr lang="en-GB" sz="2400" dirty="0"/>
          </a:p>
          <a:p>
            <a:r>
              <a:rPr lang="en-GB" sz="2400" dirty="0"/>
              <a:t>The Azure portal has an editor built in which is not well </a:t>
            </a:r>
            <a:br>
              <a:rPr lang="en-GB" sz="2400" dirty="0"/>
            </a:br>
            <a:r>
              <a:rPr lang="en-GB" sz="2400" dirty="0"/>
              <a:t>known. This supports loading templates from the </a:t>
            </a:r>
            <a:r>
              <a:rPr lang="en-GB" sz="2400" dirty="0" err="1"/>
              <a:t>Github</a:t>
            </a:r>
            <a:r>
              <a:rPr lang="en-GB" sz="2400" dirty="0"/>
              <a:t> </a:t>
            </a:r>
            <a:br>
              <a:rPr lang="en-GB" sz="2400" dirty="0"/>
            </a:br>
            <a:r>
              <a:rPr lang="en-GB" sz="2400" dirty="0" err="1"/>
              <a:t>quickstart</a:t>
            </a:r>
            <a:r>
              <a:rPr lang="en-GB" sz="2400" dirty="0"/>
              <a:t> repo, importing &amp; exporting files and a UI for </a:t>
            </a:r>
            <a:br>
              <a:rPr lang="en-GB" sz="2400" dirty="0"/>
            </a:br>
            <a:r>
              <a:rPr lang="en-GB" sz="2400" dirty="0"/>
              <a:t>adding certain resources to your template</a:t>
            </a:r>
          </a:p>
        </p:txBody>
      </p:sp>
      <p:sp>
        <p:nvSpPr>
          <p:cNvPr id="3" name="Title 2">
            <a:extLst>
              <a:ext uri="{FF2B5EF4-FFF2-40B4-BE49-F238E27FC236}">
                <a16:creationId xmlns:a16="http://schemas.microsoft.com/office/drawing/2014/main" id="{153C00CF-C021-48A1-9FD9-A7D817535C7B}"/>
              </a:ext>
            </a:extLst>
          </p:cNvPr>
          <p:cNvSpPr>
            <a:spLocks noGrp="1"/>
          </p:cNvSpPr>
          <p:nvPr>
            <p:ph type="title"/>
          </p:nvPr>
        </p:nvSpPr>
        <p:spPr/>
        <p:txBody>
          <a:bodyPr/>
          <a:lstStyle/>
          <a:p>
            <a:r>
              <a:rPr lang="en-GB" dirty="0"/>
              <a:t>Editing Templates - Advice</a:t>
            </a:r>
          </a:p>
        </p:txBody>
      </p:sp>
      <p:sp>
        <p:nvSpPr>
          <p:cNvPr id="4" name="Rectangle 3">
            <a:extLst>
              <a:ext uri="{FF2B5EF4-FFF2-40B4-BE49-F238E27FC236}">
                <a16:creationId xmlns:a16="http://schemas.microsoft.com/office/drawing/2014/main" id="{335AE232-F90C-4FA6-B338-4390EFD57B5E}"/>
              </a:ext>
            </a:extLst>
          </p:cNvPr>
          <p:cNvSpPr/>
          <p:nvPr/>
        </p:nvSpPr>
        <p:spPr>
          <a:xfrm>
            <a:off x="745628" y="5597265"/>
            <a:ext cx="7344817" cy="805551"/>
          </a:xfrm>
          <a:prstGeom prst="rect">
            <a:avLst/>
          </a:prstGeom>
          <a:solidFill>
            <a:schemeClr val="bg1">
              <a:lumMod val="95000"/>
            </a:schemeClr>
          </a:solidFill>
        </p:spPr>
        <p:txBody>
          <a:bodyPr wrap="square" tIns="216000" bIns="216000">
            <a:spAutoFit/>
          </a:bodyPr>
          <a:lstStyle/>
          <a:p>
            <a:pPr algn="ctr"/>
            <a:r>
              <a:rPr lang="en-GB" sz="2400" dirty="0">
                <a:hlinkClick r:id="rId6"/>
              </a:rPr>
              <a:t>https://portal.azure.com/#create/Microsoft.Template</a:t>
            </a:r>
            <a:r>
              <a:rPr lang="en-GB" sz="2400" dirty="0"/>
              <a:t> </a:t>
            </a:r>
          </a:p>
        </p:txBody>
      </p:sp>
      <p:pic>
        <p:nvPicPr>
          <p:cNvPr id="5" name="Picture 4">
            <a:extLst>
              <a:ext uri="{FF2B5EF4-FFF2-40B4-BE49-F238E27FC236}">
                <a16:creationId xmlns:a16="http://schemas.microsoft.com/office/drawing/2014/main" id="{F503DC05-961C-4F8C-AD97-4C0F0EA4DBC4}"/>
              </a:ext>
            </a:extLst>
          </p:cNvPr>
          <p:cNvPicPr>
            <a:picLocks noChangeAspect="1"/>
          </p:cNvPicPr>
          <p:nvPr/>
        </p:nvPicPr>
        <p:blipFill>
          <a:blip r:embed="rId7"/>
          <a:stretch>
            <a:fillRect/>
          </a:stretch>
        </p:blipFill>
        <p:spPr>
          <a:xfrm>
            <a:off x="8342555" y="3497262"/>
            <a:ext cx="3940027" cy="3153452"/>
          </a:xfrm>
          <a:prstGeom prst="rect">
            <a:avLst/>
          </a:prstGeom>
          <a:ln w="12700">
            <a:solidFill>
              <a:schemeClr val="bg1">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0964266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solidFill>
                  <a:schemeClr val="tx1">
                    <a:lumMod val="75000"/>
                  </a:schemeClr>
                </a:solidFill>
              </a:rPr>
              <a:t>Template Functions</a:t>
            </a:r>
            <a:endParaRPr lang="en-GB" b="1" dirty="0">
              <a:solidFill>
                <a:schemeClr val="tx1">
                  <a:lumMod val="75000"/>
                </a:schemeClr>
              </a:solidFill>
            </a:endParaRPr>
          </a:p>
        </p:txBody>
      </p:sp>
      <p:sp>
        <p:nvSpPr>
          <p:cNvPr id="5" name="Text Placeholder 4">
            <a:extLst>
              <a:ext uri="{FF2B5EF4-FFF2-40B4-BE49-F238E27FC236}">
                <a16:creationId xmlns:a16="http://schemas.microsoft.com/office/drawing/2014/main" id="{A7FF956E-B8A7-4502-A686-AC317A5C3B03}"/>
              </a:ext>
            </a:extLst>
          </p:cNvPr>
          <p:cNvSpPr>
            <a:spLocks noGrp="1"/>
          </p:cNvSpPr>
          <p:nvPr>
            <p:ph type="body" sz="quarter" idx="10"/>
          </p:nvPr>
        </p:nvSpPr>
        <p:spPr>
          <a:xfrm>
            <a:off x="274639" y="1409030"/>
            <a:ext cx="6303639" cy="3730252"/>
          </a:xfrm>
        </p:spPr>
        <p:txBody>
          <a:bodyPr/>
          <a:lstStyle/>
          <a:p>
            <a:r>
              <a:rPr lang="en-GB" dirty="0">
                <a:solidFill>
                  <a:schemeClr val="tx1">
                    <a:lumMod val="75000"/>
                  </a:schemeClr>
                </a:solidFill>
              </a:rPr>
              <a:t>Array and object functions</a:t>
            </a:r>
          </a:p>
          <a:p>
            <a:r>
              <a:rPr lang="en-GB" dirty="0">
                <a:solidFill>
                  <a:schemeClr val="tx1">
                    <a:lumMod val="75000"/>
                  </a:schemeClr>
                </a:solidFill>
              </a:rPr>
              <a:t>Comparison functions</a:t>
            </a:r>
          </a:p>
          <a:p>
            <a:r>
              <a:rPr lang="en-GB" dirty="0">
                <a:solidFill>
                  <a:schemeClr val="tx1">
                    <a:lumMod val="75000"/>
                  </a:schemeClr>
                </a:solidFill>
              </a:rPr>
              <a:t>Deployment value functions</a:t>
            </a:r>
          </a:p>
          <a:p>
            <a:r>
              <a:rPr lang="en-GB" dirty="0">
                <a:solidFill>
                  <a:schemeClr val="tx1">
                    <a:lumMod val="75000"/>
                  </a:schemeClr>
                </a:solidFill>
              </a:rPr>
              <a:t>Resource functions</a:t>
            </a:r>
          </a:p>
          <a:p>
            <a:r>
              <a:rPr lang="en-GB" dirty="0">
                <a:solidFill>
                  <a:schemeClr val="tx1">
                    <a:lumMod val="75000"/>
                  </a:schemeClr>
                </a:solidFill>
              </a:rPr>
              <a:t>Numeric functions</a:t>
            </a:r>
          </a:p>
          <a:p>
            <a:r>
              <a:rPr lang="en-GB" dirty="0">
                <a:solidFill>
                  <a:schemeClr val="tx1">
                    <a:lumMod val="75000"/>
                  </a:schemeClr>
                </a:solidFill>
              </a:rPr>
              <a:t>String functions</a:t>
            </a:r>
          </a:p>
        </p:txBody>
      </p:sp>
      <p:sp>
        <p:nvSpPr>
          <p:cNvPr id="6" name="Rectangle 5">
            <a:extLst>
              <a:ext uri="{FF2B5EF4-FFF2-40B4-BE49-F238E27FC236}">
                <a16:creationId xmlns:a16="http://schemas.microsoft.com/office/drawing/2014/main" id="{E1150F0C-0C37-4909-9752-676F0C7BEC16}"/>
              </a:ext>
            </a:extLst>
          </p:cNvPr>
          <p:cNvSpPr/>
          <p:nvPr/>
        </p:nvSpPr>
        <p:spPr>
          <a:xfrm>
            <a:off x="1033661" y="5873525"/>
            <a:ext cx="8364908" cy="830997"/>
          </a:xfrm>
          <a:prstGeom prst="rect">
            <a:avLst/>
          </a:prstGeom>
          <a:noFill/>
        </p:spPr>
        <p:txBody>
          <a:bodyPr wrap="square">
            <a:spAutoFit/>
          </a:bodyPr>
          <a:lstStyle/>
          <a:p>
            <a:r>
              <a:rPr lang="en-GB" sz="2400" dirty="0">
                <a:solidFill>
                  <a:srgbClr val="0078D7"/>
                </a:solidFill>
                <a:hlinkClick r:id="rId3"/>
              </a:rPr>
              <a:t>https://docs.microsoft.com/en-us/azure/azure-resource-manager/resource-group-template-functions</a:t>
            </a:r>
            <a:r>
              <a:rPr lang="en-GB" sz="2400" dirty="0">
                <a:solidFill>
                  <a:srgbClr val="0078D7"/>
                </a:solidFill>
              </a:rPr>
              <a:t> </a:t>
            </a:r>
          </a:p>
        </p:txBody>
      </p:sp>
      <p:pic>
        <p:nvPicPr>
          <p:cNvPr id="9" name="Graphic 8">
            <a:extLst>
              <a:ext uri="{FF2B5EF4-FFF2-40B4-BE49-F238E27FC236}">
                <a16:creationId xmlns:a16="http://schemas.microsoft.com/office/drawing/2014/main" id="{1248013D-D5F0-40F0-BC53-901A98412ED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7597" y="6050899"/>
            <a:ext cx="476250" cy="476250"/>
          </a:xfrm>
          <a:prstGeom prst="rect">
            <a:avLst/>
          </a:prstGeom>
        </p:spPr>
      </p:pic>
      <p:sp>
        <p:nvSpPr>
          <p:cNvPr id="8" name="TextBox 7">
            <a:extLst>
              <a:ext uri="{FF2B5EF4-FFF2-40B4-BE49-F238E27FC236}">
                <a16:creationId xmlns:a16="http://schemas.microsoft.com/office/drawing/2014/main" id="{1F606308-3C01-41F3-A20E-95536DE63C3E}"/>
              </a:ext>
            </a:extLst>
          </p:cNvPr>
          <p:cNvSpPr txBox="1"/>
          <p:nvPr/>
        </p:nvSpPr>
        <p:spPr>
          <a:xfrm>
            <a:off x="6858184" y="2150029"/>
            <a:ext cx="5204569" cy="2053328"/>
          </a:xfrm>
          <a:prstGeom prst="round2DiagRect">
            <a:avLst>
              <a:gd name="adj1" fmla="val 9020"/>
              <a:gd name="adj2" fmla="val 0"/>
            </a:avLst>
          </a:prstGeom>
          <a:solidFill>
            <a:srgbClr val="0078D7"/>
          </a:solidFill>
        </p:spPr>
        <p:txBody>
          <a:bodyPr wrap="none" lIns="182880" tIns="146304" rIns="182880" bIns="146304" rtlCol="0">
            <a:spAutoFit/>
          </a:bodyPr>
          <a:lstStyle/>
          <a:p>
            <a:pPr>
              <a:lnSpc>
                <a:spcPct val="90000"/>
              </a:lnSpc>
              <a:spcAft>
                <a:spcPts val="600"/>
              </a:spcAft>
            </a:pPr>
            <a:r>
              <a:rPr lang="en-GB" sz="2400" b="1" dirty="0">
                <a:solidFill>
                  <a:schemeClr val="bg1"/>
                </a:solidFill>
              </a:rPr>
              <a:t>Note. </a:t>
            </a:r>
          </a:p>
          <a:p>
            <a:pPr>
              <a:lnSpc>
                <a:spcPct val="90000"/>
              </a:lnSpc>
              <a:spcAft>
                <a:spcPts val="600"/>
              </a:spcAft>
            </a:pPr>
            <a:r>
              <a:rPr lang="en-GB" sz="2400" dirty="0">
                <a:solidFill>
                  <a:schemeClr val="bg1"/>
                </a:solidFill>
              </a:rPr>
              <a:t>Functions are enclosed in braces</a:t>
            </a:r>
          </a:p>
          <a:p>
            <a:pPr>
              <a:lnSpc>
                <a:spcPct val="90000"/>
              </a:lnSpc>
              <a:spcAft>
                <a:spcPts val="600"/>
              </a:spcAft>
            </a:pPr>
            <a:r>
              <a:rPr lang="en-GB" sz="2400" dirty="0">
                <a:solidFill>
                  <a:schemeClr val="bg1"/>
                </a:solidFill>
              </a:rPr>
              <a:t>[ ] to distinguish them from literal </a:t>
            </a:r>
          </a:p>
          <a:p>
            <a:pPr>
              <a:lnSpc>
                <a:spcPct val="90000"/>
              </a:lnSpc>
              <a:spcAft>
                <a:spcPts val="600"/>
              </a:spcAft>
            </a:pPr>
            <a:r>
              <a:rPr lang="en-GB" sz="2400" dirty="0">
                <a:solidFill>
                  <a:schemeClr val="bg1"/>
                </a:solidFill>
              </a:rPr>
              <a:t>string values in JSON.</a:t>
            </a:r>
          </a:p>
        </p:txBody>
      </p:sp>
    </p:spTree>
    <p:extLst>
      <p:ext uri="{BB962C8B-B14F-4D97-AF65-F5344CB8AC3E}">
        <p14:creationId xmlns:p14="http://schemas.microsoft.com/office/powerpoint/2010/main" val="31701523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0912150" cy="917575"/>
          </a:xfrm>
        </p:spPr>
        <p:txBody>
          <a:bodyPr/>
          <a:lstStyle/>
          <a:p>
            <a:r>
              <a:rPr lang="en-GB" dirty="0">
                <a:solidFill>
                  <a:schemeClr val="tx1">
                    <a:lumMod val="75000"/>
                  </a:schemeClr>
                </a:solidFill>
              </a:rPr>
              <a:t>Template Functions - Commonly Used</a:t>
            </a:r>
            <a:endParaRPr lang="en-GB" b="1" dirty="0">
              <a:solidFill>
                <a:schemeClr val="tx1">
                  <a:lumMod val="75000"/>
                </a:schemeClr>
              </a:solidFill>
            </a:endParaRPr>
          </a:p>
        </p:txBody>
      </p:sp>
      <p:sp>
        <p:nvSpPr>
          <p:cNvPr id="7" name="TextBox 6">
            <a:extLst>
              <a:ext uri="{FF2B5EF4-FFF2-40B4-BE49-F238E27FC236}">
                <a16:creationId xmlns:a16="http://schemas.microsoft.com/office/drawing/2014/main" id="{6E442EDB-0252-446E-9363-DDEC5443E3DF}"/>
              </a:ext>
            </a:extLst>
          </p:cNvPr>
          <p:cNvSpPr txBox="1"/>
          <p:nvPr/>
        </p:nvSpPr>
        <p:spPr>
          <a:xfrm>
            <a:off x="313581" y="1572889"/>
            <a:ext cx="2408352" cy="1037207"/>
          </a:xfrm>
          <a:prstGeom prst="rect">
            <a:avLst/>
          </a:prstGeom>
          <a:noFill/>
        </p:spPr>
        <p:txBody>
          <a:bodyPr wrap="none" lIns="182880" tIns="146304" rIns="182880" bIns="146304" rtlCol="0">
            <a:spAutoFit/>
          </a:bodyPr>
          <a:lstStyle/>
          <a:p>
            <a:pPr>
              <a:lnSpc>
                <a:spcPct val="90000"/>
              </a:lnSpc>
              <a:spcAft>
                <a:spcPts val="600"/>
              </a:spcAft>
            </a:pPr>
            <a:r>
              <a:rPr lang="en-GB" sz="2400" dirty="0">
                <a:solidFill>
                  <a:srgbClr val="0078D7"/>
                </a:solidFill>
                <a:latin typeface="Consolas" panose="020B0609020204030204" pitchFamily="49" charset="0"/>
              </a:rPr>
              <a:t>parameters()</a:t>
            </a:r>
          </a:p>
          <a:p>
            <a:pPr>
              <a:lnSpc>
                <a:spcPct val="90000"/>
              </a:lnSpc>
              <a:spcAft>
                <a:spcPts val="600"/>
              </a:spcAft>
            </a:pPr>
            <a:r>
              <a:rPr lang="en-GB" sz="2400" dirty="0">
                <a:solidFill>
                  <a:srgbClr val="0078D7"/>
                </a:solidFill>
                <a:latin typeface="Consolas" panose="020B0609020204030204" pitchFamily="49" charset="0"/>
              </a:rPr>
              <a:t>variables()</a:t>
            </a:r>
          </a:p>
        </p:txBody>
      </p:sp>
      <p:sp>
        <p:nvSpPr>
          <p:cNvPr id="8" name="TextBox 7">
            <a:extLst>
              <a:ext uri="{FF2B5EF4-FFF2-40B4-BE49-F238E27FC236}">
                <a16:creationId xmlns:a16="http://schemas.microsoft.com/office/drawing/2014/main" id="{B9128A9B-F967-432F-AD71-87B883BF0D1F}"/>
              </a:ext>
            </a:extLst>
          </p:cNvPr>
          <p:cNvSpPr txBox="1"/>
          <p:nvPr/>
        </p:nvSpPr>
        <p:spPr>
          <a:xfrm>
            <a:off x="313581" y="2921198"/>
            <a:ext cx="2918107" cy="1446550"/>
          </a:xfrm>
          <a:prstGeom prst="rect">
            <a:avLst/>
          </a:prstGeom>
          <a:noFill/>
        </p:spPr>
        <p:txBody>
          <a:bodyPr wrap="none" lIns="182880" tIns="146304" rIns="182880" bIns="146304" rtlCol="0">
            <a:spAutoFit/>
          </a:bodyPr>
          <a:lstStyle/>
          <a:p>
            <a:pPr>
              <a:lnSpc>
                <a:spcPct val="90000"/>
              </a:lnSpc>
              <a:spcAft>
                <a:spcPts val="600"/>
              </a:spcAft>
            </a:pPr>
            <a:r>
              <a:rPr lang="en-GB" sz="2400" dirty="0" err="1">
                <a:solidFill>
                  <a:srgbClr val="0078D7"/>
                </a:solidFill>
                <a:latin typeface="Consolas" panose="020B0609020204030204" pitchFamily="49" charset="0"/>
              </a:rPr>
              <a:t>resourceGroup</a:t>
            </a:r>
            <a:r>
              <a:rPr lang="en-GB" sz="2400" dirty="0">
                <a:solidFill>
                  <a:srgbClr val="0078D7"/>
                </a:solidFill>
                <a:latin typeface="Consolas" panose="020B0609020204030204" pitchFamily="49" charset="0"/>
              </a:rPr>
              <a:t>()</a:t>
            </a:r>
          </a:p>
          <a:p>
            <a:pPr>
              <a:lnSpc>
                <a:spcPct val="90000"/>
              </a:lnSpc>
              <a:spcAft>
                <a:spcPts val="600"/>
              </a:spcAft>
            </a:pPr>
            <a:r>
              <a:rPr lang="en-GB" sz="2400" dirty="0" err="1">
                <a:solidFill>
                  <a:srgbClr val="0078D7"/>
                </a:solidFill>
                <a:latin typeface="Consolas" panose="020B0609020204030204" pitchFamily="49" charset="0"/>
              </a:rPr>
              <a:t>resourceId</a:t>
            </a:r>
            <a:r>
              <a:rPr lang="en-GB" sz="2400" dirty="0">
                <a:solidFill>
                  <a:srgbClr val="0078D7"/>
                </a:solidFill>
                <a:latin typeface="Consolas" panose="020B0609020204030204" pitchFamily="49" charset="0"/>
              </a:rPr>
              <a:t>()</a:t>
            </a:r>
          </a:p>
          <a:p>
            <a:pPr>
              <a:lnSpc>
                <a:spcPct val="90000"/>
              </a:lnSpc>
              <a:spcAft>
                <a:spcPts val="600"/>
              </a:spcAft>
            </a:pPr>
            <a:r>
              <a:rPr lang="en-GB" sz="2400" dirty="0">
                <a:solidFill>
                  <a:srgbClr val="0078D7"/>
                </a:solidFill>
                <a:latin typeface="Consolas" panose="020B0609020204030204" pitchFamily="49" charset="0"/>
              </a:rPr>
              <a:t>reference()</a:t>
            </a:r>
          </a:p>
        </p:txBody>
      </p:sp>
      <p:sp>
        <p:nvSpPr>
          <p:cNvPr id="9" name="TextBox 8">
            <a:extLst>
              <a:ext uri="{FF2B5EF4-FFF2-40B4-BE49-F238E27FC236}">
                <a16:creationId xmlns:a16="http://schemas.microsoft.com/office/drawing/2014/main" id="{E6C2BC93-6DDF-4408-B9B7-6683EA81E864}"/>
              </a:ext>
            </a:extLst>
          </p:cNvPr>
          <p:cNvSpPr txBox="1"/>
          <p:nvPr/>
        </p:nvSpPr>
        <p:spPr>
          <a:xfrm>
            <a:off x="313581" y="5996118"/>
            <a:ext cx="1728678" cy="627864"/>
          </a:xfrm>
          <a:prstGeom prst="rect">
            <a:avLst/>
          </a:prstGeom>
          <a:noFill/>
        </p:spPr>
        <p:txBody>
          <a:bodyPr wrap="none" lIns="182880" tIns="146304" rIns="182880" bIns="146304" rtlCol="0">
            <a:spAutoFit/>
          </a:bodyPr>
          <a:lstStyle/>
          <a:p>
            <a:pPr>
              <a:lnSpc>
                <a:spcPct val="90000"/>
              </a:lnSpc>
              <a:spcAft>
                <a:spcPts val="600"/>
              </a:spcAft>
            </a:pPr>
            <a:r>
              <a:rPr lang="en-GB" sz="2400" dirty="0" err="1">
                <a:solidFill>
                  <a:srgbClr val="0078D7"/>
                </a:solidFill>
                <a:latin typeface="Consolas" panose="020B0609020204030204" pitchFamily="49" charset="0"/>
              </a:rPr>
              <a:t>concat</a:t>
            </a:r>
            <a:r>
              <a:rPr lang="en-GB" sz="2400" dirty="0">
                <a:solidFill>
                  <a:srgbClr val="0078D7"/>
                </a:solidFill>
                <a:latin typeface="Consolas" panose="020B0609020204030204" pitchFamily="49" charset="0"/>
              </a:rPr>
              <a:t>()</a:t>
            </a:r>
          </a:p>
        </p:txBody>
      </p:sp>
      <p:sp>
        <p:nvSpPr>
          <p:cNvPr id="10" name="TextBox 9">
            <a:extLst>
              <a:ext uri="{FF2B5EF4-FFF2-40B4-BE49-F238E27FC236}">
                <a16:creationId xmlns:a16="http://schemas.microsoft.com/office/drawing/2014/main" id="{F6A378A4-9CAF-4002-82C1-AE521071CA80}"/>
              </a:ext>
            </a:extLst>
          </p:cNvPr>
          <p:cNvSpPr txBox="1"/>
          <p:nvPr/>
        </p:nvSpPr>
        <p:spPr>
          <a:xfrm>
            <a:off x="313581" y="4796988"/>
            <a:ext cx="2068515" cy="627864"/>
          </a:xfrm>
          <a:prstGeom prst="rect">
            <a:avLst/>
          </a:prstGeom>
          <a:noFill/>
        </p:spPr>
        <p:txBody>
          <a:bodyPr wrap="none" lIns="182880" tIns="146304" rIns="182880" bIns="146304" rtlCol="0">
            <a:spAutoFit/>
          </a:bodyPr>
          <a:lstStyle/>
          <a:p>
            <a:pPr>
              <a:lnSpc>
                <a:spcPct val="90000"/>
              </a:lnSpc>
              <a:spcAft>
                <a:spcPts val="600"/>
              </a:spcAft>
            </a:pPr>
            <a:r>
              <a:rPr lang="en-GB" sz="2400" dirty="0" err="1">
                <a:solidFill>
                  <a:srgbClr val="0078D7"/>
                </a:solidFill>
                <a:latin typeface="Consolas" panose="020B0609020204030204" pitchFamily="49" charset="0"/>
              </a:rPr>
              <a:t>listKeys</a:t>
            </a:r>
            <a:r>
              <a:rPr lang="en-GB" sz="2400" dirty="0">
                <a:solidFill>
                  <a:srgbClr val="0078D7"/>
                </a:solidFill>
                <a:latin typeface="Consolas" panose="020B0609020204030204" pitchFamily="49" charset="0"/>
              </a:rPr>
              <a:t>()</a:t>
            </a:r>
          </a:p>
        </p:txBody>
      </p:sp>
      <p:sp>
        <p:nvSpPr>
          <p:cNvPr id="12" name="TextBox 11">
            <a:extLst>
              <a:ext uri="{FF2B5EF4-FFF2-40B4-BE49-F238E27FC236}">
                <a16:creationId xmlns:a16="http://schemas.microsoft.com/office/drawing/2014/main" id="{21FEE65E-D9BE-4D23-BCBF-F3E432C68ADD}"/>
              </a:ext>
            </a:extLst>
          </p:cNvPr>
          <p:cNvSpPr txBox="1"/>
          <p:nvPr/>
        </p:nvSpPr>
        <p:spPr>
          <a:xfrm>
            <a:off x="3447826" y="1635222"/>
            <a:ext cx="3816424" cy="960263"/>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Reference template variables &amp; parameters</a:t>
            </a:r>
          </a:p>
        </p:txBody>
      </p:sp>
      <p:sp>
        <p:nvSpPr>
          <p:cNvPr id="13" name="TextBox 12">
            <a:extLst>
              <a:ext uri="{FF2B5EF4-FFF2-40B4-BE49-F238E27FC236}">
                <a16:creationId xmlns:a16="http://schemas.microsoft.com/office/drawing/2014/main" id="{3AC63679-348E-429F-BC0B-E81DFCD00AB7}"/>
              </a:ext>
            </a:extLst>
          </p:cNvPr>
          <p:cNvSpPr txBox="1"/>
          <p:nvPr/>
        </p:nvSpPr>
        <p:spPr>
          <a:xfrm>
            <a:off x="3447826" y="3017858"/>
            <a:ext cx="3816424" cy="1292662"/>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Reference other resources or containing group</a:t>
            </a:r>
          </a:p>
        </p:txBody>
      </p:sp>
      <p:sp>
        <p:nvSpPr>
          <p:cNvPr id="14" name="TextBox 13">
            <a:extLst>
              <a:ext uri="{FF2B5EF4-FFF2-40B4-BE49-F238E27FC236}">
                <a16:creationId xmlns:a16="http://schemas.microsoft.com/office/drawing/2014/main" id="{6FC2D478-5452-4130-89E8-9041A49D7E4E}"/>
              </a:ext>
            </a:extLst>
          </p:cNvPr>
          <p:cNvSpPr txBox="1"/>
          <p:nvPr/>
        </p:nvSpPr>
        <p:spPr>
          <a:xfrm>
            <a:off x="3447826" y="4657066"/>
            <a:ext cx="4528766" cy="960263"/>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Get keys &amp; secrets from resources</a:t>
            </a:r>
          </a:p>
        </p:txBody>
      </p:sp>
      <p:sp>
        <p:nvSpPr>
          <p:cNvPr id="15" name="TextBox 14">
            <a:extLst>
              <a:ext uri="{FF2B5EF4-FFF2-40B4-BE49-F238E27FC236}">
                <a16:creationId xmlns:a16="http://schemas.microsoft.com/office/drawing/2014/main" id="{58B71188-BE35-41F3-9D40-A1794B22DA77}"/>
              </a:ext>
            </a:extLst>
          </p:cNvPr>
          <p:cNvSpPr txBox="1"/>
          <p:nvPr/>
        </p:nvSpPr>
        <p:spPr>
          <a:xfrm>
            <a:off x="3447826" y="5849367"/>
            <a:ext cx="4528766" cy="960263"/>
          </a:xfrm>
          <a:prstGeom prst="rect">
            <a:avLst/>
          </a:prstGeom>
          <a:noFill/>
        </p:spPr>
        <p:txBody>
          <a:bodyPr wrap="square" lIns="182880" tIns="146304" rIns="182880" bIns="146304" rtlCol="0">
            <a:spAutoFit/>
          </a:bodyPr>
          <a:lstStyle/>
          <a:p>
            <a:pPr>
              <a:lnSpc>
                <a:spcPct val="90000"/>
              </a:lnSpc>
              <a:spcAft>
                <a:spcPts val="600"/>
              </a:spcAft>
            </a:pPr>
            <a:r>
              <a:rPr lang="en-GB" sz="2400" dirty="0" err="1">
                <a:gradFill>
                  <a:gsLst>
                    <a:gs pos="2917">
                      <a:schemeClr val="tx1"/>
                    </a:gs>
                    <a:gs pos="30000">
                      <a:schemeClr val="tx1"/>
                    </a:gs>
                  </a:gsLst>
                  <a:lin ang="5400000" scaled="0"/>
                </a:gradFill>
              </a:rPr>
              <a:t>Concat</a:t>
            </a:r>
            <a:r>
              <a:rPr lang="en-GB" sz="2400" dirty="0">
                <a:gradFill>
                  <a:gsLst>
                    <a:gs pos="2917">
                      <a:schemeClr val="tx1"/>
                    </a:gs>
                    <a:gs pos="30000">
                      <a:schemeClr val="tx1"/>
                    </a:gs>
                  </a:gsLst>
                  <a:lin ang="5400000" scaled="0"/>
                </a:gradFill>
              </a:rPr>
              <a:t> strings and functions together</a:t>
            </a:r>
          </a:p>
        </p:txBody>
      </p:sp>
      <p:sp>
        <p:nvSpPr>
          <p:cNvPr id="18" name="Rectangle 17">
            <a:extLst>
              <a:ext uri="{FF2B5EF4-FFF2-40B4-BE49-F238E27FC236}">
                <a16:creationId xmlns:a16="http://schemas.microsoft.com/office/drawing/2014/main" id="{F73AF5C4-C1C8-4345-B168-58424D2CF8D1}"/>
              </a:ext>
            </a:extLst>
          </p:cNvPr>
          <p:cNvSpPr/>
          <p:nvPr/>
        </p:nvSpPr>
        <p:spPr>
          <a:xfrm>
            <a:off x="7696298" y="2941740"/>
            <a:ext cx="4524152" cy="584775"/>
          </a:xfrm>
          <a:prstGeom prst="rect">
            <a:avLst/>
          </a:prstGeom>
          <a:solidFill>
            <a:schemeClr val="tx1">
              <a:lumMod val="50000"/>
            </a:schemeClr>
          </a:solidFill>
        </p:spPr>
        <p:txBody>
          <a:bodyPr wrap="square">
            <a:spAutoFit/>
          </a:bodyPr>
          <a:lstStyle/>
          <a:p>
            <a:r>
              <a:rPr lang="en-GB" sz="1600" dirty="0">
                <a:solidFill>
                  <a:srgbClr val="9CDCFE"/>
                </a:solidFill>
                <a:latin typeface="Consolas" panose="020B0609020204030204" pitchFamily="49" charset="0"/>
              </a:rPr>
              <a:t>"location"</a:t>
            </a:r>
            <a:r>
              <a:rPr lang="en-GB" sz="1600" dirty="0">
                <a:solidFill>
                  <a:srgbClr val="D4D4D4"/>
                </a:solidFill>
                <a:latin typeface="Consolas" panose="020B0609020204030204" pitchFamily="49" charset="0"/>
              </a:rPr>
              <a:t>: </a:t>
            </a:r>
            <a:r>
              <a:rPr lang="en-GB" sz="1600" dirty="0">
                <a:solidFill>
                  <a:srgbClr val="CE9178"/>
                </a:solidFill>
                <a:latin typeface="Consolas" panose="020B0609020204030204" pitchFamily="49" charset="0"/>
              </a:rPr>
              <a:t>"[</a:t>
            </a:r>
            <a:r>
              <a:rPr lang="en-GB" sz="1600" dirty="0" err="1">
                <a:solidFill>
                  <a:srgbClr val="CE9178"/>
                </a:solidFill>
                <a:latin typeface="Consolas" panose="020B0609020204030204" pitchFamily="49" charset="0"/>
              </a:rPr>
              <a:t>resourceGroup</a:t>
            </a:r>
            <a:r>
              <a:rPr lang="en-GB" sz="1600" dirty="0">
                <a:solidFill>
                  <a:srgbClr val="CE9178"/>
                </a:solidFill>
                <a:latin typeface="Consolas" panose="020B0609020204030204" pitchFamily="49" charset="0"/>
              </a:rPr>
              <a:t>().location]"</a:t>
            </a:r>
            <a:r>
              <a:rPr lang="en-GB" sz="1600" dirty="0">
                <a:solidFill>
                  <a:srgbClr val="D4D4D4"/>
                </a:solidFill>
                <a:latin typeface="Consolas" panose="020B0609020204030204" pitchFamily="49" charset="0"/>
              </a:rPr>
              <a:t>,</a:t>
            </a:r>
            <a:endParaRPr lang="en-GB" sz="1600" b="0" dirty="0">
              <a:solidFill>
                <a:srgbClr val="D4D4D4"/>
              </a:solidFill>
              <a:effectLst/>
              <a:latin typeface="Consolas" panose="020B0609020204030204" pitchFamily="49" charset="0"/>
            </a:endParaRPr>
          </a:p>
        </p:txBody>
      </p:sp>
      <p:sp>
        <p:nvSpPr>
          <p:cNvPr id="19" name="Rectangle 18">
            <a:extLst>
              <a:ext uri="{FF2B5EF4-FFF2-40B4-BE49-F238E27FC236}">
                <a16:creationId xmlns:a16="http://schemas.microsoft.com/office/drawing/2014/main" id="{B6D68373-BC48-498E-A53A-D28C582C0D2A}"/>
              </a:ext>
            </a:extLst>
          </p:cNvPr>
          <p:cNvSpPr/>
          <p:nvPr/>
        </p:nvSpPr>
        <p:spPr>
          <a:xfrm>
            <a:off x="7696298" y="1657338"/>
            <a:ext cx="4524152" cy="584775"/>
          </a:xfrm>
          <a:prstGeom prst="rect">
            <a:avLst/>
          </a:prstGeom>
          <a:solidFill>
            <a:schemeClr val="tx1">
              <a:lumMod val="50000"/>
            </a:schemeClr>
          </a:solidFill>
        </p:spPr>
        <p:txBody>
          <a:bodyPr wrap="square">
            <a:spAutoFit/>
          </a:bodyPr>
          <a:lstStyle/>
          <a:p>
            <a:r>
              <a:rPr lang="en-GB" sz="1600" dirty="0">
                <a:solidFill>
                  <a:srgbClr val="9CDCFE"/>
                </a:solidFill>
                <a:latin typeface="Consolas" panose="020B0609020204030204" pitchFamily="49" charset="0"/>
              </a:rPr>
              <a:t>"name"</a:t>
            </a:r>
            <a:r>
              <a:rPr lang="en-GB" sz="1600" dirty="0">
                <a:solidFill>
                  <a:srgbClr val="D4D4D4"/>
                </a:solidFill>
                <a:latin typeface="Consolas" panose="020B0609020204030204" pitchFamily="49" charset="0"/>
              </a:rPr>
              <a:t>: </a:t>
            </a:r>
            <a:r>
              <a:rPr lang="en-GB" sz="1600" dirty="0">
                <a:solidFill>
                  <a:srgbClr val="CE9178"/>
                </a:solidFill>
                <a:latin typeface="Consolas" panose="020B0609020204030204" pitchFamily="49" charset="0"/>
              </a:rPr>
              <a:t>"[variables('</a:t>
            </a:r>
            <a:r>
              <a:rPr lang="en-GB" sz="1600" dirty="0" err="1">
                <a:solidFill>
                  <a:srgbClr val="CE9178"/>
                </a:solidFill>
                <a:latin typeface="Consolas" panose="020B0609020204030204" pitchFamily="49" charset="0"/>
              </a:rPr>
              <a:t>vnetName</a:t>
            </a:r>
            <a:r>
              <a:rPr lang="en-GB" sz="1600" dirty="0">
                <a:solidFill>
                  <a:srgbClr val="CE9178"/>
                </a:solidFill>
                <a:latin typeface="Consolas" panose="020B0609020204030204" pitchFamily="49" charset="0"/>
              </a:rPr>
              <a:t>')]",</a:t>
            </a:r>
          </a:p>
          <a:p>
            <a:r>
              <a:rPr lang="en-GB" sz="1600" dirty="0">
                <a:solidFill>
                  <a:srgbClr val="9CDCFE"/>
                </a:solidFill>
                <a:latin typeface="Consolas" panose="020B0609020204030204" pitchFamily="49" charset="0"/>
              </a:rPr>
              <a:t>"size"</a:t>
            </a:r>
            <a:r>
              <a:rPr lang="en-GB" sz="1600" dirty="0">
                <a:solidFill>
                  <a:srgbClr val="D4D4D4"/>
                </a:solidFill>
                <a:latin typeface="Consolas" panose="020B0609020204030204" pitchFamily="49" charset="0"/>
              </a:rPr>
              <a:t>: </a:t>
            </a:r>
            <a:r>
              <a:rPr lang="en-GB" sz="1600" dirty="0">
                <a:solidFill>
                  <a:srgbClr val="CE9178"/>
                </a:solidFill>
                <a:latin typeface="Consolas" panose="020B0609020204030204" pitchFamily="49" charset="0"/>
              </a:rPr>
              <a:t>"[parameters('</a:t>
            </a:r>
            <a:r>
              <a:rPr lang="en-GB" sz="1600" dirty="0" err="1">
                <a:solidFill>
                  <a:srgbClr val="CE9178"/>
                </a:solidFill>
                <a:latin typeface="Consolas" panose="020B0609020204030204" pitchFamily="49" charset="0"/>
              </a:rPr>
              <a:t>vmSize</a:t>
            </a:r>
            <a:r>
              <a:rPr lang="en-GB" sz="1600" dirty="0">
                <a:solidFill>
                  <a:srgbClr val="CE9178"/>
                </a:solidFill>
                <a:latin typeface="Consolas" panose="020B0609020204030204" pitchFamily="49" charset="0"/>
              </a:rPr>
              <a:t>')]",</a:t>
            </a:r>
            <a:endParaRPr lang="en-GB" sz="1600" b="0" dirty="0">
              <a:solidFill>
                <a:srgbClr val="D4D4D4"/>
              </a:solidFill>
              <a:effectLst/>
              <a:latin typeface="Consolas" panose="020B0609020204030204" pitchFamily="49" charset="0"/>
            </a:endParaRPr>
          </a:p>
        </p:txBody>
      </p:sp>
      <p:sp>
        <p:nvSpPr>
          <p:cNvPr id="20" name="Rectangle 19">
            <a:extLst>
              <a:ext uri="{FF2B5EF4-FFF2-40B4-BE49-F238E27FC236}">
                <a16:creationId xmlns:a16="http://schemas.microsoft.com/office/drawing/2014/main" id="{6D87B9C6-994B-4BDB-A953-3A9D54FB5AF0}"/>
              </a:ext>
            </a:extLst>
          </p:cNvPr>
          <p:cNvSpPr/>
          <p:nvPr/>
        </p:nvSpPr>
        <p:spPr>
          <a:xfrm>
            <a:off x="7696298" y="3567543"/>
            <a:ext cx="4524153" cy="830997"/>
          </a:xfrm>
          <a:prstGeom prst="rect">
            <a:avLst/>
          </a:prstGeom>
          <a:solidFill>
            <a:schemeClr val="tx1">
              <a:lumMod val="50000"/>
            </a:schemeClr>
          </a:solidFill>
        </p:spPr>
        <p:txBody>
          <a:bodyPr wrap="square">
            <a:spAutoFit/>
          </a:bodyPr>
          <a:lstStyle/>
          <a:p>
            <a:r>
              <a:rPr lang="en-GB" sz="1600" dirty="0">
                <a:solidFill>
                  <a:srgbClr val="9CDCFE"/>
                </a:solidFill>
                <a:latin typeface="Consolas" panose="020B0609020204030204" pitchFamily="49" charset="0"/>
              </a:rPr>
              <a:t>"</a:t>
            </a:r>
            <a:r>
              <a:rPr lang="en-GB" sz="1600" dirty="0" err="1">
                <a:solidFill>
                  <a:srgbClr val="9CDCFE"/>
                </a:solidFill>
                <a:latin typeface="Consolas" panose="020B0609020204030204" pitchFamily="49" charset="0"/>
              </a:rPr>
              <a:t>dependsOn</a:t>
            </a:r>
            <a:r>
              <a:rPr lang="en-GB" sz="1600" dirty="0">
                <a:solidFill>
                  <a:srgbClr val="9CDCFE"/>
                </a:solidFill>
                <a:latin typeface="Consolas" panose="020B0609020204030204" pitchFamily="49" charset="0"/>
              </a:rPr>
              <a:t>"</a:t>
            </a:r>
            <a:r>
              <a:rPr lang="en-GB" sz="1600" dirty="0">
                <a:solidFill>
                  <a:srgbClr val="D4D4D4"/>
                </a:solidFill>
                <a:latin typeface="Consolas" panose="020B0609020204030204" pitchFamily="49" charset="0"/>
              </a:rPr>
              <a:t>: [</a:t>
            </a:r>
            <a:r>
              <a:rPr lang="en-GB" sz="1600" dirty="0">
                <a:solidFill>
                  <a:srgbClr val="CE9178"/>
                </a:solidFill>
                <a:latin typeface="Consolas" panose="020B0609020204030204" pitchFamily="49" charset="0"/>
              </a:rPr>
              <a:t>"[</a:t>
            </a:r>
            <a:r>
              <a:rPr lang="en-GB" sz="1600" dirty="0" err="1">
                <a:solidFill>
                  <a:srgbClr val="CE9178"/>
                </a:solidFill>
                <a:latin typeface="Consolas" panose="020B0609020204030204" pitchFamily="49" charset="0"/>
              </a:rPr>
              <a:t>resourceId</a:t>
            </a:r>
            <a:r>
              <a:rPr lang="en-GB" sz="1600" dirty="0">
                <a:solidFill>
                  <a:srgbClr val="CE9178"/>
                </a:solidFill>
                <a:latin typeface="Consolas" panose="020B0609020204030204" pitchFamily="49" charset="0"/>
              </a:rPr>
              <a:t>('</a:t>
            </a:r>
            <a:r>
              <a:rPr lang="en-GB" sz="1600" dirty="0" err="1">
                <a:solidFill>
                  <a:srgbClr val="CE9178"/>
                </a:solidFill>
                <a:latin typeface="Consolas" panose="020B0609020204030204" pitchFamily="49" charset="0"/>
              </a:rPr>
              <a:t>Microsoft.Sql</a:t>
            </a:r>
            <a:r>
              <a:rPr lang="en-GB" sz="1600" dirty="0">
                <a:solidFill>
                  <a:srgbClr val="CE9178"/>
                </a:solidFill>
                <a:latin typeface="Consolas" panose="020B0609020204030204" pitchFamily="49" charset="0"/>
              </a:rPr>
              <a:t>/servers', parameters('</a:t>
            </a:r>
            <a:r>
              <a:rPr lang="en-GB" sz="1600" dirty="0" err="1">
                <a:solidFill>
                  <a:srgbClr val="CE9178"/>
                </a:solidFill>
                <a:latin typeface="Consolas" panose="020B0609020204030204" pitchFamily="49" charset="0"/>
              </a:rPr>
              <a:t>sqlServerName</a:t>
            </a:r>
            <a:r>
              <a:rPr lang="en-GB" sz="1600" dirty="0">
                <a:solidFill>
                  <a:srgbClr val="CE9178"/>
                </a:solidFill>
                <a:latin typeface="Consolas" panose="020B0609020204030204" pitchFamily="49" charset="0"/>
              </a:rPr>
              <a:t>'))]"</a:t>
            </a:r>
            <a:r>
              <a:rPr lang="en-GB" sz="1600" dirty="0">
                <a:solidFill>
                  <a:srgbClr val="D4D4D4"/>
                </a:solidFill>
                <a:latin typeface="Consolas" panose="020B0609020204030204" pitchFamily="49" charset="0"/>
              </a:rPr>
              <a:t>]</a:t>
            </a:r>
            <a:endParaRPr lang="en-GB" sz="1600" b="0" dirty="0">
              <a:solidFill>
                <a:srgbClr val="D4D4D4"/>
              </a:solidFill>
              <a:effectLst/>
              <a:latin typeface="Consolas" panose="020B0609020204030204" pitchFamily="49" charset="0"/>
            </a:endParaRPr>
          </a:p>
        </p:txBody>
      </p:sp>
      <p:sp>
        <p:nvSpPr>
          <p:cNvPr id="22" name="Rectangle 21">
            <a:extLst>
              <a:ext uri="{FF2B5EF4-FFF2-40B4-BE49-F238E27FC236}">
                <a16:creationId xmlns:a16="http://schemas.microsoft.com/office/drawing/2014/main" id="{6843887E-4C9F-441B-A94B-1863B6CED556}"/>
              </a:ext>
            </a:extLst>
          </p:cNvPr>
          <p:cNvSpPr/>
          <p:nvPr/>
        </p:nvSpPr>
        <p:spPr>
          <a:xfrm>
            <a:off x="7696298" y="4818533"/>
            <a:ext cx="4524153" cy="584775"/>
          </a:xfrm>
          <a:prstGeom prst="rect">
            <a:avLst/>
          </a:prstGeom>
          <a:solidFill>
            <a:schemeClr val="tx1">
              <a:lumMod val="50000"/>
            </a:schemeClr>
          </a:solidFill>
        </p:spPr>
        <p:txBody>
          <a:bodyPr wrap="square">
            <a:spAutoFit/>
          </a:bodyPr>
          <a:lstStyle/>
          <a:p>
            <a:r>
              <a:rPr lang="en-GB" sz="1600" dirty="0" err="1">
                <a:solidFill>
                  <a:srgbClr val="CE9178"/>
                </a:solidFill>
                <a:latin typeface="Consolas" panose="020B0609020204030204" pitchFamily="49" charset="0"/>
              </a:rPr>
              <a:t>listKeys</a:t>
            </a:r>
            <a:r>
              <a:rPr lang="en-GB" sz="1600" dirty="0">
                <a:solidFill>
                  <a:srgbClr val="CE9178"/>
                </a:solidFill>
                <a:latin typeface="Consolas" panose="020B0609020204030204" pitchFamily="49" charset="0"/>
              </a:rPr>
              <a:t>(variables('</a:t>
            </a:r>
            <a:r>
              <a:rPr lang="en-GB" sz="1600" dirty="0" err="1">
                <a:solidFill>
                  <a:srgbClr val="CE9178"/>
                </a:solidFill>
                <a:latin typeface="Consolas" panose="020B0609020204030204" pitchFamily="49" charset="0"/>
              </a:rPr>
              <a:t>storageAcctName</a:t>
            </a:r>
            <a:r>
              <a:rPr lang="en-GB" sz="1600" dirty="0">
                <a:solidFill>
                  <a:srgbClr val="CE9178"/>
                </a:solidFill>
                <a:latin typeface="Consolas" panose="020B0609020204030204" pitchFamily="49" charset="0"/>
              </a:rPr>
              <a:t>'),'2015-05-01-preview').key1)]"</a:t>
            </a:r>
            <a:endParaRPr lang="en-GB" sz="1600" b="0" dirty="0">
              <a:solidFill>
                <a:srgbClr val="D4D4D4"/>
              </a:solidFill>
              <a:effectLst/>
              <a:latin typeface="Consolas" panose="020B0609020204030204" pitchFamily="49" charset="0"/>
            </a:endParaRPr>
          </a:p>
        </p:txBody>
      </p:sp>
      <p:sp>
        <p:nvSpPr>
          <p:cNvPr id="23" name="Rectangle 22">
            <a:extLst>
              <a:ext uri="{FF2B5EF4-FFF2-40B4-BE49-F238E27FC236}">
                <a16:creationId xmlns:a16="http://schemas.microsoft.com/office/drawing/2014/main" id="{C269BDB9-095C-463B-A3D6-0407F1C18417}"/>
              </a:ext>
            </a:extLst>
          </p:cNvPr>
          <p:cNvSpPr/>
          <p:nvPr/>
        </p:nvSpPr>
        <p:spPr>
          <a:xfrm>
            <a:off x="7696297" y="5915247"/>
            <a:ext cx="4524153" cy="830997"/>
          </a:xfrm>
          <a:prstGeom prst="rect">
            <a:avLst/>
          </a:prstGeom>
          <a:solidFill>
            <a:schemeClr val="tx1">
              <a:lumMod val="50000"/>
            </a:schemeClr>
          </a:solidFill>
        </p:spPr>
        <p:txBody>
          <a:bodyPr wrap="square">
            <a:spAutoFit/>
          </a:bodyPr>
          <a:lstStyle/>
          <a:p>
            <a:r>
              <a:rPr lang="en-GB" sz="1600" dirty="0">
                <a:solidFill>
                  <a:srgbClr val="9CDCFE"/>
                </a:solidFill>
                <a:latin typeface="Consolas" panose="020B0609020204030204" pitchFamily="49" charset="0"/>
              </a:rPr>
              <a:t>"</a:t>
            </a:r>
            <a:r>
              <a:rPr lang="en-GB" sz="1600" dirty="0" err="1">
                <a:solidFill>
                  <a:srgbClr val="9CDCFE"/>
                </a:solidFill>
                <a:latin typeface="Consolas" panose="020B0609020204030204" pitchFamily="49" charset="0"/>
              </a:rPr>
              <a:t>nicName</a:t>
            </a:r>
            <a:r>
              <a:rPr lang="en-GB" sz="1600" dirty="0">
                <a:solidFill>
                  <a:srgbClr val="9CDCFE"/>
                </a:solidFill>
                <a:latin typeface="Consolas" panose="020B0609020204030204" pitchFamily="49" charset="0"/>
              </a:rPr>
              <a:t>"</a:t>
            </a:r>
            <a:r>
              <a:rPr lang="en-GB" sz="1600" dirty="0">
                <a:solidFill>
                  <a:srgbClr val="D4D4D4"/>
                </a:solidFill>
                <a:latin typeface="Consolas" panose="020B0609020204030204" pitchFamily="49" charset="0"/>
              </a:rPr>
              <a:t>: </a:t>
            </a:r>
            <a:r>
              <a:rPr lang="en-GB" sz="1600" dirty="0">
                <a:solidFill>
                  <a:srgbClr val="CE9178"/>
                </a:solidFill>
                <a:latin typeface="Consolas" panose="020B0609020204030204" pitchFamily="49" charset="0"/>
              </a:rPr>
              <a:t>"[</a:t>
            </a:r>
            <a:r>
              <a:rPr lang="en-GB" sz="1600" dirty="0" err="1">
                <a:solidFill>
                  <a:srgbClr val="CE9178"/>
                </a:solidFill>
                <a:latin typeface="Consolas" panose="020B0609020204030204" pitchFamily="49" charset="0"/>
              </a:rPr>
              <a:t>concat</a:t>
            </a:r>
            <a:r>
              <a:rPr lang="en-GB" sz="1600" dirty="0">
                <a:solidFill>
                  <a:srgbClr val="CE9178"/>
                </a:solidFill>
                <a:latin typeface="Consolas" panose="020B0609020204030204" pitchFamily="49" charset="0"/>
              </a:rPr>
              <a:t>(parameters('</a:t>
            </a:r>
            <a:r>
              <a:rPr lang="en-GB" sz="1600" dirty="0" err="1">
                <a:solidFill>
                  <a:srgbClr val="CE9178"/>
                </a:solidFill>
                <a:latin typeface="Consolas" panose="020B0609020204030204" pitchFamily="49" charset="0"/>
              </a:rPr>
              <a:t>vmName</a:t>
            </a:r>
            <a:r>
              <a:rPr lang="en-GB" sz="1600" dirty="0">
                <a:solidFill>
                  <a:srgbClr val="CE9178"/>
                </a:solidFill>
                <a:latin typeface="Consolas" panose="020B0609020204030204" pitchFamily="49" charset="0"/>
              </a:rPr>
              <a:t>'), '_</a:t>
            </a:r>
            <a:r>
              <a:rPr lang="en-GB" sz="1600" dirty="0" err="1">
                <a:solidFill>
                  <a:srgbClr val="CE9178"/>
                </a:solidFill>
                <a:latin typeface="Consolas" panose="020B0609020204030204" pitchFamily="49" charset="0"/>
              </a:rPr>
              <a:t>nic</a:t>
            </a:r>
            <a:r>
              <a:rPr lang="en-GB" sz="1600" dirty="0">
                <a:solidFill>
                  <a:srgbClr val="CE9178"/>
                </a:solidFill>
                <a:latin typeface="Consolas" panose="020B0609020204030204" pitchFamily="49" charset="0"/>
              </a:rPr>
              <a:t>')]"</a:t>
            </a:r>
            <a:r>
              <a:rPr lang="en-GB" sz="1600" dirty="0">
                <a:solidFill>
                  <a:srgbClr val="D4D4D4"/>
                </a:solidFill>
                <a:latin typeface="Consolas" panose="020B0609020204030204" pitchFamily="49" charset="0"/>
              </a:rPr>
              <a:t>,</a:t>
            </a:r>
            <a:endParaRPr lang="en-GB"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2481689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A2FCBE-B23F-4406-AA07-25C8E7C7A068}"/>
              </a:ext>
            </a:extLst>
          </p:cNvPr>
          <p:cNvSpPr>
            <a:spLocks noGrp="1"/>
          </p:cNvSpPr>
          <p:nvPr>
            <p:ph type="body" sz="quarter" idx="10"/>
          </p:nvPr>
        </p:nvSpPr>
        <p:spPr>
          <a:xfrm>
            <a:off x="274637" y="1458737"/>
            <a:ext cx="5553319" cy="4690515"/>
          </a:xfrm>
        </p:spPr>
        <p:txBody>
          <a:bodyPr/>
          <a:lstStyle/>
          <a:p>
            <a:r>
              <a:rPr lang="en-GB" sz="2400" dirty="0"/>
              <a:t>For speed ARM will deploy resources in </a:t>
            </a:r>
            <a:r>
              <a:rPr lang="en-GB" sz="2400" b="1" dirty="0"/>
              <a:t>parallel</a:t>
            </a:r>
            <a:r>
              <a:rPr lang="en-GB" sz="2400" dirty="0"/>
              <a:t> where it can, but…</a:t>
            </a:r>
          </a:p>
          <a:p>
            <a:endParaRPr lang="en-GB" sz="2400" dirty="0"/>
          </a:p>
          <a:p>
            <a:r>
              <a:rPr lang="en-GB" sz="2400" dirty="0"/>
              <a:t>You can’t create a </a:t>
            </a:r>
            <a:r>
              <a:rPr lang="en-GB" sz="2400" b="1" dirty="0"/>
              <a:t>VM</a:t>
            </a:r>
            <a:r>
              <a:rPr lang="en-GB" sz="2400" dirty="0"/>
              <a:t> without a </a:t>
            </a:r>
            <a:r>
              <a:rPr lang="en-GB" sz="2400" b="1" dirty="0"/>
              <a:t>NIC</a:t>
            </a:r>
            <a:r>
              <a:rPr lang="en-GB" sz="2400" dirty="0"/>
              <a:t> to assign to it</a:t>
            </a:r>
          </a:p>
          <a:p>
            <a:r>
              <a:rPr lang="en-GB" sz="2400" dirty="0"/>
              <a:t>BUT you can’t create a </a:t>
            </a:r>
            <a:r>
              <a:rPr lang="en-GB" sz="2400" b="1" dirty="0"/>
              <a:t>NIC</a:t>
            </a:r>
            <a:r>
              <a:rPr lang="en-GB" sz="2400" dirty="0"/>
              <a:t> without a </a:t>
            </a:r>
            <a:r>
              <a:rPr lang="en-GB" sz="2400" b="1" dirty="0"/>
              <a:t>VNET </a:t>
            </a:r>
            <a:r>
              <a:rPr lang="en-GB" sz="2400" dirty="0"/>
              <a:t>to put it in</a:t>
            </a:r>
          </a:p>
          <a:p>
            <a:endParaRPr lang="en-GB" sz="2400" dirty="0"/>
          </a:p>
          <a:p>
            <a:r>
              <a:rPr lang="en-GB" sz="2400" dirty="0"/>
              <a:t>Solution! - dependencies…</a:t>
            </a:r>
          </a:p>
          <a:p>
            <a:r>
              <a:rPr lang="en-GB" sz="2400" dirty="0" err="1">
                <a:latin typeface="Consolas" panose="020B0609020204030204" pitchFamily="49" charset="0"/>
              </a:rPr>
              <a:t>dependsOn</a:t>
            </a:r>
            <a:r>
              <a:rPr lang="en-GB" sz="2400" dirty="0"/>
              <a:t> is an array of resource ids</a:t>
            </a:r>
          </a:p>
          <a:p>
            <a:r>
              <a:rPr lang="en-GB" sz="2400" dirty="0"/>
              <a:t>Azure resolves the correct deployment order at deployment time </a:t>
            </a:r>
          </a:p>
        </p:txBody>
      </p:sp>
      <p:sp>
        <p:nvSpPr>
          <p:cNvPr id="3" name="Title 2"/>
          <p:cNvSpPr>
            <a:spLocks noGrp="1"/>
          </p:cNvSpPr>
          <p:nvPr>
            <p:ph type="title"/>
          </p:nvPr>
        </p:nvSpPr>
        <p:spPr/>
        <p:txBody>
          <a:bodyPr/>
          <a:lstStyle/>
          <a:p>
            <a:r>
              <a:rPr lang="en-GB" dirty="0">
                <a:solidFill>
                  <a:schemeClr val="tx1">
                    <a:lumMod val="75000"/>
                  </a:schemeClr>
                </a:solidFill>
              </a:rPr>
              <a:t>Resource Dependencies  </a:t>
            </a:r>
            <a:endParaRPr lang="en-GB" b="1" dirty="0">
              <a:solidFill>
                <a:schemeClr val="tx1">
                  <a:lumMod val="75000"/>
                </a:schemeClr>
              </a:solidFill>
            </a:endParaRPr>
          </a:p>
        </p:txBody>
      </p:sp>
      <p:pic>
        <p:nvPicPr>
          <p:cNvPr id="6" name="Graphic 5">
            <a:extLst>
              <a:ext uri="{FF2B5EF4-FFF2-40B4-BE49-F238E27FC236}">
                <a16:creationId xmlns:a16="http://schemas.microsoft.com/office/drawing/2014/main" id="{E5A34A4E-BB98-4731-A6B7-69CC8574EE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73298" y="2072556"/>
            <a:ext cx="1008112" cy="1008112"/>
          </a:xfrm>
          <a:prstGeom prst="rect">
            <a:avLst/>
          </a:prstGeom>
        </p:spPr>
      </p:pic>
      <p:pic>
        <p:nvPicPr>
          <p:cNvPr id="21" name="Graphic 20">
            <a:extLst>
              <a:ext uri="{FF2B5EF4-FFF2-40B4-BE49-F238E27FC236}">
                <a16:creationId xmlns:a16="http://schemas.microsoft.com/office/drawing/2014/main" id="{6F1AF06F-ACB1-4342-8B09-EB6F1202B18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61617" y="2114740"/>
            <a:ext cx="886197" cy="886197"/>
          </a:xfrm>
          <a:prstGeom prst="rect">
            <a:avLst/>
          </a:prstGeom>
        </p:spPr>
      </p:pic>
      <p:pic>
        <p:nvPicPr>
          <p:cNvPr id="25" name="Graphic 24">
            <a:extLst>
              <a:ext uri="{FF2B5EF4-FFF2-40B4-BE49-F238E27FC236}">
                <a16:creationId xmlns:a16="http://schemas.microsoft.com/office/drawing/2014/main" id="{3C207992-648E-4E4E-BBBC-41E560F374B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028021" y="1906446"/>
            <a:ext cx="1302784" cy="1302784"/>
          </a:xfrm>
          <a:prstGeom prst="rect">
            <a:avLst/>
          </a:prstGeom>
        </p:spPr>
      </p:pic>
      <p:sp>
        <p:nvSpPr>
          <p:cNvPr id="26" name="Arrow: U-Turn 25">
            <a:extLst>
              <a:ext uri="{FF2B5EF4-FFF2-40B4-BE49-F238E27FC236}">
                <a16:creationId xmlns:a16="http://schemas.microsoft.com/office/drawing/2014/main" id="{12881415-2E4B-4380-8E14-2C6EB9D5FDCB}"/>
              </a:ext>
            </a:extLst>
          </p:cNvPr>
          <p:cNvSpPr/>
          <p:nvPr/>
        </p:nvSpPr>
        <p:spPr bwMode="auto">
          <a:xfrm>
            <a:off x="7359582" y="1292588"/>
            <a:ext cx="1584176" cy="556221"/>
          </a:xfrm>
          <a:prstGeom prst="uturnArrow">
            <a:avLst>
              <a:gd name="adj1" fmla="val 25000"/>
              <a:gd name="adj2" fmla="val 25000"/>
              <a:gd name="adj3" fmla="val 25000"/>
              <a:gd name="adj4" fmla="val 43750"/>
              <a:gd name="adj5" fmla="val 10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Arrow: U-Turn 27">
            <a:extLst>
              <a:ext uri="{FF2B5EF4-FFF2-40B4-BE49-F238E27FC236}">
                <a16:creationId xmlns:a16="http://schemas.microsoft.com/office/drawing/2014/main" id="{C4FA41C3-6C0F-4482-9099-7F17EAABF262}"/>
              </a:ext>
            </a:extLst>
          </p:cNvPr>
          <p:cNvSpPr/>
          <p:nvPr/>
        </p:nvSpPr>
        <p:spPr bwMode="auto">
          <a:xfrm>
            <a:off x="9159782" y="1280408"/>
            <a:ext cx="1656183" cy="556221"/>
          </a:xfrm>
          <a:prstGeom prst="uturnArrow">
            <a:avLst>
              <a:gd name="adj1" fmla="val 25000"/>
              <a:gd name="adj2" fmla="val 25000"/>
              <a:gd name="adj3" fmla="val 25000"/>
              <a:gd name="adj4" fmla="val 43750"/>
              <a:gd name="adj5" fmla="val 10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TextBox 29">
            <a:extLst>
              <a:ext uri="{FF2B5EF4-FFF2-40B4-BE49-F238E27FC236}">
                <a16:creationId xmlns:a16="http://schemas.microsoft.com/office/drawing/2014/main" id="{A7F80F67-A8C5-409E-B2A3-16A57F10BAF2}"/>
              </a:ext>
            </a:extLst>
          </p:cNvPr>
          <p:cNvSpPr txBox="1"/>
          <p:nvPr/>
        </p:nvSpPr>
        <p:spPr>
          <a:xfrm>
            <a:off x="9215230" y="1379538"/>
            <a:ext cx="1464183" cy="517065"/>
          </a:xfrm>
          <a:prstGeom prst="rect">
            <a:avLst/>
          </a:prstGeom>
          <a:noFill/>
        </p:spPr>
        <p:txBody>
          <a:bodyPr wrap="none" lIns="182880" tIns="146304" rIns="182880" bIns="146304" rtlCol="0">
            <a:spAutoFit/>
          </a:bodyPr>
          <a:lstStyle/>
          <a:p>
            <a:pPr>
              <a:lnSpc>
                <a:spcPct val="90000"/>
              </a:lnSpc>
              <a:spcAft>
                <a:spcPts val="600"/>
              </a:spcAft>
            </a:pPr>
            <a:r>
              <a:rPr lang="en-GB" sz="1600" dirty="0">
                <a:gradFill>
                  <a:gsLst>
                    <a:gs pos="2917">
                      <a:schemeClr val="tx1"/>
                    </a:gs>
                    <a:gs pos="30000">
                      <a:schemeClr val="tx1"/>
                    </a:gs>
                  </a:gsLst>
                  <a:lin ang="5400000" scaled="0"/>
                </a:gradFill>
              </a:rPr>
              <a:t>depends-on</a:t>
            </a:r>
          </a:p>
        </p:txBody>
      </p:sp>
      <p:sp>
        <p:nvSpPr>
          <p:cNvPr id="32" name="TextBox 31">
            <a:extLst>
              <a:ext uri="{FF2B5EF4-FFF2-40B4-BE49-F238E27FC236}">
                <a16:creationId xmlns:a16="http://schemas.microsoft.com/office/drawing/2014/main" id="{DC04B1B8-EAAF-4E0A-9805-BB1830BC80F8}"/>
              </a:ext>
            </a:extLst>
          </p:cNvPr>
          <p:cNvSpPr txBox="1"/>
          <p:nvPr/>
        </p:nvSpPr>
        <p:spPr>
          <a:xfrm>
            <a:off x="7359582" y="1379538"/>
            <a:ext cx="1464183" cy="517065"/>
          </a:xfrm>
          <a:prstGeom prst="rect">
            <a:avLst/>
          </a:prstGeom>
          <a:noFill/>
        </p:spPr>
        <p:txBody>
          <a:bodyPr wrap="square" lIns="182880" tIns="146304" rIns="182880" bIns="146304" rtlCol="0">
            <a:spAutoFit/>
          </a:bodyPr>
          <a:lstStyle/>
          <a:p>
            <a:pPr>
              <a:lnSpc>
                <a:spcPct val="90000"/>
              </a:lnSpc>
              <a:spcAft>
                <a:spcPts val="600"/>
              </a:spcAft>
            </a:pPr>
            <a:r>
              <a:rPr lang="en-GB" sz="1600" dirty="0">
                <a:gradFill>
                  <a:gsLst>
                    <a:gs pos="2917">
                      <a:schemeClr val="tx1"/>
                    </a:gs>
                    <a:gs pos="30000">
                      <a:schemeClr val="tx1"/>
                    </a:gs>
                  </a:gsLst>
                  <a:lin ang="5400000" scaled="0"/>
                </a:gradFill>
              </a:rPr>
              <a:t>depends-on</a:t>
            </a:r>
          </a:p>
        </p:txBody>
      </p:sp>
      <p:sp>
        <p:nvSpPr>
          <p:cNvPr id="33" name="Rectangle 32">
            <a:extLst>
              <a:ext uri="{FF2B5EF4-FFF2-40B4-BE49-F238E27FC236}">
                <a16:creationId xmlns:a16="http://schemas.microsoft.com/office/drawing/2014/main" id="{64CE94AB-2107-4FDE-B110-E8DD755C7B1F}"/>
              </a:ext>
            </a:extLst>
          </p:cNvPr>
          <p:cNvSpPr/>
          <p:nvPr/>
        </p:nvSpPr>
        <p:spPr>
          <a:xfrm>
            <a:off x="6219421" y="5122853"/>
            <a:ext cx="6035691" cy="830997"/>
          </a:xfrm>
          <a:prstGeom prst="rect">
            <a:avLst/>
          </a:prstGeom>
          <a:solidFill>
            <a:schemeClr val="tx1">
              <a:lumMod val="50000"/>
            </a:schemeClr>
          </a:solidFill>
        </p:spPr>
        <p:txBody>
          <a:bodyPr wrap="square">
            <a:spAutoFit/>
          </a:bodyPr>
          <a:lstStyle/>
          <a:p>
            <a:r>
              <a:rPr lang="en-GB" sz="1600" dirty="0">
                <a:solidFill>
                  <a:srgbClr val="9CDCFE"/>
                </a:solidFill>
                <a:latin typeface="Consolas" panose="020B0609020204030204" pitchFamily="49" charset="0"/>
              </a:rPr>
              <a:t>"</a:t>
            </a:r>
            <a:r>
              <a:rPr lang="en-GB" sz="1600" dirty="0" err="1">
                <a:solidFill>
                  <a:srgbClr val="9CDCFE"/>
                </a:solidFill>
                <a:latin typeface="Consolas" panose="020B0609020204030204" pitchFamily="49" charset="0"/>
              </a:rPr>
              <a:t>dependsOn</a:t>
            </a:r>
            <a:r>
              <a:rPr lang="en-GB" sz="1600" dirty="0">
                <a:solidFill>
                  <a:srgbClr val="9CDCFE"/>
                </a:solidFill>
                <a:latin typeface="Consolas" panose="020B0609020204030204" pitchFamily="49" charset="0"/>
              </a:rPr>
              <a:t>"</a:t>
            </a:r>
            <a:r>
              <a:rPr lang="en-GB" sz="1600" dirty="0">
                <a:solidFill>
                  <a:srgbClr val="D4D4D4"/>
                </a:solidFill>
                <a:latin typeface="Consolas" panose="020B0609020204030204" pitchFamily="49" charset="0"/>
              </a:rPr>
              <a:t>: [</a:t>
            </a:r>
          </a:p>
          <a:p>
            <a:r>
              <a:rPr lang="en-GB" sz="1600" dirty="0">
                <a:solidFill>
                  <a:srgbClr val="CE9178"/>
                </a:solidFill>
                <a:latin typeface="Consolas" panose="020B0609020204030204" pitchFamily="49" charset="0"/>
              </a:rPr>
              <a:t>"[</a:t>
            </a:r>
            <a:r>
              <a:rPr lang="en-GB" sz="1600" dirty="0" err="1">
                <a:solidFill>
                  <a:srgbClr val="CE9178"/>
                </a:solidFill>
                <a:latin typeface="Consolas" panose="020B0609020204030204" pitchFamily="49" charset="0"/>
              </a:rPr>
              <a:t>resourceId</a:t>
            </a:r>
            <a:r>
              <a:rPr lang="en-GB" sz="1600" dirty="0">
                <a:solidFill>
                  <a:srgbClr val="CE9178"/>
                </a:solidFill>
                <a:latin typeface="Consolas" panose="020B0609020204030204" pitchFamily="49" charset="0"/>
              </a:rPr>
              <a:t>('</a:t>
            </a:r>
            <a:r>
              <a:rPr lang="en-GB" sz="1600" dirty="0" err="1">
                <a:solidFill>
                  <a:srgbClr val="CE9178"/>
                </a:solidFill>
                <a:latin typeface="Consolas" panose="020B0609020204030204" pitchFamily="49" charset="0"/>
              </a:rPr>
              <a:t>Microsoft.Network</a:t>
            </a:r>
            <a:r>
              <a:rPr lang="en-GB" sz="1600" dirty="0">
                <a:solidFill>
                  <a:srgbClr val="CE9178"/>
                </a:solidFill>
                <a:latin typeface="Consolas" panose="020B0609020204030204" pitchFamily="49" charset="0"/>
              </a:rPr>
              <a:t>/</a:t>
            </a:r>
            <a:r>
              <a:rPr lang="en-GB" sz="1600" dirty="0" err="1">
                <a:solidFill>
                  <a:srgbClr val="CE9178"/>
                </a:solidFill>
                <a:latin typeface="Consolas" panose="020B0609020204030204" pitchFamily="49" charset="0"/>
              </a:rPr>
              <a:t>virtualNetworks</a:t>
            </a:r>
            <a:r>
              <a:rPr lang="en-GB" sz="1600" dirty="0">
                <a:solidFill>
                  <a:srgbClr val="CE9178"/>
                </a:solidFill>
                <a:latin typeface="Consolas" panose="020B0609020204030204" pitchFamily="49" charset="0"/>
              </a:rPr>
              <a:t>/', variables('</a:t>
            </a:r>
            <a:r>
              <a:rPr lang="en-GB" sz="1600" dirty="0" err="1">
                <a:solidFill>
                  <a:srgbClr val="CE9178"/>
                </a:solidFill>
                <a:latin typeface="Consolas" panose="020B0609020204030204" pitchFamily="49" charset="0"/>
              </a:rPr>
              <a:t>vnetName</a:t>
            </a:r>
            <a:r>
              <a:rPr lang="en-GB" sz="1600" dirty="0">
                <a:solidFill>
                  <a:srgbClr val="CE9178"/>
                </a:solidFill>
                <a:latin typeface="Consolas" panose="020B0609020204030204" pitchFamily="49" charset="0"/>
              </a:rPr>
              <a:t>'))]"</a:t>
            </a:r>
            <a:r>
              <a:rPr lang="en-GB" sz="1600" dirty="0">
                <a:solidFill>
                  <a:srgbClr val="D4D4D4"/>
                </a:solidFill>
                <a:latin typeface="Consolas" panose="020B0609020204030204" pitchFamily="49" charset="0"/>
              </a:rPr>
              <a:t>],</a:t>
            </a:r>
            <a:endParaRPr lang="en-GB" sz="1600" b="0" dirty="0">
              <a:solidFill>
                <a:srgbClr val="D4D4D4"/>
              </a:solidFill>
              <a:effectLst/>
              <a:latin typeface="Consolas" panose="020B0609020204030204" pitchFamily="49" charset="0"/>
            </a:endParaRPr>
          </a:p>
        </p:txBody>
      </p:sp>
      <p:sp>
        <p:nvSpPr>
          <p:cNvPr id="34" name="Rectangle 33">
            <a:extLst>
              <a:ext uri="{FF2B5EF4-FFF2-40B4-BE49-F238E27FC236}">
                <a16:creationId xmlns:a16="http://schemas.microsoft.com/office/drawing/2014/main" id="{B01ABF3B-AC2B-43E5-BD6D-3F113C4B0829}"/>
              </a:ext>
            </a:extLst>
          </p:cNvPr>
          <p:cNvSpPr/>
          <p:nvPr/>
        </p:nvSpPr>
        <p:spPr>
          <a:xfrm>
            <a:off x="6219421" y="3830003"/>
            <a:ext cx="6041668" cy="830997"/>
          </a:xfrm>
          <a:prstGeom prst="rect">
            <a:avLst/>
          </a:prstGeom>
          <a:solidFill>
            <a:schemeClr val="tx1">
              <a:lumMod val="50000"/>
            </a:schemeClr>
          </a:solidFill>
        </p:spPr>
        <p:txBody>
          <a:bodyPr wrap="square">
            <a:spAutoFit/>
          </a:bodyPr>
          <a:lstStyle/>
          <a:p>
            <a:r>
              <a:rPr lang="en-GB" sz="1600" dirty="0">
                <a:solidFill>
                  <a:srgbClr val="9CDCFE"/>
                </a:solidFill>
                <a:latin typeface="Consolas" panose="020B0609020204030204" pitchFamily="49" charset="0"/>
              </a:rPr>
              <a:t>"</a:t>
            </a:r>
            <a:r>
              <a:rPr lang="en-GB" sz="1600" dirty="0" err="1">
                <a:solidFill>
                  <a:srgbClr val="9CDCFE"/>
                </a:solidFill>
                <a:latin typeface="Consolas" panose="020B0609020204030204" pitchFamily="49" charset="0"/>
              </a:rPr>
              <a:t>dependsOn</a:t>
            </a:r>
            <a:r>
              <a:rPr lang="en-GB" sz="1600" dirty="0">
                <a:solidFill>
                  <a:srgbClr val="9CDCFE"/>
                </a:solidFill>
                <a:latin typeface="Consolas" panose="020B0609020204030204" pitchFamily="49" charset="0"/>
              </a:rPr>
              <a:t>"</a:t>
            </a:r>
            <a:r>
              <a:rPr lang="en-GB" sz="1600" dirty="0">
                <a:solidFill>
                  <a:srgbClr val="D4D4D4"/>
                </a:solidFill>
                <a:latin typeface="Consolas" panose="020B0609020204030204" pitchFamily="49" charset="0"/>
              </a:rPr>
              <a:t>: [</a:t>
            </a:r>
          </a:p>
          <a:p>
            <a:r>
              <a:rPr lang="en-GB" sz="1600" dirty="0">
                <a:solidFill>
                  <a:srgbClr val="CE9178"/>
                </a:solidFill>
                <a:latin typeface="Consolas" panose="020B0609020204030204" pitchFamily="49" charset="0"/>
              </a:rPr>
              <a:t>"[</a:t>
            </a:r>
            <a:r>
              <a:rPr lang="en-GB" sz="1600" dirty="0" err="1">
                <a:solidFill>
                  <a:srgbClr val="CE9178"/>
                </a:solidFill>
                <a:latin typeface="Consolas" panose="020B0609020204030204" pitchFamily="49" charset="0"/>
              </a:rPr>
              <a:t>resourceId</a:t>
            </a:r>
            <a:r>
              <a:rPr lang="en-GB" sz="1600" dirty="0">
                <a:solidFill>
                  <a:srgbClr val="CE9178"/>
                </a:solidFill>
                <a:latin typeface="Consolas" panose="020B0609020204030204" pitchFamily="49" charset="0"/>
              </a:rPr>
              <a:t>('</a:t>
            </a:r>
            <a:r>
              <a:rPr lang="en-GB" sz="1600" dirty="0" err="1">
                <a:solidFill>
                  <a:srgbClr val="CE9178"/>
                </a:solidFill>
                <a:latin typeface="Consolas" panose="020B0609020204030204" pitchFamily="49" charset="0"/>
              </a:rPr>
              <a:t>Microsoft.Network</a:t>
            </a:r>
            <a:r>
              <a:rPr lang="en-GB" sz="1600" dirty="0">
                <a:solidFill>
                  <a:srgbClr val="CE9178"/>
                </a:solidFill>
                <a:latin typeface="Consolas" panose="020B0609020204030204" pitchFamily="49" charset="0"/>
              </a:rPr>
              <a:t>/</a:t>
            </a:r>
            <a:r>
              <a:rPr lang="en-GB" sz="1600" dirty="0" err="1">
                <a:solidFill>
                  <a:srgbClr val="CE9178"/>
                </a:solidFill>
                <a:latin typeface="Consolas" panose="020B0609020204030204" pitchFamily="49" charset="0"/>
              </a:rPr>
              <a:t>networkInterfaces</a:t>
            </a:r>
            <a:r>
              <a:rPr lang="en-GB" sz="1600" dirty="0">
                <a:solidFill>
                  <a:srgbClr val="CE9178"/>
                </a:solidFill>
                <a:latin typeface="Consolas" panose="020B0609020204030204" pitchFamily="49" charset="0"/>
              </a:rPr>
              <a:t>/', variables('</a:t>
            </a:r>
            <a:r>
              <a:rPr lang="en-GB" sz="1600" dirty="0" err="1">
                <a:solidFill>
                  <a:srgbClr val="CE9178"/>
                </a:solidFill>
                <a:latin typeface="Consolas" panose="020B0609020204030204" pitchFamily="49" charset="0"/>
              </a:rPr>
              <a:t>nicName</a:t>
            </a:r>
            <a:r>
              <a:rPr lang="en-GB" sz="1600" dirty="0">
                <a:solidFill>
                  <a:srgbClr val="CE9178"/>
                </a:solidFill>
                <a:latin typeface="Consolas" panose="020B0609020204030204" pitchFamily="49" charset="0"/>
              </a:rPr>
              <a:t>'))]"</a:t>
            </a:r>
            <a:r>
              <a:rPr lang="en-GB" sz="1600" dirty="0">
                <a:solidFill>
                  <a:srgbClr val="D4D4D4"/>
                </a:solidFill>
                <a:latin typeface="Consolas" panose="020B0609020204030204" pitchFamily="49" charset="0"/>
              </a:rPr>
              <a:t>],</a:t>
            </a:r>
            <a:endParaRPr lang="en-GB" sz="1600" b="0" dirty="0">
              <a:solidFill>
                <a:srgbClr val="D4D4D4"/>
              </a:solidFill>
              <a:effectLst/>
              <a:latin typeface="Consolas" panose="020B0609020204030204" pitchFamily="49" charset="0"/>
            </a:endParaRPr>
          </a:p>
        </p:txBody>
      </p:sp>
      <p:pic>
        <p:nvPicPr>
          <p:cNvPr id="35" name="Graphic 34">
            <a:extLst>
              <a:ext uri="{FF2B5EF4-FFF2-40B4-BE49-F238E27FC236}">
                <a16:creationId xmlns:a16="http://schemas.microsoft.com/office/drawing/2014/main" id="{FBF48928-3AFA-40AA-AA2A-DCAB579760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58797" y="3434662"/>
            <a:ext cx="559293" cy="559293"/>
          </a:xfrm>
          <a:prstGeom prst="rect">
            <a:avLst/>
          </a:prstGeom>
        </p:spPr>
      </p:pic>
      <p:pic>
        <p:nvPicPr>
          <p:cNvPr id="36" name="Graphic 35">
            <a:extLst>
              <a:ext uri="{FF2B5EF4-FFF2-40B4-BE49-F238E27FC236}">
                <a16:creationId xmlns:a16="http://schemas.microsoft.com/office/drawing/2014/main" id="{1675787E-EAA6-49BA-8DB0-99F281CF88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316877" y="4752548"/>
            <a:ext cx="501213" cy="501213"/>
          </a:xfrm>
          <a:prstGeom prst="rect">
            <a:avLst/>
          </a:prstGeom>
        </p:spPr>
      </p:pic>
      <p:sp>
        <p:nvSpPr>
          <p:cNvPr id="38" name="Arrow: Down 37">
            <a:extLst>
              <a:ext uri="{FF2B5EF4-FFF2-40B4-BE49-F238E27FC236}">
                <a16:creationId xmlns:a16="http://schemas.microsoft.com/office/drawing/2014/main" id="{A7658762-FC86-4572-A016-ABF993F50470}"/>
              </a:ext>
            </a:extLst>
          </p:cNvPr>
          <p:cNvSpPr/>
          <p:nvPr/>
        </p:nvSpPr>
        <p:spPr bwMode="auto">
          <a:xfrm>
            <a:off x="9117194" y="4559478"/>
            <a:ext cx="576064" cy="694283"/>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68ADE114-6806-4782-B9C3-73E2826E9185}"/>
              </a:ext>
            </a:extLst>
          </p:cNvPr>
          <p:cNvSpPr/>
          <p:nvPr/>
        </p:nvSpPr>
        <p:spPr>
          <a:xfrm>
            <a:off x="6219421" y="6360540"/>
            <a:ext cx="6035691" cy="338554"/>
          </a:xfrm>
          <a:prstGeom prst="rect">
            <a:avLst/>
          </a:prstGeom>
          <a:solidFill>
            <a:schemeClr val="tx1">
              <a:lumMod val="50000"/>
            </a:schemeClr>
          </a:solidFill>
        </p:spPr>
        <p:txBody>
          <a:bodyPr wrap="square">
            <a:spAutoFit/>
          </a:bodyPr>
          <a:lstStyle/>
          <a:p>
            <a:r>
              <a:rPr lang="en-GB" sz="1600" dirty="0">
                <a:solidFill>
                  <a:srgbClr val="9CDCFE"/>
                </a:solidFill>
                <a:latin typeface="Consolas" panose="020B0609020204030204" pitchFamily="49" charset="0"/>
              </a:rPr>
              <a:t>"type"</a:t>
            </a:r>
            <a:r>
              <a:rPr lang="en-GB" sz="1600" dirty="0">
                <a:solidFill>
                  <a:srgbClr val="D4D4D4"/>
                </a:solidFill>
                <a:latin typeface="Consolas" panose="020B0609020204030204" pitchFamily="49" charset="0"/>
              </a:rPr>
              <a:t>: </a:t>
            </a:r>
            <a:r>
              <a:rPr lang="en-GB" sz="1600" dirty="0">
                <a:solidFill>
                  <a:srgbClr val="CE9178"/>
                </a:solidFill>
                <a:latin typeface="Consolas" panose="020B0609020204030204" pitchFamily="49" charset="0"/>
              </a:rPr>
              <a:t>"</a:t>
            </a:r>
            <a:r>
              <a:rPr lang="en-GB" sz="1600" dirty="0" err="1">
                <a:solidFill>
                  <a:srgbClr val="CE9178"/>
                </a:solidFill>
                <a:latin typeface="Consolas" panose="020B0609020204030204" pitchFamily="49" charset="0"/>
              </a:rPr>
              <a:t>Microsoft.Network</a:t>
            </a:r>
            <a:r>
              <a:rPr lang="en-GB" sz="1600" dirty="0">
                <a:solidFill>
                  <a:srgbClr val="CE9178"/>
                </a:solidFill>
                <a:latin typeface="Consolas" panose="020B0609020204030204" pitchFamily="49" charset="0"/>
              </a:rPr>
              <a:t>/</a:t>
            </a:r>
            <a:r>
              <a:rPr lang="en-GB" sz="1600" dirty="0" err="1">
                <a:solidFill>
                  <a:srgbClr val="CE9178"/>
                </a:solidFill>
                <a:latin typeface="Consolas" panose="020B0609020204030204" pitchFamily="49" charset="0"/>
              </a:rPr>
              <a:t>virtualNetworks</a:t>
            </a:r>
            <a:r>
              <a:rPr lang="en-GB" sz="1600" dirty="0">
                <a:solidFill>
                  <a:srgbClr val="CE9178"/>
                </a:solidFill>
                <a:latin typeface="Consolas" panose="020B0609020204030204" pitchFamily="49" charset="0"/>
              </a:rPr>
              <a:t>"</a:t>
            </a:r>
            <a:r>
              <a:rPr lang="en-GB" sz="1600" dirty="0">
                <a:solidFill>
                  <a:srgbClr val="D4D4D4"/>
                </a:solidFill>
                <a:latin typeface="Consolas" panose="020B0609020204030204" pitchFamily="49" charset="0"/>
              </a:rPr>
              <a:t>,</a:t>
            </a:r>
            <a:endParaRPr lang="en-GB"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9226919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solidFill>
                  <a:schemeClr val="tx1">
                    <a:lumMod val="75000"/>
                  </a:schemeClr>
                </a:solidFill>
              </a:rPr>
              <a:t>Template Outputs</a:t>
            </a:r>
          </a:p>
        </p:txBody>
      </p:sp>
      <p:sp>
        <p:nvSpPr>
          <p:cNvPr id="5" name="Text Placeholder 4">
            <a:extLst>
              <a:ext uri="{FF2B5EF4-FFF2-40B4-BE49-F238E27FC236}">
                <a16:creationId xmlns:a16="http://schemas.microsoft.com/office/drawing/2014/main" id="{697992ED-F917-455A-BDC7-CA701BC5A549}"/>
              </a:ext>
            </a:extLst>
          </p:cNvPr>
          <p:cNvSpPr>
            <a:spLocks noGrp="1"/>
          </p:cNvSpPr>
          <p:nvPr>
            <p:ph type="body" sz="quarter" idx="10"/>
          </p:nvPr>
        </p:nvSpPr>
        <p:spPr>
          <a:xfrm>
            <a:off x="385589" y="1181098"/>
            <a:ext cx="11449272" cy="4665893"/>
          </a:xfrm>
        </p:spPr>
        <p:txBody>
          <a:bodyPr/>
          <a:lstStyle/>
          <a:p>
            <a:pPr marL="457200" indent="-457200">
              <a:buFont typeface="Arial" panose="020B0604020202020204" pitchFamily="34" charset="0"/>
              <a:buChar char="•"/>
            </a:pPr>
            <a:r>
              <a:rPr lang="en-GB" sz="2800" dirty="0"/>
              <a:t>Output information about the resources deployed such as IP addresses and keys, etc. Outputs are always optional</a:t>
            </a:r>
          </a:p>
          <a:p>
            <a:pPr marL="457200" indent="-457200">
              <a:buFont typeface="Arial" panose="020B0604020202020204" pitchFamily="34" charset="0"/>
              <a:buChar char="•"/>
            </a:pPr>
            <a:r>
              <a:rPr lang="en-GB" sz="2400" dirty="0" err="1">
                <a:latin typeface="Consolas" panose="020B0609020204030204" pitchFamily="49" charset="0"/>
              </a:rPr>
              <a:t>concat</a:t>
            </a:r>
            <a:r>
              <a:rPr lang="en-GB" sz="2800" dirty="0"/>
              <a:t> elements together to provide friendly URLs etc</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endParaRPr lang="en-GB" sz="2800" dirty="0"/>
          </a:p>
          <a:p>
            <a:pPr marL="457200" indent="-457200">
              <a:buFont typeface="Arial" panose="020B0604020202020204" pitchFamily="34" charset="0"/>
              <a:buChar char="•"/>
            </a:pPr>
            <a:r>
              <a:rPr lang="en-GB" sz="2800" b="1" i="1" dirty="0"/>
              <a:t>Top-Tip. </a:t>
            </a:r>
            <a:r>
              <a:rPr lang="en-GB" sz="2800" dirty="0"/>
              <a:t>If you don’t know what properties you can use, just output the whole object using </a:t>
            </a:r>
            <a:r>
              <a:rPr lang="en-GB" sz="2400" dirty="0">
                <a:latin typeface="Consolas" panose="020B0609020204030204" pitchFamily="49" charset="0"/>
              </a:rPr>
              <a:t>reference</a:t>
            </a:r>
            <a:r>
              <a:rPr lang="en-GB" sz="2800" dirty="0"/>
              <a:t>, and examine the result e.g.</a:t>
            </a:r>
          </a:p>
        </p:txBody>
      </p:sp>
      <p:sp>
        <p:nvSpPr>
          <p:cNvPr id="2" name="Rectangle 1">
            <a:extLst>
              <a:ext uri="{FF2B5EF4-FFF2-40B4-BE49-F238E27FC236}">
                <a16:creationId xmlns:a16="http://schemas.microsoft.com/office/drawing/2014/main" id="{66BFFB77-1C39-4DF1-93FA-7CA1E2110E70}"/>
              </a:ext>
            </a:extLst>
          </p:cNvPr>
          <p:cNvSpPr/>
          <p:nvPr/>
        </p:nvSpPr>
        <p:spPr>
          <a:xfrm>
            <a:off x="915320" y="3693543"/>
            <a:ext cx="9525711" cy="954107"/>
          </a:xfrm>
          <a:prstGeom prst="rect">
            <a:avLst/>
          </a:prstGeom>
          <a:solidFill>
            <a:schemeClr val="tx1">
              <a:lumMod val="50000"/>
            </a:schemeClr>
          </a:solidFill>
        </p:spPr>
        <p:txBody>
          <a:bodyPr wrap="square">
            <a:spAutoFit/>
          </a:bodyPr>
          <a:lstStyle/>
          <a:p>
            <a:r>
              <a:rPr lang="en-GB" sz="1400" dirty="0">
                <a:solidFill>
                  <a:srgbClr val="9CDCFE"/>
                </a:solidFill>
                <a:latin typeface="Consolas" panose="020B0609020204030204" pitchFamily="49" charset="0"/>
              </a:rPr>
              <a:t>"</a:t>
            </a:r>
            <a:r>
              <a:rPr lang="en-GB" sz="1400" dirty="0" err="1">
                <a:solidFill>
                  <a:srgbClr val="9CDCFE"/>
                </a:solidFill>
                <a:latin typeface="Consolas" panose="020B0609020204030204" pitchFamily="49" charset="0"/>
              </a:rPr>
              <a:t>tomcat_url</a:t>
            </a:r>
            <a:r>
              <a:rPr lang="en-GB" sz="1400" dirty="0">
                <a:solidFill>
                  <a:srgbClr val="9CDCFE"/>
                </a:solidFill>
                <a:latin typeface="Consolas" panose="020B0609020204030204" pitchFamily="49" charset="0"/>
              </a:rPr>
              <a:t>"</a:t>
            </a:r>
            <a:r>
              <a:rPr lang="en-GB" sz="1400" dirty="0">
                <a:solidFill>
                  <a:srgbClr val="D4D4D4"/>
                </a:solidFill>
                <a:latin typeface="Consolas" panose="020B0609020204030204" pitchFamily="49" charset="0"/>
              </a:rPr>
              <a:t>: {</a:t>
            </a:r>
          </a:p>
          <a:p>
            <a:r>
              <a:rPr lang="en-GB" sz="1400" dirty="0">
                <a:solidFill>
                  <a:srgbClr val="9CDCFE"/>
                </a:solidFill>
                <a:latin typeface="Consolas" panose="020B0609020204030204" pitchFamily="49" charset="0"/>
              </a:rPr>
              <a:t>  "type"</a:t>
            </a:r>
            <a:r>
              <a:rPr lang="en-GB" sz="1400" dirty="0">
                <a:solidFill>
                  <a:srgbClr val="D4D4D4"/>
                </a:solidFill>
                <a:latin typeface="Consolas" panose="020B0609020204030204" pitchFamily="49" charset="0"/>
              </a:rPr>
              <a:t>: </a:t>
            </a:r>
            <a:r>
              <a:rPr lang="en-GB" sz="1400" dirty="0">
                <a:solidFill>
                  <a:srgbClr val="CE9178"/>
                </a:solidFill>
                <a:latin typeface="Consolas" panose="020B0609020204030204" pitchFamily="49" charset="0"/>
              </a:rPr>
              <a:t>"string"</a:t>
            </a:r>
            <a:r>
              <a:rPr lang="en-GB" sz="1400" dirty="0">
                <a:solidFill>
                  <a:srgbClr val="D4D4D4"/>
                </a:solidFill>
                <a:latin typeface="Consolas" panose="020B0609020204030204" pitchFamily="49" charset="0"/>
              </a:rPr>
              <a:t>,</a:t>
            </a:r>
          </a:p>
          <a:p>
            <a:r>
              <a:rPr lang="en-GB" sz="1400" dirty="0">
                <a:solidFill>
                  <a:srgbClr val="9CDCFE"/>
                </a:solidFill>
                <a:latin typeface="Consolas" panose="020B0609020204030204" pitchFamily="49" charset="0"/>
              </a:rPr>
              <a:t>  "value"</a:t>
            </a:r>
            <a:r>
              <a:rPr lang="en-GB" sz="1400" dirty="0">
                <a:solidFill>
                  <a:srgbClr val="D4D4D4"/>
                </a:solidFill>
                <a:latin typeface="Consolas" panose="020B0609020204030204" pitchFamily="49" charset="0"/>
              </a:rPr>
              <a:t>: </a:t>
            </a:r>
            <a:r>
              <a:rPr lang="en-GB" sz="1400" dirty="0">
                <a:solidFill>
                  <a:srgbClr val="CE9178"/>
                </a:solidFill>
                <a:latin typeface="Consolas" panose="020B0609020204030204" pitchFamily="49" charset="0"/>
              </a:rPr>
              <a:t>"[</a:t>
            </a:r>
            <a:r>
              <a:rPr lang="en-GB" sz="1400" dirty="0" err="1">
                <a:solidFill>
                  <a:srgbClr val="CE9178"/>
                </a:solidFill>
                <a:latin typeface="Consolas" panose="020B0609020204030204" pitchFamily="49" charset="0"/>
              </a:rPr>
              <a:t>concat</a:t>
            </a:r>
            <a:r>
              <a:rPr lang="en-GB" sz="1400" dirty="0">
                <a:solidFill>
                  <a:srgbClr val="CE9178"/>
                </a:solidFill>
                <a:latin typeface="Consolas" panose="020B0609020204030204" pitchFamily="49" charset="0"/>
              </a:rPr>
              <a:t>('http://', reference(variables('</a:t>
            </a:r>
            <a:r>
              <a:rPr lang="en-GB" sz="1400" dirty="0" err="1">
                <a:solidFill>
                  <a:srgbClr val="CE9178"/>
                </a:solidFill>
                <a:latin typeface="Consolas" panose="020B0609020204030204" pitchFamily="49" charset="0"/>
              </a:rPr>
              <a:t>tomcatIpName</a:t>
            </a:r>
            <a:r>
              <a:rPr lang="en-GB" sz="1400" dirty="0">
                <a:solidFill>
                  <a:srgbClr val="CE9178"/>
                </a:solidFill>
                <a:latin typeface="Consolas" panose="020B0609020204030204" pitchFamily="49" charset="0"/>
              </a:rPr>
              <a:t>')).</a:t>
            </a:r>
            <a:r>
              <a:rPr lang="en-GB" sz="1400" dirty="0" err="1">
                <a:solidFill>
                  <a:srgbClr val="CE9178"/>
                </a:solidFill>
                <a:latin typeface="Consolas" panose="020B0609020204030204" pitchFamily="49" charset="0"/>
              </a:rPr>
              <a:t>dnsSettings.fqdn</a:t>
            </a:r>
            <a:r>
              <a:rPr lang="en-GB" sz="1400" dirty="0">
                <a:solidFill>
                  <a:srgbClr val="CE9178"/>
                </a:solidFill>
                <a:latin typeface="Consolas" panose="020B0609020204030204" pitchFamily="49" charset="0"/>
              </a:rPr>
              <a:t>, '/')]"</a:t>
            </a:r>
            <a:endParaRPr lang="en-GB" sz="1400" dirty="0">
              <a:solidFill>
                <a:srgbClr val="D4D4D4"/>
              </a:solidFill>
              <a:latin typeface="Consolas" panose="020B0609020204030204" pitchFamily="49" charset="0"/>
            </a:endParaRPr>
          </a:p>
          <a:p>
            <a:r>
              <a:rPr lang="en-GB" sz="1400" dirty="0">
                <a:solidFill>
                  <a:srgbClr val="D4D4D4"/>
                </a:solidFill>
                <a:latin typeface="Consolas" panose="020B0609020204030204" pitchFamily="49" charset="0"/>
              </a:rPr>
              <a:t>}</a:t>
            </a:r>
            <a:endParaRPr lang="en-GB" sz="1400" b="0" dirty="0">
              <a:solidFill>
                <a:srgbClr val="D4D4D4"/>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8C3C3AD5-8D7E-4B1E-804C-0B04963C9A71}"/>
              </a:ext>
            </a:extLst>
          </p:cNvPr>
          <p:cNvSpPr/>
          <p:nvPr/>
        </p:nvSpPr>
        <p:spPr>
          <a:xfrm>
            <a:off x="915321" y="2633166"/>
            <a:ext cx="9525711" cy="954107"/>
          </a:xfrm>
          <a:prstGeom prst="rect">
            <a:avLst/>
          </a:prstGeom>
          <a:solidFill>
            <a:schemeClr val="tx1">
              <a:lumMod val="50000"/>
            </a:schemeClr>
          </a:solidFill>
        </p:spPr>
        <p:txBody>
          <a:bodyPr wrap="square">
            <a:spAutoFit/>
          </a:bodyPr>
          <a:lstStyle/>
          <a:p>
            <a:r>
              <a:rPr lang="en-GB" sz="1400" dirty="0">
                <a:solidFill>
                  <a:srgbClr val="9CDCFE"/>
                </a:solidFill>
                <a:latin typeface="Consolas" panose="020B0609020204030204" pitchFamily="49" charset="0"/>
              </a:rPr>
              <a:t>"</a:t>
            </a:r>
            <a:r>
              <a:rPr lang="en-GB" sz="1400" dirty="0" err="1">
                <a:solidFill>
                  <a:srgbClr val="9CDCFE"/>
                </a:solidFill>
                <a:latin typeface="Consolas" panose="020B0609020204030204" pitchFamily="49" charset="0"/>
              </a:rPr>
              <a:t>storageAccountKey</a:t>
            </a:r>
            <a:r>
              <a:rPr lang="en-GB" sz="1400" dirty="0">
                <a:solidFill>
                  <a:srgbClr val="9CDCFE"/>
                </a:solidFill>
                <a:latin typeface="Consolas" panose="020B0609020204030204" pitchFamily="49" charset="0"/>
              </a:rPr>
              <a:t>"</a:t>
            </a:r>
            <a:r>
              <a:rPr lang="en-GB" sz="1400" dirty="0">
                <a:solidFill>
                  <a:srgbClr val="D4D4D4"/>
                </a:solidFill>
                <a:latin typeface="Consolas" panose="020B0609020204030204" pitchFamily="49" charset="0"/>
              </a:rPr>
              <a:t>: {</a:t>
            </a:r>
          </a:p>
          <a:p>
            <a:r>
              <a:rPr lang="en-GB" sz="1400" dirty="0">
                <a:solidFill>
                  <a:srgbClr val="9CDCFE"/>
                </a:solidFill>
                <a:latin typeface="Consolas" panose="020B0609020204030204" pitchFamily="49" charset="0"/>
              </a:rPr>
              <a:t>  "type"</a:t>
            </a:r>
            <a:r>
              <a:rPr lang="en-GB" sz="1400" dirty="0">
                <a:solidFill>
                  <a:srgbClr val="D4D4D4"/>
                </a:solidFill>
                <a:latin typeface="Consolas" panose="020B0609020204030204" pitchFamily="49" charset="0"/>
              </a:rPr>
              <a:t>: </a:t>
            </a:r>
            <a:r>
              <a:rPr lang="en-GB" sz="1400" dirty="0">
                <a:solidFill>
                  <a:srgbClr val="CE9178"/>
                </a:solidFill>
                <a:latin typeface="Consolas" panose="020B0609020204030204" pitchFamily="49" charset="0"/>
              </a:rPr>
              <a:t>"string"</a:t>
            </a:r>
            <a:r>
              <a:rPr lang="en-GB" sz="1400" dirty="0">
                <a:solidFill>
                  <a:srgbClr val="D4D4D4"/>
                </a:solidFill>
                <a:latin typeface="Consolas" panose="020B0609020204030204" pitchFamily="49" charset="0"/>
              </a:rPr>
              <a:t>,</a:t>
            </a:r>
          </a:p>
          <a:p>
            <a:r>
              <a:rPr lang="en-GB" sz="1400" dirty="0">
                <a:solidFill>
                  <a:srgbClr val="9CDCFE"/>
                </a:solidFill>
                <a:latin typeface="Consolas" panose="020B0609020204030204" pitchFamily="49" charset="0"/>
              </a:rPr>
              <a:t>  "value"</a:t>
            </a:r>
            <a:r>
              <a:rPr lang="en-GB" sz="1400" dirty="0">
                <a:solidFill>
                  <a:srgbClr val="D4D4D4"/>
                </a:solidFill>
                <a:latin typeface="Consolas" panose="020B0609020204030204" pitchFamily="49" charset="0"/>
              </a:rPr>
              <a:t>: </a:t>
            </a:r>
            <a:r>
              <a:rPr lang="en-GB" sz="1400" dirty="0">
                <a:solidFill>
                  <a:srgbClr val="CE9178"/>
                </a:solidFill>
                <a:latin typeface="Consolas" panose="020B0609020204030204" pitchFamily="49" charset="0"/>
              </a:rPr>
              <a:t>"[</a:t>
            </a:r>
            <a:r>
              <a:rPr lang="en-GB" sz="1400" dirty="0" err="1">
                <a:solidFill>
                  <a:srgbClr val="CE9178"/>
                </a:solidFill>
                <a:latin typeface="Consolas" panose="020B0609020204030204" pitchFamily="49" charset="0"/>
              </a:rPr>
              <a:t>listKeys</a:t>
            </a:r>
            <a:r>
              <a:rPr lang="en-GB" sz="1400" dirty="0">
                <a:solidFill>
                  <a:srgbClr val="CE9178"/>
                </a:solidFill>
                <a:latin typeface="Consolas" panose="020B0609020204030204" pitchFamily="49" charset="0"/>
              </a:rPr>
              <a:t>(variables('</a:t>
            </a:r>
            <a:r>
              <a:rPr lang="en-GB" sz="1400" dirty="0" err="1">
                <a:solidFill>
                  <a:srgbClr val="CE9178"/>
                </a:solidFill>
                <a:latin typeface="Consolas" panose="020B0609020204030204" pitchFamily="49" charset="0"/>
              </a:rPr>
              <a:t>storageAcctName</a:t>
            </a:r>
            <a:r>
              <a:rPr lang="en-GB" sz="1400" dirty="0">
                <a:solidFill>
                  <a:srgbClr val="CE9178"/>
                </a:solidFill>
                <a:latin typeface="Consolas" panose="020B0609020204030204" pitchFamily="49" charset="0"/>
              </a:rPr>
              <a:t>'), '2015-05-01-preview').key1]"</a:t>
            </a:r>
            <a:endParaRPr lang="en-GB" sz="1400" dirty="0">
              <a:solidFill>
                <a:srgbClr val="D4D4D4"/>
              </a:solidFill>
              <a:latin typeface="Consolas" panose="020B0609020204030204" pitchFamily="49" charset="0"/>
            </a:endParaRPr>
          </a:p>
          <a:p>
            <a:r>
              <a:rPr lang="en-GB" sz="1400" dirty="0">
                <a:solidFill>
                  <a:srgbClr val="D4D4D4"/>
                </a:solidFill>
                <a:latin typeface="Consolas" panose="020B0609020204030204" pitchFamily="49" charset="0"/>
              </a:rPr>
              <a:t>}</a:t>
            </a:r>
            <a:endParaRPr lang="en-GB" sz="1400" b="0" dirty="0">
              <a:solidFill>
                <a:srgbClr val="D4D4D4"/>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CBAFCB42-E99A-47BC-841E-996E8E9625F5}"/>
              </a:ext>
            </a:extLst>
          </p:cNvPr>
          <p:cNvSpPr/>
          <p:nvPr/>
        </p:nvSpPr>
        <p:spPr>
          <a:xfrm>
            <a:off x="935187" y="5777546"/>
            <a:ext cx="9525711" cy="954107"/>
          </a:xfrm>
          <a:prstGeom prst="rect">
            <a:avLst/>
          </a:prstGeom>
          <a:solidFill>
            <a:schemeClr val="tx1">
              <a:lumMod val="50000"/>
            </a:schemeClr>
          </a:solidFill>
        </p:spPr>
        <p:txBody>
          <a:bodyPr wrap="square">
            <a:spAutoFit/>
          </a:bodyPr>
          <a:lstStyle/>
          <a:p>
            <a:r>
              <a:rPr lang="en-GB" sz="1400" dirty="0">
                <a:solidFill>
                  <a:srgbClr val="9CDCFE"/>
                </a:solidFill>
                <a:latin typeface="Consolas" panose="020B0609020204030204" pitchFamily="49" charset="0"/>
              </a:rPr>
              <a:t>“</a:t>
            </a:r>
            <a:r>
              <a:rPr lang="en-GB" sz="1400" dirty="0" err="1">
                <a:solidFill>
                  <a:srgbClr val="9CDCFE"/>
                </a:solidFill>
                <a:latin typeface="Consolas" panose="020B0609020204030204" pitchFamily="49" charset="0"/>
              </a:rPr>
              <a:t>storeAcctObject</a:t>
            </a:r>
            <a:r>
              <a:rPr lang="en-GB" sz="1400" dirty="0">
                <a:solidFill>
                  <a:srgbClr val="9CDCFE"/>
                </a:solidFill>
                <a:latin typeface="Consolas" panose="020B0609020204030204" pitchFamily="49" charset="0"/>
              </a:rPr>
              <a:t>"</a:t>
            </a:r>
            <a:r>
              <a:rPr lang="en-GB" sz="1400" dirty="0">
                <a:solidFill>
                  <a:srgbClr val="D4D4D4"/>
                </a:solidFill>
                <a:latin typeface="Consolas" panose="020B0609020204030204" pitchFamily="49" charset="0"/>
              </a:rPr>
              <a:t>: {</a:t>
            </a:r>
          </a:p>
          <a:p>
            <a:r>
              <a:rPr lang="en-GB" sz="1400" dirty="0">
                <a:solidFill>
                  <a:srgbClr val="9CDCFE"/>
                </a:solidFill>
                <a:latin typeface="Consolas" panose="020B0609020204030204" pitchFamily="49" charset="0"/>
              </a:rPr>
              <a:t>  "type"</a:t>
            </a:r>
            <a:r>
              <a:rPr lang="en-GB" sz="1400" dirty="0">
                <a:solidFill>
                  <a:srgbClr val="D4D4D4"/>
                </a:solidFill>
                <a:latin typeface="Consolas" panose="020B0609020204030204" pitchFamily="49" charset="0"/>
              </a:rPr>
              <a:t>: </a:t>
            </a:r>
            <a:r>
              <a:rPr lang="en-GB" sz="1400" dirty="0">
                <a:solidFill>
                  <a:srgbClr val="CE9178"/>
                </a:solidFill>
                <a:latin typeface="Consolas" panose="020B0609020204030204" pitchFamily="49" charset="0"/>
              </a:rPr>
              <a:t>"object"</a:t>
            </a:r>
            <a:r>
              <a:rPr lang="en-GB" sz="1400" dirty="0">
                <a:solidFill>
                  <a:srgbClr val="D4D4D4"/>
                </a:solidFill>
                <a:latin typeface="Consolas" panose="020B0609020204030204" pitchFamily="49" charset="0"/>
              </a:rPr>
              <a:t>,</a:t>
            </a:r>
          </a:p>
          <a:p>
            <a:r>
              <a:rPr lang="en-GB" sz="1400" dirty="0">
                <a:solidFill>
                  <a:srgbClr val="9CDCFE"/>
                </a:solidFill>
                <a:latin typeface="Consolas" panose="020B0609020204030204" pitchFamily="49" charset="0"/>
              </a:rPr>
              <a:t>  "value"</a:t>
            </a:r>
            <a:r>
              <a:rPr lang="en-GB" sz="1400" dirty="0">
                <a:solidFill>
                  <a:srgbClr val="D4D4D4"/>
                </a:solidFill>
                <a:latin typeface="Consolas" panose="020B0609020204030204" pitchFamily="49" charset="0"/>
              </a:rPr>
              <a:t>: </a:t>
            </a:r>
            <a:r>
              <a:rPr lang="en-GB" sz="1400" dirty="0">
                <a:solidFill>
                  <a:srgbClr val="CE9178"/>
                </a:solidFill>
                <a:latin typeface="Consolas" panose="020B0609020204030204" pitchFamily="49" charset="0"/>
              </a:rPr>
              <a:t>"[reference(variables('</a:t>
            </a:r>
            <a:r>
              <a:rPr lang="en-GB" sz="1400" dirty="0" err="1">
                <a:solidFill>
                  <a:srgbClr val="CE9178"/>
                </a:solidFill>
                <a:latin typeface="Consolas" panose="020B0609020204030204" pitchFamily="49" charset="0"/>
              </a:rPr>
              <a:t>storageAcctName</a:t>
            </a:r>
            <a:r>
              <a:rPr lang="en-GB" sz="1400" dirty="0">
                <a:solidFill>
                  <a:srgbClr val="CE9178"/>
                </a:solidFill>
                <a:latin typeface="Consolas" panose="020B0609020204030204" pitchFamily="49" charset="0"/>
              </a:rPr>
              <a:t>'))]"</a:t>
            </a:r>
            <a:endParaRPr lang="en-GB" sz="1400" dirty="0">
              <a:solidFill>
                <a:srgbClr val="D4D4D4"/>
              </a:solidFill>
              <a:latin typeface="Consolas" panose="020B0609020204030204" pitchFamily="49" charset="0"/>
            </a:endParaRPr>
          </a:p>
          <a:p>
            <a:r>
              <a:rPr lang="en-GB" sz="1400" dirty="0">
                <a:solidFill>
                  <a:srgbClr val="D4D4D4"/>
                </a:solidFill>
                <a:latin typeface="Consolas" panose="020B0609020204030204" pitchFamily="49" charset="0"/>
              </a:rPr>
              <a:t>}</a:t>
            </a:r>
            <a:endParaRPr lang="en-GB"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5932842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Share">
            <a:extLst>
              <a:ext uri="{FF2B5EF4-FFF2-40B4-BE49-F238E27FC236}">
                <a16:creationId xmlns:a16="http://schemas.microsoft.com/office/drawing/2014/main" id="{D72D50B6-1801-440F-BF53-5581ECA2F4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61853" y="317428"/>
            <a:ext cx="6480720" cy="6480720"/>
          </a:xfrm>
          <a:prstGeom prst="rect">
            <a:avLst/>
          </a:prstGeom>
        </p:spPr>
      </p:pic>
      <p:sp>
        <p:nvSpPr>
          <p:cNvPr id="5" name="Text Placeholder 4">
            <a:extLst>
              <a:ext uri="{FF2B5EF4-FFF2-40B4-BE49-F238E27FC236}">
                <a16:creationId xmlns:a16="http://schemas.microsoft.com/office/drawing/2014/main" id="{4B70B03C-D3CB-4F14-AC7F-DC95022C01E3}"/>
              </a:ext>
            </a:extLst>
          </p:cNvPr>
          <p:cNvSpPr>
            <a:spLocks noGrp="1"/>
          </p:cNvSpPr>
          <p:nvPr>
            <p:ph type="body" sz="quarter" idx="10"/>
          </p:nvPr>
        </p:nvSpPr>
        <p:spPr>
          <a:xfrm>
            <a:off x="274639" y="1481038"/>
            <a:ext cx="11887200" cy="5478423"/>
          </a:xfrm>
        </p:spPr>
        <p:txBody>
          <a:bodyPr/>
          <a:lstStyle/>
          <a:p>
            <a:pPr>
              <a:spcBef>
                <a:spcPts val="1200"/>
              </a:spcBef>
            </a:pPr>
            <a:r>
              <a:rPr lang="en-GB" sz="2000" dirty="0" err="1">
                <a:solidFill>
                  <a:schemeClr val="tx1">
                    <a:lumMod val="50000"/>
                  </a:schemeClr>
                </a:solidFill>
              </a:rPr>
              <a:t>Quickstart</a:t>
            </a:r>
            <a:r>
              <a:rPr lang="en-GB" sz="2000" dirty="0">
                <a:solidFill>
                  <a:schemeClr val="tx1">
                    <a:lumMod val="50000"/>
                  </a:schemeClr>
                </a:solidFill>
              </a:rPr>
              <a:t> templates - </a:t>
            </a:r>
            <a:r>
              <a:rPr lang="en-GB" sz="2000" dirty="0">
                <a:solidFill>
                  <a:schemeClr val="tx1">
                    <a:lumMod val="50000"/>
                  </a:schemeClr>
                </a:solidFill>
                <a:hlinkClick r:id="rId5"/>
              </a:rPr>
              <a:t>https://github.com/Azure/azure-quickstart-templates</a:t>
            </a:r>
            <a:endParaRPr lang="en-GB" sz="2000" dirty="0">
              <a:solidFill>
                <a:schemeClr val="tx1">
                  <a:lumMod val="50000"/>
                </a:schemeClr>
              </a:solidFill>
            </a:endParaRPr>
          </a:p>
          <a:p>
            <a:pPr>
              <a:spcBef>
                <a:spcPts val="1200"/>
              </a:spcBef>
            </a:pPr>
            <a:r>
              <a:rPr lang="en-GB" sz="2000" dirty="0">
                <a:solidFill>
                  <a:schemeClr val="tx1">
                    <a:lumMod val="50000"/>
                  </a:schemeClr>
                </a:solidFill>
              </a:rPr>
              <a:t>ARM full reference </a:t>
            </a:r>
            <a:r>
              <a:rPr lang="en-GB" sz="2000" dirty="0">
                <a:solidFill>
                  <a:schemeClr val="tx1">
                    <a:lumMod val="50000"/>
                  </a:schemeClr>
                </a:solidFill>
                <a:hlinkClick r:id="rId6"/>
              </a:rPr>
              <a:t>http://aka.ms/armref</a:t>
            </a:r>
            <a:r>
              <a:rPr lang="en-GB" sz="2000" dirty="0">
                <a:solidFill>
                  <a:schemeClr val="tx1">
                    <a:lumMod val="50000"/>
                  </a:schemeClr>
                </a:solidFill>
              </a:rPr>
              <a:t> </a:t>
            </a:r>
          </a:p>
          <a:p>
            <a:pPr>
              <a:spcBef>
                <a:spcPts val="1200"/>
              </a:spcBef>
            </a:pPr>
            <a:r>
              <a:rPr lang="en-GB" sz="2000" dirty="0">
                <a:solidFill>
                  <a:schemeClr val="tx1">
                    <a:lumMod val="50000"/>
                  </a:schemeClr>
                </a:solidFill>
              </a:rPr>
              <a:t>Azure published templates - </a:t>
            </a:r>
            <a:r>
              <a:rPr lang="en-GB" sz="2000" dirty="0">
                <a:solidFill>
                  <a:schemeClr val="tx1">
                    <a:lumMod val="50000"/>
                  </a:schemeClr>
                </a:solidFill>
                <a:hlinkClick r:id="rId7"/>
              </a:rPr>
              <a:t>https://azure.microsoft.com/en-gb/resources/templates/</a:t>
            </a:r>
            <a:endParaRPr lang="en-GB" sz="2000" dirty="0">
              <a:solidFill>
                <a:schemeClr val="tx1">
                  <a:lumMod val="50000"/>
                </a:schemeClr>
              </a:solidFill>
            </a:endParaRPr>
          </a:p>
          <a:p>
            <a:pPr>
              <a:spcBef>
                <a:spcPts val="1200"/>
              </a:spcBef>
            </a:pPr>
            <a:r>
              <a:rPr lang="en-GB" sz="2000" dirty="0">
                <a:solidFill>
                  <a:schemeClr val="tx1">
                    <a:lumMod val="50000"/>
                  </a:schemeClr>
                </a:solidFill>
              </a:rPr>
              <a:t>Resource explorer - </a:t>
            </a:r>
            <a:r>
              <a:rPr lang="en-GB" sz="2000" dirty="0">
                <a:solidFill>
                  <a:schemeClr val="tx1">
                    <a:lumMod val="50000"/>
                  </a:schemeClr>
                </a:solidFill>
                <a:hlinkClick r:id="rId8"/>
              </a:rPr>
              <a:t>https://resources.azure.com/</a:t>
            </a:r>
            <a:r>
              <a:rPr lang="en-GB" sz="2000" dirty="0">
                <a:solidFill>
                  <a:schemeClr val="tx1">
                    <a:lumMod val="50000"/>
                  </a:schemeClr>
                </a:solidFill>
              </a:rPr>
              <a:t>  </a:t>
            </a:r>
          </a:p>
          <a:p>
            <a:pPr>
              <a:spcBef>
                <a:spcPts val="1200"/>
              </a:spcBef>
            </a:pPr>
            <a:r>
              <a:rPr lang="en-GB" sz="2000" dirty="0">
                <a:solidFill>
                  <a:schemeClr val="tx1">
                    <a:lumMod val="50000"/>
                  </a:schemeClr>
                </a:solidFill>
              </a:rPr>
              <a:t>Resource Manager main docs - </a:t>
            </a:r>
            <a:r>
              <a:rPr lang="en-GB" sz="2000" dirty="0">
                <a:solidFill>
                  <a:schemeClr val="tx1">
                    <a:lumMod val="50000"/>
                  </a:schemeClr>
                </a:solidFill>
                <a:hlinkClick r:id="rId9"/>
              </a:rPr>
              <a:t>https://docs.microsoft.com/en-us/azure/azure-resource-manager/</a:t>
            </a:r>
            <a:r>
              <a:rPr lang="en-GB" sz="2000" dirty="0">
                <a:solidFill>
                  <a:schemeClr val="tx1">
                    <a:lumMod val="50000"/>
                  </a:schemeClr>
                </a:solidFill>
              </a:rPr>
              <a:t> </a:t>
            </a:r>
          </a:p>
          <a:p>
            <a:pPr>
              <a:spcBef>
                <a:spcPts val="1200"/>
              </a:spcBef>
            </a:pPr>
            <a:r>
              <a:rPr lang="en-GB" sz="2000" dirty="0">
                <a:solidFill>
                  <a:schemeClr val="tx1">
                    <a:lumMod val="50000"/>
                  </a:schemeClr>
                </a:solidFill>
              </a:rPr>
              <a:t>ARM template best practices - </a:t>
            </a:r>
            <a:r>
              <a:rPr lang="en-GB" sz="2000" dirty="0">
                <a:solidFill>
                  <a:schemeClr val="tx1">
                    <a:lumMod val="50000"/>
                  </a:schemeClr>
                </a:solidFill>
                <a:hlinkClick r:id="rId10"/>
              </a:rPr>
              <a:t>https://aka.ms/armbest</a:t>
            </a:r>
            <a:r>
              <a:rPr lang="en-GB" sz="2000" dirty="0">
                <a:solidFill>
                  <a:schemeClr val="tx1">
                    <a:lumMod val="50000"/>
                  </a:schemeClr>
                </a:solidFill>
              </a:rPr>
              <a:t> </a:t>
            </a:r>
          </a:p>
          <a:p>
            <a:pPr>
              <a:spcBef>
                <a:spcPts val="1200"/>
              </a:spcBef>
            </a:pPr>
            <a:r>
              <a:rPr lang="en-GB" sz="2000" dirty="0">
                <a:solidFill>
                  <a:schemeClr val="tx1">
                    <a:lumMod val="50000"/>
                  </a:schemeClr>
                </a:solidFill>
              </a:rPr>
              <a:t>ARM template main docs - </a:t>
            </a:r>
            <a:r>
              <a:rPr lang="en-GB" sz="2000" dirty="0">
                <a:solidFill>
                  <a:schemeClr val="tx1">
                    <a:lumMod val="50000"/>
                  </a:schemeClr>
                </a:solidFill>
                <a:hlinkClick r:id="rId11"/>
              </a:rPr>
              <a:t>https://docs.microsoft.com/en-us/azure/templates/</a:t>
            </a:r>
            <a:endParaRPr lang="en-GB" sz="2000" dirty="0">
              <a:solidFill>
                <a:schemeClr val="tx1">
                  <a:lumMod val="50000"/>
                </a:schemeClr>
              </a:solidFill>
            </a:endParaRPr>
          </a:p>
          <a:p>
            <a:pPr>
              <a:spcBef>
                <a:spcPts val="1200"/>
              </a:spcBef>
            </a:pPr>
            <a:r>
              <a:rPr lang="en-GB" sz="2000" dirty="0">
                <a:solidFill>
                  <a:schemeClr val="tx1">
                    <a:lumMod val="50000"/>
                  </a:schemeClr>
                </a:solidFill>
              </a:rPr>
              <a:t>Template functions reference - </a:t>
            </a:r>
            <a:r>
              <a:rPr lang="en-GB" sz="2000" dirty="0">
                <a:solidFill>
                  <a:schemeClr val="tx1">
                    <a:lumMod val="50000"/>
                  </a:schemeClr>
                </a:solidFill>
                <a:hlinkClick r:id="rId12"/>
              </a:rPr>
              <a:t>https://docs.microsoft.com/en-us/azure/azure-resource-manager/resource-group-template-functions</a:t>
            </a:r>
            <a:r>
              <a:rPr lang="en-GB" sz="2000" dirty="0">
                <a:solidFill>
                  <a:schemeClr val="tx1">
                    <a:lumMod val="50000"/>
                  </a:schemeClr>
                </a:solidFill>
              </a:rPr>
              <a:t> </a:t>
            </a:r>
          </a:p>
          <a:p>
            <a:pPr>
              <a:spcBef>
                <a:spcPts val="1200"/>
              </a:spcBef>
            </a:pPr>
            <a:r>
              <a:rPr lang="en-GB" sz="2000" dirty="0">
                <a:solidFill>
                  <a:schemeClr val="tx1">
                    <a:lumMod val="50000"/>
                  </a:schemeClr>
                </a:solidFill>
              </a:rPr>
              <a:t>Visual Studio Code - </a:t>
            </a:r>
            <a:r>
              <a:rPr lang="en-GB" sz="2000" dirty="0">
                <a:solidFill>
                  <a:schemeClr val="tx1">
                    <a:lumMod val="50000"/>
                  </a:schemeClr>
                </a:solidFill>
                <a:hlinkClick r:id="rId13"/>
              </a:rPr>
              <a:t>https://code.visualstudio.com/</a:t>
            </a:r>
            <a:r>
              <a:rPr lang="en-GB" sz="2000" dirty="0">
                <a:solidFill>
                  <a:schemeClr val="tx1">
                    <a:lumMod val="50000"/>
                  </a:schemeClr>
                </a:solidFill>
              </a:rPr>
              <a:t> </a:t>
            </a:r>
          </a:p>
          <a:p>
            <a:pPr>
              <a:spcBef>
                <a:spcPts val="1200"/>
              </a:spcBef>
            </a:pPr>
            <a:r>
              <a:rPr lang="en-GB" sz="2000" dirty="0">
                <a:solidFill>
                  <a:schemeClr val="tx1">
                    <a:lumMod val="50000"/>
                  </a:schemeClr>
                </a:solidFill>
              </a:rPr>
              <a:t>Azure Portal template editor - </a:t>
            </a:r>
            <a:r>
              <a:rPr lang="en-GB" sz="2000" dirty="0">
                <a:solidFill>
                  <a:schemeClr val="tx1">
                    <a:lumMod val="50000"/>
                  </a:schemeClr>
                </a:solidFill>
                <a:hlinkClick r:id="rId14"/>
              </a:rPr>
              <a:t>https://portal.azure.com/#create/Microsoft.Template</a:t>
            </a:r>
            <a:endParaRPr lang="en-GB" sz="2000" dirty="0">
              <a:solidFill>
                <a:schemeClr val="tx1">
                  <a:lumMod val="50000"/>
                </a:schemeClr>
              </a:solidFill>
            </a:endParaRPr>
          </a:p>
          <a:p>
            <a:pPr>
              <a:spcBef>
                <a:spcPts val="1200"/>
              </a:spcBef>
            </a:pPr>
            <a:r>
              <a:rPr lang="en-GB" sz="2000" dirty="0">
                <a:solidFill>
                  <a:schemeClr val="tx1">
                    <a:lumMod val="50000"/>
                  </a:schemeClr>
                </a:solidFill>
              </a:rPr>
              <a:t>ARM Client tool - </a:t>
            </a:r>
            <a:r>
              <a:rPr lang="en-GB" sz="2000" dirty="0">
                <a:solidFill>
                  <a:schemeClr val="tx1">
                    <a:lumMod val="50000"/>
                  </a:schemeClr>
                </a:solidFill>
                <a:hlinkClick r:id="rId15"/>
              </a:rPr>
              <a:t>https://github.com/projectkudu/ARMClient</a:t>
            </a:r>
            <a:r>
              <a:rPr lang="en-GB" sz="2000" dirty="0">
                <a:solidFill>
                  <a:schemeClr val="tx1">
                    <a:lumMod val="50000"/>
                  </a:schemeClr>
                </a:solidFill>
              </a:rPr>
              <a:t> </a:t>
            </a:r>
          </a:p>
          <a:p>
            <a:pPr>
              <a:spcBef>
                <a:spcPts val="1200"/>
              </a:spcBef>
            </a:pPr>
            <a:endParaRPr lang="en-GB" sz="2000" dirty="0">
              <a:solidFill>
                <a:schemeClr val="tx1">
                  <a:lumMod val="50000"/>
                </a:schemeClr>
              </a:solidFill>
            </a:endParaRPr>
          </a:p>
        </p:txBody>
      </p:sp>
      <p:sp>
        <p:nvSpPr>
          <p:cNvPr id="2" name="Title 1">
            <a:extLst>
              <a:ext uri="{FF2B5EF4-FFF2-40B4-BE49-F238E27FC236}">
                <a16:creationId xmlns:a16="http://schemas.microsoft.com/office/drawing/2014/main" id="{F37C6293-4F41-4965-9058-4E8D260C8AFD}"/>
              </a:ext>
            </a:extLst>
          </p:cNvPr>
          <p:cNvSpPr>
            <a:spLocks noGrp="1"/>
          </p:cNvSpPr>
          <p:nvPr>
            <p:ph type="title"/>
          </p:nvPr>
        </p:nvSpPr>
        <p:spPr/>
        <p:txBody>
          <a:bodyPr/>
          <a:lstStyle/>
          <a:p>
            <a:r>
              <a:rPr lang="en-GB" dirty="0"/>
              <a:t>Resource Summary</a:t>
            </a:r>
          </a:p>
        </p:txBody>
      </p:sp>
    </p:spTree>
    <p:extLst>
      <p:ext uri="{BB962C8B-B14F-4D97-AF65-F5344CB8AC3E}">
        <p14:creationId xmlns:p14="http://schemas.microsoft.com/office/powerpoint/2010/main" val="225728880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A899FF-1EEA-4AAB-BDC0-E9F41C04923D}"/>
              </a:ext>
            </a:extLst>
          </p:cNvPr>
          <p:cNvSpPr>
            <a:spLocks noGrp="1"/>
          </p:cNvSpPr>
          <p:nvPr>
            <p:ph type="title"/>
          </p:nvPr>
        </p:nvSpPr>
        <p:spPr>
          <a:xfrm>
            <a:off x="274638" y="2125662"/>
            <a:ext cx="11887200" cy="2179058"/>
          </a:xfrm>
        </p:spPr>
        <p:txBody>
          <a:bodyPr/>
          <a:lstStyle/>
          <a:p>
            <a:r>
              <a:rPr lang="en-GB" dirty="0"/>
              <a:t>Resource Manager </a:t>
            </a:r>
            <a:br>
              <a:rPr lang="en-GB" dirty="0"/>
            </a:br>
            <a:r>
              <a:rPr lang="en-GB" dirty="0"/>
              <a:t>Overview</a:t>
            </a:r>
          </a:p>
        </p:txBody>
      </p:sp>
      <p:pic>
        <p:nvPicPr>
          <p:cNvPr id="5" name="Graphic 4">
            <a:extLst>
              <a:ext uri="{FF2B5EF4-FFF2-40B4-BE49-F238E27FC236}">
                <a16:creationId xmlns:a16="http://schemas.microsoft.com/office/drawing/2014/main" id="{BCCD4B6C-0EFF-42A2-AFB5-24EA2428EB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45614" y="4793406"/>
            <a:ext cx="2016224" cy="2016224"/>
          </a:xfrm>
          <a:prstGeom prst="rect">
            <a:avLst/>
          </a:prstGeom>
        </p:spPr>
      </p:pic>
    </p:spTree>
    <p:extLst>
      <p:ext uri="{BB962C8B-B14F-4D97-AF65-F5344CB8AC3E}">
        <p14:creationId xmlns:p14="http://schemas.microsoft.com/office/powerpoint/2010/main" val="81248504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1456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82" y="0"/>
            <a:ext cx="12434712" cy="111438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0" name="Title 2"/>
          <p:cNvSpPr txBox="1">
            <a:spLocks/>
          </p:cNvSpPr>
          <p:nvPr/>
        </p:nvSpPr>
        <p:spPr>
          <a:xfrm>
            <a:off x="313581" y="-4744"/>
            <a:ext cx="5922256" cy="1096456"/>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32597" rtl="0" eaLnBrk="1" fontAlgn="auto" latinLnBrk="0" hangingPunct="1">
              <a:lnSpc>
                <a:spcPct val="90000"/>
              </a:lnSpc>
              <a:spcBef>
                <a:spcPct val="0"/>
              </a:spcBef>
              <a:spcAft>
                <a:spcPts val="0"/>
              </a:spcAft>
              <a:buClrTx/>
              <a:buSzTx/>
              <a:buFontTx/>
              <a:buNone/>
              <a:tabLst/>
              <a:defRPr/>
            </a:pPr>
            <a:r>
              <a:rPr kumimoji="0" lang="en-US" sz="7200" b="0" i="0" u="none" strike="noStrike" kern="1200" cap="all" spc="0" normalizeH="0" baseline="0" noProof="0" dirty="0">
                <a:ln>
                  <a:noFill/>
                </a:ln>
                <a:solidFill>
                  <a:srgbClr val="FFFFFF"/>
                </a:solidFill>
                <a:effectLst/>
                <a:uLnTx/>
                <a:uFillTx/>
                <a:latin typeface="Segoe UI"/>
                <a:ea typeface="Abyssinica SIL" panose="02000603020000020004" pitchFamily="2" charset="0"/>
                <a:cs typeface="Leelawadee UI" panose="020B0502040204020203" pitchFamily="34" charset="-34"/>
              </a:rPr>
              <a:t>WHAT IS ARM</a:t>
            </a:r>
          </a:p>
        </p:txBody>
      </p:sp>
      <p:sp>
        <p:nvSpPr>
          <p:cNvPr id="627" name="Isosceles Triangle 626"/>
          <p:cNvSpPr/>
          <p:nvPr/>
        </p:nvSpPr>
        <p:spPr>
          <a:xfrm rot="10800000">
            <a:off x="601613" y="1091712"/>
            <a:ext cx="467948" cy="403403"/>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pic>
        <p:nvPicPr>
          <p:cNvPr id="28" name="Graphic 27">
            <a:extLst>
              <a:ext uri="{FF2B5EF4-FFF2-40B4-BE49-F238E27FC236}">
                <a16:creationId xmlns:a16="http://schemas.microsoft.com/office/drawing/2014/main" id="{FC25A301-F495-42C4-B29C-08A5DC88D8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09925" y="1495116"/>
            <a:ext cx="4824536" cy="4824536"/>
          </a:xfrm>
          <a:prstGeom prst="rect">
            <a:avLst/>
          </a:prstGeom>
        </p:spPr>
      </p:pic>
      <p:sp>
        <p:nvSpPr>
          <p:cNvPr id="4" name="Rectangle 3">
            <a:extLst>
              <a:ext uri="{FF2B5EF4-FFF2-40B4-BE49-F238E27FC236}">
                <a16:creationId xmlns:a16="http://schemas.microsoft.com/office/drawing/2014/main" id="{8D38346A-9C2B-49E4-A1B6-64C2D6F7B0EF}"/>
              </a:ext>
            </a:extLst>
          </p:cNvPr>
          <p:cNvSpPr/>
          <p:nvPr/>
        </p:nvSpPr>
        <p:spPr bwMode="auto">
          <a:xfrm>
            <a:off x="3121893" y="1625054"/>
            <a:ext cx="5616624" cy="4248472"/>
          </a:xfrm>
          <a:prstGeom prst="rect">
            <a:avLst/>
          </a:prstGeom>
          <a:solidFill>
            <a:srgbClr val="FFFFFF">
              <a:alpha val="8392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715BD5BC-04D2-42AF-B117-106AF8B572ED}"/>
              </a:ext>
            </a:extLst>
          </p:cNvPr>
          <p:cNvSpPr txBox="1"/>
          <p:nvPr/>
        </p:nvSpPr>
        <p:spPr>
          <a:xfrm>
            <a:off x="1321693" y="2129110"/>
            <a:ext cx="9217024" cy="3551742"/>
          </a:xfrm>
          <a:prstGeom prst="rect">
            <a:avLst/>
          </a:prstGeom>
          <a:noFill/>
        </p:spPr>
        <p:txBody>
          <a:bodyPr wrap="square" lIns="182880" tIns="146304" rIns="182880" bIns="146304" rtlCol="0">
            <a:spAutoFit/>
          </a:bodyPr>
          <a:lstStyle/>
          <a:p>
            <a:pPr>
              <a:lnSpc>
                <a:spcPct val="90000"/>
              </a:lnSpc>
              <a:spcAft>
                <a:spcPts val="600"/>
              </a:spcAft>
            </a:pPr>
            <a:r>
              <a:rPr lang="en-GB" sz="3200" i="1" dirty="0">
                <a:gradFill>
                  <a:gsLst>
                    <a:gs pos="2917">
                      <a:schemeClr val="tx1"/>
                    </a:gs>
                    <a:gs pos="30000">
                      <a:schemeClr val="tx1"/>
                    </a:gs>
                  </a:gsLst>
                  <a:lin ang="5400000" scaled="0"/>
                </a:gradFill>
              </a:rPr>
              <a:t>Azure Resource Manager sits at the heart of Azure as the control plane for </a:t>
            </a:r>
            <a:r>
              <a:rPr lang="en-GB" sz="3200" b="1" i="1" dirty="0">
                <a:gradFill>
                  <a:gsLst>
                    <a:gs pos="2917">
                      <a:schemeClr val="tx1"/>
                    </a:gs>
                    <a:gs pos="30000">
                      <a:schemeClr val="tx1"/>
                    </a:gs>
                  </a:gsLst>
                  <a:lin ang="5400000" scaled="0"/>
                </a:gradFill>
              </a:rPr>
              <a:t>managing</a:t>
            </a:r>
            <a:r>
              <a:rPr lang="en-GB" sz="3200" i="1" dirty="0">
                <a:gradFill>
                  <a:gsLst>
                    <a:gs pos="2917">
                      <a:schemeClr val="tx1"/>
                    </a:gs>
                    <a:gs pos="30000">
                      <a:schemeClr val="tx1"/>
                    </a:gs>
                  </a:gsLst>
                  <a:lin ang="5400000" scaled="0"/>
                </a:gradFill>
              </a:rPr>
              <a:t> the </a:t>
            </a:r>
            <a:r>
              <a:rPr lang="en-GB" sz="3200" b="1" i="1" dirty="0">
                <a:gradFill>
                  <a:gsLst>
                    <a:gs pos="2917">
                      <a:schemeClr val="tx1"/>
                    </a:gs>
                    <a:gs pos="30000">
                      <a:schemeClr val="tx1"/>
                    </a:gs>
                  </a:gsLst>
                  <a:lin ang="5400000" scaled="0"/>
                </a:gradFill>
              </a:rPr>
              <a:t>lifecycle</a:t>
            </a:r>
            <a:r>
              <a:rPr lang="en-GB" sz="3200" i="1" dirty="0">
                <a:gradFill>
                  <a:gsLst>
                    <a:gs pos="2917">
                      <a:schemeClr val="tx1"/>
                    </a:gs>
                    <a:gs pos="30000">
                      <a:schemeClr val="tx1"/>
                    </a:gs>
                  </a:gsLst>
                  <a:lin ang="5400000" scaled="0"/>
                </a:gradFill>
              </a:rPr>
              <a:t> of </a:t>
            </a:r>
            <a:r>
              <a:rPr lang="en-GB" sz="3200" b="1" i="1" dirty="0">
                <a:gradFill>
                  <a:gsLst>
                    <a:gs pos="2917">
                      <a:schemeClr val="tx1"/>
                    </a:gs>
                    <a:gs pos="30000">
                      <a:schemeClr val="tx1"/>
                    </a:gs>
                  </a:gsLst>
                  <a:lin ang="5400000" scaled="0"/>
                </a:gradFill>
              </a:rPr>
              <a:t>every resource </a:t>
            </a:r>
            <a:r>
              <a:rPr lang="en-GB" sz="3200" i="1" dirty="0">
                <a:gradFill>
                  <a:gsLst>
                    <a:gs pos="2917">
                      <a:schemeClr val="tx1"/>
                    </a:gs>
                    <a:gs pos="30000">
                      <a:schemeClr val="tx1"/>
                    </a:gs>
                  </a:gsLst>
                  <a:lin ang="5400000" scaled="0"/>
                </a:gradFill>
              </a:rPr>
              <a:t>in the platform.</a:t>
            </a:r>
          </a:p>
          <a:p>
            <a:pPr>
              <a:lnSpc>
                <a:spcPct val="90000"/>
              </a:lnSpc>
              <a:spcAft>
                <a:spcPts val="600"/>
              </a:spcAft>
            </a:pPr>
            <a:endParaRPr lang="en-GB" sz="3200" i="1" dirty="0">
              <a:gradFill>
                <a:gsLst>
                  <a:gs pos="2917">
                    <a:schemeClr val="tx1"/>
                  </a:gs>
                  <a:gs pos="30000">
                    <a:schemeClr val="tx1"/>
                  </a:gs>
                </a:gsLst>
                <a:lin ang="5400000" scaled="0"/>
              </a:gradFill>
            </a:endParaRPr>
          </a:p>
          <a:p>
            <a:pPr>
              <a:lnSpc>
                <a:spcPct val="90000"/>
              </a:lnSpc>
              <a:spcAft>
                <a:spcPts val="600"/>
              </a:spcAft>
            </a:pPr>
            <a:r>
              <a:rPr lang="en-GB" sz="3200" i="1" dirty="0">
                <a:gradFill>
                  <a:gsLst>
                    <a:gs pos="2917">
                      <a:schemeClr val="tx1"/>
                    </a:gs>
                    <a:gs pos="30000">
                      <a:schemeClr val="tx1"/>
                    </a:gs>
                  </a:gsLst>
                  <a:lin ang="5400000" scaled="0"/>
                </a:gradFill>
              </a:rPr>
              <a:t>Azure Resource Manager consists of a common </a:t>
            </a:r>
            <a:r>
              <a:rPr lang="en-GB" sz="3200" b="1" i="1" dirty="0">
                <a:gradFill>
                  <a:gsLst>
                    <a:gs pos="2917">
                      <a:schemeClr val="tx1"/>
                    </a:gs>
                    <a:gs pos="30000">
                      <a:schemeClr val="tx1"/>
                    </a:gs>
                  </a:gsLst>
                  <a:lin ang="5400000" scaled="0"/>
                </a:gradFill>
              </a:rPr>
              <a:t>API</a:t>
            </a:r>
            <a:r>
              <a:rPr lang="en-GB" sz="3200" i="1" dirty="0">
                <a:gradFill>
                  <a:gsLst>
                    <a:gs pos="2917">
                      <a:schemeClr val="tx1"/>
                    </a:gs>
                    <a:gs pos="30000">
                      <a:schemeClr val="tx1"/>
                    </a:gs>
                  </a:gsLst>
                  <a:lin ang="5400000" scaled="0"/>
                </a:gradFill>
              </a:rPr>
              <a:t> surface, consistent </a:t>
            </a:r>
            <a:r>
              <a:rPr lang="en-GB" sz="3200" b="1" i="1" dirty="0">
                <a:gradFill>
                  <a:gsLst>
                    <a:gs pos="2917">
                      <a:schemeClr val="tx1"/>
                    </a:gs>
                    <a:gs pos="30000">
                      <a:schemeClr val="tx1"/>
                    </a:gs>
                  </a:gsLst>
                  <a:lin ang="5400000" scaled="0"/>
                </a:gradFill>
              </a:rPr>
              <a:t>tooling</a:t>
            </a:r>
            <a:r>
              <a:rPr lang="en-GB" sz="3200" i="1" dirty="0">
                <a:gradFill>
                  <a:gsLst>
                    <a:gs pos="2917">
                      <a:schemeClr val="tx1"/>
                    </a:gs>
                    <a:gs pos="30000">
                      <a:schemeClr val="tx1"/>
                    </a:gs>
                  </a:gsLst>
                  <a:lin ang="5400000" scaled="0"/>
                </a:gradFill>
              </a:rPr>
              <a:t> and </a:t>
            </a:r>
            <a:r>
              <a:rPr lang="en-GB" sz="3200" b="1" i="1" dirty="0">
                <a:gradFill>
                  <a:gsLst>
                    <a:gs pos="2917">
                      <a:schemeClr val="tx1"/>
                    </a:gs>
                    <a:gs pos="30000">
                      <a:schemeClr val="tx1"/>
                    </a:gs>
                  </a:gsLst>
                  <a:lin ang="5400000" scaled="0"/>
                </a:gradFill>
              </a:rPr>
              <a:t>templating</a:t>
            </a:r>
            <a:r>
              <a:rPr lang="en-GB" sz="3200" i="1" dirty="0">
                <a:gradFill>
                  <a:gsLst>
                    <a:gs pos="2917">
                      <a:schemeClr val="tx1"/>
                    </a:gs>
                    <a:gs pos="30000">
                      <a:schemeClr val="tx1"/>
                    </a:gs>
                  </a:gsLst>
                  <a:lin ang="5400000" scaled="0"/>
                </a:gradFill>
              </a:rPr>
              <a:t> mechanisms</a:t>
            </a:r>
          </a:p>
        </p:txBody>
      </p:sp>
    </p:spTree>
    <p:extLst>
      <p:ext uri="{BB962C8B-B14F-4D97-AF65-F5344CB8AC3E}">
        <p14:creationId xmlns:p14="http://schemas.microsoft.com/office/powerpoint/2010/main" val="307123004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627"/>
                                        </p:tgtEl>
                                        <p:attrNameLst>
                                          <p:attrName>style.visibility</p:attrName>
                                        </p:attrNameLst>
                                      </p:cBhvr>
                                      <p:to>
                                        <p:strVal val="visible"/>
                                      </p:to>
                                    </p:set>
                                    <p:animEffect transition="in" filter="wipe(up)">
                                      <p:cBhvr>
                                        <p:cTn id="14" dur="500"/>
                                        <p:tgtEl>
                                          <p:spTgt spid="627"/>
                                        </p:tgtEl>
                                      </p:cBhvr>
                                    </p:animEffect>
                                  </p:childTnLst>
                                </p:cTn>
                              </p:par>
                              <p:par>
                                <p:cTn id="15" presetID="10"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6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783755" y="1328063"/>
            <a:ext cx="8868964" cy="2006703"/>
          </a:xfrm>
          <a:solidFill>
            <a:srgbClr val="0078D7"/>
          </a:solidFill>
        </p:spPr>
        <p:txBody>
          <a:bodyPr/>
          <a:lstStyle/>
          <a:p>
            <a:pPr algn="ctr"/>
            <a:r>
              <a:rPr lang="en-US" sz="2400" b="1" dirty="0">
                <a:solidFill>
                  <a:schemeClr val="bg1"/>
                </a:solidFill>
                <a:latin typeface="+mn-lt"/>
              </a:rPr>
              <a:t>Azure Service Manager (ASM aka ‘Classic’)</a:t>
            </a:r>
          </a:p>
          <a:p>
            <a:pPr marL="349724" lvl="1" indent="-349724">
              <a:buFont typeface="Arial" panose="020B0604020202020204" pitchFamily="34" charset="0"/>
              <a:buChar char="•"/>
            </a:pPr>
            <a:r>
              <a:rPr lang="en-US" sz="2200" dirty="0">
                <a:solidFill>
                  <a:schemeClr val="bg1"/>
                </a:solidFill>
              </a:rPr>
              <a:t>Legacy way to deploy and manage applications in Azure</a:t>
            </a:r>
          </a:p>
          <a:p>
            <a:pPr marL="349724" lvl="1" indent="-349724">
              <a:buFont typeface="Arial" panose="020B0604020202020204" pitchFamily="34" charset="0"/>
              <a:buChar char="•"/>
            </a:pPr>
            <a:r>
              <a:rPr lang="en-US" sz="2200" dirty="0">
                <a:solidFill>
                  <a:schemeClr val="bg1"/>
                </a:solidFill>
              </a:rPr>
              <a:t>Classic portal</a:t>
            </a:r>
          </a:p>
          <a:p>
            <a:pPr marL="349724" lvl="1" indent="-349724">
              <a:buFont typeface="Arial" panose="020B0604020202020204" pitchFamily="34" charset="0"/>
              <a:buChar char="•"/>
            </a:pPr>
            <a:r>
              <a:rPr lang="en-US" sz="2200" dirty="0">
                <a:solidFill>
                  <a:schemeClr val="bg1"/>
                </a:solidFill>
              </a:rPr>
              <a:t>PowerShell / CLI (default mode)</a:t>
            </a:r>
          </a:p>
          <a:p>
            <a:pPr marL="349724" lvl="1" indent="-349724">
              <a:buFont typeface="Arial" panose="020B0604020202020204" pitchFamily="34" charset="0"/>
              <a:buChar char="•"/>
            </a:pPr>
            <a:r>
              <a:rPr lang="en-US" sz="2200" dirty="0">
                <a:solidFill>
                  <a:schemeClr val="bg1"/>
                </a:solidFill>
              </a:rPr>
              <a:t>No templating, no grouping</a:t>
            </a:r>
            <a:endParaRPr lang="en-US" sz="2400" dirty="0">
              <a:solidFill>
                <a:schemeClr val="bg1"/>
              </a:solidFill>
            </a:endParaRPr>
          </a:p>
        </p:txBody>
      </p:sp>
      <p:sp>
        <p:nvSpPr>
          <p:cNvPr id="2" name="Rectangle 1"/>
          <p:cNvSpPr/>
          <p:nvPr/>
        </p:nvSpPr>
        <p:spPr>
          <a:xfrm>
            <a:off x="1783755" y="3569270"/>
            <a:ext cx="8868964" cy="3170099"/>
          </a:xfrm>
          <a:prstGeom prst="rect">
            <a:avLst/>
          </a:prstGeom>
          <a:solidFill>
            <a:srgbClr val="0078D7"/>
          </a:solidFill>
        </p:spPr>
        <p:txBody>
          <a:bodyPr wrap="squar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Segoe UI"/>
                <a:ea typeface="+mn-ea"/>
                <a:cs typeface="+mn-cs"/>
              </a:rPr>
              <a:t>Azure Resource Manager (ARM)</a:t>
            </a:r>
          </a:p>
          <a:p>
            <a:pPr marL="378293" marR="0" lvl="1" indent="-349724"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FFFFFF"/>
                </a:solidFill>
                <a:effectLst/>
                <a:uLnTx/>
                <a:uFillTx/>
                <a:latin typeface="Segoe UI"/>
                <a:ea typeface="+mn-ea"/>
                <a:cs typeface="+mn-cs"/>
              </a:rPr>
              <a:t>Modern way to deploy and manage applications in Azure</a:t>
            </a:r>
          </a:p>
          <a:p>
            <a:pPr marL="378293" marR="0" lvl="1" indent="-349724"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FFFFFF"/>
                </a:solidFill>
                <a:effectLst/>
                <a:uLnTx/>
                <a:uFillTx/>
                <a:latin typeface="Segoe UI"/>
                <a:ea typeface="+mn-ea"/>
                <a:cs typeface="+mn-cs"/>
              </a:rPr>
              <a:t>Production Portal</a:t>
            </a:r>
          </a:p>
          <a:p>
            <a:pPr marL="378293" marR="0" lvl="1" indent="-349724"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FFFFFF"/>
                </a:solidFill>
                <a:effectLst/>
                <a:uLnTx/>
                <a:uFillTx/>
                <a:latin typeface="Segoe UI"/>
                <a:ea typeface="+mn-ea"/>
                <a:cs typeface="+mn-cs"/>
              </a:rPr>
              <a:t>PowerShell / Cross platform CLI</a:t>
            </a:r>
          </a:p>
          <a:p>
            <a:pPr marL="378293" marR="0" lvl="1" indent="-349724"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FFFFFF"/>
                </a:solidFill>
                <a:effectLst/>
                <a:uLnTx/>
                <a:uFillTx/>
                <a:latin typeface="Segoe UI"/>
                <a:ea typeface="+mn-ea"/>
                <a:cs typeface="+mn-cs"/>
              </a:rPr>
              <a:t>REST API</a:t>
            </a:r>
          </a:p>
          <a:p>
            <a:pPr marL="378293" marR="0" lvl="1" indent="-349724"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FFFFFF"/>
                </a:solidFill>
                <a:effectLst/>
                <a:uLnTx/>
                <a:uFillTx/>
                <a:latin typeface="Segoe UI"/>
                <a:ea typeface="+mn-ea"/>
                <a:cs typeface="+mn-cs"/>
              </a:rPr>
              <a:t>Idempotent and incremental deployments</a:t>
            </a:r>
          </a:p>
          <a:p>
            <a:pPr marL="378293" marR="0" lvl="1" indent="-349724"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FFFFFF"/>
                </a:solidFill>
                <a:effectLst/>
                <a:uLnTx/>
                <a:uFillTx/>
                <a:latin typeface="Segoe UI"/>
                <a:ea typeface="+mn-ea"/>
                <a:cs typeface="+mn-cs"/>
              </a:rPr>
              <a:t>Use Azure Resource Groups as unit of management</a:t>
            </a:r>
          </a:p>
          <a:p>
            <a:pPr marL="378293" marR="0" lvl="1" indent="-349724"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FFFFFF"/>
                </a:solidFill>
                <a:effectLst/>
                <a:uLnTx/>
                <a:uFillTx/>
                <a:latin typeface="Segoe UI"/>
                <a:ea typeface="+mn-ea"/>
                <a:cs typeface="+mn-cs"/>
              </a:rPr>
              <a:t>Templates and declarative orchestration</a:t>
            </a:r>
          </a:p>
          <a:p>
            <a:pPr marL="378293" marR="0" lvl="1" indent="-349724"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FFFFFF"/>
                </a:solidFill>
                <a:effectLst/>
                <a:uLnTx/>
                <a:uFillTx/>
                <a:latin typeface="Segoe UI"/>
                <a:ea typeface="+mn-ea"/>
                <a:cs typeface="+mn-cs"/>
              </a:rPr>
              <a:t>Infrastructure As Code approach</a:t>
            </a:r>
          </a:p>
        </p:txBody>
      </p:sp>
      <p:pic>
        <p:nvPicPr>
          <p:cNvPr id="7" name="Graphic 6">
            <a:extLst>
              <a:ext uri="{FF2B5EF4-FFF2-40B4-BE49-F238E27FC236}">
                <a16:creationId xmlns:a16="http://schemas.microsoft.com/office/drawing/2014/main" id="{E9D0CEDF-915A-4EAF-9F1E-3DD47949C77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31199" y="5801518"/>
            <a:ext cx="792088" cy="792088"/>
          </a:xfrm>
          <a:prstGeom prst="rect">
            <a:avLst/>
          </a:prstGeom>
        </p:spPr>
      </p:pic>
      <p:sp>
        <p:nvSpPr>
          <p:cNvPr id="8" name="Rectangle 7">
            <a:extLst>
              <a:ext uri="{FF2B5EF4-FFF2-40B4-BE49-F238E27FC236}">
                <a16:creationId xmlns:a16="http://schemas.microsoft.com/office/drawing/2014/main" id="{B40A96D3-3B78-4944-B379-AEC819186962}"/>
              </a:ext>
            </a:extLst>
          </p:cNvPr>
          <p:cNvSpPr/>
          <p:nvPr/>
        </p:nvSpPr>
        <p:spPr>
          <a:xfrm>
            <a:off x="882" y="0"/>
            <a:ext cx="12435593" cy="111438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9" name="Title 2">
            <a:extLst>
              <a:ext uri="{FF2B5EF4-FFF2-40B4-BE49-F238E27FC236}">
                <a16:creationId xmlns:a16="http://schemas.microsoft.com/office/drawing/2014/main" id="{63E2C1A2-93F8-486E-9C41-ED3911F03C55}"/>
              </a:ext>
            </a:extLst>
          </p:cNvPr>
          <p:cNvSpPr txBox="1">
            <a:spLocks/>
          </p:cNvSpPr>
          <p:nvPr/>
        </p:nvSpPr>
        <p:spPr>
          <a:xfrm>
            <a:off x="169565" y="-4744"/>
            <a:ext cx="5544616" cy="1096456"/>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32597" rtl="0" eaLnBrk="1" fontAlgn="auto" latinLnBrk="0" hangingPunct="1">
              <a:lnSpc>
                <a:spcPct val="90000"/>
              </a:lnSpc>
              <a:spcBef>
                <a:spcPct val="0"/>
              </a:spcBef>
              <a:spcAft>
                <a:spcPts val="0"/>
              </a:spcAft>
              <a:buClrTx/>
              <a:buSzTx/>
              <a:buFontTx/>
              <a:buNone/>
              <a:tabLst/>
              <a:defRPr/>
            </a:pPr>
            <a:r>
              <a:rPr kumimoji="0" lang="en-US" sz="7200" b="0" i="0" u="none" strike="noStrike" kern="1200" cap="all" spc="0" normalizeH="0" baseline="0" noProof="0" dirty="0">
                <a:ln>
                  <a:noFill/>
                </a:ln>
                <a:solidFill>
                  <a:srgbClr val="FFFFFF"/>
                </a:solidFill>
                <a:effectLst/>
                <a:uLnTx/>
                <a:uFillTx/>
                <a:latin typeface="Segoe UI"/>
                <a:ea typeface="Abyssinica SIL" panose="02000603020000020004" pitchFamily="2" charset="0"/>
                <a:cs typeface="Leelawadee UI" panose="020B0502040204020203" pitchFamily="34" charset="-34"/>
              </a:rPr>
              <a:t>HISTORY</a:t>
            </a:r>
          </a:p>
        </p:txBody>
      </p:sp>
      <p:sp>
        <p:nvSpPr>
          <p:cNvPr id="10" name="Isosceles Triangle 9">
            <a:extLst>
              <a:ext uri="{FF2B5EF4-FFF2-40B4-BE49-F238E27FC236}">
                <a16:creationId xmlns:a16="http://schemas.microsoft.com/office/drawing/2014/main" id="{F2DE2093-1978-41BD-8970-3F06DC05DF15}"/>
              </a:ext>
            </a:extLst>
          </p:cNvPr>
          <p:cNvSpPr/>
          <p:nvPr/>
        </p:nvSpPr>
        <p:spPr>
          <a:xfrm rot="10800000">
            <a:off x="745629" y="1091712"/>
            <a:ext cx="467948" cy="403403"/>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pic>
        <p:nvPicPr>
          <p:cNvPr id="5" name="Graphic 4">
            <a:extLst>
              <a:ext uri="{FF2B5EF4-FFF2-40B4-BE49-F238E27FC236}">
                <a16:creationId xmlns:a16="http://schemas.microsoft.com/office/drawing/2014/main" id="{6BD615FA-D8F6-4102-9374-0249263743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4395" y="2503720"/>
            <a:ext cx="698892" cy="698892"/>
          </a:xfrm>
          <a:prstGeom prst="rect">
            <a:avLst/>
          </a:prstGeom>
        </p:spPr>
      </p:pic>
      <p:sp>
        <p:nvSpPr>
          <p:cNvPr id="3" name="Rectangle 2"/>
          <p:cNvSpPr/>
          <p:nvPr/>
        </p:nvSpPr>
        <p:spPr bwMode="auto">
          <a:xfrm>
            <a:off x="1783755" y="1328062"/>
            <a:ext cx="8868964" cy="2006703"/>
          </a:xfrm>
          <a:prstGeom prst="rect">
            <a:avLst/>
          </a:prstGeom>
          <a:solidFill>
            <a:srgbClr val="E0E0E0">
              <a:alpha val="76863"/>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TextBox 11">
            <a:extLst>
              <a:ext uri="{FF2B5EF4-FFF2-40B4-BE49-F238E27FC236}">
                <a16:creationId xmlns:a16="http://schemas.microsoft.com/office/drawing/2014/main" id="{41466D32-D306-47BA-9DE0-B3837AE203A5}"/>
              </a:ext>
            </a:extLst>
          </p:cNvPr>
          <p:cNvSpPr txBox="1"/>
          <p:nvPr/>
        </p:nvSpPr>
        <p:spPr>
          <a:xfrm>
            <a:off x="10652719" y="3138085"/>
            <a:ext cx="1036181" cy="627864"/>
          </a:xfrm>
          <a:prstGeom prst="rect">
            <a:avLst/>
          </a:prstGeom>
          <a:noFill/>
        </p:spPr>
        <p:txBody>
          <a:bodyPr wrap="non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2014</a:t>
            </a:r>
          </a:p>
        </p:txBody>
      </p:sp>
    </p:spTree>
    <p:extLst>
      <p:ext uri="{BB962C8B-B14F-4D97-AF65-F5344CB8AC3E}">
        <p14:creationId xmlns:p14="http://schemas.microsoft.com/office/powerpoint/2010/main" val="257137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2" presetClass="entr" presetSubtype="2"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p:bldP spid="10" grpId="0" animBg="1"/>
      <p:bldP spid="3" grpId="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7966869" y="-1"/>
            <a:ext cx="4468724" cy="6994525"/>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16" name="Title 2"/>
          <p:cNvSpPr txBox="1">
            <a:spLocks/>
          </p:cNvSpPr>
          <p:nvPr/>
        </p:nvSpPr>
        <p:spPr>
          <a:xfrm>
            <a:off x="8079344" y="1953338"/>
            <a:ext cx="4243775" cy="2835002"/>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0" i="0" u="none" strike="noStrike" kern="1200" cap="all" spc="0" normalizeH="0" baseline="0" noProof="0" dirty="0">
                <a:ln>
                  <a:noFill/>
                </a:ln>
                <a:solidFill>
                  <a:srgbClr val="FFFFFF"/>
                </a:solidFill>
                <a:effectLst/>
                <a:uLnTx/>
                <a:uFillTx/>
                <a:latin typeface="Segoe UI"/>
                <a:ea typeface="Abyssinica SIL" panose="02000603020000020004" pitchFamily="2" charset="0"/>
                <a:cs typeface="Leelawadee UI" panose="020B0502040204020203" pitchFamily="34" charset="-34"/>
              </a:rPr>
              <a:t>Resource</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8000" b="0" i="0" u="none" strike="noStrike" kern="1200" cap="all" spc="0" normalizeH="0" baseline="0" noProof="0" dirty="0">
                <a:ln>
                  <a:noFill/>
                </a:ln>
                <a:solidFill>
                  <a:srgbClr val="FFFFFF"/>
                </a:solidFill>
                <a:effectLst/>
                <a:uLnTx/>
                <a:uFillTx/>
                <a:latin typeface="Segoe UI"/>
                <a:ea typeface="Abyssinica SIL" panose="02000603020000020004" pitchFamily="2" charset="0"/>
                <a:cs typeface="Leelawadee UI" panose="020B0502040204020203" pitchFamily="34" charset="-34"/>
              </a:rPr>
              <a:t>Group</a:t>
            </a:r>
            <a:endParaRPr kumimoji="0" lang="en-US" sz="6000" b="0" i="0" u="none" strike="noStrike" kern="1200" cap="all" spc="0" normalizeH="0" baseline="0" noProof="0" dirty="0">
              <a:ln>
                <a:noFill/>
              </a:ln>
              <a:solidFill>
                <a:srgbClr val="FFFFFF"/>
              </a:solidFill>
              <a:effectLst/>
              <a:uLnTx/>
              <a:uFillTx/>
              <a:latin typeface="Segoe UI"/>
              <a:ea typeface="Abyssinica SIL" panose="02000603020000020004" pitchFamily="2" charset="0"/>
              <a:cs typeface="Leelawadee UI" panose="020B0502040204020203" pitchFamily="34" charset="-34"/>
            </a:endParaRPr>
          </a:p>
        </p:txBody>
      </p:sp>
      <p:sp>
        <p:nvSpPr>
          <p:cNvPr id="118" name="Isosceles Triangle 117"/>
          <p:cNvSpPr/>
          <p:nvPr/>
        </p:nvSpPr>
        <p:spPr>
          <a:xfrm rot="16200000">
            <a:off x="7643669" y="3169138"/>
            <a:ext cx="467948" cy="403403"/>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1" name="Rectangle 120"/>
          <p:cNvSpPr/>
          <p:nvPr/>
        </p:nvSpPr>
        <p:spPr>
          <a:xfrm>
            <a:off x="834873" y="4838967"/>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2</a:t>
            </a:r>
          </a:p>
        </p:txBody>
      </p:sp>
      <p:sp>
        <p:nvSpPr>
          <p:cNvPr id="122" name="Rectangle 121"/>
          <p:cNvSpPr/>
          <p:nvPr/>
        </p:nvSpPr>
        <p:spPr>
          <a:xfrm>
            <a:off x="1412154" y="4838967"/>
            <a:ext cx="5662621"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resources exist in one* resource group</a:t>
            </a:r>
          </a:p>
        </p:txBody>
      </p:sp>
      <p:sp>
        <p:nvSpPr>
          <p:cNvPr id="123" name="Rectangle 122"/>
          <p:cNvSpPr/>
          <p:nvPr/>
        </p:nvSpPr>
        <p:spPr>
          <a:xfrm>
            <a:off x="834873" y="4295598"/>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1</a:t>
            </a:r>
          </a:p>
        </p:txBody>
      </p:sp>
      <p:sp>
        <p:nvSpPr>
          <p:cNvPr id="124" name="Rectangle 123"/>
          <p:cNvSpPr/>
          <p:nvPr/>
        </p:nvSpPr>
        <p:spPr>
          <a:xfrm>
            <a:off x="1412154" y="4295598"/>
            <a:ext cx="5662621"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container for multiple resources</a:t>
            </a:r>
          </a:p>
        </p:txBody>
      </p:sp>
      <p:sp>
        <p:nvSpPr>
          <p:cNvPr id="125" name="Rectangle 124"/>
          <p:cNvSpPr/>
          <p:nvPr/>
        </p:nvSpPr>
        <p:spPr>
          <a:xfrm>
            <a:off x="834873" y="5386956"/>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3</a:t>
            </a:r>
          </a:p>
        </p:txBody>
      </p:sp>
      <p:sp>
        <p:nvSpPr>
          <p:cNvPr id="126" name="Rectangle 125"/>
          <p:cNvSpPr/>
          <p:nvPr/>
        </p:nvSpPr>
        <p:spPr>
          <a:xfrm>
            <a:off x="1412154" y="5386956"/>
            <a:ext cx="5662621"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resource groups can span regions</a:t>
            </a:r>
          </a:p>
        </p:txBody>
      </p:sp>
      <p:sp>
        <p:nvSpPr>
          <p:cNvPr id="127" name="Rectangle 126"/>
          <p:cNvSpPr/>
          <p:nvPr/>
        </p:nvSpPr>
        <p:spPr>
          <a:xfrm>
            <a:off x="834873" y="5938943"/>
            <a:ext cx="544750"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4</a:t>
            </a:r>
          </a:p>
        </p:txBody>
      </p:sp>
      <p:sp>
        <p:nvSpPr>
          <p:cNvPr id="128" name="Rectangle 127"/>
          <p:cNvSpPr/>
          <p:nvPr/>
        </p:nvSpPr>
        <p:spPr>
          <a:xfrm>
            <a:off x="1412154" y="5938943"/>
            <a:ext cx="5662621" cy="5009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resource groups can span services</a:t>
            </a:r>
          </a:p>
        </p:txBody>
      </p:sp>
      <p:sp>
        <p:nvSpPr>
          <p:cNvPr id="129" name="TextBox 128"/>
          <p:cNvSpPr txBox="1"/>
          <p:nvPr/>
        </p:nvSpPr>
        <p:spPr>
          <a:xfrm>
            <a:off x="5611198" y="6416589"/>
            <a:ext cx="1982941" cy="583561"/>
          </a:xfrm>
          <a:prstGeom prst="rect">
            <a:avLst/>
          </a:prstGeom>
          <a:noFill/>
        </p:spPr>
        <p:txBody>
          <a:bodyPr wrap="non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40" b="0" i="0" u="none" strike="noStrike" kern="1200" cap="none" spc="0" normalizeH="0" baseline="0" noProof="0" dirty="0">
                <a:ln>
                  <a:noFill/>
                </a:ln>
                <a:solidFill>
                  <a:schemeClr val="tx1">
                    <a:lumMod val="75000"/>
                  </a:schemeClr>
                </a:solidFill>
                <a:effectLst/>
                <a:uLnTx/>
                <a:uFillTx/>
                <a:latin typeface="Segoe UI Semilight" panose="020B0402040204020203" pitchFamily="34" charset="0"/>
                <a:ea typeface="+mn-ea"/>
                <a:cs typeface="Segoe UI Semilight" panose="020B0402040204020203" pitchFamily="34" charset="0"/>
              </a:rPr>
              <a:t>*and only one</a:t>
            </a:r>
          </a:p>
        </p:txBody>
      </p:sp>
      <p:grpSp>
        <p:nvGrpSpPr>
          <p:cNvPr id="7" name="Group 6">
            <a:extLst>
              <a:ext uri="{FF2B5EF4-FFF2-40B4-BE49-F238E27FC236}">
                <a16:creationId xmlns:a16="http://schemas.microsoft.com/office/drawing/2014/main" id="{0937BB77-545B-4E34-ABDB-A39094E7E73C}"/>
              </a:ext>
            </a:extLst>
          </p:cNvPr>
          <p:cNvGrpSpPr/>
          <p:nvPr/>
        </p:nvGrpSpPr>
        <p:grpSpPr>
          <a:xfrm>
            <a:off x="2219637" y="475785"/>
            <a:ext cx="3566552" cy="3315453"/>
            <a:chOff x="2196997" y="475785"/>
            <a:chExt cx="3566552" cy="3315453"/>
          </a:xfrm>
        </p:grpSpPr>
        <p:grpSp>
          <p:nvGrpSpPr>
            <p:cNvPr id="2" name="Group 1"/>
            <p:cNvGrpSpPr/>
            <p:nvPr/>
          </p:nvGrpSpPr>
          <p:grpSpPr>
            <a:xfrm>
              <a:off x="2196997" y="475785"/>
              <a:ext cx="3548567" cy="3315453"/>
              <a:chOff x="2153249" y="466498"/>
              <a:chExt cx="3479301" cy="3250736"/>
            </a:xfrm>
          </p:grpSpPr>
          <p:sp>
            <p:nvSpPr>
              <p:cNvPr id="19" name="Freeform 7"/>
              <p:cNvSpPr>
                <a:spLocks/>
              </p:cNvSpPr>
              <p:nvPr/>
            </p:nvSpPr>
            <p:spPr bwMode="auto">
              <a:xfrm>
                <a:off x="2440545" y="658558"/>
                <a:ext cx="3060259" cy="3058676"/>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0078D7"/>
              </a:solidFill>
              <a:ln w="28575">
                <a:solidFill>
                  <a:srgbClr val="0078D7"/>
                </a:solidFill>
              </a:ln>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20" name="Freeform 8"/>
              <p:cNvSpPr>
                <a:spLocks/>
              </p:cNvSpPr>
              <p:nvPr/>
            </p:nvSpPr>
            <p:spPr bwMode="auto">
              <a:xfrm>
                <a:off x="3969088" y="607766"/>
                <a:ext cx="126982" cy="141267"/>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0078D7"/>
              </a:solidFill>
              <a:ln>
                <a:noFill/>
              </a:ln>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21" name="Freeform 9"/>
              <p:cNvSpPr>
                <a:spLocks/>
              </p:cNvSpPr>
              <p:nvPr/>
            </p:nvSpPr>
            <p:spPr bwMode="auto">
              <a:xfrm>
                <a:off x="2446895" y="1674415"/>
                <a:ext cx="149204" cy="147617"/>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0078D7"/>
              </a:solidFill>
              <a:ln>
                <a:noFill/>
              </a:ln>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24" name="Freeform 12"/>
              <p:cNvSpPr>
                <a:spLocks/>
              </p:cNvSpPr>
              <p:nvPr/>
            </p:nvSpPr>
            <p:spPr bwMode="auto">
              <a:xfrm>
                <a:off x="2215153" y="631575"/>
                <a:ext cx="157140" cy="415866"/>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25" name="Freeform 13"/>
              <p:cNvSpPr>
                <a:spLocks/>
              </p:cNvSpPr>
              <p:nvPr/>
            </p:nvSpPr>
            <p:spPr bwMode="auto">
              <a:xfrm>
                <a:off x="2410387" y="1066487"/>
                <a:ext cx="777763" cy="385707"/>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26" name="Freeform 14"/>
              <p:cNvSpPr>
                <a:spLocks/>
              </p:cNvSpPr>
              <p:nvPr/>
            </p:nvSpPr>
            <p:spPr bwMode="auto">
              <a:xfrm>
                <a:off x="2719906" y="774429"/>
                <a:ext cx="552370" cy="463484"/>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27" name="Freeform 15"/>
              <p:cNvSpPr>
                <a:spLocks/>
              </p:cNvSpPr>
              <p:nvPr/>
            </p:nvSpPr>
            <p:spPr bwMode="auto">
              <a:xfrm>
                <a:off x="2454831" y="483959"/>
                <a:ext cx="238091" cy="23015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28" name="Freeform 16"/>
              <p:cNvSpPr>
                <a:spLocks/>
              </p:cNvSpPr>
              <p:nvPr/>
            </p:nvSpPr>
            <p:spPr bwMode="auto">
              <a:xfrm>
                <a:off x="2235787" y="1047441"/>
                <a:ext cx="174600" cy="439675"/>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29" name="Freeform 17"/>
              <p:cNvSpPr>
                <a:spLocks/>
              </p:cNvSpPr>
              <p:nvPr/>
            </p:nvSpPr>
            <p:spPr bwMode="auto">
              <a:xfrm>
                <a:off x="2315151" y="714113"/>
                <a:ext cx="404755" cy="442850"/>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30" name="Freeform 18"/>
              <p:cNvSpPr>
                <a:spLocks/>
              </p:cNvSpPr>
              <p:nvPr/>
            </p:nvSpPr>
            <p:spPr bwMode="auto">
              <a:xfrm>
                <a:off x="2610383" y="577608"/>
                <a:ext cx="552370" cy="244440"/>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31" name="Freeform 19"/>
              <p:cNvSpPr>
                <a:spLocks/>
              </p:cNvSpPr>
              <p:nvPr/>
            </p:nvSpPr>
            <p:spPr bwMode="auto">
              <a:xfrm>
                <a:off x="2913553" y="923633"/>
                <a:ext cx="280947" cy="279359"/>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32" name="Freeform 20"/>
              <p:cNvSpPr>
                <a:spLocks/>
              </p:cNvSpPr>
              <p:nvPr/>
            </p:nvSpPr>
            <p:spPr bwMode="auto">
              <a:xfrm>
                <a:off x="2662762" y="1234740"/>
                <a:ext cx="258726" cy="260313"/>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33" name="Freeform 21"/>
              <p:cNvSpPr>
                <a:spLocks/>
              </p:cNvSpPr>
              <p:nvPr/>
            </p:nvSpPr>
            <p:spPr bwMode="auto">
              <a:xfrm>
                <a:off x="2197692" y="849031"/>
                <a:ext cx="395231" cy="395232"/>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36" name="Oval 24"/>
              <p:cNvSpPr>
                <a:spLocks noChangeArrowheads="1"/>
              </p:cNvSpPr>
              <p:nvPr/>
            </p:nvSpPr>
            <p:spPr bwMode="auto">
              <a:xfrm>
                <a:off x="4708757" y="466498"/>
                <a:ext cx="863476" cy="31110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46" name="Freeform 34"/>
              <p:cNvSpPr>
                <a:spLocks/>
              </p:cNvSpPr>
              <p:nvPr/>
            </p:nvSpPr>
            <p:spPr bwMode="auto">
              <a:xfrm>
                <a:off x="4646853" y="2377576"/>
                <a:ext cx="985697" cy="671416"/>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50" name="Oval 38"/>
              <p:cNvSpPr>
                <a:spLocks noChangeArrowheads="1"/>
              </p:cNvSpPr>
              <p:nvPr/>
            </p:nvSpPr>
            <p:spPr bwMode="auto">
              <a:xfrm>
                <a:off x="5119860" y="2320435"/>
                <a:ext cx="31745" cy="33333"/>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54" name="Freeform 42"/>
              <p:cNvSpPr>
                <a:spLocks/>
              </p:cNvSpPr>
              <p:nvPr/>
            </p:nvSpPr>
            <p:spPr bwMode="auto">
              <a:xfrm>
                <a:off x="2153249" y="2520431"/>
                <a:ext cx="1114265" cy="780940"/>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55" name="Freeform 43"/>
              <p:cNvSpPr>
                <a:spLocks/>
              </p:cNvSpPr>
              <p:nvPr/>
            </p:nvSpPr>
            <p:spPr bwMode="auto">
              <a:xfrm>
                <a:off x="2153249" y="2350592"/>
                <a:ext cx="1114265" cy="169838"/>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56" name="Rectangle 44"/>
              <p:cNvSpPr>
                <a:spLocks noChangeArrowheads="1"/>
              </p:cNvSpPr>
              <p:nvPr/>
            </p:nvSpPr>
            <p:spPr bwMode="auto">
              <a:xfrm>
                <a:off x="2481815" y="2763283"/>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57" name="Rectangle 45"/>
              <p:cNvSpPr>
                <a:spLocks noChangeArrowheads="1"/>
              </p:cNvSpPr>
              <p:nvPr/>
            </p:nvSpPr>
            <p:spPr bwMode="auto">
              <a:xfrm>
                <a:off x="2481815" y="2763283"/>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58" name="Rectangle 46"/>
              <p:cNvSpPr>
                <a:spLocks noChangeArrowheads="1"/>
              </p:cNvSpPr>
              <p:nvPr/>
            </p:nvSpPr>
            <p:spPr bwMode="auto">
              <a:xfrm>
                <a:off x="2481815" y="259820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59" name="Rectangle 47"/>
              <p:cNvSpPr>
                <a:spLocks noChangeArrowheads="1"/>
              </p:cNvSpPr>
              <p:nvPr/>
            </p:nvSpPr>
            <p:spPr bwMode="auto">
              <a:xfrm>
                <a:off x="2481815" y="259820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60" name="Rectangle 48"/>
              <p:cNvSpPr>
                <a:spLocks noChangeArrowheads="1"/>
              </p:cNvSpPr>
              <p:nvPr/>
            </p:nvSpPr>
            <p:spPr bwMode="auto">
              <a:xfrm>
                <a:off x="2481815" y="2928360"/>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61" name="Rectangle 49"/>
              <p:cNvSpPr>
                <a:spLocks noChangeArrowheads="1"/>
              </p:cNvSpPr>
              <p:nvPr/>
            </p:nvSpPr>
            <p:spPr bwMode="auto">
              <a:xfrm>
                <a:off x="2481815" y="2928360"/>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62" name="Rectangle 50"/>
              <p:cNvSpPr>
                <a:spLocks noChangeArrowheads="1"/>
              </p:cNvSpPr>
              <p:nvPr/>
            </p:nvSpPr>
            <p:spPr bwMode="auto">
              <a:xfrm>
                <a:off x="2729429" y="2928360"/>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63" name="Rectangle 51"/>
              <p:cNvSpPr>
                <a:spLocks noChangeArrowheads="1"/>
              </p:cNvSpPr>
              <p:nvPr/>
            </p:nvSpPr>
            <p:spPr bwMode="auto">
              <a:xfrm>
                <a:off x="2729429" y="2763283"/>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64" name="Rectangle 52"/>
              <p:cNvSpPr>
                <a:spLocks noChangeArrowheads="1"/>
              </p:cNvSpPr>
              <p:nvPr/>
            </p:nvSpPr>
            <p:spPr bwMode="auto">
              <a:xfrm>
                <a:off x="2729429" y="2763283"/>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65" name="Rectangle 53"/>
              <p:cNvSpPr>
                <a:spLocks noChangeArrowheads="1"/>
              </p:cNvSpPr>
              <p:nvPr/>
            </p:nvSpPr>
            <p:spPr bwMode="auto">
              <a:xfrm>
                <a:off x="2729429" y="259820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66" name="Rectangle 54"/>
              <p:cNvSpPr>
                <a:spLocks noChangeArrowheads="1"/>
              </p:cNvSpPr>
              <p:nvPr/>
            </p:nvSpPr>
            <p:spPr bwMode="auto">
              <a:xfrm>
                <a:off x="2729429" y="259820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67" name="Rectangle 55"/>
              <p:cNvSpPr>
                <a:spLocks noChangeArrowheads="1"/>
              </p:cNvSpPr>
              <p:nvPr/>
            </p:nvSpPr>
            <p:spPr bwMode="auto">
              <a:xfrm>
                <a:off x="2235787" y="259820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68" name="Rectangle 56"/>
              <p:cNvSpPr>
                <a:spLocks noChangeArrowheads="1"/>
              </p:cNvSpPr>
              <p:nvPr/>
            </p:nvSpPr>
            <p:spPr bwMode="auto">
              <a:xfrm>
                <a:off x="2235787" y="259820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69" name="Rectangle 57"/>
              <p:cNvSpPr>
                <a:spLocks noChangeArrowheads="1"/>
              </p:cNvSpPr>
              <p:nvPr/>
            </p:nvSpPr>
            <p:spPr bwMode="auto">
              <a:xfrm>
                <a:off x="2235787" y="2763283"/>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70" name="Rectangle 58"/>
              <p:cNvSpPr>
                <a:spLocks noChangeArrowheads="1"/>
              </p:cNvSpPr>
              <p:nvPr/>
            </p:nvSpPr>
            <p:spPr bwMode="auto">
              <a:xfrm>
                <a:off x="2235787" y="2763283"/>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71" name="Rectangle 59"/>
              <p:cNvSpPr>
                <a:spLocks noChangeArrowheads="1"/>
              </p:cNvSpPr>
              <p:nvPr/>
            </p:nvSpPr>
            <p:spPr bwMode="auto">
              <a:xfrm>
                <a:off x="2235787" y="2928360"/>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72" name="Rectangle 60"/>
              <p:cNvSpPr>
                <a:spLocks noChangeArrowheads="1"/>
              </p:cNvSpPr>
              <p:nvPr/>
            </p:nvSpPr>
            <p:spPr bwMode="auto">
              <a:xfrm>
                <a:off x="2235787" y="2928360"/>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73" name="Rectangle 61"/>
              <p:cNvSpPr>
                <a:spLocks noChangeArrowheads="1"/>
              </p:cNvSpPr>
              <p:nvPr/>
            </p:nvSpPr>
            <p:spPr bwMode="auto">
              <a:xfrm>
                <a:off x="2235787" y="3095024"/>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74" name="Rectangle 62"/>
              <p:cNvSpPr>
                <a:spLocks noChangeArrowheads="1"/>
              </p:cNvSpPr>
              <p:nvPr/>
            </p:nvSpPr>
            <p:spPr bwMode="auto">
              <a:xfrm>
                <a:off x="2235787" y="3095024"/>
                <a:ext cx="206345" cy="122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75" name="Rectangle 63"/>
              <p:cNvSpPr>
                <a:spLocks noChangeArrowheads="1"/>
              </p:cNvSpPr>
              <p:nvPr/>
            </p:nvSpPr>
            <p:spPr bwMode="auto">
              <a:xfrm>
                <a:off x="2481815" y="3095024"/>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76" name="Rectangle 64"/>
              <p:cNvSpPr>
                <a:spLocks noChangeArrowheads="1"/>
              </p:cNvSpPr>
              <p:nvPr/>
            </p:nvSpPr>
            <p:spPr bwMode="auto">
              <a:xfrm>
                <a:off x="2729429" y="3095024"/>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77" name="Rectangle 65"/>
              <p:cNvSpPr>
                <a:spLocks noChangeArrowheads="1"/>
              </p:cNvSpPr>
              <p:nvPr/>
            </p:nvSpPr>
            <p:spPr bwMode="auto">
              <a:xfrm>
                <a:off x="2978631" y="2928360"/>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78" name="Rectangle 66"/>
              <p:cNvSpPr>
                <a:spLocks noChangeArrowheads="1"/>
              </p:cNvSpPr>
              <p:nvPr/>
            </p:nvSpPr>
            <p:spPr bwMode="auto">
              <a:xfrm>
                <a:off x="2978631" y="2763283"/>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79" name="Rectangle 67"/>
              <p:cNvSpPr>
                <a:spLocks noChangeArrowheads="1"/>
              </p:cNvSpPr>
              <p:nvPr/>
            </p:nvSpPr>
            <p:spPr bwMode="auto">
              <a:xfrm>
                <a:off x="2978631" y="259820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80" name="Rectangle 68"/>
              <p:cNvSpPr>
                <a:spLocks noChangeArrowheads="1"/>
              </p:cNvSpPr>
              <p:nvPr/>
            </p:nvSpPr>
            <p:spPr bwMode="auto">
              <a:xfrm>
                <a:off x="2978631" y="3095024"/>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81" name="Freeform 69"/>
              <p:cNvSpPr>
                <a:spLocks noEditPoints="1"/>
              </p:cNvSpPr>
              <p:nvPr/>
            </p:nvSpPr>
            <p:spPr bwMode="auto">
              <a:xfrm>
                <a:off x="2188169" y="2350592"/>
                <a:ext cx="938079"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82" name="Freeform 70"/>
              <p:cNvSpPr>
                <a:spLocks/>
              </p:cNvSpPr>
              <p:nvPr/>
            </p:nvSpPr>
            <p:spPr bwMode="auto">
              <a:xfrm>
                <a:off x="2448481" y="2350592"/>
                <a:ext cx="36507"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83" name="Freeform 71"/>
              <p:cNvSpPr>
                <a:spLocks/>
              </p:cNvSpPr>
              <p:nvPr/>
            </p:nvSpPr>
            <p:spPr bwMode="auto">
              <a:xfrm>
                <a:off x="2191343" y="3301369"/>
                <a:ext cx="5555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84" name="Freeform 72"/>
              <p:cNvSpPr>
                <a:spLocks noEditPoints="1"/>
              </p:cNvSpPr>
              <p:nvPr/>
            </p:nvSpPr>
            <p:spPr bwMode="auto">
              <a:xfrm>
                <a:off x="2153249" y="2520431"/>
                <a:ext cx="814270" cy="780940"/>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85" name="Freeform 73"/>
              <p:cNvSpPr>
                <a:spLocks/>
              </p:cNvSpPr>
              <p:nvPr/>
            </p:nvSpPr>
            <p:spPr bwMode="auto">
              <a:xfrm>
                <a:off x="2153249" y="2350592"/>
                <a:ext cx="969824" cy="169838"/>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86" name="Freeform 74"/>
              <p:cNvSpPr>
                <a:spLocks/>
              </p:cNvSpPr>
              <p:nvPr/>
            </p:nvSpPr>
            <p:spPr bwMode="auto">
              <a:xfrm>
                <a:off x="2481815" y="2763284"/>
                <a:ext cx="206345" cy="125395"/>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87" name="Freeform 75"/>
              <p:cNvSpPr>
                <a:spLocks/>
              </p:cNvSpPr>
              <p:nvPr/>
            </p:nvSpPr>
            <p:spPr bwMode="auto">
              <a:xfrm>
                <a:off x="2481815" y="2763284"/>
                <a:ext cx="206345" cy="125395"/>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88" name="Rectangle 76"/>
              <p:cNvSpPr>
                <a:spLocks noChangeArrowheads="1"/>
              </p:cNvSpPr>
              <p:nvPr/>
            </p:nvSpPr>
            <p:spPr bwMode="auto">
              <a:xfrm>
                <a:off x="2481815" y="259820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89" name="Rectangle 77"/>
              <p:cNvSpPr>
                <a:spLocks noChangeArrowheads="1"/>
              </p:cNvSpPr>
              <p:nvPr/>
            </p:nvSpPr>
            <p:spPr bwMode="auto">
              <a:xfrm>
                <a:off x="2481815" y="259820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90" name="Freeform 78"/>
              <p:cNvSpPr>
                <a:spLocks/>
              </p:cNvSpPr>
              <p:nvPr/>
            </p:nvSpPr>
            <p:spPr bwMode="auto">
              <a:xfrm>
                <a:off x="2481815" y="2928360"/>
                <a:ext cx="107935" cy="115872"/>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91" name="Freeform 79"/>
              <p:cNvSpPr>
                <a:spLocks/>
              </p:cNvSpPr>
              <p:nvPr/>
            </p:nvSpPr>
            <p:spPr bwMode="auto">
              <a:xfrm>
                <a:off x="2481815" y="2928360"/>
                <a:ext cx="107935" cy="115872"/>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92" name="Freeform 80"/>
              <p:cNvSpPr>
                <a:spLocks/>
              </p:cNvSpPr>
              <p:nvPr/>
            </p:nvSpPr>
            <p:spPr bwMode="auto">
              <a:xfrm>
                <a:off x="2729429" y="2763284"/>
                <a:ext cx="12698" cy="1269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93" name="Freeform 81"/>
              <p:cNvSpPr>
                <a:spLocks/>
              </p:cNvSpPr>
              <p:nvPr/>
            </p:nvSpPr>
            <p:spPr bwMode="auto">
              <a:xfrm>
                <a:off x="2729429" y="2763284"/>
                <a:ext cx="12698" cy="1269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94" name="Freeform 82"/>
              <p:cNvSpPr>
                <a:spLocks/>
              </p:cNvSpPr>
              <p:nvPr/>
            </p:nvSpPr>
            <p:spPr bwMode="auto">
              <a:xfrm>
                <a:off x="2729429" y="2598208"/>
                <a:ext cx="165077" cy="123807"/>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95" name="Freeform 83"/>
              <p:cNvSpPr>
                <a:spLocks/>
              </p:cNvSpPr>
              <p:nvPr/>
            </p:nvSpPr>
            <p:spPr bwMode="auto">
              <a:xfrm>
                <a:off x="2729429" y="2598208"/>
                <a:ext cx="165077" cy="123807"/>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96" name="Rectangle 84"/>
              <p:cNvSpPr>
                <a:spLocks noChangeArrowheads="1"/>
              </p:cNvSpPr>
              <p:nvPr/>
            </p:nvSpPr>
            <p:spPr bwMode="auto">
              <a:xfrm>
                <a:off x="2235787" y="259820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97" name="Rectangle 85"/>
              <p:cNvSpPr>
                <a:spLocks noChangeArrowheads="1"/>
              </p:cNvSpPr>
              <p:nvPr/>
            </p:nvSpPr>
            <p:spPr bwMode="auto">
              <a:xfrm>
                <a:off x="2235787" y="259820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98" name="Rectangle 86"/>
              <p:cNvSpPr>
                <a:spLocks noChangeArrowheads="1"/>
              </p:cNvSpPr>
              <p:nvPr/>
            </p:nvSpPr>
            <p:spPr bwMode="auto">
              <a:xfrm>
                <a:off x="2235787" y="276328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99" name="Rectangle 87"/>
              <p:cNvSpPr>
                <a:spLocks noChangeArrowheads="1"/>
              </p:cNvSpPr>
              <p:nvPr/>
            </p:nvSpPr>
            <p:spPr bwMode="auto">
              <a:xfrm>
                <a:off x="2235787" y="2763284"/>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100" name="Rectangle 88"/>
              <p:cNvSpPr>
                <a:spLocks noChangeArrowheads="1"/>
              </p:cNvSpPr>
              <p:nvPr/>
            </p:nvSpPr>
            <p:spPr bwMode="auto">
              <a:xfrm>
                <a:off x="2235787" y="2928360"/>
                <a:ext cx="206345" cy="125395"/>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101" name="Rectangle 89"/>
              <p:cNvSpPr>
                <a:spLocks noChangeArrowheads="1"/>
              </p:cNvSpPr>
              <p:nvPr/>
            </p:nvSpPr>
            <p:spPr bwMode="auto">
              <a:xfrm>
                <a:off x="2235787" y="2928360"/>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102" name="Freeform 90"/>
              <p:cNvSpPr>
                <a:spLocks/>
              </p:cNvSpPr>
              <p:nvPr/>
            </p:nvSpPr>
            <p:spPr bwMode="auto">
              <a:xfrm>
                <a:off x="2235787" y="3095024"/>
                <a:ext cx="201584" cy="122220"/>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103" name="Freeform 91"/>
              <p:cNvSpPr>
                <a:spLocks/>
              </p:cNvSpPr>
              <p:nvPr/>
            </p:nvSpPr>
            <p:spPr bwMode="auto">
              <a:xfrm>
                <a:off x="2235787" y="3095024"/>
                <a:ext cx="201584" cy="122220"/>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104" name="Rectangle 92"/>
              <p:cNvSpPr>
                <a:spLocks noChangeArrowheads="1"/>
              </p:cNvSpPr>
              <p:nvPr/>
            </p:nvSpPr>
            <p:spPr bwMode="auto">
              <a:xfrm>
                <a:off x="3049413" y="1926835"/>
                <a:ext cx="1870338" cy="276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32418" rtl="0" eaLnBrk="0" fontAlgn="base" latinLnBrk="0" hangingPunct="0">
                  <a:lnSpc>
                    <a:spcPct val="100000"/>
                  </a:lnSpc>
                  <a:spcBef>
                    <a:spcPct val="0"/>
                  </a:spcBef>
                  <a:spcAft>
                    <a:spcPct val="0"/>
                  </a:spcAft>
                  <a:buClrTx/>
                  <a:buSzTx/>
                  <a:buFontTx/>
                  <a:buNone/>
                  <a:tabLst/>
                  <a:defRPr/>
                </a:pPr>
                <a:r>
                  <a:rPr kumimoji="0" lang="en-US" altLang="en-US" sz="1836" i="0" u="none" strike="noStrike" kern="1200" cap="none" spc="0" normalizeH="0" baseline="0" noProof="0" dirty="0">
                    <a:ln>
                      <a:noFill/>
                    </a:ln>
                    <a:solidFill>
                      <a:srgbClr val="5C2D91"/>
                    </a:solidFill>
                    <a:effectLst/>
                    <a:uLnTx/>
                    <a:uFillTx/>
                    <a:latin typeface="+mj-lt"/>
                    <a:ea typeface="+mn-ea"/>
                    <a:cs typeface="+mn-cs"/>
                  </a:rPr>
                  <a:t>RESOURCE GROUP</a:t>
                </a:r>
                <a:endParaRPr kumimoji="0" lang="en-US" altLang="en-US" sz="2448" i="0" u="none" strike="noStrike" kern="1200" cap="none" spc="0" normalizeH="0" baseline="0" noProof="0" dirty="0">
                  <a:ln>
                    <a:noFill/>
                  </a:ln>
                  <a:solidFill>
                    <a:srgbClr val="5C2D91"/>
                  </a:solidFill>
                  <a:effectLst/>
                  <a:uLnTx/>
                  <a:uFillTx/>
                  <a:latin typeface="+mj-lt"/>
                  <a:ea typeface="+mn-ea"/>
                  <a:cs typeface="+mn-cs"/>
                </a:endParaRPr>
              </a:p>
            </p:txBody>
          </p:sp>
          <p:sp>
            <p:nvSpPr>
              <p:cNvPr id="109" name="Freeform 97"/>
              <p:cNvSpPr>
                <a:spLocks/>
              </p:cNvSpPr>
              <p:nvPr/>
            </p:nvSpPr>
            <p:spPr bwMode="auto">
              <a:xfrm>
                <a:off x="3608778" y="698240"/>
                <a:ext cx="142854" cy="25397"/>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FEC12B"/>
              </a:solidFill>
              <a:ln>
                <a:noFill/>
              </a:ln>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110" name="Freeform 98"/>
              <p:cNvSpPr>
                <a:spLocks/>
              </p:cNvSpPr>
              <p:nvPr/>
            </p:nvSpPr>
            <p:spPr bwMode="auto">
              <a:xfrm>
                <a:off x="3608778" y="698240"/>
                <a:ext cx="44444" cy="25397"/>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0078D7"/>
              </a:solidFill>
              <a:ln>
                <a:noFill/>
              </a:ln>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111" name="Freeform 99"/>
              <p:cNvSpPr>
                <a:spLocks/>
              </p:cNvSpPr>
              <p:nvPr/>
            </p:nvSpPr>
            <p:spPr bwMode="auto">
              <a:xfrm>
                <a:off x="3673855" y="698240"/>
                <a:ext cx="12698" cy="25397"/>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FEC12B"/>
              </a:solidFill>
              <a:ln>
                <a:noFill/>
              </a:ln>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112" name="Freeform 100"/>
              <p:cNvSpPr>
                <a:spLocks/>
              </p:cNvSpPr>
              <p:nvPr/>
            </p:nvSpPr>
            <p:spPr bwMode="auto">
              <a:xfrm>
                <a:off x="3707188" y="698240"/>
                <a:ext cx="44444" cy="25397"/>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0078D7"/>
              </a:solidFill>
              <a:ln>
                <a:noFill/>
              </a:ln>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113" name="Freeform 101"/>
              <p:cNvSpPr>
                <a:spLocks/>
              </p:cNvSpPr>
              <p:nvPr/>
            </p:nvSpPr>
            <p:spPr bwMode="auto">
              <a:xfrm>
                <a:off x="3650045" y="698240"/>
                <a:ext cx="25397" cy="25397"/>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0078D7"/>
              </a:solidFill>
              <a:ln>
                <a:noFill/>
              </a:ln>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114" name="Freeform 102"/>
              <p:cNvSpPr>
                <a:spLocks/>
              </p:cNvSpPr>
              <p:nvPr/>
            </p:nvSpPr>
            <p:spPr bwMode="auto">
              <a:xfrm>
                <a:off x="3550048" y="668084"/>
                <a:ext cx="120632" cy="87300"/>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0078D7"/>
              </a:solidFill>
              <a:ln>
                <a:noFill/>
              </a:ln>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115" name="Freeform 103"/>
              <p:cNvSpPr>
                <a:spLocks/>
              </p:cNvSpPr>
              <p:nvPr/>
            </p:nvSpPr>
            <p:spPr bwMode="auto">
              <a:xfrm>
                <a:off x="3684967" y="698240"/>
                <a:ext cx="26984" cy="25397"/>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0078D7"/>
              </a:solidFill>
              <a:ln>
                <a:noFill/>
              </a:ln>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116" name="Freeform 104"/>
              <p:cNvSpPr>
                <a:spLocks/>
              </p:cNvSpPr>
              <p:nvPr/>
            </p:nvSpPr>
            <p:spPr bwMode="auto">
              <a:xfrm>
                <a:off x="3691316" y="668084"/>
                <a:ext cx="122220" cy="87300"/>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0078D7"/>
              </a:solidFill>
              <a:ln>
                <a:noFill/>
              </a:ln>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sp>
            <p:nvSpPr>
              <p:cNvPr id="117" name="Freeform 105"/>
              <p:cNvSpPr>
                <a:spLocks noEditPoints="1"/>
              </p:cNvSpPr>
              <p:nvPr/>
            </p:nvSpPr>
            <p:spPr bwMode="auto">
              <a:xfrm>
                <a:off x="3502433" y="533165"/>
                <a:ext cx="357137" cy="357137"/>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0078D7"/>
              </a:solidFill>
              <a:ln>
                <a:noFill/>
              </a:ln>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B0F0"/>
                  </a:solidFill>
                  <a:effectLst/>
                  <a:uLnTx/>
                  <a:uFillTx/>
                  <a:latin typeface="Segoe UI"/>
                  <a:ea typeface="+mn-ea"/>
                  <a:cs typeface="+mn-cs"/>
                </a:endParaRPr>
              </a:p>
            </p:txBody>
          </p:sp>
        </p:grpSp>
        <p:pic>
          <p:nvPicPr>
            <p:cNvPr id="3" name="Picture 2"/>
            <p:cNvPicPr>
              <a:picLocks noChangeAspect="1"/>
            </p:cNvPicPr>
            <p:nvPr/>
          </p:nvPicPr>
          <p:blipFill>
            <a:blip r:embed="rId3"/>
            <a:stretch>
              <a:fillRect/>
            </a:stretch>
          </p:blipFill>
          <p:spPr>
            <a:xfrm>
              <a:off x="2506765" y="681384"/>
              <a:ext cx="950049" cy="950049"/>
            </a:xfrm>
            <a:prstGeom prst="rect">
              <a:avLst/>
            </a:prstGeom>
          </p:spPr>
        </p:pic>
        <p:pic>
          <p:nvPicPr>
            <p:cNvPr id="5" name="Picture 4"/>
            <p:cNvPicPr>
              <a:picLocks noChangeAspect="1"/>
            </p:cNvPicPr>
            <p:nvPr/>
          </p:nvPicPr>
          <p:blipFill>
            <a:blip r:embed="rId4"/>
            <a:stretch>
              <a:fillRect/>
            </a:stretch>
          </p:blipFill>
          <p:spPr>
            <a:xfrm>
              <a:off x="4733028" y="650707"/>
              <a:ext cx="1006608" cy="1006608"/>
            </a:xfrm>
            <a:prstGeom prst="rect">
              <a:avLst/>
            </a:prstGeom>
          </p:spPr>
        </p:pic>
        <p:pic>
          <p:nvPicPr>
            <p:cNvPr id="6" name="Picture 5"/>
            <p:cNvPicPr>
              <a:picLocks noChangeAspect="1"/>
            </p:cNvPicPr>
            <p:nvPr/>
          </p:nvPicPr>
          <p:blipFill>
            <a:blip r:embed="rId5"/>
            <a:stretch>
              <a:fillRect/>
            </a:stretch>
          </p:blipFill>
          <p:spPr>
            <a:xfrm>
              <a:off x="4722258" y="2375599"/>
              <a:ext cx="1041291" cy="1041291"/>
            </a:xfrm>
            <a:prstGeom prst="rect">
              <a:avLst/>
            </a:prstGeom>
          </p:spPr>
        </p:pic>
      </p:grpSp>
    </p:spTree>
    <p:extLst>
      <p:ext uri="{BB962C8B-B14F-4D97-AF65-F5344CB8AC3E}">
        <p14:creationId xmlns:p14="http://schemas.microsoft.com/office/powerpoint/2010/main" val="14957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8"/>
                                        </p:tgtEl>
                                        <p:attrNameLst>
                                          <p:attrName>style.visibility</p:attrName>
                                        </p:attrNameLst>
                                      </p:cBhvr>
                                      <p:to>
                                        <p:strVal val="visible"/>
                                      </p:to>
                                    </p:set>
                                    <p:animEffect transition="in" filter="wipe(right)">
                                      <p:cBhvr>
                                        <p:cTn id="11" dur="500"/>
                                        <p:tgtEl>
                                          <p:spTgt spid="11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21" presetClass="entr" presetSubtype="1"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wipe(up)">
                                      <p:cBhvr>
                                        <p:cTn id="22" dur="500"/>
                                        <p:tgtEl>
                                          <p:spTgt spid="123"/>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24"/>
                                        </p:tgtEl>
                                        <p:attrNameLst>
                                          <p:attrName>style.visibility</p:attrName>
                                        </p:attrNameLst>
                                      </p:cBhvr>
                                      <p:to>
                                        <p:strVal val="visible"/>
                                      </p:to>
                                    </p:set>
                                    <p:animEffect transition="in" filter="wipe(up)">
                                      <p:cBhvr>
                                        <p:cTn id="25" dur="500"/>
                                        <p:tgtEl>
                                          <p:spTgt spid="12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21"/>
                                        </p:tgtEl>
                                        <p:attrNameLst>
                                          <p:attrName>style.visibility</p:attrName>
                                        </p:attrNameLst>
                                      </p:cBhvr>
                                      <p:to>
                                        <p:strVal val="visible"/>
                                      </p:to>
                                    </p:set>
                                    <p:animEffect transition="in" filter="wipe(up)">
                                      <p:cBhvr>
                                        <p:cTn id="30" dur="500"/>
                                        <p:tgtEl>
                                          <p:spTgt spid="121"/>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22"/>
                                        </p:tgtEl>
                                        <p:attrNameLst>
                                          <p:attrName>style.visibility</p:attrName>
                                        </p:attrNameLst>
                                      </p:cBhvr>
                                      <p:to>
                                        <p:strVal val="visible"/>
                                      </p:to>
                                    </p:set>
                                    <p:animEffect transition="in" filter="wipe(up)">
                                      <p:cBhvr>
                                        <p:cTn id="33" dur="500"/>
                                        <p:tgtEl>
                                          <p:spTgt spid="12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9"/>
                                        </p:tgtEl>
                                        <p:attrNameLst>
                                          <p:attrName>style.visibility</p:attrName>
                                        </p:attrNameLst>
                                      </p:cBhvr>
                                      <p:to>
                                        <p:strVal val="visible"/>
                                      </p:to>
                                    </p:set>
                                    <p:animEffect transition="in" filter="fade">
                                      <p:cBhvr>
                                        <p:cTn id="36" dur="500"/>
                                        <p:tgtEl>
                                          <p:spTgt spid="12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25"/>
                                        </p:tgtEl>
                                        <p:attrNameLst>
                                          <p:attrName>style.visibility</p:attrName>
                                        </p:attrNameLst>
                                      </p:cBhvr>
                                      <p:to>
                                        <p:strVal val="visible"/>
                                      </p:to>
                                    </p:set>
                                    <p:animEffect transition="in" filter="wipe(up)">
                                      <p:cBhvr>
                                        <p:cTn id="41" dur="500"/>
                                        <p:tgtEl>
                                          <p:spTgt spid="125"/>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26"/>
                                        </p:tgtEl>
                                        <p:attrNameLst>
                                          <p:attrName>style.visibility</p:attrName>
                                        </p:attrNameLst>
                                      </p:cBhvr>
                                      <p:to>
                                        <p:strVal val="visible"/>
                                      </p:to>
                                    </p:set>
                                    <p:animEffect transition="in" filter="wipe(up)">
                                      <p:cBhvr>
                                        <p:cTn id="44" dur="500"/>
                                        <p:tgtEl>
                                          <p:spTgt spid="12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27"/>
                                        </p:tgtEl>
                                        <p:attrNameLst>
                                          <p:attrName>style.visibility</p:attrName>
                                        </p:attrNameLst>
                                      </p:cBhvr>
                                      <p:to>
                                        <p:strVal val="visible"/>
                                      </p:to>
                                    </p:set>
                                    <p:animEffect transition="in" filter="wipe(up)">
                                      <p:cBhvr>
                                        <p:cTn id="49" dur="500"/>
                                        <p:tgtEl>
                                          <p:spTgt spid="127"/>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28"/>
                                        </p:tgtEl>
                                        <p:attrNameLst>
                                          <p:attrName>style.visibility</p:attrName>
                                        </p:attrNameLst>
                                      </p:cBhvr>
                                      <p:to>
                                        <p:strVal val="visible"/>
                                      </p:to>
                                    </p:set>
                                    <p:animEffect transition="in" filter="wipe(up)">
                                      <p:cBhvr>
                                        <p:cTn id="52"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18" grpId="0" animBg="1"/>
      <p:bldP spid="121" grpId="0" animBg="1"/>
      <p:bldP spid="122" grpId="0" animBg="1"/>
      <p:bldP spid="123" grpId="0" animBg="1"/>
      <p:bldP spid="124" grpId="0" animBg="1"/>
      <p:bldP spid="125" grpId="0" animBg="1"/>
      <p:bldP spid="126" grpId="0" animBg="1"/>
      <p:bldP spid="127" grpId="0" animBg="1"/>
      <p:bldP spid="128" grpId="0" animBg="1"/>
      <p:bldP spid="1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Rounded Corners 47">
            <a:extLst>
              <a:ext uri="{FF2B5EF4-FFF2-40B4-BE49-F238E27FC236}">
                <a16:creationId xmlns:a16="http://schemas.microsoft.com/office/drawing/2014/main" id="{B0DA0BD2-FD73-47D8-AF51-D1BEBBA07ECB}"/>
              </a:ext>
            </a:extLst>
          </p:cNvPr>
          <p:cNvSpPr/>
          <p:nvPr/>
        </p:nvSpPr>
        <p:spPr bwMode="auto">
          <a:xfrm>
            <a:off x="8162453" y="4956569"/>
            <a:ext cx="3884290" cy="1656000"/>
          </a:xfrm>
          <a:prstGeom prst="roundRect">
            <a:avLst>
              <a:gd name="adj" fmla="val 8326"/>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my-app-dev</a:t>
            </a:r>
          </a:p>
        </p:txBody>
      </p:sp>
      <p:sp>
        <p:nvSpPr>
          <p:cNvPr id="47" name="Rectangle: Rounded Corners 46">
            <a:extLst>
              <a:ext uri="{FF2B5EF4-FFF2-40B4-BE49-F238E27FC236}">
                <a16:creationId xmlns:a16="http://schemas.microsoft.com/office/drawing/2014/main" id="{2611EB8F-ADC1-42E6-800B-BF9408A18E93}"/>
              </a:ext>
            </a:extLst>
          </p:cNvPr>
          <p:cNvSpPr/>
          <p:nvPr/>
        </p:nvSpPr>
        <p:spPr bwMode="auto">
          <a:xfrm>
            <a:off x="8166595" y="3109692"/>
            <a:ext cx="3884290" cy="1656000"/>
          </a:xfrm>
          <a:prstGeom prst="roundRect">
            <a:avLst>
              <a:gd name="adj" fmla="val 8326"/>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my-app-test</a:t>
            </a:r>
          </a:p>
        </p:txBody>
      </p:sp>
      <p:sp>
        <p:nvSpPr>
          <p:cNvPr id="9" name="Rectangle 8"/>
          <p:cNvSpPr/>
          <p:nvPr/>
        </p:nvSpPr>
        <p:spPr>
          <a:xfrm>
            <a:off x="882" y="0"/>
            <a:ext cx="12434712" cy="111438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0" name="Title 2"/>
          <p:cNvSpPr txBox="1">
            <a:spLocks/>
          </p:cNvSpPr>
          <p:nvPr/>
        </p:nvSpPr>
        <p:spPr>
          <a:xfrm>
            <a:off x="313581" y="-4744"/>
            <a:ext cx="5400600" cy="1096456"/>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32597" rtl="0" eaLnBrk="1" fontAlgn="auto" latinLnBrk="0" hangingPunct="1">
              <a:lnSpc>
                <a:spcPct val="90000"/>
              </a:lnSpc>
              <a:spcBef>
                <a:spcPct val="0"/>
              </a:spcBef>
              <a:spcAft>
                <a:spcPts val="0"/>
              </a:spcAft>
              <a:buClrTx/>
              <a:buSzTx/>
              <a:buFontTx/>
              <a:buNone/>
              <a:tabLst/>
              <a:defRPr/>
            </a:pPr>
            <a:r>
              <a:rPr kumimoji="0" lang="en-US" sz="7200" b="0" i="0" u="none" strike="noStrike" kern="1200" cap="all" spc="0" normalizeH="0" baseline="0" noProof="0" dirty="0">
                <a:ln>
                  <a:noFill/>
                </a:ln>
                <a:solidFill>
                  <a:srgbClr val="FFFFFF"/>
                </a:solidFill>
                <a:effectLst/>
                <a:uLnTx/>
                <a:uFillTx/>
                <a:latin typeface="Segoe UI"/>
                <a:ea typeface="Abyssinica SIL" panose="02000603020000020004" pitchFamily="2" charset="0"/>
                <a:cs typeface="Leelawadee UI" panose="020B0502040204020203" pitchFamily="34" charset="-34"/>
              </a:rPr>
              <a:t>ORGANIZE</a:t>
            </a:r>
          </a:p>
        </p:txBody>
      </p:sp>
      <p:sp>
        <p:nvSpPr>
          <p:cNvPr id="627" name="Isosceles Triangle 626"/>
          <p:cNvSpPr/>
          <p:nvPr/>
        </p:nvSpPr>
        <p:spPr>
          <a:xfrm rot="10800000">
            <a:off x="6984286" y="1091712"/>
            <a:ext cx="467948" cy="403403"/>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2" name="Rectangle: Rounded Corners 1">
            <a:extLst>
              <a:ext uri="{FF2B5EF4-FFF2-40B4-BE49-F238E27FC236}">
                <a16:creationId xmlns:a16="http://schemas.microsoft.com/office/drawing/2014/main" id="{EF38207F-D868-4A6C-848F-EA05AD1809A4}"/>
              </a:ext>
            </a:extLst>
          </p:cNvPr>
          <p:cNvSpPr/>
          <p:nvPr/>
        </p:nvSpPr>
        <p:spPr bwMode="auto">
          <a:xfrm>
            <a:off x="298234" y="1316487"/>
            <a:ext cx="6122187" cy="2088232"/>
          </a:xfrm>
          <a:prstGeom prst="roundRect">
            <a:avLst>
              <a:gd name="adj" fmla="val 8326"/>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my-app</a:t>
            </a:r>
          </a:p>
        </p:txBody>
      </p:sp>
      <p:pic>
        <p:nvPicPr>
          <p:cNvPr id="5" name="Graphic 4">
            <a:extLst>
              <a:ext uri="{FF2B5EF4-FFF2-40B4-BE49-F238E27FC236}">
                <a16:creationId xmlns:a16="http://schemas.microsoft.com/office/drawing/2014/main" id="{A7BA0D7E-1278-48BA-8B4A-09C675DD80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4258" y="1460503"/>
            <a:ext cx="687012" cy="687012"/>
          </a:xfrm>
          <a:prstGeom prst="rect">
            <a:avLst/>
          </a:prstGeom>
        </p:spPr>
      </p:pic>
      <p:pic>
        <p:nvPicPr>
          <p:cNvPr id="7" name="Graphic 6">
            <a:extLst>
              <a:ext uri="{FF2B5EF4-FFF2-40B4-BE49-F238E27FC236}">
                <a16:creationId xmlns:a16="http://schemas.microsoft.com/office/drawing/2014/main" id="{002286A2-C453-47E0-8F51-9B4191E0726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61023" y="2202988"/>
            <a:ext cx="720000" cy="720000"/>
          </a:xfrm>
          <a:prstGeom prst="rect">
            <a:avLst/>
          </a:prstGeom>
        </p:spPr>
      </p:pic>
      <p:pic>
        <p:nvPicPr>
          <p:cNvPr id="11" name="Graphic 10">
            <a:extLst>
              <a:ext uri="{FF2B5EF4-FFF2-40B4-BE49-F238E27FC236}">
                <a16:creationId xmlns:a16="http://schemas.microsoft.com/office/drawing/2014/main" id="{2343890F-183B-4FE0-AE3D-EC6E7FD1215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36016" y="2159658"/>
            <a:ext cx="720000" cy="720000"/>
          </a:xfrm>
          <a:prstGeom prst="rect">
            <a:avLst/>
          </a:prstGeom>
        </p:spPr>
      </p:pic>
      <p:pic>
        <p:nvPicPr>
          <p:cNvPr id="13" name="Graphic 12">
            <a:extLst>
              <a:ext uri="{FF2B5EF4-FFF2-40B4-BE49-F238E27FC236}">
                <a16:creationId xmlns:a16="http://schemas.microsoft.com/office/drawing/2014/main" id="{4C77FB3B-A0D7-4262-89CC-5CBB45C4EA2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60769" y="2172468"/>
            <a:ext cx="720000" cy="720000"/>
          </a:xfrm>
          <a:prstGeom prst="rect">
            <a:avLst/>
          </a:prstGeom>
        </p:spPr>
      </p:pic>
      <p:sp>
        <p:nvSpPr>
          <p:cNvPr id="14" name="TextBox 13">
            <a:extLst>
              <a:ext uri="{FF2B5EF4-FFF2-40B4-BE49-F238E27FC236}">
                <a16:creationId xmlns:a16="http://schemas.microsoft.com/office/drawing/2014/main" id="{7C356DFE-F0DC-45FA-9015-C898745F43A6}"/>
              </a:ext>
            </a:extLst>
          </p:cNvPr>
          <p:cNvSpPr txBox="1"/>
          <p:nvPr/>
        </p:nvSpPr>
        <p:spPr>
          <a:xfrm>
            <a:off x="1047584" y="2806592"/>
            <a:ext cx="4810613" cy="572464"/>
          </a:xfrm>
          <a:prstGeom prst="rect">
            <a:avLst/>
          </a:prstGeom>
          <a:noFill/>
        </p:spPr>
        <p:txBody>
          <a:bodyPr wrap="square" lIns="182880" tIns="146304" rIns="182880" bIns="146304" rtlCol="0">
            <a:spAutoFit/>
          </a:bodyPr>
          <a:lstStyle/>
          <a:p>
            <a:pPr>
              <a:lnSpc>
                <a:spcPct val="90000"/>
              </a:lnSpc>
              <a:spcAft>
                <a:spcPts val="600"/>
              </a:spcAft>
            </a:pPr>
            <a:r>
              <a:rPr lang="en-GB" sz="2000" dirty="0" err="1">
                <a:solidFill>
                  <a:schemeClr val="bg1">
                    <a:lumMod val="50000"/>
                  </a:schemeClr>
                </a:solidFill>
              </a:rPr>
              <a:t>webapp</a:t>
            </a:r>
            <a:r>
              <a:rPr lang="en-GB" sz="2000" dirty="0">
                <a:solidFill>
                  <a:schemeClr val="bg1">
                    <a:lumMod val="50000"/>
                  </a:schemeClr>
                </a:solidFill>
              </a:rPr>
              <a:t> 	storage                 </a:t>
            </a:r>
            <a:r>
              <a:rPr lang="en-GB" sz="2000" dirty="0" err="1">
                <a:solidFill>
                  <a:schemeClr val="bg1">
                    <a:lumMod val="50000"/>
                  </a:schemeClr>
                </a:solidFill>
              </a:rPr>
              <a:t>db</a:t>
            </a:r>
            <a:endParaRPr lang="en-GB" sz="2000" dirty="0">
              <a:solidFill>
                <a:schemeClr val="bg1">
                  <a:lumMod val="50000"/>
                </a:schemeClr>
              </a:solidFill>
            </a:endParaRPr>
          </a:p>
        </p:txBody>
      </p:sp>
      <p:grpSp>
        <p:nvGrpSpPr>
          <p:cNvPr id="6" name="Group 5">
            <a:extLst>
              <a:ext uri="{FF2B5EF4-FFF2-40B4-BE49-F238E27FC236}">
                <a16:creationId xmlns:a16="http://schemas.microsoft.com/office/drawing/2014/main" id="{347E0973-9BB6-4146-AAE3-FB3638666110}"/>
              </a:ext>
            </a:extLst>
          </p:cNvPr>
          <p:cNvGrpSpPr/>
          <p:nvPr/>
        </p:nvGrpSpPr>
        <p:grpSpPr>
          <a:xfrm>
            <a:off x="342803" y="4118932"/>
            <a:ext cx="2377000" cy="1636429"/>
            <a:chOff x="817638" y="4788873"/>
            <a:chExt cx="2757645" cy="1898481"/>
          </a:xfrm>
        </p:grpSpPr>
        <p:sp>
          <p:nvSpPr>
            <p:cNvPr id="16" name="Rectangle: Rounded Corners 15">
              <a:extLst>
                <a:ext uri="{FF2B5EF4-FFF2-40B4-BE49-F238E27FC236}">
                  <a16:creationId xmlns:a16="http://schemas.microsoft.com/office/drawing/2014/main" id="{E007FBBA-D84C-45F1-82B8-723BFC8A8D08}"/>
                </a:ext>
              </a:extLst>
            </p:cNvPr>
            <p:cNvSpPr/>
            <p:nvPr/>
          </p:nvSpPr>
          <p:spPr bwMode="auto">
            <a:xfrm>
              <a:off x="817638" y="4788873"/>
              <a:ext cx="2757645" cy="1898481"/>
            </a:xfrm>
            <a:prstGeom prst="roundRect">
              <a:avLst>
                <a:gd name="adj" fmla="val 8326"/>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GB" sz="2000" dirty="0">
                  <a:gradFill>
                    <a:gsLst>
                      <a:gs pos="0">
                        <a:srgbClr val="FFFFFF"/>
                      </a:gs>
                      <a:gs pos="100000">
                        <a:srgbClr val="FFFFFF"/>
                      </a:gs>
                    </a:gsLst>
                    <a:lin ang="5400000" scaled="0"/>
                  </a:gradFill>
                  <a:ea typeface="Segoe UI" pitchFamily="34" charset="0"/>
                  <a:cs typeface="Segoe UI" pitchFamily="34" charset="0"/>
                </a:rPr>
                <a:t>all-</a:t>
              </a:r>
              <a:r>
                <a:rPr lang="en-GB" sz="2000" dirty="0" err="1">
                  <a:gradFill>
                    <a:gsLst>
                      <a:gs pos="0">
                        <a:srgbClr val="FFFFFF"/>
                      </a:gs>
                      <a:gs pos="100000">
                        <a:srgbClr val="FFFFFF"/>
                      </a:gs>
                    </a:gsLst>
                    <a:lin ang="5400000" scaled="0"/>
                  </a:gradFill>
                  <a:ea typeface="Segoe UI" pitchFamily="34" charset="0"/>
                  <a:cs typeface="Segoe UI" pitchFamily="34" charset="0"/>
                </a:rPr>
                <a:t>webapps</a:t>
              </a:r>
              <a:endParaRPr lang="en-GB"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7" name="Graphic 16">
              <a:extLst>
                <a:ext uri="{FF2B5EF4-FFF2-40B4-BE49-F238E27FC236}">
                  <a16:creationId xmlns:a16="http://schemas.microsoft.com/office/drawing/2014/main" id="{A5E4BABB-3659-4DEF-9A38-EC84FFCC09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0387" y="4889211"/>
              <a:ext cx="549162" cy="549162"/>
            </a:xfrm>
            <a:prstGeom prst="rect">
              <a:avLst/>
            </a:prstGeom>
          </p:spPr>
        </p:pic>
        <p:pic>
          <p:nvPicPr>
            <p:cNvPr id="18" name="Graphic 17">
              <a:extLst>
                <a:ext uri="{FF2B5EF4-FFF2-40B4-BE49-F238E27FC236}">
                  <a16:creationId xmlns:a16="http://schemas.microsoft.com/office/drawing/2014/main" id="{C5AB9239-10E6-44E1-A728-FA0C215801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65358" y="5648567"/>
              <a:ext cx="720001" cy="720001"/>
            </a:xfrm>
            <a:prstGeom prst="rect">
              <a:avLst/>
            </a:prstGeom>
          </p:spPr>
        </p:pic>
        <p:pic>
          <p:nvPicPr>
            <p:cNvPr id="19" name="Graphic 18">
              <a:extLst>
                <a:ext uri="{FF2B5EF4-FFF2-40B4-BE49-F238E27FC236}">
                  <a16:creationId xmlns:a16="http://schemas.microsoft.com/office/drawing/2014/main" id="{9B4E0FDF-23A2-4791-A56E-B01AA00EA0A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03163" y="5648567"/>
              <a:ext cx="720001" cy="720000"/>
            </a:xfrm>
            <a:prstGeom prst="rect">
              <a:avLst/>
            </a:prstGeom>
          </p:spPr>
        </p:pic>
        <p:pic>
          <p:nvPicPr>
            <p:cNvPr id="20" name="Graphic 19">
              <a:extLst>
                <a:ext uri="{FF2B5EF4-FFF2-40B4-BE49-F238E27FC236}">
                  <a16:creationId xmlns:a16="http://schemas.microsoft.com/office/drawing/2014/main" id="{DC398362-8C9C-46AA-8BFD-777FC599DA1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43619" y="5648567"/>
              <a:ext cx="720001" cy="720000"/>
            </a:xfrm>
            <a:prstGeom prst="rect">
              <a:avLst/>
            </a:prstGeom>
          </p:spPr>
        </p:pic>
      </p:grpSp>
      <p:grpSp>
        <p:nvGrpSpPr>
          <p:cNvPr id="3" name="Group 2">
            <a:extLst>
              <a:ext uri="{FF2B5EF4-FFF2-40B4-BE49-F238E27FC236}">
                <a16:creationId xmlns:a16="http://schemas.microsoft.com/office/drawing/2014/main" id="{77B60797-3736-4FBE-885B-2A62612C7C39}"/>
              </a:ext>
            </a:extLst>
          </p:cNvPr>
          <p:cNvGrpSpPr/>
          <p:nvPr/>
        </p:nvGrpSpPr>
        <p:grpSpPr>
          <a:xfrm>
            <a:off x="2612705" y="4584980"/>
            <a:ext cx="2325822" cy="1640871"/>
            <a:chOff x="8438495" y="4788873"/>
            <a:chExt cx="2691630" cy="1898949"/>
          </a:xfrm>
        </p:grpSpPr>
        <p:sp>
          <p:nvSpPr>
            <p:cNvPr id="26" name="Rectangle: Rounded Corners 25">
              <a:extLst>
                <a:ext uri="{FF2B5EF4-FFF2-40B4-BE49-F238E27FC236}">
                  <a16:creationId xmlns:a16="http://schemas.microsoft.com/office/drawing/2014/main" id="{2EF23A0B-A3A5-4D90-87F7-7274CBDE21E1}"/>
                </a:ext>
              </a:extLst>
            </p:cNvPr>
            <p:cNvSpPr/>
            <p:nvPr/>
          </p:nvSpPr>
          <p:spPr bwMode="auto">
            <a:xfrm>
              <a:off x="8438495" y="4788873"/>
              <a:ext cx="2691630" cy="1898949"/>
            </a:xfrm>
            <a:prstGeom prst="roundRect">
              <a:avLst>
                <a:gd name="adj" fmla="val 8326"/>
              </a:avLst>
            </a:prstGeom>
            <a:solidFill>
              <a:schemeClr val="tx1">
                <a:lumMod val="75000"/>
              </a:schemeClr>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GB" sz="2000" dirty="0">
                  <a:gradFill>
                    <a:gsLst>
                      <a:gs pos="0">
                        <a:srgbClr val="FFFFFF"/>
                      </a:gs>
                      <a:gs pos="100000">
                        <a:srgbClr val="FFFFFF"/>
                      </a:gs>
                    </a:gsLst>
                    <a:lin ang="5400000" scaled="0"/>
                  </a:gradFill>
                  <a:ea typeface="Segoe UI" pitchFamily="34" charset="0"/>
                  <a:cs typeface="Segoe UI" pitchFamily="34" charset="0"/>
                </a:rPr>
                <a:t>all-</a:t>
              </a:r>
              <a:r>
                <a:rPr lang="en-GB" sz="2000" dirty="0" err="1">
                  <a:gradFill>
                    <a:gsLst>
                      <a:gs pos="0">
                        <a:srgbClr val="FFFFFF"/>
                      </a:gs>
                      <a:gs pos="100000">
                        <a:srgbClr val="FFFFFF"/>
                      </a:gs>
                    </a:gsLst>
                    <a:lin ang="5400000" scaled="0"/>
                  </a:gradFill>
                  <a:ea typeface="Segoe UI" pitchFamily="34" charset="0"/>
                  <a:cs typeface="Segoe UI" pitchFamily="34" charset="0"/>
                </a:rPr>
                <a:t>db</a:t>
              </a:r>
              <a:endParaRPr lang="en-GB"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7" name="Graphic 26">
              <a:extLst>
                <a:ext uri="{FF2B5EF4-FFF2-40B4-BE49-F238E27FC236}">
                  <a16:creationId xmlns:a16="http://schemas.microsoft.com/office/drawing/2014/main" id="{79985DE9-607E-4700-93FD-AB812F303E50}"/>
                </a:ext>
              </a:extLst>
            </p:cNvPr>
            <p:cNvPicPr>
              <a:picLocks noChangeAspect="1"/>
            </p:cNvPicPr>
            <p:nvPr/>
          </p:nvPicPr>
          <p:blipFill>
            <a:blip r:embed="rId3">
              <a:extLst>
                <a:ext uri="{96DAC541-7B7A-43D3-8B79-37D633B846F1}">
                  <asvg:svgBlip xmlns:asvg="http://schemas.microsoft.com/office/drawing/2016/SVG/main" r:embed="rId11"/>
                </a:ext>
              </a:extLst>
            </a:blip>
            <a:stretch>
              <a:fillRect/>
            </a:stretch>
          </p:blipFill>
          <p:spPr>
            <a:xfrm>
              <a:off x="8621245" y="4889210"/>
              <a:ext cx="549940" cy="549940"/>
            </a:xfrm>
            <a:prstGeom prst="rect">
              <a:avLst/>
            </a:prstGeom>
          </p:spPr>
        </p:pic>
        <p:pic>
          <p:nvPicPr>
            <p:cNvPr id="34" name="Graphic 33">
              <a:extLst>
                <a:ext uri="{FF2B5EF4-FFF2-40B4-BE49-F238E27FC236}">
                  <a16:creationId xmlns:a16="http://schemas.microsoft.com/office/drawing/2014/main" id="{44411ADA-0A01-4AEC-BF83-F7127BB77869}"/>
                </a:ext>
              </a:extLst>
            </p:cNvPr>
            <p:cNvPicPr>
              <a:picLocks noChangeAspect="1"/>
            </p:cNvPicPr>
            <p:nvPr/>
          </p:nvPicPr>
          <p:blipFill>
            <a:blip r:embed="rId7">
              <a:extLst>
                <a:ext uri="{96DAC541-7B7A-43D3-8B79-37D633B846F1}">
                  <asvg:svgBlip xmlns:asvg="http://schemas.microsoft.com/office/drawing/2016/SVG/main" r:embed="rId12"/>
                </a:ext>
              </a:extLst>
            </a:blip>
            <a:stretch>
              <a:fillRect/>
            </a:stretch>
          </p:blipFill>
          <p:spPr>
            <a:xfrm>
              <a:off x="8646844" y="5651593"/>
              <a:ext cx="720000" cy="720000"/>
            </a:xfrm>
            <a:prstGeom prst="rect">
              <a:avLst/>
            </a:prstGeom>
          </p:spPr>
        </p:pic>
        <p:pic>
          <p:nvPicPr>
            <p:cNvPr id="35" name="Graphic 34">
              <a:extLst>
                <a:ext uri="{FF2B5EF4-FFF2-40B4-BE49-F238E27FC236}">
                  <a16:creationId xmlns:a16="http://schemas.microsoft.com/office/drawing/2014/main" id="{95C40DC3-9785-471E-8FE9-3E5F995459E7}"/>
                </a:ext>
              </a:extLst>
            </p:cNvPr>
            <p:cNvPicPr>
              <a:picLocks noChangeAspect="1"/>
            </p:cNvPicPr>
            <p:nvPr/>
          </p:nvPicPr>
          <p:blipFill>
            <a:blip r:embed="rId7">
              <a:extLst>
                <a:ext uri="{96DAC541-7B7A-43D3-8B79-37D633B846F1}">
                  <asvg:svgBlip xmlns:asvg="http://schemas.microsoft.com/office/drawing/2016/SVG/main" r:embed="rId12"/>
                </a:ext>
              </a:extLst>
            </a:blip>
            <a:stretch>
              <a:fillRect/>
            </a:stretch>
          </p:blipFill>
          <p:spPr>
            <a:xfrm>
              <a:off x="9398803" y="5651593"/>
              <a:ext cx="720000" cy="720000"/>
            </a:xfrm>
            <a:prstGeom prst="rect">
              <a:avLst/>
            </a:prstGeom>
          </p:spPr>
        </p:pic>
        <p:pic>
          <p:nvPicPr>
            <p:cNvPr id="36" name="Graphic 35">
              <a:extLst>
                <a:ext uri="{FF2B5EF4-FFF2-40B4-BE49-F238E27FC236}">
                  <a16:creationId xmlns:a16="http://schemas.microsoft.com/office/drawing/2014/main" id="{0F1957FF-AF5D-4E27-AF73-A5CF60F0121A}"/>
                </a:ext>
              </a:extLst>
            </p:cNvPr>
            <p:cNvPicPr>
              <a:picLocks noChangeAspect="1"/>
            </p:cNvPicPr>
            <p:nvPr/>
          </p:nvPicPr>
          <p:blipFill>
            <a:blip r:embed="rId7">
              <a:extLst>
                <a:ext uri="{96DAC541-7B7A-43D3-8B79-37D633B846F1}">
                  <asvg:svgBlip xmlns:asvg="http://schemas.microsoft.com/office/drawing/2016/SVG/main" r:embed="rId12"/>
                </a:ext>
              </a:extLst>
            </a:blip>
            <a:stretch>
              <a:fillRect/>
            </a:stretch>
          </p:blipFill>
          <p:spPr>
            <a:xfrm>
              <a:off x="10150763" y="5651593"/>
              <a:ext cx="720000" cy="720000"/>
            </a:xfrm>
            <a:prstGeom prst="rect">
              <a:avLst/>
            </a:prstGeom>
          </p:spPr>
        </p:pic>
      </p:grpSp>
      <p:sp>
        <p:nvSpPr>
          <p:cNvPr id="30" name="Rectangle: Rounded Corners 29">
            <a:extLst>
              <a:ext uri="{FF2B5EF4-FFF2-40B4-BE49-F238E27FC236}">
                <a16:creationId xmlns:a16="http://schemas.microsoft.com/office/drawing/2014/main" id="{E151BBA1-D0B3-438A-BBF1-A80EE715EB70}"/>
              </a:ext>
            </a:extLst>
          </p:cNvPr>
          <p:cNvSpPr/>
          <p:nvPr/>
        </p:nvSpPr>
        <p:spPr bwMode="auto">
          <a:xfrm>
            <a:off x="8166595" y="1293414"/>
            <a:ext cx="3884290" cy="1656000"/>
          </a:xfrm>
          <a:prstGeom prst="roundRect">
            <a:avLst>
              <a:gd name="adj" fmla="val 8326"/>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my-app-prod</a:t>
            </a:r>
          </a:p>
        </p:txBody>
      </p:sp>
      <p:pic>
        <p:nvPicPr>
          <p:cNvPr id="37" name="Graphic 36">
            <a:extLst>
              <a:ext uri="{FF2B5EF4-FFF2-40B4-BE49-F238E27FC236}">
                <a16:creationId xmlns:a16="http://schemas.microsoft.com/office/drawing/2014/main" id="{20CCE0D3-8E5A-4318-B4C9-B6651F6353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24905" y="1360854"/>
            <a:ext cx="643545" cy="643545"/>
          </a:xfrm>
          <a:prstGeom prst="rect">
            <a:avLst/>
          </a:prstGeom>
        </p:spPr>
      </p:pic>
      <p:pic>
        <p:nvPicPr>
          <p:cNvPr id="38" name="Graphic 37">
            <a:extLst>
              <a:ext uri="{FF2B5EF4-FFF2-40B4-BE49-F238E27FC236}">
                <a16:creationId xmlns:a16="http://schemas.microsoft.com/office/drawing/2014/main" id="{70F586F7-D4D0-402F-9FE3-61CE1581707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82533" y="2099953"/>
            <a:ext cx="648000" cy="648000"/>
          </a:xfrm>
          <a:prstGeom prst="rect">
            <a:avLst/>
          </a:prstGeom>
        </p:spPr>
      </p:pic>
      <p:pic>
        <p:nvPicPr>
          <p:cNvPr id="39" name="Graphic 38">
            <a:extLst>
              <a:ext uri="{FF2B5EF4-FFF2-40B4-BE49-F238E27FC236}">
                <a16:creationId xmlns:a16="http://schemas.microsoft.com/office/drawing/2014/main" id="{BDE1E013-DB22-4EF1-A9C8-3AB4AF6DAA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12050" y="2099953"/>
            <a:ext cx="648000" cy="648000"/>
          </a:xfrm>
          <a:prstGeom prst="rect">
            <a:avLst/>
          </a:prstGeom>
        </p:spPr>
      </p:pic>
      <p:pic>
        <p:nvPicPr>
          <p:cNvPr id="40" name="Graphic 39">
            <a:extLst>
              <a:ext uri="{FF2B5EF4-FFF2-40B4-BE49-F238E27FC236}">
                <a16:creationId xmlns:a16="http://schemas.microsoft.com/office/drawing/2014/main" id="{888744A3-B7DE-419B-96D1-9A9EB81664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855610" y="2099953"/>
            <a:ext cx="648000" cy="648000"/>
          </a:xfrm>
          <a:prstGeom prst="rect">
            <a:avLst/>
          </a:prstGeom>
        </p:spPr>
      </p:pic>
      <p:pic>
        <p:nvPicPr>
          <p:cNvPr id="49" name="Graphic 48">
            <a:extLst>
              <a:ext uri="{FF2B5EF4-FFF2-40B4-BE49-F238E27FC236}">
                <a16:creationId xmlns:a16="http://schemas.microsoft.com/office/drawing/2014/main" id="{29CCF730-577C-44BB-8F13-E0DF6988E9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24905" y="3194592"/>
            <a:ext cx="643545" cy="643545"/>
          </a:xfrm>
          <a:prstGeom prst="rect">
            <a:avLst/>
          </a:prstGeom>
        </p:spPr>
      </p:pic>
      <p:pic>
        <p:nvPicPr>
          <p:cNvPr id="50" name="Graphic 49">
            <a:extLst>
              <a:ext uri="{FF2B5EF4-FFF2-40B4-BE49-F238E27FC236}">
                <a16:creationId xmlns:a16="http://schemas.microsoft.com/office/drawing/2014/main" id="{D16B595E-7BD4-4B9E-B491-C462CC94612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82533" y="3933691"/>
            <a:ext cx="648000" cy="648000"/>
          </a:xfrm>
          <a:prstGeom prst="rect">
            <a:avLst/>
          </a:prstGeom>
        </p:spPr>
      </p:pic>
      <p:pic>
        <p:nvPicPr>
          <p:cNvPr id="51" name="Graphic 50">
            <a:extLst>
              <a:ext uri="{FF2B5EF4-FFF2-40B4-BE49-F238E27FC236}">
                <a16:creationId xmlns:a16="http://schemas.microsoft.com/office/drawing/2014/main" id="{A7B7FC07-6368-4F52-AFFB-E9AF9DA3017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12050" y="3933691"/>
            <a:ext cx="648000" cy="648000"/>
          </a:xfrm>
          <a:prstGeom prst="rect">
            <a:avLst/>
          </a:prstGeom>
        </p:spPr>
      </p:pic>
      <p:pic>
        <p:nvPicPr>
          <p:cNvPr id="52" name="Graphic 51">
            <a:extLst>
              <a:ext uri="{FF2B5EF4-FFF2-40B4-BE49-F238E27FC236}">
                <a16:creationId xmlns:a16="http://schemas.microsoft.com/office/drawing/2014/main" id="{B55C0C4E-9044-427E-92E1-0A2A8B08E29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855610" y="3933691"/>
            <a:ext cx="648000" cy="648000"/>
          </a:xfrm>
          <a:prstGeom prst="rect">
            <a:avLst/>
          </a:prstGeom>
        </p:spPr>
      </p:pic>
      <p:pic>
        <p:nvPicPr>
          <p:cNvPr id="53" name="Graphic 52">
            <a:extLst>
              <a:ext uri="{FF2B5EF4-FFF2-40B4-BE49-F238E27FC236}">
                <a16:creationId xmlns:a16="http://schemas.microsoft.com/office/drawing/2014/main" id="{A85C8DC0-AEBB-4E32-AD30-C46D31C42B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24905" y="5028330"/>
            <a:ext cx="643545" cy="643545"/>
          </a:xfrm>
          <a:prstGeom prst="rect">
            <a:avLst/>
          </a:prstGeom>
        </p:spPr>
      </p:pic>
      <p:pic>
        <p:nvPicPr>
          <p:cNvPr id="54" name="Graphic 53">
            <a:extLst>
              <a:ext uri="{FF2B5EF4-FFF2-40B4-BE49-F238E27FC236}">
                <a16:creationId xmlns:a16="http://schemas.microsoft.com/office/drawing/2014/main" id="{7F5AEF69-6B04-40AF-ACAD-E8B536EE14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82533" y="5767429"/>
            <a:ext cx="648000" cy="648000"/>
          </a:xfrm>
          <a:prstGeom prst="rect">
            <a:avLst/>
          </a:prstGeom>
        </p:spPr>
      </p:pic>
      <p:pic>
        <p:nvPicPr>
          <p:cNvPr id="55" name="Graphic 54">
            <a:extLst>
              <a:ext uri="{FF2B5EF4-FFF2-40B4-BE49-F238E27FC236}">
                <a16:creationId xmlns:a16="http://schemas.microsoft.com/office/drawing/2014/main" id="{86A77FFF-0B59-4870-AC45-5108AC2C7E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12050" y="5767429"/>
            <a:ext cx="648000" cy="648000"/>
          </a:xfrm>
          <a:prstGeom prst="rect">
            <a:avLst/>
          </a:prstGeom>
        </p:spPr>
      </p:pic>
      <p:pic>
        <p:nvPicPr>
          <p:cNvPr id="56" name="Graphic 55">
            <a:extLst>
              <a:ext uri="{FF2B5EF4-FFF2-40B4-BE49-F238E27FC236}">
                <a16:creationId xmlns:a16="http://schemas.microsoft.com/office/drawing/2014/main" id="{94DBD153-6693-4CF4-B71D-B2C0C67463F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855610" y="5767429"/>
            <a:ext cx="648000" cy="648000"/>
          </a:xfrm>
          <a:prstGeom prst="rect">
            <a:avLst/>
          </a:prstGeom>
        </p:spPr>
      </p:pic>
      <p:grpSp>
        <p:nvGrpSpPr>
          <p:cNvPr id="64" name="Group 63">
            <a:extLst>
              <a:ext uri="{FF2B5EF4-FFF2-40B4-BE49-F238E27FC236}">
                <a16:creationId xmlns:a16="http://schemas.microsoft.com/office/drawing/2014/main" id="{88A7D016-B0B6-447D-B3B9-39439BE12084}"/>
              </a:ext>
            </a:extLst>
          </p:cNvPr>
          <p:cNvGrpSpPr/>
          <p:nvPr/>
        </p:nvGrpSpPr>
        <p:grpSpPr>
          <a:xfrm>
            <a:off x="4756511" y="5168759"/>
            <a:ext cx="2325822" cy="1640871"/>
            <a:chOff x="8438495" y="4788873"/>
            <a:chExt cx="2691630" cy="1898949"/>
          </a:xfrm>
        </p:grpSpPr>
        <p:sp>
          <p:nvSpPr>
            <p:cNvPr id="65" name="Rectangle: Rounded Corners 64">
              <a:extLst>
                <a:ext uri="{FF2B5EF4-FFF2-40B4-BE49-F238E27FC236}">
                  <a16:creationId xmlns:a16="http://schemas.microsoft.com/office/drawing/2014/main" id="{D2D9D393-1CC2-47FF-AC10-5E666A74FDF3}"/>
                </a:ext>
              </a:extLst>
            </p:cNvPr>
            <p:cNvSpPr/>
            <p:nvPr/>
          </p:nvSpPr>
          <p:spPr bwMode="auto">
            <a:xfrm>
              <a:off x="8438495" y="4788873"/>
              <a:ext cx="2691630" cy="1898949"/>
            </a:xfrm>
            <a:prstGeom prst="roundRect">
              <a:avLst>
                <a:gd name="adj" fmla="val 8326"/>
              </a:avLst>
            </a:prstGeom>
            <a:solidFill>
              <a:schemeClr val="tx1">
                <a:lumMod val="75000"/>
              </a:schemeClr>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GB" sz="2000" dirty="0">
                  <a:gradFill>
                    <a:gsLst>
                      <a:gs pos="0">
                        <a:srgbClr val="FFFFFF"/>
                      </a:gs>
                      <a:gs pos="100000">
                        <a:srgbClr val="FFFFFF"/>
                      </a:gs>
                    </a:gsLst>
                    <a:lin ang="5400000" scaled="0"/>
                  </a:gradFill>
                  <a:ea typeface="Segoe UI" pitchFamily="34" charset="0"/>
                  <a:cs typeface="Segoe UI" pitchFamily="34" charset="0"/>
                </a:rPr>
                <a:t>all-storage</a:t>
              </a:r>
            </a:p>
          </p:txBody>
        </p:sp>
        <p:pic>
          <p:nvPicPr>
            <p:cNvPr id="66" name="Graphic 65">
              <a:extLst>
                <a:ext uri="{FF2B5EF4-FFF2-40B4-BE49-F238E27FC236}">
                  <a16:creationId xmlns:a16="http://schemas.microsoft.com/office/drawing/2014/main" id="{14091878-8F26-4CCB-976E-CE3899C624AB}"/>
                </a:ext>
              </a:extLst>
            </p:cNvPr>
            <p:cNvPicPr>
              <a:picLocks noChangeAspect="1"/>
            </p:cNvPicPr>
            <p:nvPr/>
          </p:nvPicPr>
          <p:blipFill>
            <a:blip r:embed="rId3">
              <a:extLst>
                <a:ext uri="{96DAC541-7B7A-43D3-8B79-37D633B846F1}">
                  <asvg:svgBlip xmlns:asvg="http://schemas.microsoft.com/office/drawing/2016/SVG/main" r:embed="rId11"/>
                </a:ext>
              </a:extLst>
            </a:blip>
            <a:stretch>
              <a:fillRect/>
            </a:stretch>
          </p:blipFill>
          <p:spPr>
            <a:xfrm>
              <a:off x="8621245" y="4889210"/>
              <a:ext cx="549940" cy="549940"/>
            </a:xfrm>
            <a:prstGeom prst="rect">
              <a:avLst/>
            </a:prstGeom>
          </p:spPr>
        </p:pic>
      </p:grpSp>
      <p:pic>
        <p:nvPicPr>
          <p:cNvPr id="70" name="Graphic 69">
            <a:extLst>
              <a:ext uri="{FF2B5EF4-FFF2-40B4-BE49-F238E27FC236}">
                <a16:creationId xmlns:a16="http://schemas.microsoft.com/office/drawing/2014/main" id="{BFDC2D35-6FFF-4D2D-97BF-62127BAC35E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50502" y="5945999"/>
            <a:ext cx="519201" cy="519201"/>
          </a:xfrm>
          <a:prstGeom prst="rect">
            <a:avLst/>
          </a:prstGeom>
        </p:spPr>
      </p:pic>
      <p:pic>
        <p:nvPicPr>
          <p:cNvPr id="71" name="Graphic 70">
            <a:extLst>
              <a:ext uri="{FF2B5EF4-FFF2-40B4-BE49-F238E27FC236}">
                <a16:creationId xmlns:a16="http://schemas.microsoft.com/office/drawing/2014/main" id="{07F30949-339A-4B68-A3EE-01227F383D3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42363" y="5945998"/>
            <a:ext cx="519201" cy="519201"/>
          </a:xfrm>
          <a:prstGeom prst="rect">
            <a:avLst/>
          </a:prstGeom>
        </p:spPr>
      </p:pic>
      <p:pic>
        <p:nvPicPr>
          <p:cNvPr id="72" name="Graphic 71">
            <a:extLst>
              <a:ext uri="{FF2B5EF4-FFF2-40B4-BE49-F238E27FC236}">
                <a16:creationId xmlns:a16="http://schemas.microsoft.com/office/drawing/2014/main" id="{B214B14B-DE54-4EBE-AA80-DD4C32E5E80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34224" y="5945997"/>
            <a:ext cx="519201" cy="519201"/>
          </a:xfrm>
          <a:prstGeom prst="rect">
            <a:avLst/>
          </a:prstGeom>
        </p:spPr>
      </p:pic>
      <p:sp>
        <p:nvSpPr>
          <p:cNvPr id="25" name="TextBox 24">
            <a:extLst>
              <a:ext uri="{FF2B5EF4-FFF2-40B4-BE49-F238E27FC236}">
                <a16:creationId xmlns:a16="http://schemas.microsoft.com/office/drawing/2014/main" id="{F1778DB5-E030-4DC9-AAB9-4A7118592DB8}"/>
              </a:ext>
            </a:extLst>
          </p:cNvPr>
          <p:cNvSpPr txBox="1"/>
          <p:nvPr/>
        </p:nvSpPr>
        <p:spPr>
          <a:xfrm>
            <a:off x="3242498" y="3516364"/>
            <a:ext cx="786113" cy="627864"/>
          </a:xfrm>
          <a:prstGeom prst="rect">
            <a:avLst/>
          </a:prstGeom>
          <a:noFill/>
        </p:spPr>
        <p:txBody>
          <a:bodyPr wrap="none" lIns="182880" tIns="146304" rIns="182880" bIns="146304" rtlCol="0">
            <a:spAutoFit/>
          </a:bodyPr>
          <a:lstStyle/>
          <a:p>
            <a:pPr>
              <a:lnSpc>
                <a:spcPct val="90000"/>
              </a:lnSpc>
              <a:spcAft>
                <a:spcPts val="600"/>
              </a:spcAft>
            </a:pPr>
            <a:r>
              <a:rPr lang="en-GB" sz="2400" i="1" dirty="0">
                <a:gradFill>
                  <a:gsLst>
                    <a:gs pos="2917">
                      <a:schemeClr val="tx1"/>
                    </a:gs>
                    <a:gs pos="30000">
                      <a:schemeClr val="tx1"/>
                    </a:gs>
                  </a:gsLst>
                  <a:lin ang="5400000" scaled="0"/>
                </a:gradFill>
              </a:rPr>
              <a:t>OR</a:t>
            </a:r>
          </a:p>
        </p:txBody>
      </p:sp>
      <p:sp>
        <p:nvSpPr>
          <p:cNvPr id="74" name="TextBox 73">
            <a:extLst>
              <a:ext uri="{FF2B5EF4-FFF2-40B4-BE49-F238E27FC236}">
                <a16:creationId xmlns:a16="http://schemas.microsoft.com/office/drawing/2014/main" id="{1C980777-57EA-453C-8A15-CCCDE6BB76A9}"/>
              </a:ext>
            </a:extLst>
          </p:cNvPr>
          <p:cNvSpPr txBox="1"/>
          <p:nvPr/>
        </p:nvSpPr>
        <p:spPr>
          <a:xfrm>
            <a:off x="7021762" y="3466691"/>
            <a:ext cx="786113" cy="627864"/>
          </a:xfrm>
          <a:prstGeom prst="rect">
            <a:avLst/>
          </a:prstGeom>
          <a:noFill/>
        </p:spPr>
        <p:txBody>
          <a:bodyPr wrap="none" lIns="182880" tIns="146304" rIns="182880" bIns="146304" rtlCol="0">
            <a:spAutoFit/>
          </a:bodyPr>
          <a:lstStyle/>
          <a:p>
            <a:pPr>
              <a:lnSpc>
                <a:spcPct val="90000"/>
              </a:lnSpc>
              <a:spcAft>
                <a:spcPts val="600"/>
              </a:spcAft>
            </a:pPr>
            <a:r>
              <a:rPr lang="en-GB" sz="2400" i="1" dirty="0">
                <a:gradFill>
                  <a:gsLst>
                    <a:gs pos="2917">
                      <a:schemeClr val="tx1"/>
                    </a:gs>
                    <a:gs pos="30000">
                      <a:schemeClr val="tx1"/>
                    </a:gs>
                  </a:gsLst>
                  <a:lin ang="5400000" scaled="0"/>
                </a:gradFill>
              </a:rPr>
              <a:t>OR</a:t>
            </a:r>
          </a:p>
        </p:txBody>
      </p:sp>
    </p:spTree>
    <p:extLst>
      <p:ext uri="{BB962C8B-B14F-4D97-AF65-F5344CB8AC3E}">
        <p14:creationId xmlns:p14="http://schemas.microsoft.com/office/powerpoint/2010/main" val="374592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627"/>
                                        </p:tgtEl>
                                        <p:attrNameLst>
                                          <p:attrName>style.visibility</p:attrName>
                                        </p:attrNameLst>
                                      </p:cBhvr>
                                      <p:to>
                                        <p:strVal val="visible"/>
                                      </p:to>
                                    </p:set>
                                    <p:animEffect transition="in" filter="wipe(up)">
                                      <p:cBhvr>
                                        <p:cTn id="14" dur="500"/>
                                        <p:tgtEl>
                                          <p:spTgt spid="62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500"/>
                                        <p:tgtEl>
                                          <p:spTgt spid="4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par>
                                <p:cTn id="47" presetID="10" presetClass="entr" presetSubtype="0"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par>
                                <p:cTn id="50" presetID="10" presetClass="entr" presetSubtype="0" fill="hold"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par>
                                <p:cTn id="53" presetID="10"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par>
                                <p:cTn id="56" presetID="10" presetClass="entr" presetSubtype="0" fill="hold" nodeType="with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fade">
                                      <p:cBhvr>
                                        <p:cTn id="58" dur="500"/>
                                        <p:tgtEl>
                                          <p:spTgt spid="49"/>
                                        </p:tgtEl>
                                      </p:cBhvr>
                                    </p:animEffect>
                                  </p:childTnLst>
                                </p:cTn>
                              </p:par>
                              <p:par>
                                <p:cTn id="59" presetID="10"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fade">
                                      <p:cBhvr>
                                        <p:cTn id="61" dur="500"/>
                                        <p:tgtEl>
                                          <p:spTgt spid="50"/>
                                        </p:tgtEl>
                                      </p:cBhvr>
                                    </p:animEffect>
                                  </p:childTnLst>
                                </p:cTn>
                              </p:par>
                              <p:par>
                                <p:cTn id="62" presetID="10" presetClass="entr" presetSubtype="0" fill="hold" nodeType="withEffect">
                                  <p:stCondLst>
                                    <p:cond delay="0"/>
                                  </p:stCondLst>
                                  <p:childTnLst>
                                    <p:set>
                                      <p:cBhvr>
                                        <p:cTn id="63" dur="1" fill="hold">
                                          <p:stCondLst>
                                            <p:cond delay="0"/>
                                          </p:stCondLst>
                                        </p:cTn>
                                        <p:tgtEl>
                                          <p:spTgt spid="51"/>
                                        </p:tgtEl>
                                        <p:attrNameLst>
                                          <p:attrName>style.visibility</p:attrName>
                                        </p:attrNameLst>
                                      </p:cBhvr>
                                      <p:to>
                                        <p:strVal val="visible"/>
                                      </p:to>
                                    </p:set>
                                    <p:animEffect transition="in" filter="fade">
                                      <p:cBhvr>
                                        <p:cTn id="64" dur="500"/>
                                        <p:tgtEl>
                                          <p:spTgt spid="51"/>
                                        </p:tgtEl>
                                      </p:cBhvr>
                                    </p:animEffect>
                                  </p:childTnLst>
                                </p:cTn>
                              </p:par>
                              <p:par>
                                <p:cTn id="65" presetID="10" presetClass="entr" presetSubtype="0" fill="hold" nodeType="with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fade">
                                      <p:cBhvr>
                                        <p:cTn id="67" dur="500"/>
                                        <p:tgtEl>
                                          <p:spTgt spid="52"/>
                                        </p:tgtEl>
                                      </p:cBhvr>
                                    </p:animEffect>
                                  </p:childTnLst>
                                </p:cTn>
                              </p:par>
                              <p:par>
                                <p:cTn id="68" presetID="10" presetClass="entr" presetSubtype="0" fill="hold"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fade">
                                      <p:cBhvr>
                                        <p:cTn id="70" dur="500"/>
                                        <p:tgtEl>
                                          <p:spTgt spid="53"/>
                                        </p:tgtEl>
                                      </p:cBhvr>
                                    </p:animEffect>
                                  </p:childTnLst>
                                </p:cTn>
                              </p:par>
                              <p:par>
                                <p:cTn id="71" presetID="10" presetClass="entr" presetSubtype="0" fill="hold" nodeType="with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fade">
                                      <p:cBhvr>
                                        <p:cTn id="73" dur="500"/>
                                        <p:tgtEl>
                                          <p:spTgt spid="54"/>
                                        </p:tgtEl>
                                      </p:cBhvr>
                                    </p:animEffect>
                                  </p:childTnLst>
                                </p:cTn>
                              </p:par>
                              <p:par>
                                <p:cTn id="74" presetID="10" presetClass="entr" presetSubtype="0" fill="hold"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500"/>
                                        <p:tgtEl>
                                          <p:spTgt spid="55"/>
                                        </p:tgtEl>
                                      </p:cBhvr>
                                    </p:animEffect>
                                  </p:childTnLst>
                                </p:cTn>
                              </p:par>
                              <p:par>
                                <p:cTn id="77" presetID="10"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fade">
                                      <p:cBhvr>
                                        <p:cTn id="79" dur="500"/>
                                        <p:tgtEl>
                                          <p:spTgt spid="5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74"/>
                                        </p:tgtEl>
                                        <p:attrNameLst>
                                          <p:attrName>style.visibility</p:attrName>
                                        </p:attrNameLst>
                                      </p:cBhvr>
                                      <p:to>
                                        <p:strVal val="visible"/>
                                      </p:to>
                                    </p:set>
                                    <p:animEffect transition="in" filter="fade">
                                      <p:cBhvr>
                                        <p:cTn id="82" dur="500"/>
                                        <p:tgtEl>
                                          <p:spTgt spid="7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fade">
                                      <p:cBhvr>
                                        <p:cTn id="87" dur="500"/>
                                        <p:tgtEl>
                                          <p:spTgt spid="6"/>
                                        </p:tgtEl>
                                      </p:cBhvr>
                                    </p:animEffect>
                                  </p:childTnLst>
                                </p:cTn>
                              </p:par>
                              <p:par>
                                <p:cTn id="88" presetID="10" presetClass="entr" presetSubtype="0" fill="hold" nodeType="withEffect">
                                  <p:stCondLst>
                                    <p:cond delay="0"/>
                                  </p:stCondLst>
                                  <p:childTnLst>
                                    <p:set>
                                      <p:cBhvr>
                                        <p:cTn id="89" dur="1" fill="hold">
                                          <p:stCondLst>
                                            <p:cond delay="0"/>
                                          </p:stCondLst>
                                        </p:cTn>
                                        <p:tgtEl>
                                          <p:spTgt spid="3"/>
                                        </p:tgtEl>
                                        <p:attrNameLst>
                                          <p:attrName>style.visibility</p:attrName>
                                        </p:attrNameLst>
                                      </p:cBhvr>
                                      <p:to>
                                        <p:strVal val="visible"/>
                                      </p:to>
                                    </p:set>
                                    <p:animEffect transition="in" filter="fade">
                                      <p:cBhvr>
                                        <p:cTn id="90" dur="500"/>
                                        <p:tgtEl>
                                          <p:spTgt spid="3"/>
                                        </p:tgtEl>
                                      </p:cBhvr>
                                    </p:animEffect>
                                  </p:childTnLst>
                                </p:cTn>
                              </p:par>
                              <p:par>
                                <p:cTn id="91" presetID="10" presetClass="entr" presetSubtype="0" fill="hold" nodeType="withEffect">
                                  <p:stCondLst>
                                    <p:cond delay="0"/>
                                  </p:stCondLst>
                                  <p:childTnLst>
                                    <p:set>
                                      <p:cBhvr>
                                        <p:cTn id="92" dur="1" fill="hold">
                                          <p:stCondLst>
                                            <p:cond delay="0"/>
                                          </p:stCondLst>
                                        </p:cTn>
                                        <p:tgtEl>
                                          <p:spTgt spid="64"/>
                                        </p:tgtEl>
                                        <p:attrNameLst>
                                          <p:attrName>style.visibility</p:attrName>
                                        </p:attrNameLst>
                                      </p:cBhvr>
                                      <p:to>
                                        <p:strVal val="visible"/>
                                      </p:to>
                                    </p:set>
                                    <p:animEffect transition="in" filter="fade">
                                      <p:cBhvr>
                                        <p:cTn id="93" dur="500"/>
                                        <p:tgtEl>
                                          <p:spTgt spid="64"/>
                                        </p:tgtEl>
                                      </p:cBhvr>
                                    </p:animEffect>
                                  </p:childTnLst>
                                </p:cTn>
                              </p:par>
                              <p:par>
                                <p:cTn id="94" presetID="10" presetClass="entr" presetSubtype="0" fill="hold" nodeType="withEffect">
                                  <p:stCondLst>
                                    <p:cond delay="0"/>
                                  </p:stCondLst>
                                  <p:childTnLst>
                                    <p:set>
                                      <p:cBhvr>
                                        <p:cTn id="95" dur="1" fill="hold">
                                          <p:stCondLst>
                                            <p:cond delay="0"/>
                                          </p:stCondLst>
                                        </p:cTn>
                                        <p:tgtEl>
                                          <p:spTgt spid="70"/>
                                        </p:tgtEl>
                                        <p:attrNameLst>
                                          <p:attrName>style.visibility</p:attrName>
                                        </p:attrNameLst>
                                      </p:cBhvr>
                                      <p:to>
                                        <p:strVal val="visible"/>
                                      </p:to>
                                    </p:set>
                                    <p:animEffect transition="in" filter="fade">
                                      <p:cBhvr>
                                        <p:cTn id="96" dur="500"/>
                                        <p:tgtEl>
                                          <p:spTgt spid="70"/>
                                        </p:tgtEl>
                                      </p:cBhvr>
                                    </p:animEffect>
                                  </p:childTnLst>
                                </p:cTn>
                              </p:par>
                              <p:par>
                                <p:cTn id="97" presetID="10" presetClass="entr" presetSubtype="0" fill="hold" nodeType="withEffect">
                                  <p:stCondLst>
                                    <p:cond delay="0"/>
                                  </p:stCondLst>
                                  <p:childTnLst>
                                    <p:set>
                                      <p:cBhvr>
                                        <p:cTn id="98" dur="1" fill="hold">
                                          <p:stCondLst>
                                            <p:cond delay="0"/>
                                          </p:stCondLst>
                                        </p:cTn>
                                        <p:tgtEl>
                                          <p:spTgt spid="71"/>
                                        </p:tgtEl>
                                        <p:attrNameLst>
                                          <p:attrName>style.visibility</p:attrName>
                                        </p:attrNameLst>
                                      </p:cBhvr>
                                      <p:to>
                                        <p:strVal val="visible"/>
                                      </p:to>
                                    </p:set>
                                    <p:animEffect transition="in" filter="fade">
                                      <p:cBhvr>
                                        <p:cTn id="99" dur="500"/>
                                        <p:tgtEl>
                                          <p:spTgt spid="71"/>
                                        </p:tgtEl>
                                      </p:cBhvr>
                                    </p:animEffect>
                                  </p:childTnLst>
                                </p:cTn>
                              </p:par>
                              <p:par>
                                <p:cTn id="100" presetID="10" presetClass="entr" presetSubtype="0" fill="hold" nodeType="withEffect">
                                  <p:stCondLst>
                                    <p:cond delay="0"/>
                                  </p:stCondLst>
                                  <p:childTnLst>
                                    <p:set>
                                      <p:cBhvr>
                                        <p:cTn id="101" dur="1" fill="hold">
                                          <p:stCondLst>
                                            <p:cond delay="0"/>
                                          </p:stCondLst>
                                        </p:cTn>
                                        <p:tgtEl>
                                          <p:spTgt spid="72"/>
                                        </p:tgtEl>
                                        <p:attrNameLst>
                                          <p:attrName>style.visibility</p:attrName>
                                        </p:attrNameLst>
                                      </p:cBhvr>
                                      <p:to>
                                        <p:strVal val="visible"/>
                                      </p:to>
                                    </p:set>
                                    <p:animEffect transition="in" filter="fade">
                                      <p:cBhvr>
                                        <p:cTn id="102" dur="500"/>
                                        <p:tgtEl>
                                          <p:spTgt spid="72"/>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25"/>
                                        </p:tgtEl>
                                        <p:attrNameLst>
                                          <p:attrName>style.visibility</p:attrName>
                                        </p:attrNameLst>
                                      </p:cBhvr>
                                      <p:to>
                                        <p:strVal val="visible"/>
                                      </p:to>
                                    </p:set>
                                    <p:animEffect transition="in" filter="fade">
                                      <p:cBhvr>
                                        <p:cTn id="10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7" grpId="0" animBg="1"/>
      <p:bldP spid="9" grpId="0" animBg="1"/>
      <p:bldP spid="10" grpId="0"/>
      <p:bldP spid="627" grpId="0" animBg="1"/>
      <p:bldP spid="2" grpId="0" animBg="1"/>
      <p:bldP spid="14" grpId="0"/>
      <p:bldP spid="30" grpId="0" animBg="1"/>
      <p:bldP spid="25" grpId="0"/>
      <p:bldP spid="7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82" y="0"/>
            <a:ext cx="12434712" cy="111438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0" name="Title 2"/>
          <p:cNvSpPr txBox="1">
            <a:spLocks/>
          </p:cNvSpPr>
          <p:nvPr/>
        </p:nvSpPr>
        <p:spPr>
          <a:xfrm>
            <a:off x="241573" y="-4744"/>
            <a:ext cx="5472608" cy="10964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32597" rtl="0" eaLnBrk="1" fontAlgn="auto" latinLnBrk="0" hangingPunct="1">
              <a:lnSpc>
                <a:spcPct val="90000"/>
              </a:lnSpc>
              <a:spcBef>
                <a:spcPct val="0"/>
              </a:spcBef>
              <a:spcAft>
                <a:spcPts val="0"/>
              </a:spcAft>
              <a:buClrTx/>
              <a:buSzTx/>
              <a:buFontTx/>
              <a:buNone/>
              <a:tabLst/>
              <a:defRPr/>
            </a:pPr>
            <a:r>
              <a:rPr lang="en-US" sz="7200" cap="all" dirty="0">
                <a:solidFill>
                  <a:srgbClr val="FFFFFF"/>
                </a:solidFill>
                <a:latin typeface="Segoe UI"/>
                <a:ea typeface="Abyssinica SIL" panose="02000603020000020004" pitchFamily="2" charset="0"/>
                <a:cs typeface="Leelawadee UI" panose="020B0502040204020203" pitchFamily="34" charset="-34"/>
              </a:rPr>
              <a:t>MANAGE</a:t>
            </a:r>
            <a:endParaRPr kumimoji="0" lang="en-US" sz="7200" b="0" i="0" u="none" strike="noStrike" kern="1200" cap="all" spc="0" normalizeH="0" baseline="0" noProof="0" dirty="0">
              <a:ln>
                <a:noFill/>
              </a:ln>
              <a:solidFill>
                <a:srgbClr val="FFFFFF"/>
              </a:solidFill>
              <a:effectLst/>
              <a:uLnTx/>
              <a:uFillTx/>
              <a:latin typeface="Segoe UI"/>
              <a:ea typeface="Abyssinica SIL" panose="02000603020000020004" pitchFamily="2" charset="0"/>
              <a:cs typeface="Leelawadee UI" panose="020B0502040204020203" pitchFamily="34" charset="-34"/>
            </a:endParaRPr>
          </a:p>
        </p:txBody>
      </p:sp>
      <p:sp>
        <p:nvSpPr>
          <p:cNvPr id="627" name="Isosceles Triangle 626"/>
          <p:cNvSpPr/>
          <p:nvPr/>
        </p:nvSpPr>
        <p:spPr>
          <a:xfrm rot="10800000">
            <a:off x="262311" y="1108589"/>
            <a:ext cx="467948" cy="403403"/>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2" name="Rectangle: Rounded Corners 1">
            <a:extLst>
              <a:ext uri="{FF2B5EF4-FFF2-40B4-BE49-F238E27FC236}">
                <a16:creationId xmlns:a16="http://schemas.microsoft.com/office/drawing/2014/main" id="{EF38207F-D868-4A6C-848F-EA05AD1809A4}"/>
              </a:ext>
            </a:extLst>
          </p:cNvPr>
          <p:cNvSpPr/>
          <p:nvPr/>
        </p:nvSpPr>
        <p:spPr bwMode="auto">
          <a:xfrm>
            <a:off x="882683" y="2921198"/>
            <a:ext cx="7200800" cy="2088232"/>
          </a:xfrm>
          <a:prstGeom prst="roundRect">
            <a:avLst>
              <a:gd name="adj" fmla="val 8326"/>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my-app-</a:t>
            </a:r>
            <a:r>
              <a:rPr lang="en-GB" sz="2400" dirty="0" err="1">
                <a:gradFill>
                  <a:gsLst>
                    <a:gs pos="0">
                      <a:srgbClr val="FFFFFF"/>
                    </a:gs>
                    <a:gs pos="100000">
                      <a:srgbClr val="FFFFFF"/>
                    </a:gs>
                  </a:gsLst>
                  <a:lin ang="5400000" scaled="0"/>
                </a:gradFill>
                <a:ea typeface="Segoe UI" pitchFamily="34" charset="0"/>
                <a:cs typeface="Segoe UI" pitchFamily="34" charset="0"/>
              </a:rPr>
              <a:t>resgroup</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a:extLst>
              <a:ext uri="{FF2B5EF4-FFF2-40B4-BE49-F238E27FC236}">
                <a16:creationId xmlns:a16="http://schemas.microsoft.com/office/drawing/2014/main" id="{A7BA0D7E-1278-48BA-8B4A-09C675DD80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8707" y="3065214"/>
            <a:ext cx="687012" cy="687012"/>
          </a:xfrm>
          <a:prstGeom prst="rect">
            <a:avLst/>
          </a:prstGeom>
        </p:spPr>
      </p:pic>
      <p:pic>
        <p:nvPicPr>
          <p:cNvPr id="7" name="Graphic 6">
            <a:extLst>
              <a:ext uri="{FF2B5EF4-FFF2-40B4-BE49-F238E27FC236}">
                <a16:creationId xmlns:a16="http://schemas.microsoft.com/office/drawing/2014/main" id="{002286A2-C453-47E0-8F51-9B4191E0726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20258" y="3807699"/>
            <a:ext cx="720000" cy="720000"/>
          </a:xfrm>
          <a:prstGeom prst="rect">
            <a:avLst/>
          </a:prstGeom>
        </p:spPr>
      </p:pic>
      <p:pic>
        <p:nvPicPr>
          <p:cNvPr id="11" name="Graphic 10">
            <a:extLst>
              <a:ext uri="{FF2B5EF4-FFF2-40B4-BE49-F238E27FC236}">
                <a16:creationId xmlns:a16="http://schemas.microsoft.com/office/drawing/2014/main" id="{2343890F-183B-4FE0-AE3D-EC6E7FD1215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5251" y="3764369"/>
            <a:ext cx="720000" cy="720000"/>
          </a:xfrm>
          <a:prstGeom prst="rect">
            <a:avLst/>
          </a:prstGeom>
        </p:spPr>
      </p:pic>
      <p:pic>
        <p:nvPicPr>
          <p:cNvPr id="13" name="Graphic 12">
            <a:extLst>
              <a:ext uri="{FF2B5EF4-FFF2-40B4-BE49-F238E27FC236}">
                <a16:creationId xmlns:a16="http://schemas.microsoft.com/office/drawing/2014/main" id="{4C77FB3B-A0D7-4262-89CC-5CBB45C4EA2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220004" y="3777179"/>
            <a:ext cx="720000" cy="720000"/>
          </a:xfrm>
          <a:prstGeom prst="rect">
            <a:avLst/>
          </a:prstGeom>
        </p:spPr>
      </p:pic>
      <p:sp>
        <p:nvSpPr>
          <p:cNvPr id="14" name="TextBox 13">
            <a:extLst>
              <a:ext uri="{FF2B5EF4-FFF2-40B4-BE49-F238E27FC236}">
                <a16:creationId xmlns:a16="http://schemas.microsoft.com/office/drawing/2014/main" id="{7C356DFE-F0DC-45FA-9015-C898745F43A6}"/>
              </a:ext>
            </a:extLst>
          </p:cNvPr>
          <p:cNvSpPr txBox="1"/>
          <p:nvPr/>
        </p:nvSpPr>
        <p:spPr>
          <a:xfrm>
            <a:off x="1962803" y="4411303"/>
            <a:ext cx="4810613"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err="1">
                <a:solidFill>
                  <a:schemeClr val="bg1">
                    <a:lumMod val="50000"/>
                  </a:schemeClr>
                </a:solidFill>
              </a:rPr>
              <a:t>webapp</a:t>
            </a:r>
            <a:r>
              <a:rPr lang="en-GB" sz="2400" dirty="0">
                <a:solidFill>
                  <a:schemeClr val="bg1">
                    <a:lumMod val="50000"/>
                  </a:schemeClr>
                </a:solidFill>
              </a:rPr>
              <a:t> 	 storage             </a:t>
            </a:r>
            <a:r>
              <a:rPr lang="en-GB" sz="2400" dirty="0" err="1">
                <a:solidFill>
                  <a:schemeClr val="bg1">
                    <a:lumMod val="50000"/>
                  </a:schemeClr>
                </a:solidFill>
              </a:rPr>
              <a:t>db</a:t>
            </a:r>
            <a:endParaRPr lang="en-GB" sz="2400" dirty="0">
              <a:solidFill>
                <a:schemeClr val="bg1">
                  <a:lumMod val="50000"/>
                </a:schemeClr>
              </a:solidFill>
            </a:endParaRPr>
          </a:p>
        </p:txBody>
      </p:sp>
      <p:pic>
        <p:nvPicPr>
          <p:cNvPr id="8" name="Graphic 7">
            <a:extLst>
              <a:ext uri="{FF2B5EF4-FFF2-40B4-BE49-F238E27FC236}">
                <a16:creationId xmlns:a16="http://schemas.microsoft.com/office/drawing/2014/main" id="{1AEE690F-948F-4270-A7FF-65C35F6C77B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141069" y="1523456"/>
            <a:ext cx="1080000" cy="1037702"/>
          </a:xfrm>
          <a:prstGeom prst="rect">
            <a:avLst/>
          </a:prstGeom>
        </p:spPr>
      </p:pic>
      <p:pic>
        <p:nvPicPr>
          <p:cNvPr id="23" name="Graphic 22">
            <a:extLst>
              <a:ext uri="{FF2B5EF4-FFF2-40B4-BE49-F238E27FC236}">
                <a16:creationId xmlns:a16="http://schemas.microsoft.com/office/drawing/2014/main" id="{BB33615D-9178-4BEB-B918-70BE1FC7175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229165" y="2799587"/>
            <a:ext cx="1008112" cy="1008112"/>
          </a:xfrm>
          <a:prstGeom prst="rect">
            <a:avLst/>
          </a:prstGeom>
        </p:spPr>
      </p:pic>
      <p:pic>
        <p:nvPicPr>
          <p:cNvPr id="25" name="Graphic 24">
            <a:extLst>
              <a:ext uri="{FF2B5EF4-FFF2-40B4-BE49-F238E27FC236}">
                <a16:creationId xmlns:a16="http://schemas.microsoft.com/office/drawing/2014/main" id="{0A2371AD-D7C9-4E32-8581-D74080AD71C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329505" y="4246365"/>
            <a:ext cx="884033" cy="884033"/>
          </a:xfrm>
          <a:prstGeom prst="rect">
            <a:avLst/>
          </a:prstGeom>
        </p:spPr>
      </p:pic>
      <p:sp>
        <p:nvSpPr>
          <p:cNvPr id="28" name="Left Brace 27">
            <a:extLst>
              <a:ext uri="{FF2B5EF4-FFF2-40B4-BE49-F238E27FC236}">
                <a16:creationId xmlns:a16="http://schemas.microsoft.com/office/drawing/2014/main" id="{DEB2CD52-4732-45F9-B59D-797B68A6098A}"/>
              </a:ext>
            </a:extLst>
          </p:cNvPr>
          <p:cNvSpPr/>
          <p:nvPr/>
        </p:nvSpPr>
        <p:spPr>
          <a:xfrm>
            <a:off x="8299507" y="1550744"/>
            <a:ext cx="504056" cy="4938898"/>
          </a:xfrm>
          <a:prstGeom prst="leftBrace">
            <a:avLst>
              <a:gd name="adj1" fmla="val 48994"/>
              <a:gd name="adj2" fmla="val 50000"/>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TextBox 28">
            <a:extLst>
              <a:ext uri="{FF2B5EF4-FFF2-40B4-BE49-F238E27FC236}">
                <a16:creationId xmlns:a16="http://schemas.microsoft.com/office/drawing/2014/main" id="{6A410086-F57B-4CF2-9C75-34F9B9E7EE01}"/>
              </a:ext>
            </a:extLst>
          </p:cNvPr>
          <p:cNvSpPr txBox="1"/>
          <p:nvPr/>
        </p:nvSpPr>
        <p:spPr>
          <a:xfrm>
            <a:off x="10292107" y="1716319"/>
            <a:ext cx="1339790" cy="572464"/>
          </a:xfrm>
          <a:prstGeom prst="rect">
            <a:avLst/>
          </a:prstGeom>
          <a:noFill/>
        </p:spPr>
        <p:txBody>
          <a:bodyPr wrap="none" lIns="182880" tIns="146304" rIns="182880" bIns="146304" rtlCol="0">
            <a:spAutoFit/>
          </a:bodyPr>
          <a:lstStyle/>
          <a:p>
            <a:pPr>
              <a:lnSpc>
                <a:spcPct val="90000"/>
              </a:lnSpc>
              <a:spcAft>
                <a:spcPts val="600"/>
              </a:spcAft>
            </a:pPr>
            <a:r>
              <a:rPr lang="en-GB" sz="2000" b="1" dirty="0">
                <a:gradFill>
                  <a:gsLst>
                    <a:gs pos="2917">
                      <a:schemeClr val="tx1"/>
                    </a:gs>
                    <a:gs pos="30000">
                      <a:schemeClr val="tx1"/>
                    </a:gs>
                  </a:gsLst>
                  <a:lin ang="5400000" scaled="0"/>
                </a:gradFill>
              </a:rPr>
              <a:t>Tagging</a:t>
            </a:r>
          </a:p>
        </p:txBody>
      </p:sp>
      <p:sp>
        <p:nvSpPr>
          <p:cNvPr id="37" name="TextBox 36">
            <a:extLst>
              <a:ext uri="{FF2B5EF4-FFF2-40B4-BE49-F238E27FC236}">
                <a16:creationId xmlns:a16="http://schemas.microsoft.com/office/drawing/2014/main" id="{7391CC78-5284-4107-9E19-049309A07670}"/>
              </a:ext>
            </a:extLst>
          </p:cNvPr>
          <p:cNvSpPr txBox="1"/>
          <p:nvPr/>
        </p:nvSpPr>
        <p:spPr>
          <a:xfrm>
            <a:off x="10292107" y="2911249"/>
            <a:ext cx="2895171" cy="926407"/>
          </a:xfrm>
          <a:prstGeom prst="rect">
            <a:avLst/>
          </a:prstGeom>
          <a:noFill/>
        </p:spPr>
        <p:txBody>
          <a:bodyPr wrap="square" lIns="182880" tIns="146304" rIns="182880" bIns="146304" rtlCol="0">
            <a:spAutoFit/>
          </a:bodyPr>
          <a:lstStyle/>
          <a:p>
            <a:pPr>
              <a:lnSpc>
                <a:spcPct val="90000"/>
              </a:lnSpc>
              <a:spcAft>
                <a:spcPts val="600"/>
              </a:spcAft>
            </a:pPr>
            <a:r>
              <a:rPr lang="en-GB" sz="2000" b="1" dirty="0">
                <a:gradFill>
                  <a:gsLst>
                    <a:gs pos="2917">
                      <a:schemeClr val="tx1"/>
                    </a:gs>
                    <a:gs pos="30000">
                      <a:schemeClr val="tx1"/>
                    </a:gs>
                  </a:gsLst>
                  <a:lin ang="5400000" scaled="0"/>
                </a:gradFill>
              </a:rPr>
              <a:t>Role Based</a:t>
            </a:r>
          </a:p>
          <a:p>
            <a:pPr>
              <a:lnSpc>
                <a:spcPct val="90000"/>
              </a:lnSpc>
              <a:spcAft>
                <a:spcPts val="600"/>
              </a:spcAft>
            </a:pPr>
            <a:r>
              <a:rPr lang="en-GB" sz="2000" b="1" dirty="0">
                <a:gradFill>
                  <a:gsLst>
                    <a:gs pos="2917">
                      <a:schemeClr val="tx1"/>
                    </a:gs>
                    <a:gs pos="30000">
                      <a:schemeClr val="tx1"/>
                    </a:gs>
                  </a:gsLst>
                  <a:lin ang="5400000" scaled="0"/>
                </a:gradFill>
              </a:rPr>
              <a:t>Access Control</a:t>
            </a:r>
          </a:p>
        </p:txBody>
      </p:sp>
      <p:sp>
        <p:nvSpPr>
          <p:cNvPr id="38" name="TextBox 37">
            <a:extLst>
              <a:ext uri="{FF2B5EF4-FFF2-40B4-BE49-F238E27FC236}">
                <a16:creationId xmlns:a16="http://schemas.microsoft.com/office/drawing/2014/main" id="{78A1C877-DEC7-4644-B9AE-CC653F4D34CE}"/>
              </a:ext>
            </a:extLst>
          </p:cNvPr>
          <p:cNvSpPr txBox="1"/>
          <p:nvPr/>
        </p:nvSpPr>
        <p:spPr>
          <a:xfrm>
            <a:off x="10292107" y="4391642"/>
            <a:ext cx="1267399" cy="572464"/>
          </a:xfrm>
          <a:prstGeom prst="rect">
            <a:avLst/>
          </a:prstGeom>
          <a:noFill/>
        </p:spPr>
        <p:txBody>
          <a:bodyPr wrap="none" lIns="182880" tIns="146304" rIns="182880" bIns="146304" rtlCol="0">
            <a:spAutoFit/>
          </a:bodyPr>
          <a:lstStyle/>
          <a:p>
            <a:pPr>
              <a:lnSpc>
                <a:spcPct val="90000"/>
              </a:lnSpc>
              <a:spcAft>
                <a:spcPts val="600"/>
              </a:spcAft>
            </a:pPr>
            <a:r>
              <a:rPr lang="en-GB" sz="2000" b="1" dirty="0">
                <a:gradFill>
                  <a:gsLst>
                    <a:gs pos="2917">
                      <a:schemeClr val="tx1"/>
                    </a:gs>
                    <a:gs pos="30000">
                      <a:schemeClr val="tx1"/>
                    </a:gs>
                  </a:gsLst>
                  <a:lin ang="5400000" scaled="0"/>
                </a:gradFill>
              </a:rPr>
              <a:t>Policies</a:t>
            </a:r>
          </a:p>
        </p:txBody>
      </p:sp>
      <p:pic>
        <p:nvPicPr>
          <p:cNvPr id="45" name="Graphic 44">
            <a:extLst>
              <a:ext uri="{FF2B5EF4-FFF2-40B4-BE49-F238E27FC236}">
                <a16:creationId xmlns:a16="http://schemas.microsoft.com/office/drawing/2014/main" id="{3710E568-F9B7-490B-B7FF-7549C703E6A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316443" y="5403035"/>
            <a:ext cx="910155" cy="910155"/>
          </a:xfrm>
          <a:prstGeom prst="rect">
            <a:avLst/>
          </a:prstGeom>
        </p:spPr>
      </p:pic>
      <p:sp>
        <p:nvSpPr>
          <p:cNvPr id="47" name="TextBox 46">
            <a:extLst>
              <a:ext uri="{FF2B5EF4-FFF2-40B4-BE49-F238E27FC236}">
                <a16:creationId xmlns:a16="http://schemas.microsoft.com/office/drawing/2014/main" id="{675B797A-3028-4391-B34D-E59BD0A7F6B0}"/>
              </a:ext>
            </a:extLst>
          </p:cNvPr>
          <p:cNvSpPr txBox="1"/>
          <p:nvPr/>
        </p:nvSpPr>
        <p:spPr>
          <a:xfrm>
            <a:off x="10292107" y="5634525"/>
            <a:ext cx="1036181" cy="572464"/>
          </a:xfrm>
          <a:prstGeom prst="rect">
            <a:avLst/>
          </a:prstGeom>
          <a:noFill/>
        </p:spPr>
        <p:txBody>
          <a:bodyPr wrap="none" lIns="182880" tIns="146304" rIns="182880" bIns="146304" rtlCol="0">
            <a:spAutoFit/>
          </a:bodyPr>
          <a:lstStyle/>
          <a:p>
            <a:pPr>
              <a:lnSpc>
                <a:spcPct val="90000"/>
              </a:lnSpc>
              <a:spcAft>
                <a:spcPts val="600"/>
              </a:spcAft>
            </a:pPr>
            <a:r>
              <a:rPr lang="en-GB" sz="2000" b="1" dirty="0">
                <a:gradFill>
                  <a:gsLst>
                    <a:gs pos="2917">
                      <a:schemeClr val="tx1"/>
                    </a:gs>
                    <a:gs pos="30000">
                      <a:schemeClr val="tx1"/>
                    </a:gs>
                  </a:gsLst>
                  <a:lin ang="5400000" scaled="0"/>
                </a:gradFill>
              </a:rPr>
              <a:t>Locks</a:t>
            </a:r>
          </a:p>
        </p:txBody>
      </p:sp>
      <p:sp>
        <p:nvSpPr>
          <p:cNvPr id="3" name="TextBox 2">
            <a:extLst>
              <a:ext uri="{FF2B5EF4-FFF2-40B4-BE49-F238E27FC236}">
                <a16:creationId xmlns:a16="http://schemas.microsoft.com/office/drawing/2014/main" id="{D19E3604-8448-4D85-B55D-3109D9F863DC}"/>
              </a:ext>
            </a:extLst>
          </p:cNvPr>
          <p:cNvSpPr txBox="1"/>
          <p:nvPr/>
        </p:nvSpPr>
        <p:spPr>
          <a:xfrm>
            <a:off x="1475764" y="5563209"/>
            <a:ext cx="6060698" cy="627864"/>
          </a:xfrm>
          <a:prstGeom prst="rect">
            <a:avLst/>
          </a:prstGeom>
          <a:solidFill>
            <a:srgbClr val="0078D7"/>
          </a:solidFill>
        </p:spPr>
        <p:txBody>
          <a:bodyPr wrap="none" lIns="182880" tIns="146304" rIns="182880" bIns="146304" rtlCol="0">
            <a:spAutoFit/>
          </a:bodyPr>
          <a:lstStyle/>
          <a:p>
            <a:pPr algn="ctr">
              <a:lnSpc>
                <a:spcPct val="90000"/>
              </a:lnSpc>
              <a:spcAft>
                <a:spcPts val="600"/>
              </a:spcAft>
            </a:pPr>
            <a:r>
              <a:rPr lang="en-GB" sz="2400" dirty="0">
                <a:solidFill>
                  <a:schemeClr val="bg1"/>
                </a:solidFill>
              </a:rPr>
              <a:t>manage groups not individual resources </a:t>
            </a:r>
          </a:p>
        </p:txBody>
      </p:sp>
    </p:spTree>
    <p:extLst>
      <p:ext uri="{BB962C8B-B14F-4D97-AF65-F5344CB8AC3E}">
        <p14:creationId xmlns:p14="http://schemas.microsoft.com/office/powerpoint/2010/main" val="245258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627"/>
                                        </p:tgtEl>
                                        <p:attrNameLst>
                                          <p:attrName>style.visibility</p:attrName>
                                        </p:attrNameLst>
                                      </p:cBhvr>
                                      <p:to>
                                        <p:strVal val="visible"/>
                                      </p:to>
                                    </p:set>
                                    <p:animEffect transition="in" filter="wipe(up)">
                                      <p:cBhvr>
                                        <p:cTn id="14" dur="500"/>
                                        <p:tgtEl>
                                          <p:spTgt spid="627"/>
                                        </p:tgtEl>
                                      </p:cBhvr>
                                    </p:animEffect>
                                  </p:childTnLst>
                                </p:cTn>
                              </p:par>
                              <p:par>
                                <p:cTn id="15" presetID="2" presetClass="entr" presetSubtype="4"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10" presetClass="entr" presetSubtype="0" fill="hold"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fade">
                                      <p:cBhvr>
                                        <p:cTn id="68" dur="500"/>
                                        <p:tgtEl>
                                          <p:spTgt spid="4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animEffect transition="in" filter="fade">
                                      <p:cBhvr>
                                        <p:cTn id="7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627" grpId="0" animBg="1"/>
      <p:bldP spid="2" grpId="0" animBg="1"/>
      <p:bldP spid="14" grpId="0"/>
      <p:bldP spid="28" grpId="0" animBg="1"/>
      <p:bldP spid="29" grpId="0"/>
      <p:bldP spid="37" grpId="0"/>
      <p:bldP spid="38" grpId="0"/>
      <p:bldP spid="47" grpId="0"/>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72782A-ADAE-4B61-A1E6-412116AB9AC7}"/>
              </a:ext>
            </a:extLst>
          </p:cNvPr>
          <p:cNvSpPr/>
          <p:nvPr/>
        </p:nvSpPr>
        <p:spPr bwMode="auto">
          <a:xfrm>
            <a:off x="251937" y="2612848"/>
            <a:ext cx="2754000" cy="3873637"/>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146304" rIns="10800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ts val="1200"/>
              </a:spcAft>
              <a:buFont typeface="Arial" panose="020B0604020202020204" pitchFamily="34" charset="0"/>
              <a:buChar char="•"/>
            </a:pPr>
            <a:endParaRPr lang="en-GB" sz="2200" dirty="0">
              <a:solidFill>
                <a:schemeClr val="tx1">
                  <a:lumMod val="50000"/>
                </a:schemeClr>
              </a:solidFill>
              <a:ea typeface="Segoe UI" pitchFamily="34" charset="0"/>
              <a:cs typeface="Segoe UI" pitchFamily="34" charset="0"/>
            </a:endParaRPr>
          </a:p>
          <a:p>
            <a:pPr marL="342900" indent="-342900" defTabSz="932472" fontAlgn="base">
              <a:lnSpc>
                <a:spcPct val="90000"/>
              </a:lnSpc>
              <a:spcBef>
                <a:spcPct val="0"/>
              </a:spcBef>
              <a:spcAft>
                <a:spcPts val="1200"/>
              </a:spcAft>
              <a:buFont typeface="Arial" panose="020B0604020202020204" pitchFamily="34" charset="0"/>
              <a:buChar char="•"/>
            </a:pPr>
            <a:r>
              <a:rPr lang="en-GB" sz="2200" dirty="0">
                <a:solidFill>
                  <a:schemeClr val="tx1">
                    <a:lumMod val="50000"/>
                  </a:schemeClr>
                </a:solidFill>
                <a:ea typeface="Segoe UI" pitchFamily="34" charset="0"/>
                <a:cs typeface="Segoe UI" pitchFamily="34" charset="0"/>
              </a:rPr>
              <a:t>Assign metadata to resources</a:t>
            </a:r>
          </a:p>
          <a:p>
            <a:pPr marL="342900" indent="-342900" defTabSz="932472" fontAlgn="base">
              <a:lnSpc>
                <a:spcPct val="90000"/>
              </a:lnSpc>
              <a:spcBef>
                <a:spcPct val="0"/>
              </a:spcBef>
              <a:spcAft>
                <a:spcPts val="1200"/>
              </a:spcAft>
              <a:buFont typeface="Arial" panose="020B0604020202020204" pitchFamily="34" charset="0"/>
              <a:buChar char="•"/>
            </a:pPr>
            <a:r>
              <a:rPr lang="en-GB" sz="2200" dirty="0">
                <a:solidFill>
                  <a:schemeClr val="tx1">
                    <a:lumMod val="50000"/>
                  </a:schemeClr>
                </a:solidFill>
                <a:ea typeface="Segoe UI" pitchFamily="34" charset="0"/>
                <a:cs typeface="Segoe UI" pitchFamily="34" charset="0"/>
              </a:rPr>
              <a:t>Multiple tags per group or resource</a:t>
            </a:r>
          </a:p>
          <a:p>
            <a:pPr marL="342900" indent="-342900" defTabSz="932472" fontAlgn="base">
              <a:lnSpc>
                <a:spcPct val="90000"/>
              </a:lnSpc>
              <a:spcBef>
                <a:spcPct val="0"/>
              </a:spcBef>
              <a:spcAft>
                <a:spcPts val="1200"/>
              </a:spcAft>
              <a:buFont typeface="Arial" panose="020B0604020202020204" pitchFamily="34" charset="0"/>
              <a:buChar char="•"/>
            </a:pPr>
            <a:r>
              <a:rPr lang="en-GB" sz="2200" dirty="0">
                <a:solidFill>
                  <a:schemeClr val="tx1">
                    <a:lumMod val="50000"/>
                  </a:schemeClr>
                </a:solidFill>
                <a:ea typeface="Segoe UI" pitchFamily="34" charset="0"/>
                <a:cs typeface="Segoe UI" pitchFamily="34" charset="0"/>
              </a:rPr>
              <a:t>Used with billing, reporting and automation</a:t>
            </a:r>
          </a:p>
          <a:p>
            <a:pPr defTabSz="932472" fontAlgn="base">
              <a:lnSpc>
                <a:spcPct val="90000"/>
              </a:lnSpc>
              <a:spcBef>
                <a:spcPct val="0"/>
              </a:spcBef>
              <a:spcAft>
                <a:spcPts val="1200"/>
              </a:spcAft>
            </a:pPr>
            <a:endParaRPr lang="en-GB" sz="2200" dirty="0">
              <a:solidFill>
                <a:schemeClr val="tx1">
                  <a:lumMod val="50000"/>
                </a:schemeClr>
              </a:solidFill>
              <a:ea typeface="Segoe UI" pitchFamily="34" charset="0"/>
              <a:cs typeface="Segoe UI" pitchFamily="34" charset="0"/>
            </a:endParaRPr>
          </a:p>
        </p:txBody>
      </p:sp>
      <p:sp>
        <p:nvSpPr>
          <p:cNvPr id="9" name="Rectangle 8"/>
          <p:cNvSpPr/>
          <p:nvPr/>
        </p:nvSpPr>
        <p:spPr>
          <a:xfrm>
            <a:off x="882" y="0"/>
            <a:ext cx="12434712" cy="111438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0" name="Title 2"/>
          <p:cNvSpPr txBox="1">
            <a:spLocks/>
          </p:cNvSpPr>
          <p:nvPr/>
        </p:nvSpPr>
        <p:spPr>
          <a:xfrm>
            <a:off x="241573" y="-4744"/>
            <a:ext cx="5472608" cy="10964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32597" rtl="0" eaLnBrk="1" fontAlgn="auto" latinLnBrk="0" hangingPunct="1">
              <a:lnSpc>
                <a:spcPct val="90000"/>
              </a:lnSpc>
              <a:spcBef>
                <a:spcPct val="0"/>
              </a:spcBef>
              <a:spcAft>
                <a:spcPts val="0"/>
              </a:spcAft>
              <a:buClrTx/>
              <a:buSzTx/>
              <a:buFontTx/>
              <a:buNone/>
              <a:tabLst/>
              <a:defRPr/>
            </a:pPr>
            <a:r>
              <a:rPr lang="en-US" sz="7200" cap="all" dirty="0">
                <a:solidFill>
                  <a:srgbClr val="FFFFFF"/>
                </a:solidFill>
                <a:latin typeface="Segoe UI"/>
                <a:ea typeface="Abyssinica SIL" panose="02000603020000020004" pitchFamily="2" charset="0"/>
                <a:cs typeface="Leelawadee UI" panose="020B0502040204020203" pitchFamily="34" charset="-34"/>
              </a:rPr>
              <a:t>MANAGE</a:t>
            </a:r>
            <a:endParaRPr kumimoji="0" lang="en-US" sz="7200" b="0" i="0" u="none" strike="noStrike" kern="1200" cap="all" spc="0" normalizeH="0" baseline="0" noProof="0" dirty="0">
              <a:ln>
                <a:noFill/>
              </a:ln>
              <a:solidFill>
                <a:srgbClr val="FFFFFF"/>
              </a:solidFill>
              <a:effectLst/>
              <a:uLnTx/>
              <a:uFillTx/>
              <a:latin typeface="Segoe UI"/>
              <a:ea typeface="Abyssinica SIL" panose="02000603020000020004" pitchFamily="2" charset="0"/>
              <a:cs typeface="Leelawadee UI" panose="020B0502040204020203" pitchFamily="34" charset="-34"/>
            </a:endParaRPr>
          </a:p>
        </p:txBody>
      </p:sp>
      <p:pic>
        <p:nvPicPr>
          <p:cNvPr id="8" name="Graphic 7">
            <a:extLst>
              <a:ext uri="{FF2B5EF4-FFF2-40B4-BE49-F238E27FC236}">
                <a16:creationId xmlns:a16="http://schemas.microsoft.com/office/drawing/2014/main" id="{1AEE690F-948F-4270-A7FF-65C35F6C77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3661" y="1927647"/>
            <a:ext cx="1080000" cy="1037702"/>
          </a:xfrm>
          <a:prstGeom prst="rect">
            <a:avLst/>
          </a:prstGeom>
        </p:spPr>
      </p:pic>
      <p:sp>
        <p:nvSpPr>
          <p:cNvPr id="29" name="TextBox 28">
            <a:extLst>
              <a:ext uri="{FF2B5EF4-FFF2-40B4-BE49-F238E27FC236}">
                <a16:creationId xmlns:a16="http://schemas.microsoft.com/office/drawing/2014/main" id="{6A410086-F57B-4CF2-9C75-34F9B9E7EE01}"/>
              </a:ext>
            </a:extLst>
          </p:cNvPr>
          <p:cNvSpPr txBox="1"/>
          <p:nvPr/>
        </p:nvSpPr>
        <p:spPr>
          <a:xfrm>
            <a:off x="915793" y="1271115"/>
            <a:ext cx="1417119"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Tagging</a:t>
            </a:r>
          </a:p>
        </p:txBody>
      </p:sp>
      <p:sp>
        <p:nvSpPr>
          <p:cNvPr id="37" name="TextBox 36">
            <a:extLst>
              <a:ext uri="{FF2B5EF4-FFF2-40B4-BE49-F238E27FC236}">
                <a16:creationId xmlns:a16="http://schemas.microsoft.com/office/drawing/2014/main" id="{7391CC78-5284-4107-9E19-049309A07670}"/>
              </a:ext>
            </a:extLst>
          </p:cNvPr>
          <p:cNvSpPr txBox="1"/>
          <p:nvPr/>
        </p:nvSpPr>
        <p:spPr>
          <a:xfrm>
            <a:off x="3451549" y="1068067"/>
            <a:ext cx="2628715" cy="1037207"/>
          </a:xfrm>
          <a:prstGeom prst="rect">
            <a:avLst/>
          </a:prstGeom>
          <a:noFill/>
        </p:spPr>
        <p:txBody>
          <a:bodyPr wrap="square" lIns="182880" tIns="146304" rIns="182880" bIns="146304" rtlCol="0">
            <a:spAutoFit/>
          </a:bodyPr>
          <a:lstStyle/>
          <a:p>
            <a:pPr algn="ctr">
              <a:lnSpc>
                <a:spcPct val="90000"/>
              </a:lnSpc>
              <a:spcAft>
                <a:spcPts val="600"/>
              </a:spcAft>
            </a:pPr>
            <a:r>
              <a:rPr lang="en-GB" sz="2400" b="1" dirty="0">
                <a:gradFill>
                  <a:gsLst>
                    <a:gs pos="2917">
                      <a:schemeClr val="tx1"/>
                    </a:gs>
                    <a:gs pos="30000">
                      <a:schemeClr val="tx1"/>
                    </a:gs>
                  </a:gsLst>
                  <a:lin ang="5400000" scaled="0"/>
                </a:gradFill>
              </a:rPr>
              <a:t>Role Based</a:t>
            </a:r>
          </a:p>
          <a:p>
            <a:pPr algn="ctr">
              <a:lnSpc>
                <a:spcPct val="90000"/>
              </a:lnSpc>
              <a:spcAft>
                <a:spcPts val="600"/>
              </a:spcAft>
            </a:pPr>
            <a:r>
              <a:rPr lang="en-GB" sz="2400" b="1" dirty="0">
                <a:gradFill>
                  <a:gsLst>
                    <a:gs pos="2917">
                      <a:schemeClr val="tx1"/>
                    </a:gs>
                    <a:gs pos="30000">
                      <a:schemeClr val="tx1"/>
                    </a:gs>
                  </a:gsLst>
                  <a:lin ang="5400000" scaled="0"/>
                </a:gradFill>
              </a:rPr>
              <a:t>Access Control</a:t>
            </a:r>
          </a:p>
        </p:txBody>
      </p:sp>
      <p:sp>
        <p:nvSpPr>
          <p:cNvPr id="38" name="TextBox 37">
            <a:extLst>
              <a:ext uri="{FF2B5EF4-FFF2-40B4-BE49-F238E27FC236}">
                <a16:creationId xmlns:a16="http://schemas.microsoft.com/office/drawing/2014/main" id="{78A1C877-DEC7-4644-B9AE-CC653F4D34CE}"/>
              </a:ext>
            </a:extLst>
          </p:cNvPr>
          <p:cNvSpPr txBox="1"/>
          <p:nvPr/>
        </p:nvSpPr>
        <p:spPr>
          <a:xfrm>
            <a:off x="7193095" y="1272299"/>
            <a:ext cx="133414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Policies</a:t>
            </a:r>
          </a:p>
        </p:txBody>
      </p:sp>
      <p:sp>
        <p:nvSpPr>
          <p:cNvPr id="47" name="TextBox 46">
            <a:extLst>
              <a:ext uri="{FF2B5EF4-FFF2-40B4-BE49-F238E27FC236}">
                <a16:creationId xmlns:a16="http://schemas.microsoft.com/office/drawing/2014/main" id="{675B797A-3028-4391-B34D-E59BD0A7F6B0}"/>
              </a:ext>
            </a:extLst>
          </p:cNvPr>
          <p:cNvSpPr txBox="1"/>
          <p:nvPr/>
        </p:nvSpPr>
        <p:spPr>
          <a:xfrm>
            <a:off x="10356904" y="1271115"/>
            <a:ext cx="1097095"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Locks</a:t>
            </a:r>
          </a:p>
        </p:txBody>
      </p:sp>
      <p:sp>
        <p:nvSpPr>
          <p:cNvPr id="24" name="Rectangle 23">
            <a:extLst>
              <a:ext uri="{FF2B5EF4-FFF2-40B4-BE49-F238E27FC236}">
                <a16:creationId xmlns:a16="http://schemas.microsoft.com/office/drawing/2014/main" id="{5D0C5C5B-D640-4005-AFC2-347422E9F33A}"/>
              </a:ext>
            </a:extLst>
          </p:cNvPr>
          <p:cNvSpPr/>
          <p:nvPr/>
        </p:nvSpPr>
        <p:spPr bwMode="auto">
          <a:xfrm>
            <a:off x="3388907" y="2612848"/>
            <a:ext cx="2754000" cy="3873637"/>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146304" rIns="10800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ts val="1200"/>
              </a:spcAft>
              <a:buFont typeface="Arial" panose="020B0604020202020204" pitchFamily="34" charset="0"/>
              <a:buChar char="•"/>
            </a:pPr>
            <a:endParaRPr lang="en-GB" sz="2200" dirty="0">
              <a:solidFill>
                <a:schemeClr val="tx1">
                  <a:lumMod val="50000"/>
                </a:schemeClr>
              </a:solidFill>
              <a:cs typeface="Segoe UI" pitchFamily="34" charset="0"/>
            </a:endParaRPr>
          </a:p>
          <a:p>
            <a:pPr marL="342900" indent="-342900" defTabSz="932472" fontAlgn="base">
              <a:lnSpc>
                <a:spcPct val="90000"/>
              </a:lnSpc>
              <a:spcBef>
                <a:spcPct val="0"/>
              </a:spcBef>
              <a:spcAft>
                <a:spcPts val="1200"/>
              </a:spcAft>
              <a:buFont typeface="Arial" panose="020B0604020202020204" pitchFamily="34" charset="0"/>
              <a:buChar char="•"/>
            </a:pPr>
            <a:r>
              <a:rPr lang="en-GB" sz="2200" dirty="0">
                <a:solidFill>
                  <a:schemeClr val="tx1">
                    <a:lumMod val="50000"/>
                  </a:schemeClr>
                </a:solidFill>
                <a:cs typeface="Segoe UI" pitchFamily="34" charset="0"/>
              </a:rPr>
              <a:t>Control access to resources</a:t>
            </a:r>
          </a:p>
          <a:p>
            <a:pPr marL="342900" indent="-342900" defTabSz="932472" fontAlgn="base">
              <a:lnSpc>
                <a:spcPct val="90000"/>
              </a:lnSpc>
              <a:spcBef>
                <a:spcPct val="0"/>
              </a:spcBef>
              <a:spcAft>
                <a:spcPts val="1200"/>
              </a:spcAft>
              <a:buFont typeface="Arial" panose="020B0604020202020204" pitchFamily="34" charset="0"/>
              <a:buChar char="•"/>
            </a:pPr>
            <a:r>
              <a:rPr lang="en-GB" sz="2200" dirty="0">
                <a:solidFill>
                  <a:schemeClr val="tx1">
                    <a:lumMod val="50000"/>
                  </a:schemeClr>
                </a:solidFill>
                <a:cs typeface="Segoe UI" pitchFamily="34" charset="0"/>
              </a:rPr>
              <a:t>Fine grained roles and operations</a:t>
            </a:r>
          </a:p>
          <a:p>
            <a:pPr marL="342900" indent="-342900" defTabSz="932472" fontAlgn="base">
              <a:lnSpc>
                <a:spcPct val="90000"/>
              </a:lnSpc>
              <a:spcBef>
                <a:spcPct val="0"/>
              </a:spcBef>
              <a:spcAft>
                <a:spcPts val="1200"/>
              </a:spcAft>
              <a:buFont typeface="Arial" panose="020B0604020202020204" pitchFamily="34" charset="0"/>
              <a:buChar char="•"/>
            </a:pPr>
            <a:r>
              <a:rPr lang="en-GB" sz="2200" dirty="0">
                <a:solidFill>
                  <a:schemeClr val="tx1">
                    <a:lumMod val="50000"/>
                  </a:schemeClr>
                </a:solidFill>
                <a:cs typeface="Segoe UI" pitchFamily="34" charset="0"/>
              </a:rPr>
              <a:t>Backed by Azure AD</a:t>
            </a:r>
          </a:p>
        </p:txBody>
      </p:sp>
      <p:sp>
        <p:nvSpPr>
          <p:cNvPr id="26" name="Rectangle 25">
            <a:extLst>
              <a:ext uri="{FF2B5EF4-FFF2-40B4-BE49-F238E27FC236}">
                <a16:creationId xmlns:a16="http://schemas.microsoft.com/office/drawing/2014/main" id="{457F3F19-F9D5-49FE-85A4-7398D9A54CEA}"/>
              </a:ext>
            </a:extLst>
          </p:cNvPr>
          <p:cNvSpPr/>
          <p:nvPr/>
        </p:nvSpPr>
        <p:spPr bwMode="auto">
          <a:xfrm>
            <a:off x="6483169" y="2612849"/>
            <a:ext cx="2754000" cy="3873637"/>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146304" rIns="10800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ts val="1200"/>
              </a:spcAft>
              <a:buFont typeface="Arial" panose="020B0604020202020204" pitchFamily="34" charset="0"/>
              <a:buChar char="•"/>
            </a:pPr>
            <a:endParaRPr lang="en-GB" sz="2200" dirty="0">
              <a:solidFill>
                <a:schemeClr val="tx1">
                  <a:lumMod val="50000"/>
                </a:schemeClr>
              </a:solidFill>
              <a:cs typeface="Segoe UI" pitchFamily="34" charset="0"/>
            </a:endParaRPr>
          </a:p>
          <a:p>
            <a:pPr marL="342900" indent="-342900" defTabSz="932472" fontAlgn="base">
              <a:lnSpc>
                <a:spcPct val="90000"/>
              </a:lnSpc>
              <a:spcBef>
                <a:spcPct val="0"/>
              </a:spcBef>
              <a:spcAft>
                <a:spcPts val="1200"/>
              </a:spcAft>
              <a:buFont typeface="Arial" panose="020B0604020202020204" pitchFamily="34" charset="0"/>
              <a:buChar char="•"/>
            </a:pPr>
            <a:r>
              <a:rPr lang="en-GB" sz="2200" dirty="0">
                <a:solidFill>
                  <a:schemeClr val="tx1">
                    <a:lumMod val="50000"/>
                  </a:schemeClr>
                </a:solidFill>
                <a:cs typeface="Segoe UI" pitchFamily="34" charset="0"/>
              </a:rPr>
              <a:t>Govern how resources are used with rules</a:t>
            </a:r>
          </a:p>
          <a:p>
            <a:pPr marL="342900" indent="-342900" defTabSz="932472" fontAlgn="base">
              <a:lnSpc>
                <a:spcPct val="90000"/>
              </a:lnSpc>
              <a:spcBef>
                <a:spcPct val="0"/>
              </a:spcBef>
              <a:spcAft>
                <a:spcPts val="1200"/>
              </a:spcAft>
              <a:buFont typeface="Arial" panose="020B0604020202020204" pitchFamily="34" charset="0"/>
              <a:buChar char="•"/>
            </a:pPr>
            <a:r>
              <a:rPr lang="en-GB" sz="2200" dirty="0">
                <a:solidFill>
                  <a:schemeClr val="tx1">
                    <a:lumMod val="50000"/>
                  </a:schemeClr>
                </a:solidFill>
                <a:cs typeface="Segoe UI" pitchFamily="34" charset="0"/>
              </a:rPr>
              <a:t>Apply restrictions on type, region, size, name, etc</a:t>
            </a:r>
          </a:p>
          <a:p>
            <a:pPr marL="342900" indent="-342900" defTabSz="932472" fontAlgn="base">
              <a:lnSpc>
                <a:spcPct val="90000"/>
              </a:lnSpc>
              <a:spcBef>
                <a:spcPct val="0"/>
              </a:spcBef>
              <a:spcAft>
                <a:spcPts val="1200"/>
              </a:spcAft>
              <a:buFont typeface="Arial" panose="020B0604020202020204" pitchFamily="34" charset="0"/>
              <a:buChar char="•"/>
            </a:pPr>
            <a:r>
              <a:rPr lang="en-GB" sz="2200" dirty="0">
                <a:solidFill>
                  <a:schemeClr val="tx1">
                    <a:lumMod val="50000"/>
                  </a:schemeClr>
                </a:solidFill>
                <a:cs typeface="Segoe UI" pitchFamily="34" charset="0"/>
              </a:rPr>
              <a:t>Global or group level</a:t>
            </a:r>
          </a:p>
        </p:txBody>
      </p:sp>
      <p:sp>
        <p:nvSpPr>
          <p:cNvPr id="27" name="Rectangle 26">
            <a:extLst>
              <a:ext uri="{FF2B5EF4-FFF2-40B4-BE49-F238E27FC236}">
                <a16:creationId xmlns:a16="http://schemas.microsoft.com/office/drawing/2014/main" id="{27535FC7-6F55-42FC-9D98-BE1C9F4A0110}"/>
              </a:ext>
            </a:extLst>
          </p:cNvPr>
          <p:cNvSpPr/>
          <p:nvPr/>
        </p:nvSpPr>
        <p:spPr bwMode="auto">
          <a:xfrm>
            <a:off x="9528452" y="2612849"/>
            <a:ext cx="2754000" cy="3873637"/>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146304" rIns="10800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ts val="1200"/>
              </a:spcAft>
              <a:buFont typeface="Arial" panose="020B0604020202020204" pitchFamily="34" charset="0"/>
              <a:buChar char="•"/>
            </a:pPr>
            <a:endParaRPr lang="en-GB" sz="2200" dirty="0">
              <a:solidFill>
                <a:schemeClr val="tx1">
                  <a:lumMod val="50000"/>
                </a:schemeClr>
              </a:solidFill>
              <a:cs typeface="Segoe UI" pitchFamily="34" charset="0"/>
            </a:endParaRPr>
          </a:p>
          <a:p>
            <a:pPr marL="342900" indent="-342900" defTabSz="932472" fontAlgn="base">
              <a:lnSpc>
                <a:spcPct val="90000"/>
              </a:lnSpc>
              <a:spcBef>
                <a:spcPct val="0"/>
              </a:spcBef>
              <a:spcAft>
                <a:spcPts val="1200"/>
              </a:spcAft>
              <a:buFont typeface="Arial" panose="020B0604020202020204" pitchFamily="34" charset="0"/>
              <a:buChar char="•"/>
            </a:pPr>
            <a:r>
              <a:rPr lang="en-GB" sz="2200" dirty="0">
                <a:solidFill>
                  <a:schemeClr val="tx1">
                    <a:lumMod val="50000"/>
                  </a:schemeClr>
                </a:solidFill>
                <a:cs typeface="Segoe UI" pitchFamily="34" charset="0"/>
              </a:rPr>
              <a:t>Protect live resources</a:t>
            </a:r>
          </a:p>
          <a:p>
            <a:pPr marL="342900" indent="-342900" defTabSz="932472" fontAlgn="base">
              <a:lnSpc>
                <a:spcPct val="90000"/>
              </a:lnSpc>
              <a:spcBef>
                <a:spcPct val="0"/>
              </a:spcBef>
              <a:spcAft>
                <a:spcPts val="1200"/>
              </a:spcAft>
              <a:buFont typeface="Arial" panose="020B0604020202020204" pitchFamily="34" charset="0"/>
              <a:buChar char="•"/>
            </a:pPr>
            <a:r>
              <a:rPr lang="en-GB" sz="2200" dirty="0">
                <a:solidFill>
                  <a:schemeClr val="tx1">
                    <a:lumMod val="50000"/>
                  </a:schemeClr>
                </a:solidFill>
                <a:cs typeface="Segoe UI" pitchFamily="34" charset="0"/>
              </a:rPr>
              <a:t>Prevent accidental changes with RBAC</a:t>
            </a:r>
          </a:p>
          <a:p>
            <a:pPr marL="342900" indent="-342900" defTabSz="932472" fontAlgn="base">
              <a:lnSpc>
                <a:spcPct val="90000"/>
              </a:lnSpc>
              <a:spcBef>
                <a:spcPct val="0"/>
              </a:spcBef>
              <a:spcAft>
                <a:spcPts val="1200"/>
              </a:spcAft>
              <a:buFont typeface="Arial" panose="020B0604020202020204" pitchFamily="34" charset="0"/>
              <a:buChar char="•"/>
            </a:pPr>
            <a:r>
              <a:rPr lang="en-GB" sz="2200" dirty="0">
                <a:solidFill>
                  <a:schemeClr val="tx1">
                    <a:lumMod val="50000"/>
                  </a:schemeClr>
                </a:solidFill>
                <a:cs typeface="Segoe UI" pitchFamily="34" charset="0"/>
              </a:rPr>
              <a:t>Lock against deletion or modification</a:t>
            </a:r>
          </a:p>
        </p:txBody>
      </p:sp>
      <p:pic>
        <p:nvPicPr>
          <p:cNvPr id="23" name="Graphic 22">
            <a:extLst>
              <a:ext uri="{FF2B5EF4-FFF2-40B4-BE49-F238E27FC236}">
                <a16:creationId xmlns:a16="http://schemas.microsoft.com/office/drawing/2014/main" id="{BB33615D-9178-4BEB-B918-70BE1FC717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61851" y="1957237"/>
            <a:ext cx="1008112" cy="1008112"/>
          </a:xfrm>
          <a:prstGeom prst="rect">
            <a:avLst/>
          </a:prstGeom>
        </p:spPr>
      </p:pic>
      <p:pic>
        <p:nvPicPr>
          <p:cNvPr id="25" name="Graphic 24">
            <a:extLst>
              <a:ext uri="{FF2B5EF4-FFF2-40B4-BE49-F238E27FC236}">
                <a16:creationId xmlns:a16="http://schemas.microsoft.com/office/drawing/2014/main" id="{0A2371AD-D7C9-4E32-8581-D74080AD71C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18153" y="2081316"/>
            <a:ext cx="884033" cy="884033"/>
          </a:xfrm>
          <a:prstGeom prst="rect">
            <a:avLst/>
          </a:prstGeom>
        </p:spPr>
      </p:pic>
      <p:pic>
        <p:nvPicPr>
          <p:cNvPr id="45" name="Graphic 44">
            <a:extLst>
              <a:ext uri="{FF2B5EF4-FFF2-40B4-BE49-F238E27FC236}">
                <a16:creationId xmlns:a16="http://schemas.microsoft.com/office/drawing/2014/main" id="{3710E568-F9B7-490B-B7FF-7549C703E6A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450375" y="2055194"/>
            <a:ext cx="910155" cy="910155"/>
          </a:xfrm>
          <a:prstGeom prst="rect">
            <a:avLst/>
          </a:prstGeom>
        </p:spPr>
      </p:pic>
      <p:sp>
        <p:nvSpPr>
          <p:cNvPr id="30" name="Isosceles Triangle 29">
            <a:extLst>
              <a:ext uri="{FF2B5EF4-FFF2-40B4-BE49-F238E27FC236}">
                <a16:creationId xmlns:a16="http://schemas.microsoft.com/office/drawing/2014/main" id="{7B9713F5-BE18-47F0-BFD3-431CAE4419C1}"/>
              </a:ext>
            </a:extLst>
          </p:cNvPr>
          <p:cNvSpPr/>
          <p:nvPr/>
        </p:nvSpPr>
        <p:spPr>
          <a:xfrm rot="10800000">
            <a:off x="262311" y="1108589"/>
            <a:ext cx="467948" cy="403403"/>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582319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WHITE TEMPLATE">
  <a:themeElements>
    <a:clrScheme name="BT - Blue - white back, gold">
      <a:dk1>
        <a:srgbClr val="353535"/>
      </a:dk1>
      <a:lt1>
        <a:srgbClr val="FFFFFF"/>
      </a:lt1>
      <a:dk2>
        <a:srgbClr val="0078D7"/>
      </a:dk2>
      <a:lt2>
        <a:srgbClr val="EAEAEA"/>
      </a:lt2>
      <a:accent1>
        <a:srgbClr val="0078D7"/>
      </a:accent1>
      <a:accent2>
        <a:srgbClr val="002050"/>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0.potx" id="{2B9D109A-B5EA-4192-A8BC-1B4175E7EC76}" vid="{220B14D8-9A3D-4FDC-8AEC-2FC02735BAD7}"/>
    </a:ext>
  </a:extLst>
</a:theme>
</file>

<file path=ppt/theme/theme2.xml><?xml version="1.0" encoding="utf-8"?>
<a:theme xmlns:a="http://schemas.openxmlformats.org/drawingml/2006/main" name="LIGHT GRAY TEMPLATE">
  <a:themeElements>
    <a:clrScheme name="BT - Blue - White back, gold">
      <a:dk1>
        <a:srgbClr val="353535"/>
      </a:dk1>
      <a:lt1>
        <a:srgbClr val="FFFFFF"/>
      </a:lt1>
      <a:dk2>
        <a:srgbClr val="0078D7"/>
      </a:dk2>
      <a:lt2>
        <a:srgbClr val="E6E6E6"/>
      </a:lt2>
      <a:accent1>
        <a:srgbClr val="0078D7"/>
      </a:accent1>
      <a:accent2>
        <a:srgbClr val="002050"/>
      </a:accent2>
      <a:accent3>
        <a:srgbClr val="00BCF2"/>
      </a:accent3>
      <a:accent4>
        <a:srgbClr val="FF8C0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0.potx" id="{2B9D109A-B5EA-4192-A8BC-1B4175E7EC76}" vid="{D1F8E830-E47D-454E-8DFC-7FF0B7AB3709}"/>
    </a:ext>
  </a:extLst>
</a:theme>
</file>

<file path=ppt/theme/theme3.xml><?xml version="1.0" encoding="utf-8"?>
<a:theme xmlns:a="http://schemas.openxmlformats.org/drawingml/2006/main" name="DARK GRAY TEMPLATE">
  <a:themeElements>
    <a:clrScheme name="BT - Blue - dark back, gold and lime">
      <a:dk1>
        <a:srgbClr val="353535"/>
      </a:dk1>
      <a:lt1>
        <a:srgbClr val="FFFFFF"/>
      </a:lt1>
      <a:dk2>
        <a:srgbClr val="0078D7"/>
      </a:dk2>
      <a:lt2>
        <a:srgbClr val="CDF4FF"/>
      </a:lt2>
      <a:accent1>
        <a:srgbClr val="0078D7"/>
      </a:accent1>
      <a:accent2>
        <a:srgbClr val="D2D2D2"/>
      </a:accent2>
      <a:accent3>
        <a:srgbClr val="00BCF2"/>
      </a:accent3>
      <a:accent4>
        <a:srgbClr val="FF8C00"/>
      </a:accent4>
      <a:accent5>
        <a:srgbClr val="BAD80A"/>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0.potx" id="{2B9D109A-B5EA-4192-A8BC-1B4175E7EC76}" vid="{2269423F-286C-4B6F-81F7-3684800E43F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78EB371277334A8D9A6C9E39E47D21" ma:contentTypeVersion="12" ma:contentTypeDescription="Create a new document." ma:contentTypeScope="" ma:versionID="9ad1f031953f67a554b962bba84a1df5">
  <xsd:schema xmlns:xsd="http://www.w3.org/2001/XMLSchema" xmlns:xs="http://www.w3.org/2001/XMLSchema" xmlns:p="http://schemas.microsoft.com/office/2006/metadata/properties" xmlns:ns1="http://schemas.microsoft.com/sharepoint/v3" xmlns:ns2="1ac4319f-6d82-40b9-bc0b-aa86be511f0b" xmlns:ns3="d2e166a3-be6b-498f-91c8-75261bc1c406" targetNamespace="http://schemas.microsoft.com/office/2006/metadata/properties" ma:root="true" ma:fieldsID="5ff208d36c5902cd7261a3353ccdb6b0" ns1:_="" ns2:_="" ns3:_="">
    <xsd:import namespace="http://schemas.microsoft.com/sharepoint/v3"/>
    <xsd:import namespace="1ac4319f-6d82-40b9-bc0b-aa86be511f0b"/>
    <xsd:import namespace="d2e166a3-be6b-498f-91c8-75261bc1c40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Tags" minOccurs="0"/>
                <xsd:element ref="ns3:SharedWithUsers" minOccurs="0"/>
                <xsd:element ref="ns3:SharedWithDetails" minOccurs="0"/>
                <xsd:element ref="ns3:LastSharedByUser" minOccurs="0"/>
                <xsd:element ref="ns3:LastSharedByTime" minOccurs="0"/>
                <xsd:element ref="ns2:MediaServiceDateTaken"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ac4319f-6d82-40b9-bc0b-aa86be511f0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7" nillable="true" ma:displayName="MediaServiceDateTaken" ma:description="" ma:hidden="true" ma:internalName="MediaServiceDateTaken" ma:readOnly="true">
      <xsd:simpleType>
        <xsd:restriction base="dms:Text"/>
      </xsd:simpleType>
    </xsd:element>
    <xsd:element name="MediaServiceOCR" ma:index="18" nillable="true" ma:displayName="MediaServiceOCR" ma:description="" ma:internalName="MediaServiceOCR" ma:readOnly="true">
      <xsd:simpleType>
        <xsd:restriction base="dms:Note">
          <xsd:maxLength value="255"/>
        </xsd:restriction>
      </xsd:simpleType>
    </xsd:element>
    <xsd:element name="MediaServiceLocation" ma:index="19" nillable="true" ma:displayName="MediaServiceLocation" ma:descrip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2e166a3-be6b-498f-91c8-75261bc1c406"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element name="LastSharedByUser" ma:index="15" nillable="true" ma:displayName="Last Shared By User" ma:description="" ma:hidden="true" ma:internalName="LastSharedByUser" ma:readOnly="true">
      <xsd:simpleType>
        <xsd:restriction base="dms:Note"/>
      </xsd:simpleType>
    </xsd:element>
    <xsd:element name="LastSharedByTime" ma:index="16"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7CADB5-7659-459D-AB4F-AEE550F174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ac4319f-6d82-40b9-bc0b-aa86be511f0b"/>
    <ds:schemaRef ds:uri="d2e166a3-be6b-498f-91c8-75261bc1c4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11818F-E349-4717-8F77-E8BBC84006B3}">
  <ds:schemaRefs>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d2e166a3-be6b-498f-91c8-75261bc1c406"/>
    <ds:schemaRef ds:uri="1ac4319f-6d82-40b9-bc0b-aa86be511f0b"/>
    <ds:schemaRef ds:uri="http://purl.org/dc/terms/"/>
    <ds:schemaRef ds:uri="http://schemas.microsoft.com/sharepoint/v3"/>
    <ds:schemaRef ds:uri="http://www.w3.org/XML/1998/namespace"/>
    <ds:schemaRef ds:uri="http://purl.org/dc/dcmitype/"/>
  </ds:schemaRefs>
</ds:datastoreItem>
</file>

<file path=customXml/itemProps3.xml><?xml version="1.0" encoding="utf-8"?>
<ds:datastoreItem xmlns:ds="http://schemas.openxmlformats.org/officeDocument/2006/customXml" ds:itemID="{F5CE17E8-AEE8-44E9-A676-0053A76E29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16-9_Business_BLUE_2017_20</Template>
  <TotalTime>2035</TotalTime>
  <Words>3501</Words>
  <Application>Microsoft Office PowerPoint</Application>
  <PresentationFormat>Custom</PresentationFormat>
  <Paragraphs>493</Paragraphs>
  <Slides>30</Slides>
  <Notes>30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30</vt:i4>
      </vt:variant>
    </vt:vector>
  </HeadingPairs>
  <TitlesOfParts>
    <vt:vector size="44" baseType="lpstr">
      <vt:lpstr>Abyssinica SIL</vt:lpstr>
      <vt:lpstr>Arial</vt:lpstr>
      <vt:lpstr>Consolas</vt:lpstr>
      <vt:lpstr>Courier New</vt:lpstr>
      <vt:lpstr>Leelawadee UI</vt:lpstr>
      <vt:lpstr>OCR A Extended</vt:lpstr>
      <vt:lpstr>Segoe UI</vt:lpstr>
      <vt:lpstr>Segoe UI Light</vt:lpstr>
      <vt:lpstr>Segoe UI Semibold</vt:lpstr>
      <vt:lpstr>Segoe UI Semilight</vt:lpstr>
      <vt:lpstr>Wingdings</vt:lpstr>
      <vt:lpstr>WHITE TEMPLATE</vt:lpstr>
      <vt:lpstr>LIGHT GRAY TEMPLATE</vt:lpstr>
      <vt:lpstr>DARK GRAY TEMPLATE</vt:lpstr>
      <vt:lpstr>PowerPoint Presentation</vt:lpstr>
      <vt:lpstr>Topics</vt:lpstr>
      <vt:lpstr>Resource Manager  Overview</vt:lpstr>
      <vt:lpstr>PowerPoint Presentation</vt:lpstr>
      <vt:lpstr>PowerPoint Presentation</vt:lpstr>
      <vt:lpstr>PowerPoint Presentation</vt:lpstr>
      <vt:lpstr>PowerPoint Presentation</vt:lpstr>
      <vt:lpstr>PowerPoint Presentation</vt:lpstr>
      <vt:lpstr>PowerPoint Presentation</vt:lpstr>
      <vt:lpstr>Resource Providers &amp; Types</vt:lpstr>
      <vt:lpstr>Azure Resource Explorer</vt:lpstr>
      <vt:lpstr>Azure Resource Ids</vt:lpstr>
      <vt:lpstr>Infrastructure As Code </vt:lpstr>
      <vt:lpstr>PowerPoint Presentation</vt:lpstr>
      <vt:lpstr>Templates Basics</vt:lpstr>
      <vt:lpstr>General Template Structure</vt:lpstr>
      <vt:lpstr>PowerPoint Presentation</vt:lpstr>
      <vt:lpstr>PowerPoint Presentation</vt:lpstr>
      <vt:lpstr>PowerPoint Presentation</vt:lpstr>
      <vt:lpstr>PowerPoint Presentation</vt:lpstr>
      <vt:lpstr>PowerPoint Presentation</vt:lpstr>
      <vt:lpstr>Deeper Dive</vt:lpstr>
      <vt:lpstr>Parameters vs. Variables</vt:lpstr>
      <vt:lpstr>Editing Templates - Advice</vt:lpstr>
      <vt:lpstr>Template Functions</vt:lpstr>
      <vt:lpstr>Template Functions - Commonly Used</vt:lpstr>
      <vt:lpstr>Resource Dependencies  </vt:lpstr>
      <vt:lpstr>Template Outputs</vt:lpstr>
      <vt:lpstr>Resource Summary</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Resource Manager - Technical Primer</dc:title>
  <dc:subject>&lt;Speech title here&gt;</dc:subject>
  <dc:creator>Ben Coleman</dc:creator>
  <cp:keywords>azure; resource manager; arm; automation; infrastructure-as-code; templates; json</cp:keywords>
  <dc:description>Template: _x000d_
Formatting: _x000d_
Audience Type:</dc:description>
  <cp:lastModifiedBy>Richard Cheney</cp:lastModifiedBy>
  <cp:revision>20</cp:revision>
  <dcterms:created xsi:type="dcterms:W3CDTF">2017-08-25T06:56:21Z</dcterms:created>
  <dcterms:modified xsi:type="dcterms:W3CDTF">2017-11-17T14:50:26Z</dcterms:modified>
  <cp:category>tech primer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0x0101000778EB371277334A8D9A6C9E39E47D21</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richeney@microsoft.com</vt:lpwstr>
  </property>
  <property fmtid="{D5CDD505-2E9C-101B-9397-08002B2CF9AE}" pid="14" name="MSIP_Label_f42aa342-8706-4288-bd11-ebb85995028c_SetDate">
    <vt:lpwstr>2017-11-08T12:21:15.8111228Z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Extended_MSFT_Method">
    <vt:lpwstr>Automatic</vt:lpwstr>
  </property>
  <property fmtid="{D5CDD505-2E9C-101B-9397-08002B2CF9AE}" pid="18" name="Sensitivity">
    <vt:lpwstr>General</vt:lpwstr>
  </property>
</Properties>
</file>