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576" r:id="rId3"/>
    <p:sldId id="513" r:id="rId4"/>
    <p:sldId id="615" r:id="rId5"/>
    <p:sldId id="600" r:id="rId6"/>
    <p:sldId id="604" r:id="rId7"/>
    <p:sldId id="609" r:id="rId8"/>
    <p:sldId id="610" r:id="rId9"/>
    <p:sldId id="611" r:id="rId10"/>
    <p:sldId id="613" r:id="rId11"/>
    <p:sldId id="621" r:id="rId12"/>
    <p:sldId id="622" r:id="rId13"/>
    <p:sldId id="367"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66"/>
    <a:srgbClr val="CC00FF"/>
    <a:srgbClr val="FFCCFF"/>
    <a:srgbClr val="FF66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8718" autoAdjust="0"/>
  </p:normalViewPr>
  <p:slideViewPr>
    <p:cSldViewPr snapToObjects="1">
      <p:cViewPr varScale="1">
        <p:scale>
          <a:sx n="67" d="100"/>
          <a:sy n="67" d="100"/>
        </p:scale>
        <p:origin x="121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65BA2A5E-8D57-44BE-A703-91681CA9549A}" type="datetimeFigureOut">
              <a:rPr lang="en-US"/>
              <a:pPr>
                <a:defRPr/>
              </a:pPr>
              <a:t>4/7/2022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B3CF0C8E-704F-4146-9EA9-FC078C218F5F}" type="slidenum">
              <a:rPr lang="en-US"/>
              <a:pPr>
                <a:defRPr/>
              </a:pPr>
              <a:t>‹#›</a:t>
            </a:fld>
            <a:endParaRPr lang="en-US"/>
          </a:p>
        </p:txBody>
      </p:sp>
    </p:spTree>
    <p:extLst>
      <p:ext uri="{BB962C8B-B14F-4D97-AF65-F5344CB8AC3E}">
        <p14:creationId xmlns:p14="http://schemas.microsoft.com/office/powerpoint/2010/main" val="255981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0"/>
            <a:ext cx="9144000" cy="6832600"/>
          </a:xfrm>
          <a:prstGeom prst="rect">
            <a:avLst/>
          </a:prstGeom>
          <a:noFill/>
          <a:ln w="9525">
            <a:noFill/>
            <a:miter lim="800000"/>
            <a:headEnd/>
            <a:tailEnd/>
          </a:ln>
        </p:spPr>
      </p:pic>
      <p:sp>
        <p:nvSpPr>
          <p:cNvPr id="36873" name="Title Placeholder 1"/>
          <p:cNvSpPr>
            <a:spLocks noGrp="1"/>
          </p:cNvSpPr>
          <p:nvPr>
            <p:ph type="ctrTitle"/>
          </p:nvPr>
        </p:nvSpPr>
        <p:spPr>
          <a:xfrm>
            <a:off x="685800" y="2130425"/>
            <a:ext cx="7772400" cy="1470025"/>
          </a:xfrm>
        </p:spPr>
        <p:txBody>
          <a:bodyPr/>
          <a:lstStyle>
            <a:lvl1pPr algn="ctr">
              <a:defRPr sz="4400" smtClean="0"/>
            </a:lvl1pPr>
          </a:lstStyle>
          <a:p>
            <a:endParaRPr lang="en-US"/>
          </a:p>
        </p:txBody>
      </p:sp>
      <p:sp>
        <p:nvSpPr>
          <p:cNvPr id="36874" name="Text Placeholder 2"/>
          <p:cNvSpPr>
            <a:spLocks noGrp="1"/>
          </p:cNvSpPr>
          <p:nvPr>
            <p:ph type="subTitle" idx="1"/>
          </p:nvPr>
        </p:nvSpPr>
        <p:spPr>
          <a:xfrm>
            <a:off x="1371600" y="3886200"/>
            <a:ext cx="6400800" cy="1752600"/>
          </a:xfrm>
        </p:spPr>
        <p:txBody>
          <a:bodyPr/>
          <a:lstStyle>
            <a:lvl1pPr marL="0" indent="0" algn="ctr">
              <a:buFont typeface="Arial" charset="0"/>
              <a:buNone/>
              <a:defRPr sz="3200" smtClean="0"/>
            </a:lvl1pPr>
          </a:lstStyle>
          <a:p>
            <a:endParaRPr lang="en-US"/>
          </a:p>
        </p:txBody>
      </p:sp>
      <p:sp>
        <p:nvSpPr>
          <p:cNvPr id="5" name="Date Placeholder 3"/>
          <p:cNvSpPr>
            <a:spLocks noGrp="1"/>
          </p:cNvSpPr>
          <p:nvPr>
            <p:ph type="dt" sz="half" idx="10"/>
          </p:nvPr>
        </p:nvSpPr>
        <p:spPr>
          <a:xfrm>
            <a:off x="457200" y="6245225"/>
            <a:ext cx="2133600" cy="476250"/>
          </a:xfrm>
        </p:spPr>
        <p:txBody>
          <a:bodyPr/>
          <a:lstStyle>
            <a:lvl1pPr>
              <a:defRPr/>
            </a:lvl1pPr>
          </a:lstStyle>
          <a:p>
            <a:pPr>
              <a:defRPr/>
            </a:pPr>
            <a:fld id="{3808C9A9-E518-4596-8DA8-B742032F1AF0}" type="datetime1">
              <a:rPr lang="en-US"/>
              <a:pPr>
                <a:defRPr/>
              </a:pPr>
              <a:t>4/7/2022</a:t>
            </a:fld>
            <a:endParaRPr lang="en-US"/>
          </a:p>
        </p:txBody>
      </p:sp>
      <p:sp>
        <p:nvSpPr>
          <p:cNvPr id="6" name="Footer Placeholder 4"/>
          <p:cNvSpPr>
            <a:spLocks noGrp="1"/>
          </p:cNvSpPr>
          <p:nvPr>
            <p:ph type="ftr" sz="quarter" idx="11"/>
          </p:nvPr>
        </p:nvSpPr>
        <p:spPr>
          <a:xfrm>
            <a:off x="3124200" y="6245225"/>
            <a:ext cx="2895600" cy="476250"/>
          </a:xfrm>
        </p:spPr>
        <p:txBody>
          <a:bodyPr/>
          <a:lstStyle>
            <a:lvl1pPr>
              <a:defRPr/>
            </a:lvl1pPr>
          </a:lstStyle>
          <a:p>
            <a:pPr>
              <a:defRPr/>
            </a:pPr>
            <a:r>
              <a:rPr lang="en-US"/>
              <a:t>NESA : Increasing SIVR Penetration</a:t>
            </a:r>
          </a:p>
        </p:txBody>
      </p:sp>
      <p:sp>
        <p:nvSpPr>
          <p:cNvPr id="7" name="Slide Number Placeholder 5"/>
          <p:cNvSpPr>
            <a:spLocks noGrp="1"/>
          </p:cNvSpPr>
          <p:nvPr>
            <p:ph type="sldNum" sz="quarter" idx="12"/>
          </p:nvPr>
        </p:nvSpPr>
        <p:spPr>
          <a:xfrm>
            <a:off x="6553200" y="6245225"/>
            <a:ext cx="2133600" cy="476250"/>
          </a:xfrm>
        </p:spPr>
        <p:txBody>
          <a:bodyPr/>
          <a:lstStyle>
            <a:lvl1pPr>
              <a:defRPr/>
            </a:lvl1pPr>
          </a:lstStyle>
          <a:p>
            <a:pPr>
              <a:defRPr/>
            </a:pPr>
            <a:fld id="{50940C64-5DDE-4FC9-8A8F-43705B729517}"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71ECE8-1F68-48AA-A836-8FB599705593}" type="datetime1">
              <a:rPr lang="en-US"/>
              <a:pPr>
                <a:defRPr/>
              </a:pPr>
              <a:t>4/7/2022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6" name="Slide Number Placeholder 5"/>
          <p:cNvSpPr>
            <a:spLocks noGrp="1"/>
          </p:cNvSpPr>
          <p:nvPr>
            <p:ph type="sldNum" sz="quarter" idx="12"/>
          </p:nvPr>
        </p:nvSpPr>
        <p:spPr/>
        <p:txBody>
          <a:bodyPr/>
          <a:lstStyle>
            <a:lvl1pPr>
              <a:defRPr/>
            </a:lvl1pPr>
          </a:lstStyle>
          <a:p>
            <a:pPr>
              <a:defRPr/>
            </a:pPr>
            <a:fld id="{64EA1737-41C8-4274-B1B8-5954B60EE64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B98C0-0076-4C31-AE94-217AFF2E0DC0}" type="datetime1">
              <a:rPr lang="en-US"/>
              <a:pPr>
                <a:defRPr/>
              </a:pPr>
              <a:t>4/7/2022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6" name="Slide Number Placeholder 5"/>
          <p:cNvSpPr>
            <a:spLocks noGrp="1"/>
          </p:cNvSpPr>
          <p:nvPr>
            <p:ph type="sldNum" sz="quarter" idx="12"/>
          </p:nvPr>
        </p:nvSpPr>
        <p:spPr/>
        <p:txBody>
          <a:bodyPr/>
          <a:lstStyle>
            <a:lvl1pPr>
              <a:defRPr/>
            </a:lvl1pPr>
          </a:lstStyle>
          <a:p>
            <a:pPr>
              <a:defRPr/>
            </a:pPr>
            <a:fld id="{3C35DF27-06C8-4C47-8723-F93116A32C1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E403DF68-666B-4367-8F5F-0145A72A008F}" type="datetime1">
              <a:rPr lang="en-US"/>
              <a:pPr>
                <a:defRPr/>
              </a:pPr>
              <a:t>4/7/2022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5" name="Slide Number Placeholder 5"/>
          <p:cNvSpPr>
            <a:spLocks noGrp="1"/>
          </p:cNvSpPr>
          <p:nvPr>
            <p:ph type="sldNum" sz="quarter" idx="12"/>
          </p:nvPr>
        </p:nvSpPr>
        <p:spPr/>
        <p:txBody>
          <a:bodyPr/>
          <a:lstStyle>
            <a:lvl1pPr>
              <a:defRPr/>
            </a:lvl1pPr>
          </a:lstStyle>
          <a:p>
            <a:pPr>
              <a:defRPr/>
            </a:pPr>
            <a:fld id="{60A474C5-3288-4730-BF7D-F12110389B23}"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628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643F0F15-2C2F-4833-999D-4EA7BFD7211A}" type="datetime1">
              <a:rPr lang="en-US"/>
              <a:pPr>
                <a:defRPr/>
              </a:pPr>
              <a:t>4/7/2022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6" name="Slide Number Placeholder 5"/>
          <p:cNvSpPr>
            <a:spLocks noGrp="1"/>
          </p:cNvSpPr>
          <p:nvPr>
            <p:ph type="sldNum" sz="quarter" idx="12"/>
          </p:nvPr>
        </p:nvSpPr>
        <p:spPr/>
        <p:txBody>
          <a:bodyPr/>
          <a:lstStyle>
            <a:lvl1pPr>
              <a:defRPr/>
            </a:lvl1pPr>
          </a:lstStyle>
          <a:p>
            <a:pPr>
              <a:defRPr/>
            </a:pPr>
            <a:fld id="{8020823A-4978-4E42-8B25-60FC703F000F}"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7C07AB-77D8-480B-BBBC-4AEDFD91F3CC}" type="datetime1">
              <a:rPr lang="en-US"/>
              <a:pPr>
                <a:defRPr/>
              </a:pPr>
              <a:t>4/7/2022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6" name="Slide Number Placeholder 5"/>
          <p:cNvSpPr>
            <a:spLocks noGrp="1"/>
          </p:cNvSpPr>
          <p:nvPr>
            <p:ph type="sldNum" sz="quarter" idx="12"/>
          </p:nvPr>
        </p:nvSpPr>
        <p:spPr/>
        <p:txBody>
          <a:bodyPr/>
          <a:lstStyle>
            <a:lvl1pPr>
              <a:defRPr/>
            </a:lvl1pPr>
          </a:lstStyle>
          <a:p>
            <a:pPr>
              <a:defRPr/>
            </a:pPr>
            <a:fld id="{418EFCC4-8A4A-4171-9EA1-C96663CDFA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DAE9AE-F1E0-4852-8DB7-2B46C6774619}" type="datetime1">
              <a:rPr lang="en-US"/>
              <a:pPr>
                <a:defRPr/>
              </a:pPr>
              <a:t>4/7/2022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6" name="Slide Number Placeholder 5"/>
          <p:cNvSpPr>
            <a:spLocks noGrp="1"/>
          </p:cNvSpPr>
          <p:nvPr>
            <p:ph type="sldNum" sz="quarter" idx="12"/>
          </p:nvPr>
        </p:nvSpPr>
        <p:spPr/>
        <p:txBody>
          <a:bodyPr/>
          <a:lstStyle>
            <a:lvl1pPr>
              <a:defRPr/>
            </a:lvl1pPr>
          </a:lstStyle>
          <a:p>
            <a:pPr>
              <a:defRPr/>
            </a:pPr>
            <a:fld id="{7A0E4BCB-6C54-4197-8089-73DA7C8B0C3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62B1D9B-1EFB-4E85-9C10-6E94E7BB86D7}" type="datetime1">
              <a:rPr lang="en-US"/>
              <a:pPr>
                <a:defRPr/>
              </a:pPr>
              <a:t>4/7/2022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7" name="Slide Number Placeholder 5"/>
          <p:cNvSpPr>
            <a:spLocks noGrp="1"/>
          </p:cNvSpPr>
          <p:nvPr>
            <p:ph type="sldNum" sz="quarter" idx="12"/>
          </p:nvPr>
        </p:nvSpPr>
        <p:spPr/>
        <p:txBody>
          <a:bodyPr/>
          <a:lstStyle>
            <a:lvl1pPr>
              <a:defRPr/>
            </a:lvl1pPr>
          </a:lstStyle>
          <a:p>
            <a:pPr>
              <a:defRPr/>
            </a:pPr>
            <a:fld id="{65FE88CA-6A4C-4590-95F8-FD2937D9C3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A686C73-E63F-410A-A077-CAE37B5835A5}" type="datetime1">
              <a:rPr lang="en-US"/>
              <a:pPr>
                <a:defRPr/>
              </a:pPr>
              <a:t>4/7/2022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9" name="Slide Number Placeholder 5"/>
          <p:cNvSpPr>
            <a:spLocks noGrp="1"/>
          </p:cNvSpPr>
          <p:nvPr>
            <p:ph type="sldNum" sz="quarter" idx="12"/>
          </p:nvPr>
        </p:nvSpPr>
        <p:spPr/>
        <p:txBody>
          <a:bodyPr/>
          <a:lstStyle>
            <a:lvl1pPr>
              <a:defRPr/>
            </a:lvl1pPr>
          </a:lstStyle>
          <a:p>
            <a:pPr>
              <a:defRPr/>
            </a:pPr>
            <a:fld id="{83FA9802-C3F1-4903-802E-F88E479B869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0BFE05A-F0C8-4E7C-80CE-C0B12A2C6389}" type="datetime1">
              <a:rPr lang="en-US"/>
              <a:pPr>
                <a:defRPr/>
              </a:pPr>
              <a:t>4/7/2022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5" name="Slide Number Placeholder 5"/>
          <p:cNvSpPr>
            <a:spLocks noGrp="1"/>
          </p:cNvSpPr>
          <p:nvPr>
            <p:ph type="sldNum" sz="quarter" idx="12"/>
          </p:nvPr>
        </p:nvSpPr>
        <p:spPr/>
        <p:txBody>
          <a:bodyPr/>
          <a:lstStyle>
            <a:lvl1pPr>
              <a:defRPr/>
            </a:lvl1pPr>
          </a:lstStyle>
          <a:p>
            <a:pPr>
              <a:defRPr/>
            </a:pPr>
            <a:fld id="{FC8B80FD-1F09-4749-9407-4543DC29D61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E13DB8-3E82-45B9-B804-8FB2FFA8388A}" type="datetime1">
              <a:rPr lang="en-US"/>
              <a:pPr>
                <a:defRPr/>
              </a:pPr>
              <a:t>4/7/2022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4" name="Slide Number Placeholder 5"/>
          <p:cNvSpPr>
            <a:spLocks noGrp="1"/>
          </p:cNvSpPr>
          <p:nvPr>
            <p:ph type="sldNum" sz="quarter" idx="12"/>
          </p:nvPr>
        </p:nvSpPr>
        <p:spPr/>
        <p:txBody>
          <a:bodyPr/>
          <a:lstStyle>
            <a:lvl1pPr>
              <a:defRPr/>
            </a:lvl1pPr>
          </a:lstStyle>
          <a:p>
            <a:pPr>
              <a:defRPr/>
            </a:pPr>
            <a:fld id="{FF9B8575-9A12-4482-8E6B-DA4F8B2B8F0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747FFF1-E03F-492C-B1BA-28E83B4B7803}" type="datetime1">
              <a:rPr lang="en-US"/>
              <a:pPr>
                <a:defRPr/>
              </a:pPr>
              <a:t>4/7/2022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7" name="Slide Number Placeholder 5"/>
          <p:cNvSpPr>
            <a:spLocks noGrp="1"/>
          </p:cNvSpPr>
          <p:nvPr>
            <p:ph type="sldNum" sz="quarter" idx="12"/>
          </p:nvPr>
        </p:nvSpPr>
        <p:spPr/>
        <p:txBody>
          <a:bodyPr/>
          <a:lstStyle>
            <a:lvl1pPr>
              <a:defRPr/>
            </a:lvl1pPr>
          </a:lstStyle>
          <a:p>
            <a:pPr>
              <a:defRPr/>
            </a:pPr>
            <a:fld id="{1001B267-9D65-4663-A7EE-08B270CD71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DD32744-9F5E-4D40-A5E5-85E17CE49952}" type="datetime1">
              <a:rPr lang="en-US"/>
              <a:pPr>
                <a:defRPr/>
              </a:pPr>
              <a:t>4/7/2022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NESA : Increasing SIVR Penetration</a:t>
            </a:r>
          </a:p>
        </p:txBody>
      </p:sp>
      <p:sp>
        <p:nvSpPr>
          <p:cNvPr id="7" name="Slide Number Placeholder 5"/>
          <p:cNvSpPr>
            <a:spLocks noGrp="1"/>
          </p:cNvSpPr>
          <p:nvPr>
            <p:ph type="sldNum" sz="quarter" idx="12"/>
          </p:nvPr>
        </p:nvSpPr>
        <p:spPr/>
        <p:txBody>
          <a:bodyPr/>
          <a:lstStyle>
            <a:lvl1pPr>
              <a:defRPr/>
            </a:lvl1pPr>
          </a:lstStyle>
          <a:p>
            <a:pPr>
              <a:defRPr/>
            </a:pPr>
            <a:fld id="{6DE629E8-7E5A-49F0-8351-5B5B293A052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10">
          <a:fgClr>
            <a:schemeClr val="accent1"/>
          </a:fgClr>
          <a:bgClr>
            <a:srgbClr val="FFFFFF"/>
          </a:bgClr>
        </a:pattFill>
        <a:effectLst/>
      </p:bgPr>
    </p:bg>
    <p:spTree>
      <p:nvGrpSpPr>
        <p:cNvPr id="1" name=""/>
        <p:cNvGrpSpPr/>
        <p:nvPr/>
      </p:nvGrpSpPr>
      <p:grpSpPr>
        <a:xfrm>
          <a:off x="0" y="0"/>
          <a:ext cx="0" cy="0"/>
          <a:chOff x="0" y="0"/>
          <a:chExt cx="0" cy="0"/>
        </a:xfrm>
      </p:grpSpPr>
      <p:pic>
        <p:nvPicPr>
          <p:cNvPr id="6146" name="Picture 9"/>
          <p:cNvPicPr>
            <a:picLocks noChangeAspect="1" noChangeArrowheads="1"/>
          </p:cNvPicPr>
          <p:nvPr/>
        </p:nvPicPr>
        <p:blipFill>
          <a:blip r:embed="rId15" cstate="print"/>
          <a:srcRect/>
          <a:stretch>
            <a:fillRect/>
          </a:stretch>
        </p:blipFill>
        <p:spPr bwMode="auto">
          <a:xfrm>
            <a:off x="0" y="0"/>
            <a:ext cx="9144000" cy="6832600"/>
          </a:xfrm>
          <a:prstGeom prst="rect">
            <a:avLst/>
          </a:prstGeom>
          <a:noFill/>
          <a:ln w="9525">
            <a:noFill/>
            <a:miter lim="800000"/>
            <a:headEnd/>
            <a:tailEnd/>
          </a:ln>
        </p:spPr>
      </p:pic>
      <p:sp>
        <p:nvSpPr>
          <p:cNvPr id="6147" name="Title Placeholder 1"/>
          <p:cNvSpPr>
            <a:spLocks noGrp="1"/>
          </p:cNvSpPr>
          <p:nvPr>
            <p:ph type="title"/>
          </p:nvPr>
        </p:nvSpPr>
        <p:spPr bwMode="auto">
          <a:xfrm>
            <a:off x="457200" y="274638"/>
            <a:ext cx="716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anklin Gothic Medium" pitchFamily="34" charset="0"/>
                <a:cs typeface="Arial" charset="0"/>
              </a:defRPr>
            </a:lvl1pPr>
          </a:lstStyle>
          <a:p>
            <a:pPr>
              <a:defRPr/>
            </a:pPr>
            <a:fld id="{9E36CF9F-320F-4551-9F10-5504485D406C}" type="datetime1">
              <a:rPr lang="en-US"/>
              <a:pPr>
                <a:defRPr/>
              </a:pPr>
              <a:t>4/7/2022</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anklin Gothic Medium" pitchFamily="34" charset="0"/>
                <a:cs typeface="Arial" charset="0"/>
              </a:defRPr>
            </a:lvl1pPr>
          </a:lstStyle>
          <a:p>
            <a:pPr>
              <a:defRPr/>
            </a:pPr>
            <a:r>
              <a:rPr lang="en-US"/>
              <a:t>NESA : Increasing SIVR Penetration</a:t>
            </a:r>
          </a:p>
        </p:txBody>
      </p:sp>
      <p:sp>
        <p:nvSpPr>
          <p:cNvPr id="6" name="Slide Number Placeholder 5"/>
          <p:cNvSpPr>
            <a:spLocks noGrp="1"/>
          </p:cNvSpPr>
          <p:nvPr>
            <p:ph type="sldNum" sz="quarter" idx="4"/>
          </p:nvPr>
        </p:nvSpPr>
        <p:spPr>
          <a:xfrm>
            <a:off x="6553200" y="64770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anklin Gothic Medium" pitchFamily="34" charset="0"/>
                <a:cs typeface="Arial" charset="0"/>
              </a:defRPr>
            </a:lvl1pPr>
          </a:lstStyle>
          <a:p>
            <a:pPr>
              <a:defRPr/>
            </a:pPr>
            <a:fld id="{4166E21C-391B-4C14-BB14-58A2A6B517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34"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 id="2147484532" r:id="rId12"/>
    <p:sldLayoutId id="2147484533" r:id="rId13"/>
  </p:sldLayoutIdLst>
  <p:transition/>
  <p:hf hdr="0" dt="0"/>
  <p:txStyles>
    <p:titleStyle>
      <a:lvl1pPr algn="l" rtl="0" eaLnBrk="0" fontAlgn="base" hangingPunct="0">
        <a:spcBef>
          <a:spcPct val="0"/>
        </a:spcBef>
        <a:spcAft>
          <a:spcPct val="0"/>
        </a:spcAft>
        <a:defRPr sz="3200" kern="1200">
          <a:solidFill>
            <a:schemeClr val="tx1"/>
          </a:solidFill>
          <a:latin typeface="Franklin Gothic Medium" pitchFamily="34" charset="0"/>
          <a:ea typeface="+mj-ea"/>
          <a:cs typeface="+mj-cs"/>
        </a:defRPr>
      </a:lvl1pPr>
      <a:lvl2pPr algn="l" rtl="0" eaLnBrk="0" fontAlgn="base" hangingPunct="0">
        <a:spcBef>
          <a:spcPct val="0"/>
        </a:spcBef>
        <a:spcAft>
          <a:spcPct val="0"/>
        </a:spcAft>
        <a:defRPr sz="3200">
          <a:solidFill>
            <a:schemeClr val="tx1"/>
          </a:solidFill>
          <a:latin typeface="Franklin Gothic Medium" pitchFamily="34" charset="0"/>
        </a:defRPr>
      </a:lvl2pPr>
      <a:lvl3pPr algn="l" rtl="0" eaLnBrk="0" fontAlgn="base" hangingPunct="0">
        <a:spcBef>
          <a:spcPct val="0"/>
        </a:spcBef>
        <a:spcAft>
          <a:spcPct val="0"/>
        </a:spcAft>
        <a:defRPr sz="3200">
          <a:solidFill>
            <a:schemeClr val="tx1"/>
          </a:solidFill>
          <a:latin typeface="Franklin Gothic Medium" pitchFamily="34" charset="0"/>
        </a:defRPr>
      </a:lvl3pPr>
      <a:lvl4pPr algn="l" rtl="0" eaLnBrk="0" fontAlgn="base" hangingPunct="0">
        <a:spcBef>
          <a:spcPct val="0"/>
        </a:spcBef>
        <a:spcAft>
          <a:spcPct val="0"/>
        </a:spcAft>
        <a:defRPr sz="3200">
          <a:solidFill>
            <a:schemeClr val="tx1"/>
          </a:solidFill>
          <a:latin typeface="Franklin Gothic Medium" pitchFamily="34" charset="0"/>
        </a:defRPr>
      </a:lvl4pPr>
      <a:lvl5pPr algn="l" rtl="0" eaLnBrk="0" fontAlgn="base" hangingPunct="0">
        <a:spcBef>
          <a:spcPct val="0"/>
        </a:spcBef>
        <a:spcAft>
          <a:spcPct val="0"/>
        </a:spcAft>
        <a:defRPr sz="3200">
          <a:solidFill>
            <a:schemeClr val="tx1"/>
          </a:solidFill>
          <a:latin typeface="Franklin Gothic Medium" pitchFamily="34" charset="0"/>
        </a:defRPr>
      </a:lvl5pPr>
      <a:lvl6pPr marL="457200" algn="l" rtl="0" fontAlgn="base">
        <a:spcBef>
          <a:spcPct val="0"/>
        </a:spcBef>
        <a:spcAft>
          <a:spcPct val="0"/>
        </a:spcAft>
        <a:defRPr sz="3200">
          <a:solidFill>
            <a:schemeClr val="tx1"/>
          </a:solidFill>
          <a:latin typeface="Franklin Gothic Medium" pitchFamily="34" charset="0"/>
        </a:defRPr>
      </a:lvl6pPr>
      <a:lvl7pPr marL="914400" algn="l" rtl="0" fontAlgn="base">
        <a:spcBef>
          <a:spcPct val="0"/>
        </a:spcBef>
        <a:spcAft>
          <a:spcPct val="0"/>
        </a:spcAft>
        <a:defRPr sz="3200">
          <a:solidFill>
            <a:schemeClr val="tx1"/>
          </a:solidFill>
          <a:latin typeface="Franklin Gothic Medium" pitchFamily="34" charset="0"/>
        </a:defRPr>
      </a:lvl7pPr>
      <a:lvl8pPr marL="1371600" algn="l" rtl="0" fontAlgn="base">
        <a:spcBef>
          <a:spcPct val="0"/>
        </a:spcBef>
        <a:spcAft>
          <a:spcPct val="0"/>
        </a:spcAft>
        <a:defRPr sz="3200">
          <a:solidFill>
            <a:schemeClr val="tx1"/>
          </a:solidFill>
          <a:latin typeface="Franklin Gothic Medium" pitchFamily="34" charset="0"/>
        </a:defRPr>
      </a:lvl8pPr>
      <a:lvl9pPr marL="1828800" algn="l" rtl="0" fontAlgn="base">
        <a:spcBef>
          <a:spcPct val="0"/>
        </a:spcBef>
        <a:spcAft>
          <a:spcPct val="0"/>
        </a:spcAft>
        <a:defRPr sz="3200">
          <a:solidFill>
            <a:schemeClr val="tx1"/>
          </a:solidFill>
          <a:latin typeface="Franklin Gothic Medium" pitchFamily="34" charset="0"/>
        </a:defRPr>
      </a:lvl9pPr>
    </p:titleStyle>
    <p:bodyStyle>
      <a:lvl1pPr marL="342900" indent="-342900" algn="l" rtl="0" eaLnBrk="0" fontAlgn="base" hangingPunct="0">
        <a:spcBef>
          <a:spcPct val="20000"/>
        </a:spcBef>
        <a:spcAft>
          <a:spcPct val="0"/>
        </a:spcAft>
        <a:buFont typeface="Arial" pitchFamily="34" charset="0"/>
        <a:buChar char="•"/>
        <a:defRPr sz="2400" kern="1200">
          <a:solidFill>
            <a:schemeClr val="tx1"/>
          </a:solidFill>
          <a:latin typeface="Franklin Gothic Medium"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000" kern="1200">
          <a:solidFill>
            <a:schemeClr val="tx1"/>
          </a:solidFill>
          <a:latin typeface="Franklin Gothic Medium"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Franklin Gothic Medium"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Franklin Gothic Medium"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1600" kern="1200">
          <a:solidFill>
            <a:schemeClr val="tx1"/>
          </a:solidFill>
          <a:latin typeface="Franklin Gothic Medium"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rgbClr val="FFFFFF"/>
          </a:bgClr>
        </a:pattFill>
        <a:effectLst/>
      </p:bgPr>
    </p:bg>
    <p:spTree>
      <p:nvGrpSpPr>
        <p:cNvPr id="1" name=""/>
        <p:cNvGrpSpPr/>
        <p:nvPr/>
      </p:nvGrpSpPr>
      <p:grpSpPr>
        <a:xfrm>
          <a:off x="0" y="0"/>
          <a:ext cx="0" cy="0"/>
          <a:chOff x="0" y="0"/>
          <a:chExt cx="0" cy="0"/>
        </a:xfrm>
      </p:grpSpPr>
      <p:sp>
        <p:nvSpPr>
          <p:cNvPr id="12" name="Footer Placeholder 11"/>
          <p:cNvSpPr>
            <a:spLocks noGrp="1"/>
          </p:cNvSpPr>
          <p:nvPr>
            <p:ph type="ftr" sz="quarter" idx="11"/>
          </p:nvPr>
        </p:nvSpPr>
        <p:spPr/>
        <p:txBody>
          <a:bodyPr/>
          <a:lstStyle/>
          <a:p>
            <a:pPr>
              <a:defRPr/>
            </a:pPr>
            <a:r>
              <a:rPr lang="en-IN" dirty="0"/>
              <a:t>Confidential</a:t>
            </a:r>
            <a:endParaRPr lang="en-US" dirty="0"/>
          </a:p>
        </p:txBody>
      </p:sp>
      <p:pic>
        <p:nvPicPr>
          <p:cNvPr id="11" name="Picture 10"/>
          <p:cNvPicPr>
            <a:picLocks noChangeAspect="1"/>
          </p:cNvPicPr>
          <p:nvPr/>
        </p:nvPicPr>
        <p:blipFill>
          <a:blip r:embed="rId2"/>
          <a:stretch>
            <a:fillRect/>
          </a:stretch>
        </p:blipFill>
        <p:spPr>
          <a:xfrm rot="20350236">
            <a:off x="420294" y="1603734"/>
            <a:ext cx="3857824" cy="402328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4" name="TextBox 23"/>
          <p:cNvSpPr txBox="1"/>
          <p:nvPr/>
        </p:nvSpPr>
        <p:spPr>
          <a:xfrm rot="19704743">
            <a:off x="349257" y="2156449"/>
            <a:ext cx="2559568" cy="307777"/>
          </a:xfrm>
          <a:prstGeom prst="rect">
            <a:avLst/>
          </a:prstGeom>
          <a:noFill/>
        </p:spPr>
        <p:txBody>
          <a:bodyPr wrap="square" rtlCol="0">
            <a:spAutoFit/>
          </a:bodyPr>
          <a:lstStyle/>
          <a:p>
            <a:r>
              <a:rPr lang="en-US" sz="1400" b="1" dirty="0">
                <a:solidFill>
                  <a:srgbClr val="FFFF00"/>
                </a:solidFill>
                <a:latin typeface="+mn-lt"/>
              </a:rPr>
              <a:t>    Coursework</a:t>
            </a:r>
            <a:r>
              <a:rPr lang="en-US" sz="1200" b="1" dirty="0">
                <a:solidFill>
                  <a:srgbClr val="FFFF00"/>
                </a:solidFill>
              </a:rPr>
              <a:t>: Submitted by</a:t>
            </a:r>
            <a:endParaRPr lang="en-IN" sz="1200" b="1" dirty="0">
              <a:solidFill>
                <a:srgbClr val="FFFF00"/>
              </a:solidFill>
            </a:endParaRPr>
          </a:p>
        </p:txBody>
      </p:sp>
      <p:pic>
        <p:nvPicPr>
          <p:cNvPr id="25" name="Picture 24"/>
          <p:cNvPicPr>
            <a:picLocks noChangeAspect="1"/>
          </p:cNvPicPr>
          <p:nvPr/>
        </p:nvPicPr>
        <p:blipFill>
          <a:blip r:embed="rId3"/>
          <a:stretch>
            <a:fillRect/>
          </a:stretch>
        </p:blipFill>
        <p:spPr>
          <a:xfrm>
            <a:off x="3880083" y="1103091"/>
            <a:ext cx="4876800" cy="5336345"/>
          </a:xfrm>
          <a:prstGeom prst="rect">
            <a:avLst/>
          </a:prstGeom>
        </p:spPr>
      </p:pic>
      <p:sp>
        <p:nvSpPr>
          <p:cNvPr id="14" name="TextBox 13"/>
          <p:cNvSpPr txBox="1"/>
          <p:nvPr/>
        </p:nvSpPr>
        <p:spPr>
          <a:xfrm>
            <a:off x="4760107" y="2062928"/>
            <a:ext cx="3244387" cy="1238801"/>
          </a:xfrm>
          <a:prstGeom prst="rect">
            <a:avLst/>
          </a:prstGeom>
          <a:noFill/>
        </p:spPr>
        <p:txBody>
          <a:bodyPr wrap="square" rtlCol="0">
            <a:spAutoFit/>
          </a:bodyPr>
          <a:lstStyle/>
          <a:p>
            <a:r>
              <a:rPr lang="en-US" dirty="0"/>
              <a:t>Module Leader: Tasos Ptohos</a:t>
            </a:r>
          </a:p>
          <a:p>
            <a:r>
              <a:rPr lang="en-GB" sz="1050" cap="small" dirty="0"/>
              <a:t>April 7th, 2022</a:t>
            </a:r>
            <a:r>
              <a:rPr lang="en-GB" sz="1050" dirty="0"/>
              <a:t>     </a:t>
            </a:r>
            <a:endParaRPr lang="en-US" sz="1050" dirty="0"/>
          </a:p>
          <a:p>
            <a:endParaRPr lang="en-US" sz="1200" dirty="0"/>
          </a:p>
          <a:p>
            <a:r>
              <a:rPr lang="en-US" sz="1200" b="1" dirty="0"/>
              <a:t>Student ID’s (Group A)</a:t>
            </a:r>
          </a:p>
          <a:p>
            <a:endParaRPr lang="en-US" sz="1200" b="1" dirty="0">
              <a:solidFill>
                <a:srgbClr val="FFFF00"/>
              </a:solidFill>
            </a:endParaRPr>
          </a:p>
          <a:p>
            <a:r>
              <a:rPr lang="en-US" sz="1000" dirty="0"/>
              <a:t>Malaya Kumar Mishra (w1852625)</a:t>
            </a:r>
          </a:p>
        </p:txBody>
      </p:sp>
      <p:sp>
        <p:nvSpPr>
          <p:cNvPr id="10" name="TextBox 9"/>
          <p:cNvSpPr txBox="1"/>
          <p:nvPr/>
        </p:nvSpPr>
        <p:spPr>
          <a:xfrm rot="19704743">
            <a:off x="729194" y="2507982"/>
            <a:ext cx="2559568" cy="276999"/>
          </a:xfrm>
          <a:prstGeom prst="rect">
            <a:avLst/>
          </a:prstGeom>
          <a:noFill/>
        </p:spPr>
        <p:txBody>
          <a:bodyPr wrap="square" rtlCol="0">
            <a:spAutoFit/>
          </a:bodyPr>
          <a:lstStyle/>
          <a:p>
            <a:r>
              <a:rPr lang="en-US" sz="1200" b="1" dirty="0">
                <a:solidFill>
                  <a:srgbClr val="FFFF00"/>
                </a:solidFill>
              </a:rPr>
              <a:t>       Malay Kumar  Mishra</a:t>
            </a:r>
            <a:endParaRPr lang="en-IN" sz="1200" b="1" dirty="0">
              <a:solidFill>
                <a:srgbClr val="FFFF00"/>
              </a:solidFill>
            </a:endParaRPr>
          </a:p>
        </p:txBody>
      </p:sp>
      <p:sp>
        <p:nvSpPr>
          <p:cNvPr id="13" name="TextBox 12"/>
          <p:cNvSpPr txBox="1"/>
          <p:nvPr/>
        </p:nvSpPr>
        <p:spPr>
          <a:xfrm rot="19704743">
            <a:off x="613178" y="2546855"/>
            <a:ext cx="2688292" cy="276999"/>
          </a:xfrm>
          <a:prstGeom prst="rect">
            <a:avLst/>
          </a:prstGeom>
          <a:noFill/>
        </p:spPr>
        <p:txBody>
          <a:bodyPr wrap="square" rtlCol="0">
            <a:spAutoFit/>
          </a:bodyPr>
          <a:lstStyle/>
          <a:p>
            <a:r>
              <a:rPr lang="en-US" sz="1200" b="1" dirty="0">
                <a:solidFill>
                  <a:srgbClr val="FFFF00"/>
                </a:solidFill>
              </a:rPr>
              <a:t> </a:t>
            </a:r>
            <a:endParaRPr lang="en-IN" sz="1200" b="1" dirty="0">
              <a:solidFill>
                <a:srgbClr val="FFFF00"/>
              </a:solidFill>
            </a:endParaRPr>
          </a:p>
        </p:txBody>
      </p:sp>
      <p:sp>
        <p:nvSpPr>
          <p:cNvPr id="16" name="TextBox 15"/>
          <p:cNvSpPr txBox="1"/>
          <p:nvPr/>
        </p:nvSpPr>
        <p:spPr>
          <a:xfrm rot="19704743">
            <a:off x="1025935" y="3012033"/>
            <a:ext cx="2559568" cy="276999"/>
          </a:xfrm>
          <a:prstGeom prst="rect">
            <a:avLst/>
          </a:prstGeom>
          <a:noFill/>
        </p:spPr>
        <p:txBody>
          <a:bodyPr wrap="square" rtlCol="0">
            <a:spAutoFit/>
          </a:bodyPr>
          <a:lstStyle/>
          <a:p>
            <a:pPr algn="ctr"/>
            <a:r>
              <a:rPr lang="en-US" sz="1200" b="1" dirty="0">
                <a:solidFill>
                  <a:srgbClr val="FFFF00"/>
                </a:solidFill>
              </a:rPr>
              <a:t>Regn.No-w1852625</a:t>
            </a:r>
          </a:p>
        </p:txBody>
      </p:sp>
      <p:sp>
        <p:nvSpPr>
          <p:cNvPr id="17" name="TextBox 16">
            <a:extLst>
              <a:ext uri="{FF2B5EF4-FFF2-40B4-BE49-F238E27FC236}">
                <a16:creationId xmlns:a16="http://schemas.microsoft.com/office/drawing/2014/main" id="{AA4B9351-42FE-40CE-AE5A-B12221FE7AF4}"/>
              </a:ext>
            </a:extLst>
          </p:cNvPr>
          <p:cNvSpPr txBox="1"/>
          <p:nvPr/>
        </p:nvSpPr>
        <p:spPr>
          <a:xfrm>
            <a:off x="454296" y="6184274"/>
            <a:ext cx="4583926"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grpSp>
        <p:nvGrpSpPr>
          <p:cNvPr id="15" name="Group 14">
            <a:extLst>
              <a:ext uri="{FF2B5EF4-FFF2-40B4-BE49-F238E27FC236}">
                <a16:creationId xmlns:a16="http://schemas.microsoft.com/office/drawing/2014/main" id="{20C43DA5-5E92-4AF9-A393-C39FEB1CF3FB}"/>
              </a:ext>
            </a:extLst>
          </p:cNvPr>
          <p:cNvGrpSpPr/>
          <p:nvPr/>
        </p:nvGrpSpPr>
        <p:grpSpPr>
          <a:xfrm>
            <a:off x="381000" y="54658"/>
            <a:ext cx="6858000" cy="712615"/>
            <a:chOff x="-434354" y="-183095"/>
            <a:chExt cx="7045817" cy="712615"/>
          </a:xfrm>
        </p:grpSpPr>
        <p:pic>
          <p:nvPicPr>
            <p:cNvPr id="18" name="Picture 17">
              <a:extLst>
                <a:ext uri="{FF2B5EF4-FFF2-40B4-BE49-F238E27FC236}">
                  <a16:creationId xmlns:a16="http://schemas.microsoft.com/office/drawing/2014/main" id="{B0130F0F-FC36-41BF-B768-BFC8F328EB9F}"/>
                </a:ext>
              </a:extLst>
            </p:cNvPr>
            <p:cNvPicPr>
              <a:picLocks noChangeAspect="1"/>
            </p:cNvPicPr>
            <p:nvPr/>
          </p:nvPicPr>
          <p:blipFill>
            <a:blip r:embed="rId4"/>
            <a:stretch>
              <a:fillRect/>
            </a:stretch>
          </p:blipFill>
          <p:spPr>
            <a:xfrm>
              <a:off x="-434354" y="-183095"/>
              <a:ext cx="7045817" cy="696913"/>
            </a:xfrm>
            <a:prstGeom prst="rect">
              <a:avLst/>
            </a:prstGeom>
          </p:spPr>
        </p:pic>
        <p:sp>
          <p:nvSpPr>
            <p:cNvPr id="19" name="TextBox 18">
              <a:extLst>
                <a:ext uri="{FF2B5EF4-FFF2-40B4-BE49-F238E27FC236}">
                  <a16:creationId xmlns:a16="http://schemas.microsoft.com/office/drawing/2014/main" id="{B7101DB3-5A6B-4CB4-A5EC-9C09616AB7B9}"/>
                </a:ext>
              </a:extLst>
            </p:cNvPr>
            <p:cNvSpPr txBox="1"/>
            <p:nvPr/>
          </p:nvSpPr>
          <p:spPr>
            <a:xfrm>
              <a:off x="43648" y="-178366"/>
              <a:ext cx="6348504" cy="707886"/>
            </a:xfrm>
            <a:prstGeom prst="rect">
              <a:avLst/>
            </a:prstGeom>
            <a:noFill/>
          </p:spPr>
          <p:txBody>
            <a:bodyPr wrap="square" rtlCol="0">
              <a:spAutoFit/>
            </a:bodyPr>
            <a:lstStyle/>
            <a:p>
              <a:pPr algn="ctr"/>
              <a:r>
                <a:rPr lang="en-US" sz="2000" dirty="0">
                  <a:latin typeface="Stencil" panose="040409050D0802020404" pitchFamily="82" charset="0"/>
                </a:rPr>
                <a:t>BIG DATA IN WEATHER FORECAST</a:t>
              </a:r>
            </a:p>
            <a:p>
              <a:r>
                <a:rPr lang="en-US" sz="2000" dirty="0">
                  <a:latin typeface="Stencil" panose="040409050D0802020404" pitchFamily="82" charset="0"/>
                </a:rPr>
                <a:t>7BDIN006W - BIG DATA THEORY AND </a:t>
              </a:r>
              <a:r>
                <a:rPr lang="en-US" sz="2000" dirty="0" err="1">
                  <a:latin typeface="Stencil" panose="040409050D0802020404" pitchFamily="82" charset="0"/>
                </a:rPr>
                <a:t>PRACTice</a:t>
              </a:r>
              <a:endParaRPr lang="en-IN" sz="2000" dirty="0">
                <a:latin typeface="Stencil" panose="040409050D0802020404" pitchFamily="8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05CE0-78DA-407C-9326-E825DDEF7489}"/>
              </a:ext>
            </a:extLst>
          </p:cNvPr>
          <p:cNvSpPr>
            <a:spLocks noGrp="1"/>
          </p:cNvSpPr>
          <p:nvPr>
            <p:ph idx="1"/>
          </p:nvPr>
        </p:nvSpPr>
        <p:spPr/>
        <p:txBody>
          <a:bodyPr/>
          <a:lstStyle/>
          <a:p>
            <a:pPr marL="285750" indent="-285750">
              <a:spcBef>
                <a:spcPct val="0"/>
              </a:spcBef>
              <a:buFont typeface="Wingdings" panose="05000000000000000000" pitchFamily="2" charset="2"/>
              <a:buChar char="q"/>
            </a:pPr>
            <a:r>
              <a:rPr lang="en-US" dirty="0">
                <a:latin typeface="Arial" pitchFamily="34" charset="0"/>
                <a:cs typeface="Arial" pitchFamily="34" charset="0"/>
              </a:rPr>
              <a:t>Aviation</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Shipping</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Agriculture/Food Industry</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Tourism Industry</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Transportation</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Mining</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Construction</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Retail</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Turf-Related Sports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Amusement Parks</a:t>
            </a:r>
          </a:p>
          <a:p>
            <a:endParaRPr lang="en-US" dirty="0"/>
          </a:p>
        </p:txBody>
      </p:sp>
      <p:sp>
        <p:nvSpPr>
          <p:cNvPr id="5" name="Slide Number Placeholder 4">
            <a:extLst>
              <a:ext uri="{FF2B5EF4-FFF2-40B4-BE49-F238E27FC236}">
                <a16:creationId xmlns:a16="http://schemas.microsoft.com/office/drawing/2014/main" id="{0FDD68A9-A390-4688-8222-870EF83A7DD7}"/>
              </a:ext>
            </a:extLst>
          </p:cNvPr>
          <p:cNvSpPr>
            <a:spLocks noGrp="1"/>
          </p:cNvSpPr>
          <p:nvPr>
            <p:ph type="sldNum" sz="quarter" idx="12"/>
          </p:nvPr>
        </p:nvSpPr>
        <p:spPr/>
        <p:txBody>
          <a:bodyPr/>
          <a:lstStyle/>
          <a:p>
            <a:pPr>
              <a:defRPr/>
            </a:pPr>
            <a:fld id="{418EFCC4-8A4A-4171-9EA1-C96663CDFAA6}" type="slidenum">
              <a:rPr lang="en-US" smtClean="0"/>
              <a:pPr>
                <a:defRPr/>
              </a:pPr>
              <a:t>10</a:t>
            </a:fld>
            <a:endParaRPr lang="en-US"/>
          </a:p>
        </p:txBody>
      </p:sp>
      <p:sp>
        <p:nvSpPr>
          <p:cNvPr id="10" name="TextBox 9">
            <a:extLst>
              <a:ext uri="{FF2B5EF4-FFF2-40B4-BE49-F238E27FC236}">
                <a16:creationId xmlns:a16="http://schemas.microsoft.com/office/drawing/2014/main" id="{4BE11401-2988-4A96-AB53-DBDBC0A17811}"/>
              </a:ext>
            </a:extLst>
          </p:cNvPr>
          <p:cNvSpPr txBox="1"/>
          <p:nvPr/>
        </p:nvSpPr>
        <p:spPr>
          <a:xfrm>
            <a:off x="381000" y="6126163"/>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11" name="Picture 10">
            <a:extLst>
              <a:ext uri="{FF2B5EF4-FFF2-40B4-BE49-F238E27FC236}">
                <a16:creationId xmlns:a16="http://schemas.microsoft.com/office/drawing/2014/main" id="{A6386039-4448-4ACC-B859-3B56C7B686EA}"/>
              </a:ext>
            </a:extLst>
          </p:cNvPr>
          <p:cNvPicPr>
            <a:picLocks noChangeAspect="1"/>
          </p:cNvPicPr>
          <p:nvPr/>
        </p:nvPicPr>
        <p:blipFill>
          <a:blip r:embed="rId2"/>
          <a:stretch>
            <a:fillRect/>
          </a:stretch>
        </p:blipFill>
        <p:spPr>
          <a:xfrm>
            <a:off x="457200" y="-136526"/>
            <a:ext cx="7010400" cy="868363"/>
          </a:xfrm>
          <a:prstGeom prst="rect">
            <a:avLst/>
          </a:prstGeom>
        </p:spPr>
      </p:pic>
      <p:sp>
        <p:nvSpPr>
          <p:cNvPr id="14" name="TextBox 13">
            <a:extLst>
              <a:ext uri="{FF2B5EF4-FFF2-40B4-BE49-F238E27FC236}">
                <a16:creationId xmlns:a16="http://schemas.microsoft.com/office/drawing/2014/main" id="{14B68D06-5FE3-427B-A71F-CA3607842457}"/>
              </a:ext>
            </a:extLst>
          </p:cNvPr>
          <p:cNvSpPr txBox="1"/>
          <p:nvPr/>
        </p:nvSpPr>
        <p:spPr>
          <a:xfrm>
            <a:off x="838200" y="152400"/>
            <a:ext cx="5486400" cy="461665"/>
          </a:xfrm>
          <a:prstGeom prst="rect">
            <a:avLst/>
          </a:prstGeom>
          <a:noFill/>
        </p:spPr>
        <p:txBody>
          <a:bodyPr wrap="square" rtlCol="0">
            <a:spAutoFit/>
          </a:bodyPr>
          <a:lstStyle/>
          <a:p>
            <a:r>
              <a:rPr lang="en-US" sz="2400" dirty="0">
                <a:latin typeface="Stencil" panose="040409050D0802020404" pitchFamily="82" charset="0"/>
              </a:rPr>
              <a:t>  Industries Affecting</a:t>
            </a:r>
          </a:p>
        </p:txBody>
      </p:sp>
      <p:sp>
        <p:nvSpPr>
          <p:cNvPr id="15" name="Footer Placeholder 3">
            <a:extLst>
              <a:ext uri="{FF2B5EF4-FFF2-40B4-BE49-F238E27FC236}">
                <a16:creationId xmlns:a16="http://schemas.microsoft.com/office/drawing/2014/main" id="{C86FF3AF-16DE-465C-96CB-3CE54256483A}"/>
              </a:ext>
            </a:extLst>
          </p:cNvPr>
          <p:cNvSpPr>
            <a:spLocks noGrp="1"/>
          </p:cNvSpPr>
          <p:nvPr>
            <p:ph type="ftr" sz="quarter" idx="11"/>
          </p:nvPr>
        </p:nvSpPr>
        <p:spPr>
          <a:xfrm>
            <a:off x="3200400" y="6340475"/>
            <a:ext cx="2895600" cy="365125"/>
          </a:xfrm>
        </p:spPr>
        <p:txBody>
          <a:bodyPr/>
          <a:lstStyle/>
          <a:p>
            <a:pPr>
              <a:defRPr/>
            </a:pPr>
            <a:r>
              <a:rPr lang="en-US" dirty="0"/>
              <a:t>Confidential</a:t>
            </a:r>
          </a:p>
        </p:txBody>
      </p:sp>
    </p:spTree>
    <p:extLst>
      <p:ext uri="{BB962C8B-B14F-4D97-AF65-F5344CB8AC3E}">
        <p14:creationId xmlns:p14="http://schemas.microsoft.com/office/powerpoint/2010/main" val="30840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05CE0-78DA-407C-9326-E825DDEF7489}"/>
              </a:ext>
            </a:extLst>
          </p:cNvPr>
          <p:cNvSpPr>
            <a:spLocks noGrp="1"/>
          </p:cNvSpPr>
          <p:nvPr>
            <p:ph idx="1"/>
          </p:nvPr>
        </p:nvSpPr>
        <p:spPr/>
        <p:txBody>
          <a:bodyPr/>
          <a:lstStyle/>
          <a:p>
            <a:pPr marL="285750" indent="-285750">
              <a:spcBef>
                <a:spcPct val="0"/>
              </a:spcBef>
              <a:buFont typeface="Wingdings" panose="05000000000000000000" pitchFamily="2" charset="2"/>
              <a:buChar char="q"/>
            </a:pPr>
            <a:r>
              <a:rPr lang="en-US" dirty="0">
                <a:latin typeface="Arial" pitchFamily="34" charset="0"/>
                <a:cs typeface="Arial" pitchFamily="34" charset="0"/>
              </a:rPr>
              <a:t>Managing Large Data Sets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Availability of Historical Data</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Technological Hurdles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The Availability of Forecast Models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Complexity</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Complex Maintenance</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Cost Overrun</a:t>
            </a:r>
          </a:p>
        </p:txBody>
      </p:sp>
      <p:sp>
        <p:nvSpPr>
          <p:cNvPr id="5" name="Slide Number Placeholder 4">
            <a:extLst>
              <a:ext uri="{FF2B5EF4-FFF2-40B4-BE49-F238E27FC236}">
                <a16:creationId xmlns:a16="http://schemas.microsoft.com/office/drawing/2014/main" id="{0FDD68A9-A390-4688-8222-870EF83A7DD7}"/>
              </a:ext>
            </a:extLst>
          </p:cNvPr>
          <p:cNvSpPr>
            <a:spLocks noGrp="1"/>
          </p:cNvSpPr>
          <p:nvPr>
            <p:ph type="sldNum" sz="quarter" idx="12"/>
          </p:nvPr>
        </p:nvSpPr>
        <p:spPr/>
        <p:txBody>
          <a:bodyPr/>
          <a:lstStyle/>
          <a:p>
            <a:pPr>
              <a:defRPr/>
            </a:pPr>
            <a:fld id="{418EFCC4-8A4A-4171-9EA1-C96663CDFAA6}" type="slidenum">
              <a:rPr lang="en-US" smtClean="0"/>
              <a:pPr>
                <a:defRPr/>
              </a:pPr>
              <a:t>11</a:t>
            </a:fld>
            <a:endParaRPr lang="en-US"/>
          </a:p>
        </p:txBody>
      </p:sp>
      <p:sp>
        <p:nvSpPr>
          <p:cNvPr id="8" name="TextBox 7">
            <a:extLst>
              <a:ext uri="{FF2B5EF4-FFF2-40B4-BE49-F238E27FC236}">
                <a16:creationId xmlns:a16="http://schemas.microsoft.com/office/drawing/2014/main" id="{029EFC80-4C70-4163-A9A1-E7E78850C2A8}"/>
              </a:ext>
            </a:extLst>
          </p:cNvPr>
          <p:cNvSpPr txBox="1"/>
          <p:nvPr/>
        </p:nvSpPr>
        <p:spPr>
          <a:xfrm>
            <a:off x="304801" y="6126163"/>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9" name="Picture 8">
            <a:extLst>
              <a:ext uri="{FF2B5EF4-FFF2-40B4-BE49-F238E27FC236}">
                <a16:creationId xmlns:a16="http://schemas.microsoft.com/office/drawing/2014/main" id="{FF762231-4526-42C1-B4D8-ABA64CE4A5E7}"/>
              </a:ext>
            </a:extLst>
          </p:cNvPr>
          <p:cNvPicPr>
            <a:picLocks noChangeAspect="1"/>
          </p:cNvPicPr>
          <p:nvPr/>
        </p:nvPicPr>
        <p:blipFill>
          <a:blip r:embed="rId2"/>
          <a:stretch>
            <a:fillRect/>
          </a:stretch>
        </p:blipFill>
        <p:spPr>
          <a:xfrm>
            <a:off x="304800" y="177853"/>
            <a:ext cx="7010400" cy="868363"/>
          </a:xfrm>
          <a:prstGeom prst="rect">
            <a:avLst/>
          </a:prstGeom>
        </p:spPr>
      </p:pic>
      <p:sp>
        <p:nvSpPr>
          <p:cNvPr id="11" name="TextBox 10">
            <a:extLst>
              <a:ext uri="{FF2B5EF4-FFF2-40B4-BE49-F238E27FC236}">
                <a16:creationId xmlns:a16="http://schemas.microsoft.com/office/drawing/2014/main" id="{C8E80051-02F4-4D30-9FE7-2FDE8F639561}"/>
              </a:ext>
            </a:extLst>
          </p:cNvPr>
          <p:cNvSpPr txBox="1"/>
          <p:nvPr/>
        </p:nvSpPr>
        <p:spPr>
          <a:xfrm>
            <a:off x="685800" y="484092"/>
            <a:ext cx="5638800" cy="461665"/>
          </a:xfrm>
          <a:prstGeom prst="rect">
            <a:avLst/>
          </a:prstGeom>
          <a:noFill/>
        </p:spPr>
        <p:txBody>
          <a:bodyPr wrap="square">
            <a:spAutoFit/>
          </a:bodyPr>
          <a:lstStyle/>
          <a:p>
            <a:r>
              <a:rPr lang="en-US" sz="2400" dirty="0">
                <a:latin typeface="Stencil" panose="040409050D0802020404" pitchFamily="82" charset="0"/>
              </a:rPr>
              <a:t>Current Challenges</a:t>
            </a:r>
          </a:p>
        </p:txBody>
      </p:sp>
      <p:sp>
        <p:nvSpPr>
          <p:cNvPr id="12" name="Footer Placeholder 3">
            <a:extLst>
              <a:ext uri="{FF2B5EF4-FFF2-40B4-BE49-F238E27FC236}">
                <a16:creationId xmlns:a16="http://schemas.microsoft.com/office/drawing/2014/main" id="{B3F75218-02B0-43A1-A71F-C718AEFD0820}"/>
              </a:ext>
            </a:extLst>
          </p:cNvPr>
          <p:cNvSpPr>
            <a:spLocks noGrp="1"/>
          </p:cNvSpPr>
          <p:nvPr>
            <p:ph type="ftr" sz="quarter" idx="11"/>
          </p:nvPr>
        </p:nvSpPr>
        <p:spPr>
          <a:xfrm>
            <a:off x="3124200" y="6318197"/>
            <a:ext cx="2895600" cy="365125"/>
          </a:xfrm>
        </p:spPr>
        <p:txBody>
          <a:bodyPr/>
          <a:lstStyle/>
          <a:p>
            <a:pPr>
              <a:defRPr/>
            </a:pPr>
            <a:r>
              <a:rPr lang="en-US" dirty="0"/>
              <a:t>Confidential</a:t>
            </a:r>
          </a:p>
        </p:txBody>
      </p:sp>
    </p:spTree>
    <p:extLst>
      <p:ext uri="{BB962C8B-B14F-4D97-AF65-F5344CB8AC3E}">
        <p14:creationId xmlns:p14="http://schemas.microsoft.com/office/powerpoint/2010/main" val="187881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CE7E3-5091-48FF-BBA6-5C5853020AC9}"/>
              </a:ext>
            </a:extLst>
          </p:cNvPr>
          <p:cNvSpPr>
            <a:spLocks noGrp="1"/>
          </p:cNvSpPr>
          <p:nvPr>
            <p:ph idx="1"/>
          </p:nvPr>
        </p:nvSpPr>
        <p:spPr/>
        <p:txBody>
          <a:bodyPr/>
          <a:lstStyle/>
          <a:p>
            <a:pPr>
              <a:buFont typeface="Wingdings" panose="05000000000000000000" pitchFamily="2" charset="2"/>
              <a:buChar char="q"/>
            </a:pPr>
            <a:r>
              <a:rPr lang="en-US" dirty="0">
                <a:latin typeface="Arial" panose="020B0604020202020204" pitchFamily="34" charset="0"/>
                <a:cs typeface="Arial" panose="020B0604020202020204" pitchFamily="34" charset="0"/>
              </a:rPr>
              <a:t>With the advancement of technology weather forecasting has developed to its level best, but there is yet to develop as far as nature is so unpredictable. Natural calamity and weather disturbances causing devastating  destructions surprisingly. To save our mother earth scientists and meteorologists are also advancing their knowledge about weather forecasting.</a:t>
            </a:r>
          </a:p>
        </p:txBody>
      </p:sp>
      <p:sp>
        <p:nvSpPr>
          <p:cNvPr id="5" name="Slide Number Placeholder 4">
            <a:extLst>
              <a:ext uri="{FF2B5EF4-FFF2-40B4-BE49-F238E27FC236}">
                <a16:creationId xmlns:a16="http://schemas.microsoft.com/office/drawing/2014/main" id="{87EA4072-7412-4FDC-A120-9391644FE633}"/>
              </a:ext>
            </a:extLst>
          </p:cNvPr>
          <p:cNvSpPr>
            <a:spLocks noGrp="1"/>
          </p:cNvSpPr>
          <p:nvPr>
            <p:ph type="sldNum" sz="quarter" idx="12"/>
          </p:nvPr>
        </p:nvSpPr>
        <p:spPr/>
        <p:txBody>
          <a:bodyPr/>
          <a:lstStyle/>
          <a:p>
            <a:pPr>
              <a:defRPr/>
            </a:pPr>
            <a:fld id="{418EFCC4-8A4A-4171-9EA1-C96663CDFAA6}" type="slidenum">
              <a:rPr lang="en-US" smtClean="0"/>
              <a:pPr>
                <a:defRPr/>
              </a:pPr>
              <a:t>12</a:t>
            </a:fld>
            <a:endParaRPr lang="en-US"/>
          </a:p>
        </p:txBody>
      </p:sp>
      <p:sp>
        <p:nvSpPr>
          <p:cNvPr id="7" name="TextBox 6">
            <a:extLst>
              <a:ext uri="{FF2B5EF4-FFF2-40B4-BE49-F238E27FC236}">
                <a16:creationId xmlns:a16="http://schemas.microsoft.com/office/drawing/2014/main" id="{6E03AF47-2605-479D-870A-4DF5B3AA7985}"/>
              </a:ext>
            </a:extLst>
          </p:cNvPr>
          <p:cNvSpPr txBox="1"/>
          <p:nvPr/>
        </p:nvSpPr>
        <p:spPr>
          <a:xfrm>
            <a:off x="304801" y="6211669"/>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8" name="Picture 7">
            <a:extLst>
              <a:ext uri="{FF2B5EF4-FFF2-40B4-BE49-F238E27FC236}">
                <a16:creationId xmlns:a16="http://schemas.microsoft.com/office/drawing/2014/main" id="{361FCC30-7756-443F-9785-6964FBD48E8F}"/>
              </a:ext>
            </a:extLst>
          </p:cNvPr>
          <p:cNvPicPr>
            <a:picLocks noChangeAspect="1"/>
          </p:cNvPicPr>
          <p:nvPr/>
        </p:nvPicPr>
        <p:blipFill>
          <a:blip r:embed="rId2"/>
          <a:stretch>
            <a:fillRect/>
          </a:stretch>
        </p:blipFill>
        <p:spPr>
          <a:xfrm>
            <a:off x="381000" y="0"/>
            <a:ext cx="6477000" cy="731837"/>
          </a:xfrm>
          <a:prstGeom prst="rect">
            <a:avLst/>
          </a:prstGeom>
        </p:spPr>
      </p:pic>
      <p:sp>
        <p:nvSpPr>
          <p:cNvPr id="12" name="TextBox 11">
            <a:extLst>
              <a:ext uri="{FF2B5EF4-FFF2-40B4-BE49-F238E27FC236}">
                <a16:creationId xmlns:a16="http://schemas.microsoft.com/office/drawing/2014/main" id="{78977D03-88EF-44FA-994A-5D54CD90F840}"/>
              </a:ext>
            </a:extLst>
          </p:cNvPr>
          <p:cNvSpPr txBox="1"/>
          <p:nvPr/>
        </p:nvSpPr>
        <p:spPr>
          <a:xfrm>
            <a:off x="762000" y="160312"/>
            <a:ext cx="6172200" cy="461665"/>
          </a:xfrm>
          <a:prstGeom prst="rect">
            <a:avLst/>
          </a:prstGeom>
          <a:noFill/>
        </p:spPr>
        <p:txBody>
          <a:bodyPr wrap="square">
            <a:spAutoFit/>
          </a:bodyPr>
          <a:lstStyle/>
          <a:p>
            <a:r>
              <a:rPr lang="en-US" sz="2400" dirty="0">
                <a:latin typeface="Stencil" panose="040409050D0802020404" pitchFamily="82" charset="0"/>
              </a:rPr>
              <a:t>Conclusion</a:t>
            </a:r>
          </a:p>
        </p:txBody>
      </p:sp>
      <p:sp>
        <p:nvSpPr>
          <p:cNvPr id="13" name="Footer Placeholder 3">
            <a:extLst>
              <a:ext uri="{FF2B5EF4-FFF2-40B4-BE49-F238E27FC236}">
                <a16:creationId xmlns:a16="http://schemas.microsoft.com/office/drawing/2014/main" id="{7BF05916-D260-4328-8B98-F513D690E21B}"/>
              </a:ext>
            </a:extLst>
          </p:cNvPr>
          <p:cNvSpPr>
            <a:spLocks noGrp="1"/>
          </p:cNvSpPr>
          <p:nvPr>
            <p:ph type="ftr" sz="quarter" idx="11"/>
          </p:nvPr>
        </p:nvSpPr>
        <p:spPr>
          <a:xfrm>
            <a:off x="3124200" y="6492875"/>
            <a:ext cx="2895600" cy="365125"/>
          </a:xfrm>
        </p:spPr>
        <p:txBody>
          <a:bodyPr/>
          <a:lstStyle/>
          <a:p>
            <a:pPr>
              <a:defRPr/>
            </a:pPr>
            <a:r>
              <a:rPr lang="en-US" dirty="0"/>
              <a:t>Confidential</a:t>
            </a:r>
          </a:p>
        </p:txBody>
      </p:sp>
    </p:spTree>
    <p:extLst>
      <p:ext uri="{BB962C8B-B14F-4D97-AF65-F5344CB8AC3E}">
        <p14:creationId xmlns:p14="http://schemas.microsoft.com/office/powerpoint/2010/main" val="233786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Slide Number Placeholder 3"/>
          <p:cNvSpPr>
            <a:spLocks noGrp="1"/>
          </p:cNvSpPr>
          <p:nvPr>
            <p:ph type="sldNum" sz="quarter" idx="12"/>
          </p:nvPr>
        </p:nvSpPr>
        <p:spPr bwMode="auto">
          <a:noFill/>
          <a:ln>
            <a:miter lim="800000"/>
            <a:headEnd/>
            <a:tailEnd/>
          </a:ln>
        </p:spPr>
        <p:txBody>
          <a:bodyPr/>
          <a:lstStyle/>
          <a:p>
            <a:fld id="{3083D54C-A128-4738-806D-77024F8E02FD}" type="slidenum">
              <a:rPr lang="en-US" smtClean="0">
                <a:cs typeface="Arial" pitchFamily="34" charset="0"/>
              </a:rPr>
              <a:pPr/>
              <a:t>13</a:t>
            </a:fld>
            <a:endParaRPr lang="en-US">
              <a:cs typeface="Arial" pitchFamily="34" charset="0"/>
            </a:endParaRPr>
          </a:p>
        </p:txBody>
      </p:sp>
      <p:sp>
        <p:nvSpPr>
          <p:cNvPr id="2" name="Footer Placeholder 1"/>
          <p:cNvSpPr>
            <a:spLocks noGrp="1"/>
          </p:cNvSpPr>
          <p:nvPr>
            <p:ph type="ftr" sz="quarter" idx="11"/>
          </p:nvPr>
        </p:nvSpPr>
        <p:spPr/>
        <p:txBody>
          <a:bodyPr/>
          <a:lstStyle/>
          <a:p>
            <a:pPr>
              <a:defRPr/>
            </a:pPr>
            <a:r>
              <a:rPr lang="en-IN"/>
              <a:t>                Confidential</a:t>
            </a:r>
            <a:endParaRPr lang="en-US" dirty="0"/>
          </a:p>
        </p:txBody>
      </p:sp>
      <p:pic>
        <p:nvPicPr>
          <p:cNvPr id="4" name="Picture 3"/>
          <p:cNvPicPr>
            <a:picLocks noChangeAspect="1"/>
          </p:cNvPicPr>
          <p:nvPr/>
        </p:nvPicPr>
        <p:blipFill>
          <a:blip r:embed="rId2"/>
          <a:stretch>
            <a:fillRect/>
          </a:stretch>
        </p:blipFill>
        <p:spPr>
          <a:xfrm>
            <a:off x="1103009" y="990600"/>
            <a:ext cx="6593192" cy="44058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HeroicExtremeRightFacing"/>
            <a:lightRig rig="threePt" dir="t"/>
          </a:scene3d>
          <a:sp3d contourW="6350" prstMaterial="matte">
            <a:bevelT w="101600" h="101600"/>
            <a:contourClr>
              <a:srgbClr val="969696"/>
            </a:contourClr>
          </a:sp3d>
        </p:spPr>
      </p:pic>
      <p:pic>
        <p:nvPicPr>
          <p:cNvPr id="6" name="Picture 5"/>
          <p:cNvPicPr>
            <a:picLocks noChangeAspect="1"/>
          </p:cNvPicPr>
          <p:nvPr/>
        </p:nvPicPr>
        <p:blipFill>
          <a:blip r:embed="rId3" cstate="print"/>
          <a:stretch>
            <a:fillRect/>
          </a:stretch>
        </p:blipFill>
        <p:spPr>
          <a:xfrm>
            <a:off x="6553200" y="4532787"/>
            <a:ext cx="2105025" cy="1727379"/>
          </a:xfrm>
          <a:prstGeom prst="rect">
            <a:avLst/>
          </a:prstGeom>
        </p:spPr>
      </p:pic>
      <p:sp>
        <p:nvSpPr>
          <p:cNvPr id="7" name="TextBox 6">
            <a:extLst>
              <a:ext uri="{FF2B5EF4-FFF2-40B4-BE49-F238E27FC236}">
                <a16:creationId xmlns:a16="http://schemas.microsoft.com/office/drawing/2014/main" id="{0FF83D84-A5DC-4CBE-A11D-8AF7FD0C71A9}"/>
              </a:ext>
            </a:extLst>
          </p:cNvPr>
          <p:cNvSpPr txBox="1"/>
          <p:nvPr/>
        </p:nvSpPr>
        <p:spPr>
          <a:xfrm>
            <a:off x="565537" y="6153834"/>
            <a:ext cx="4583926"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18EFCC4-8A4A-4171-9EA1-C96663CDFAA6}" type="slidenum">
              <a:rPr lang="en-US" smtClean="0"/>
              <a:pPr>
                <a:defRPr/>
              </a:pPr>
              <a:t>2</a:t>
            </a:fld>
            <a:endParaRPr lang="en-US"/>
          </a:p>
        </p:txBody>
      </p:sp>
      <p:sp>
        <p:nvSpPr>
          <p:cNvPr id="3" name="Footer Placeholder 2"/>
          <p:cNvSpPr>
            <a:spLocks noGrp="1"/>
          </p:cNvSpPr>
          <p:nvPr>
            <p:ph type="ftr" sz="quarter" idx="11"/>
          </p:nvPr>
        </p:nvSpPr>
        <p:spPr/>
        <p:txBody>
          <a:bodyPr/>
          <a:lstStyle/>
          <a:p>
            <a:pPr>
              <a:defRPr/>
            </a:pPr>
            <a:r>
              <a:rPr lang="en-IN"/>
              <a:t>         Confidential</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154593620"/>
              </p:ext>
            </p:extLst>
          </p:nvPr>
        </p:nvGraphicFramePr>
        <p:xfrm>
          <a:off x="407026" y="1349116"/>
          <a:ext cx="7974974" cy="4377059"/>
        </p:xfrm>
        <a:graphic>
          <a:graphicData uri="http://schemas.openxmlformats.org/drawingml/2006/table">
            <a:tbl>
              <a:tblPr>
                <a:tableStyleId>{5C22544A-7EE6-4342-B048-85BDC9FD1C3A}</a:tableStyleId>
              </a:tblPr>
              <a:tblGrid>
                <a:gridCol w="2753830">
                  <a:extLst>
                    <a:ext uri="{9D8B030D-6E8A-4147-A177-3AD203B41FA5}">
                      <a16:colId xmlns:a16="http://schemas.microsoft.com/office/drawing/2014/main" val="20000"/>
                    </a:ext>
                  </a:extLst>
                </a:gridCol>
                <a:gridCol w="2362344">
                  <a:extLst>
                    <a:ext uri="{9D8B030D-6E8A-4147-A177-3AD203B41FA5}">
                      <a16:colId xmlns:a16="http://schemas.microsoft.com/office/drawing/2014/main" val="20001"/>
                    </a:ext>
                  </a:extLst>
                </a:gridCol>
                <a:gridCol w="1235040">
                  <a:extLst>
                    <a:ext uri="{9D8B030D-6E8A-4147-A177-3AD203B41FA5}">
                      <a16:colId xmlns:a16="http://schemas.microsoft.com/office/drawing/2014/main" val="20002"/>
                    </a:ext>
                  </a:extLst>
                </a:gridCol>
                <a:gridCol w="1623760">
                  <a:extLst>
                    <a:ext uri="{9D8B030D-6E8A-4147-A177-3AD203B41FA5}">
                      <a16:colId xmlns:a16="http://schemas.microsoft.com/office/drawing/2014/main" val="20003"/>
                    </a:ext>
                  </a:extLst>
                </a:gridCol>
              </a:tblGrid>
              <a:tr h="350046">
                <a:tc>
                  <a:txBody>
                    <a:bodyPr/>
                    <a:lstStyle/>
                    <a:p>
                      <a:pPr algn="ctr" fontAlgn="b"/>
                      <a:r>
                        <a:rPr lang="en-US" sz="1800" b="1" i="0" kern="1200" dirty="0">
                          <a:solidFill>
                            <a:schemeClr val="dk1"/>
                          </a:solidFill>
                          <a:effectLst/>
                          <a:latin typeface="+mn-lt"/>
                          <a:ea typeface="+mn-ea"/>
                          <a:cs typeface="+mn-cs"/>
                        </a:rPr>
                        <a:t>Section</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800" b="1" i="0" kern="1200" dirty="0">
                          <a:solidFill>
                            <a:schemeClr val="dk1"/>
                          </a:solidFill>
                          <a:effectLst/>
                          <a:latin typeface="+mn-lt"/>
                          <a:ea typeface="+mn-ea"/>
                          <a:cs typeface="+mn-cs"/>
                        </a:rPr>
                        <a:t>Subsection</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IN" sz="1600" b="1" u="none" strike="noStrike">
                          <a:effectLst/>
                        </a:rPr>
                        <a:t>Target date</a:t>
                      </a:r>
                      <a:endParaRPr lang="en-IN" sz="1600" b="1"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IN" sz="1600" b="1" u="none" strike="noStrike" dirty="0">
                          <a:effectLst/>
                        </a:rPr>
                        <a:t>Responsibility</a:t>
                      </a:r>
                      <a:endParaRPr lang="en-IN" sz="16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00"/>
                  </a:ext>
                </a:extLst>
              </a:tr>
              <a:tr h="523204">
                <a:tc>
                  <a:txBody>
                    <a:bodyPr/>
                    <a:lstStyle/>
                    <a:p>
                      <a:pPr algn="ctr"/>
                      <a:r>
                        <a:rPr lang="en-US" sz="1050" i="0" kern="1200" dirty="0">
                          <a:solidFill>
                            <a:schemeClr val="dk1"/>
                          </a:solidFill>
                          <a:effectLst/>
                          <a:latin typeface="+mn-lt"/>
                          <a:ea typeface="+mn-ea"/>
                          <a:cs typeface="+mn-cs"/>
                        </a:rPr>
                        <a:t>Consider the different Big Data applications/projects players in the industry have been undertaking </a:t>
                      </a:r>
                      <a:r>
                        <a:rPr lang="en-US" sz="1050" b="1" i="0" kern="1200" dirty="0">
                          <a:solidFill>
                            <a:schemeClr val="dk1"/>
                          </a:solidFill>
                          <a:effectLst/>
                          <a:latin typeface="+mn-lt"/>
                          <a:ea typeface="+mn-ea"/>
                          <a:cs typeface="+mn-cs"/>
                        </a:rPr>
                        <a:t>(IBM </a:t>
                      </a:r>
                      <a:r>
                        <a:rPr lang="en-US" sz="1050" b="1" i="0" kern="1200" dirty="0" err="1">
                          <a:solidFill>
                            <a:schemeClr val="dk1"/>
                          </a:solidFill>
                          <a:effectLst/>
                          <a:latin typeface="+mn-lt"/>
                          <a:ea typeface="+mn-ea"/>
                          <a:cs typeface="+mn-cs"/>
                        </a:rPr>
                        <a:t>Thurderstorm</a:t>
                      </a:r>
                      <a:r>
                        <a:rPr lang="en-US" sz="1050" b="1" i="0" kern="1200" dirty="0">
                          <a:solidFill>
                            <a:schemeClr val="dk1"/>
                          </a:solidFill>
                          <a:effectLst/>
                          <a:latin typeface="+mn-lt"/>
                          <a:ea typeface="+mn-ea"/>
                          <a:cs typeface="+mn-cs"/>
                        </a:rPr>
                        <a:t>, etc.)</a:t>
                      </a:r>
                      <a:endParaRPr lang="en-US" sz="1050" dirty="0">
                        <a:solidFill>
                          <a:schemeClr val="tx1"/>
                        </a:solidFill>
                      </a:endParaRPr>
                    </a:p>
                  </a:txBody>
                  <a:tcPr marL="9525" marR="9525" marT="9525" marB="0" anchor="b">
                    <a:solidFill>
                      <a:schemeClr val="accent3">
                        <a:lumMod val="75000"/>
                      </a:schemeClr>
                    </a:solidFill>
                  </a:tcPr>
                </a:tc>
                <a:tc>
                  <a:txBody>
                    <a:bodyPr/>
                    <a:lstStyle/>
                    <a:p>
                      <a:pPr algn="l" fontAlgn="b"/>
                      <a:r>
                        <a:rPr lang="en-US" sz="1050" b="0" i="0" kern="1200" dirty="0">
                          <a:solidFill>
                            <a:schemeClr val="dk1"/>
                          </a:solidFill>
                          <a:effectLst/>
                          <a:latin typeface="+mn-lt"/>
                          <a:ea typeface="+mn-ea"/>
                          <a:cs typeface="+mn-cs"/>
                        </a:rPr>
                        <a:t>Availability of Historical Data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3">
                        <a:lumMod val="75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accent3">
                        <a:lumMod val="75000"/>
                      </a:schemeClr>
                    </a:solidFill>
                  </a:tcPr>
                </a:tc>
                <a:tc>
                  <a:txBody>
                    <a:bodyPr/>
                    <a:lstStyle/>
                    <a:p>
                      <a:pPr algn="l" fontAlgn="b"/>
                      <a:r>
                        <a:rPr lang="en-IN" sz="1600" u="none" strike="noStrike" dirty="0">
                          <a:effectLst/>
                        </a:rPr>
                        <a:t> </a:t>
                      </a:r>
                      <a:r>
                        <a:rPr lang="en-US" sz="1050" b="0" i="0" kern="1200" dirty="0">
                          <a:solidFill>
                            <a:schemeClr val="dk1"/>
                          </a:solidFill>
                          <a:effectLst/>
                          <a:latin typeface="+mn-lt"/>
                          <a:ea typeface="+mn-ea"/>
                          <a:cs typeface="+mn-cs"/>
                        </a:rPr>
                        <a:t>Dhivya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3">
                        <a:lumMod val="75000"/>
                      </a:schemeClr>
                    </a:solidFill>
                  </a:tcPr>
                </a:tc>
                <a:extLst>
                  <a:ext uri="{0D108BD9-81ED-4DB2-BD59-A6C34878D82A}">
                    <a16:rowId xmlns:a16="http://schemas.microsoft.com/office/drawing/2014/main" val="10001"/>
                  </a:ext>
                </a:extLst>
              </a:tr>
              <a:tr h="523204">
                <a:tc>
                  <a:txBody>
                    <a:bodyPr/>
                    <a:lstStyle/>
                    <a:p>
                      <a:pPr algn="ctr"/>
                      <a:r>
                        <a:rPr lang="en-US" sz="1050" i="0" kern="1200" dirty="0">
                          <a:solidFill>
                            <a:schemeClr val="dk1"/>
                          </a:solidFill>
                          <a:effectLst/>
                          <a:latin typeface="+mn-lt"/>
                          <a:ea typeface="+mn-ea"/>
                          <a:cs typeface="+mn-cs"/>
                        </a:rPr>
                        <a:t>Technologies employed (e.g. Hadoop, </a:t>
                      </a:r>
                      <a:r>
                        <a:rPr lang="en-US" sz="1050" i="0" kern="1200" dirty="0" err="1">
                          <a:solidFill>
                            <a:schemeClr val="dk1"/>
                          </a:solidFill>
                          <a:effectLst/>
                          <a:latin typeface="+mn-lt"/>
                          <a:ea typeface="+mn-ea"/>
                          <a:cs typeface="+mn-cs"/>
                        </a:rPr>
                        <a:t>noSQL</a:t>
                      </a:r>
                      <a:r>
                        <a:rPr lang="en-US" sz="1050" i="0" kern="1200" dirty="0">
                          <a:solidFill>
                            <a:schemeClr val="dk1"/>
                          </a:solidFill>
                          <a:effectLst/>
                          <a:latin typeface="+mn-lt"/>
                          <a:ea typeface="+mn-ea"/>
                          <a:cs typeface="+mn-cs"/>
                        </a:rPr>
                        <a:t>, in-memory data processing, data streaming, </a:t>
                      </a:r>
                      <a:r>
                        <a:rPr lang="en-US" sz="1050" i="0" kern="1200" dirty="0" err="1">
                          <a:solidFill>
                            <a:schemeClr val="dk1"/>
                          </a:solidFill>
                          <a:effectLst/>
                          <a:latin typeface="+mn-lt"/>
                          <a:ea typeface="+mn-ea"/>
                          <a:cs typeface="+mn-cs"/>
                        </a:rPr>
                        <a:t>etc</a:t>
                      </a:r>
                      <a:r>
                        <a:rPr lang="en-US" sz="1050" i="0" kern="1200" dirty="0">
                          <a:solidFill>
                            <a:schemeClr val="dk1"/>
                          </a:solidFill>
                          <a:effectLst/>
                          <a:latin typeface="+mn-lt"/>
                          <a:ea typeface="+mn-ea"/>
                          <a:cs typeface="+mn-cs"/>
                        </a:rPr>
                        <a:t>), </a:t>
                      </a:r>
                      <a:r>
                        <a:rPr lang="en-US" sz="1050" b="1" i="0" kern="1200" dirty="0">
                          <a:solidFill>
                            <a:schemeClr val="dk1"/>
                          </a:solidFill>
                          <a:effectLst/>
                          <a:latin typeface="+mn-lt"/>
                          <a:ea typeface="+mn-ea"/>
                          <a:cs typeface="+mn-cs"/>
                        </a:rPr>
                        <a:t>(Technology and hurdles, challenges, complexity)</a:t>
                      </a:r>
                      <a:endParaRPr lang="en-US" sz="1050" dirty="0">
                        <a:solidFill>
                          <a:schemeClr val="tx1"/>
                        </a:solidFill>
                      </a:endParaRPr>
                    </a:p>
                  </a:txBody>
                  <a:tcPr marL="9525" marR="9525" marT="9525" marB="0" anchor="b">
                    <a:solidFill>
                      <a:schemeClr val="accent3">
                        <a:lumMod val="75000"/>
                      </a:schemeClr>
                    </a:solidFill>
                  </a:tcPr>
                </a:tc>
                <a:tc>
                  <a:txBody>
                    <a:bodyPr/>
                    <a:lstStyle/>
                    <a:p>
                      <a:pPr algn="l" rtl="0" fontAlgn="b"/>
                      <a:r>
                        <a:rPr lang="en-US" sz="1200" dirty="0">
                          <a:effectLst/>
                        </a:rPr>
                        <a:t>Managing Large datasets</a:t>
                      </a:r>
                    </a:p>
                  </a:txBody>
                  <a:tcPr marL="19050" marR="19050" marT="12700" marB="12700" anchor="b">
                    <a:solidFill>
                      <a:schemeClr val="accent3">
                        <a:lumMod val="75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accent3">
                        <a:lumMod val="75000"/>
                      </a:schemeClr>
                    </a:solidFill>
                  </a:tcPr>
                </a:tc>
                <a:tc>
                  <a:txBody>
                    <a:bodyPr/>
                    <a:lstStyle/>
                    <a:p>
                      <a:pPr algn="l" fontAlgn="b"/>
                      <a:r>
                        <a:rPr lang="en-IN" sz="1600" u="none" strike="noStrike" dirty="0">
                          <a:effectLst/>
                        </a:rPr>
                        <a:t> </a:t>
                      </a:r>
                      <a:r>
                        <a:rPr lang="en-US" sz="1050" b="0" i="0" kern="1200" dirty="0">
                          <a:solidFill>
                            <a:schemeClr val="dk1"/>
                          </a:solidFill>
                          <a:effectLst/>
                          <a:latin typeface="+mn-lt"/>
                          <a:ea typeface="+mn-ea"/>
                          <a:cs typeface="+mn-cs"/>
                        </a:rPr>
                        <a:t>Malaya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3">
                        <a:lumMod val="75000"/>
                      </a:schemeClr>
                    </a:solidFill>
                  </a:tcPr>
                </a:tc>
                <a:extLst>
                  <a:ext uri="{0D108BD9-81ED-4DB2-BD59-A6C34878D82A}">
                    <a16:rowId xmlns:a16="http://schemas.microsoft.com/office/drawing/2014/main" val="10002"/>
                  </a:ext>
                </a:extLst>
              </a:tr>
              <a:tr h="40919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u="none" strike="noStrike" dirty="0">
                          <a:effectLst/>
                        </a:rPr>
                        <a:t> </a:t>
                      </a:r>
                      <a:r>
                        <a:rPr lang="en-US" sz="1050" i="0" kern="1200" dirty="0">
                          <a:solidFill>
                            <a:schemeClr val="dk1"/>
                          </a:solidFill>
                          <a:effectLst/>
                          <a:latin typeface="+mn-lt"/>
                          <a:ea typeface="+mn-ea"/>
                          <a:cs typeface="+mn-cs"/>
                        </a:rPr>
                        <a:t>impact applications of Big Data in the particular industry/sector </a:t>
                      </a:r>
                      <a:r>
                        <a:rPr lang="en-US" sz="1050" b="1" i="0" kern="1200" dirty="0">
                          <a:solidFill>
                            <a:schemeClr val="dk1"/>
                          </a:solidFill>
                          <a:effectLst/>
                          <a:latin typeface="+mn-lt"/>
                          <a:ea typeface="+mn-ea"/>
                          <a:cs typeface="+mn-cs"/>
                        </a:rPr>
                        <a:t>(was it a success or failure)</a:t>
                      </a:r>
                      <a:endParaRPr lang="en-IN" sz="1050" b="0" i="0" u="none" strike="noStrike" kern="1200" dirty="0">
                        <a:solidFill>
                          <a:schemeClr val="tx1"/>
                        </a:solidFill>
                        <a:effectLst/>
                        <a:latin typeface="+mn-lt"/>
                        <a:ea typeface="+mn-ea"/>
                        <a:cs typeface="+mn-cs"/>
                      </a:endParaRPr>
                    </a:p>
                  </a:txBody>
                  <a:tcPr marL="9525" marR="9525" marT="9525" marB="0" anchor="b">
                    <a:solidFill>
                      <a:schemeClr val="accent3">
                        <a:lumMod val="75000"/>
                      </a:schemeClr>
                    </a:solidFill>
                  </a:tcPr>
                </a:tc>
                <a:tc>
                  <a:txBody>
                    <a:bodyPr/>
                    <a:lstStyle/>
                    <a:p>
                      <a:pPr algn="l" fontAlgn="b"/>
                      <a:r>
                        <a:rPr lang="en-US" sz="1050" b="0" i="0" kern="1200" dirty="0">
                          <a:solidFill>
                            <a:schemeClr val="dk1"/>
                          </a:solidFill>
                          <a:effectLst/>
                          <a:latin typeface="+mn-lt"/>
                          <a:ea typeface="+mn-ea"/>
                          <a:cs typeface="+mn-cs"/>
                        </a:rPr>
                        <a:t>Technological Hurdles</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3">
                        <a:lumMod val="75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accent3">
                        <a:lumMod val="75000"/>
                      </a:schemeClr>
                    </a:solidFill>
                  </a:tcPr>
                </a:tc>
                <a:tc>
                  <a:txBody>
                    <a:bodyPr/>
                    <a:lstStyle/>
                    <a:p>
                      <a:pPr algn="l" fontAlgn="b"/>
                      <a:r>
                        <a:rPr lang="en-IN" sz="1050" u="none" strike="noStrike" dirty="0">
                          <a:effectLst/>
                        </a:rPr>
                        <a:t> </a:t>
                      </a:r>
                      <a:r>
                        <a:rPr lang="en-US" sz="1050" b="0" i="0" kern="1200" dirty="0">
                          <a:solidFill>
                            <a:schemeClr val="dk1"/>
                          </a:solidFill>
                          <a:effectLst/>
                          <a:latin typeface="+mn-lt"/>
                          <a:ea typeface="+mn-ea"/>
                          <a:cs typeface="+mn-cs"/>
                        </a:rPr>
                        <a:t>Malaya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3">
                        <a:lumMod val="75000"/>
                      </a:schemeClr>
                    </a:solidFill>
                  </a:tcPr>
                </a:tc>
                <a:extLst>
                  <a:ext uri="{0D108BD9-81ED-4DB2-BD59-A6C34878D82A}">
                    <a16:rowId xmlns:a16="http://schemas.microsoft.com/office/drawing/2014/main" val="10003"/>
                  </a:ext>
                </a:extLst>
              </a:tr>
              <a:tr h="352195">
                <a:tc>
                  <a:txBody>
                    <a:bodyPr/>
                    <a:lstStyle/>
                    <a:p>
                      <a:pPr algn="ctr" fontAlgn="b"/>
                      <a:r>
                        <a:rPr lang="en-IN" sz="1050" u="none" strike="noStrike" dirty="0">
                          <a:effectLst/>
                        </a:rPr>
                        <a:t> I</a:t>
                      </a:r>
                      <a:r>
                        <a:rPr lang="en-US" sz="1050" b="0" i="0" u="none" strike="noStrike" kern="1200" dirty="0" err="1">
                          <a:solidFill>
                            <a:schemeClr val="dk1"/>
                          </a:solidFill>
                          <a:effectLst/>
                          <a:latin typeface="+mn-lt"/>
                          <a:ea typeface="+mn-ea"/>
                          <a:cs typeface="+mn-cs"/>
                        </a:rPr>
                        <a:t>nvestigate</a:t>
                      </a:r>
                      <a:r>
                        <a:rPr lang="en-US" sz="1050" b="0" i="0" u="none" strike="noStrike" kern="1200" dirty="0">
                          <a:solidFill>
                            <a:schemeClr val="dk1"/>
                          </a:solidFill>
                          <a:effectLst/>
                          <a:latin typeface="+mn-lt"/>
                          <a:ea typeface="+mn-ea"/>
                          <a:cs typeface="+mn-cs"/>
                        </a:rPr>
                        <a:t> issues related to Data Governance</a:t>
                      </a:r>
                      <a:r>
                        <a:rPr lang="en-US" sz="1050" b="1" i="0" u="none" strike="noStrike" kern="1200" dirty="0">
                          <a:solidFill>
                            <a:schemeClr val="dk1"/>
                          </a:solidFill>
                          <a:effectLst/>
                          <a:latin typeface="+mn-lt"/>
                          <a:ea typeface="+mn-ea"/>
                          <a:cs typeface="+mn-cs"/>
                        </a:rPr>
                        <a:t> (Cost overrun and data confidentiality)</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tc>
                  <a:txBody>
                    <a:bodyPr/>
                    <a:lstStyle/>
                    <a:p>
                      <a:pPr algn="l" fontAlgn="b"/>
                      <a:r>
                        <a:rPr lang="en-US" sz="1050" b="0" i="0" kern="1200" dirty="0">
                          <a:solidFill>
                            <a:schemeClr val="dk1"/>
                          </a:solidFill>
                          <a:effectLst/>
                          <a:latin typeface="+mn-lt"/>
                          <a:ea typeface="+mn-ea"/>
                          <a:cs typeface="+mn-cs"/>
                        </a:rPr>
                        <a:t>Cost Overrun</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tx2">
                        <a:lumMod val="60000"/>
                        <a:lumOff val="40000"/>
                      </a:schemeClr>
                    </a:solidFill>
                  </a:tcPr>
                </a:tc>
                <a:tc>
                  <a:txBody>
                    <a:bodyPr/>
                    <a:lstStyle/>
                    <a:p>
                      <a:pPr algn="l" fontAlgn="b"/>
                      <a:r>
                        <a:rPr lang="en-US" sz="1050" b="0" i="0" kern="1200" dirty="0">
                          <a:solidFill>
                            <a:schemeClr val="dk1"/>
                          </a:solidFill>
                          <a:effectLst/>
                          <a:latin typeface="+mn-lt"/>
                          <a:ea typeface="+mn-ea"/>
                          <a:cs typeface="+mn-cs"/>
                        </a:rPr>
                        <a:t>Ashraful</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extLst>
                  <a:ext uri="{0D108BD9-81ED-4DB2-BD59-A6C34878D82A}">
                    <a16:rowId xmlns:a16="http://schemas.microsoft.com/office/drawing/2014/main" val="10004"/>
                  </a:ext>
                </a:extLst>
              </a:tr>
              <a:tr h="518496">
                <a:tc>
                  <a:txBody>
                    <a:bodyPr/>
                    <a:lstStyle/>
                    <a:p>
                      <a:pPr algn="ctr" fontAlgn="b"/>
                      <a:r>
                        <a:rPr lang="en-US" sz="1050" b="0" i="0" u="none" strike="noStrike" kern="1200" dirty="0">
                          <a:solidFill>
                            <a:schemeClr val="dk1"/>
                          </a:solidFill>
                          <a:effectLst/>
                          <a:latin typeface="+mn-lt"/>
                          <a:ea typeface="+mn-ea"/>
                          <a:cs typeface="+mn-cs"/>
                        </a:rPr>
                        <a:t>ROI/benefits the adoption </a:t>
                      </a:r>
                      <a:r>
                        <a:rPr lang="en-US" sz="1050" b="1" i="0" u="none" strike="noStrike" kern="1200" dirty="0">
                          <a:solidFill>
                            <a:schemeClr val="dk1"/>
                          </a:solidFill>
                          <a:effectLst/>
                          <a:latin typeface="+mn-lt"/>
                          <a:ea typeface="+mn-ea"/>
                          <a:cs typeface="+mn-cs"/>
                        </a:rPr>
                        <a:t>(Cost overrun and data confidentiality)</a:t>
                      </a:r>
                      <a:endParaRPr lang="en-IN" sz="1050" b="0" i="0" u="none" strike="noStrike" kern="1200" dirty="0">
                        <a:solidFill>
                          <a:schemeClr val="tx1"/>
                        </a:solidFill>
                        <a:effectLst/>
                        <a:latin typeface="+mn-lt"/>
                        <a:ea typeface="+mn-ea"/>
                        <a:cs typeface="+mn-cs"/>
                      </a:endParaRPr>
                    </a:p>
                  </a:txBody>
                  <a:tcPr marL="9525" marR="9525" marT="9525" marB="0" anchor="b">
                    <a:solidFill>
                      <a:schemeClr val="tx2">
                        <a:lumMod val="60000"/>
                        <a:lumOff val="40000"/>
                      </a:schemeClr>
                    </a:solidFill>
                  </a:tcPr>
                </a:tc>
                <a:tc>
                  <a:txBody>
                    <a:bodyPr/>
                    <a:lstStyle/>
                    <a:p>
                      <a:pPr algn="l" fontAlgn="b"/>
                      <a:r>
                        <a:rPr lang="en-US" sz="1050" b="0" i="0" kern="1200" dirty="0">
                          <a:solidFill>
                            <a:schemeClr val="dk1"/>
                          </a:solidFill>
                          <a:effectLst/>
                          <a:latin typeface="+mn-lt"/>
                          <a:ea typeface="+mn-ea"/>
                          <a:cs typeface="+mn-cs"/>
                        </a:rPr>
                        <a:t>Complexity</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tx2">
                        <a:lumMod val="60000"/>
                        <a:lumOff val="40000"/>
                      </a:schemeClr>
                    </a:solidFill>
                  </a:tcPr>
                </a:tc>
                <a:tc>
                  <a:txBody>
                    <a:bodyPr/>
                    <a:lstStyle/>
                    <a:p>
                      <a:pPr algn="l" fontAlgn="b"/>
                      <a:r>
                        <a:rPr lang="en-IN" sz="1600" u="none" strike="noStrike" dirty="0">
                          <a:effectLst/>
                        </a:rPr>
                        <a:t> </a:t>
                      </a:r>
                      <a:r>
                        <a:rPr lang="en-US" sz="1050" b="0" i="0" kern="1200" dirty="0">
                          <a:solidFill>
                            <a:schemeClr val="dk1"/>
                          </a:solidFill>
                          <a:effectLst/>
                          <a:latin typeface="+mn-lt"/>
                          <a:ea typeface="+mn-ea"/>
                          <a:cs typeface="+mn-cs"/>
                        </a:rPr>
                        <a:t>Hela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extLst>
                  <a:ext uri="{0D108BD9-81ED-4DB2-BD59-A6C34878D82A}">
                    <a16:rowId xmlns:a16="http://schemas.microsoft.com/office/drawing/2014/main" val="10005"/>
                  </a:ext>
                </a:extLst>
              </a:tr>
              <a:tr h="407163">
                <a:tc>
                  <a:txBody>
                    <a:bodyPr/>
                    <a:lstStyle/>
                    <a:p>
                      <a:pPr algn="ctr"/>
                      <a:r>
                        <a:rPr lang="en-US" sz="1050" b="0" i="0" u="none" strike="noStrike" kern="1200" dirty="0">
                          <a:solidFill>
                            <a:schemeClr val="dk1"/>
                          </a:solidFill>
                          <a:effectLst/>
                          <a:latin typeface="+mn-lt"/>
                          <a:ea typeface="+mn-ea"/>
                          <a:cs typeface="+mn-cs"/>
                        </a:rPr>
                        <a:t>Solution(s) adopted </a:t>
                      </a:r>
                      <a:r>
                        <a:rPr lang="en-US" sz="1050" b="1" i="0" u="none" strike="noStrike" kern="1200" dirty="0">
                          <a:solidFill>
                            <a:schemeClr val="dk1"/>
                          </a:solidFill>
                          <a:effectLst/>
                          <a:latin typeface="+mn-lt"/>
                          <a:ea typeface="+mn-ea"/>
                          <a:cs typeface="+mn-cs"/>
                        </a:rPr>
                        <a:t>(may be cite an example)</a:t>
                      </a:r>
                      <a:endParaRPr lang="en-US" sz="1050" dirty="0">
                        <a:solidFill>
                          <a:schemeClr val="tx1"/>
                        </a:solidFill>
                      </a:endParaRPr>
                    </a:p>
                  </a:txBody>
                  <a:tcPr marL="9525" marR="9525" marT="9525" marB="0" anchor="b">
                    <a:solidFill>
                      <a:schemeClr val="tx2">
                        <a:lumMod val="60000"/>
                        <a:lumOff val="40000"/>
                      </a:schemeClr>
                    </a:solidFill>
                  </a:tcPr>
                </a:tc>
                <a:tc>
                  <a:txBody>
                    <a:bodyPr/>
                    <a:lstStyle/>
                    <a:p>
                      <a:pPr algn="l" fontAlgn="b"/>
                      <a:r>
                        <a:rPr lang="en-US" sz="1050" b="0" i="0" kern="1200" dirty="0">
                          <a:solidFill>
                            <a:schemeClr val="dk1"/>
                          </a:solidFill>
                          <a:effectLst/>
                          <a:latin typeface="+mn-lt"/>
                          <a:ea typeface="+mn-ea"/>
                          <a:cs typeface="+mn-cs"/>
                        </a:rPr>
                        <a:t>The Solution by Big Data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tx2">
                        <a:lumMod val="60000"/>
                        <a:lumOff val="40000"/>
                      </a:schemeClr>
                    </a:solidFill>
                  </a:tcPr>
                </a:tc>
                <a:tc>
                  <a:txBody>
                    <a:bodyPr/>
                    <a:lstStyle/>
                    <a:p>
                      <a:pPr algn="l" fontAlgn="b"/>
                      <a:r>
                        <a:rPr lang="en-IN" sz="1600" u="none" strike="noStrike" dirty="0">
                          <a:effectLst/>
                        </a:rPr>
                        <a:t> </a:t>
                      </a:r>
                      <a:r>
                        <a:rPr lang="en-US" sz="1050" b="0" i="0" kern="1200" dirty="0">
                          <a:solidFill>
                            <a:schemeClr val="dk1"/>
                          </a:solidFill>
                          <a:effectLst/>
                          <a:latin typeface="+mn-lt"/>
                          <a:ea typeface="+mn-ea"/>
                          <a:cs typeface="+mn-cs"/>
                        </a:rPr>
                        <a:t>Dhivya</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tx2">
                        <a:lumMod val="60000"/>
                        <a:lumOff val="40000"/>
                      </a:schemeClr>
                    </a:solidFill>
                  </a:tcPr>
                </a:tc>
                <a:extLst>
                  <a:ext uri="{0D108BD9-81ED-4DB2-BD59-A6C34878D82A}">
                    <a16:rowId xmlns:a16="http://schemas.microsoft.com/office/drawing/2014/main" val="10006"/>
                  </a:ext>
                </a:extLst>
              </a:tr>
              <a:tr h="29177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50" b="0" i="0" u="none" strike="noStrike" kern="1200" dirty="0">
                          <a:solidFill>
                            <a:schemeClr val="dk1"/>
                          </a:solidFill>
                          <a:effectLst/>
                          <a:latin typeface="+mn-lt"/>
                          <a:ea typeface="+mn-ea"/>
                          <a:cs typeface="+mn-cs"/>
                        </a:rPr>
                        <a:t>Conclusion</a:t>
                      </a:r>
                      <a:endParaRPr lang="en-IN" sz="1050" b="0" i="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marL="0" algn="ctr" defTabSz="914400" rtl="0" eaLnBrk="1" fontAlgn="b" latinLnBrk="0" hangingPunct="1"/>
                      <a:r>
                        <a:rPr lang="en-IN" sz="1050" b="0" i="0" u="none" strike="noStrike" kern="1200" dirty="0">
                          <a:solidFill>
                            <a:schemeClr val="dk1"/>
                          </a:solidFill>
                          <a:effectLst/>
                          <a:latin typeface="+mn-lt"/>
                          <a:ea typeface="+mn-ea"/>
                          <a:cs typeface="+mn-cs"/>
                        </a:rPr>
                        <a:t>Conclude</a:t>
                      </a:r>
                    </a:p>
                  </a:txBody>
                  <a:tcPr marL="9525" marR="9525" marT="9525" marB="0" anchor="b">
                    <a:solidFill>
                      <a:schemeClr val="accent6">
                        <a:lumMod val="60000"/>
                        <a:lumOff val="40000"/>
                      </a:schemeClr>
                    </a:solidFill>
                  </a:tcPr>
                </a:tc>
                <a:tc>
                  <a:txBody>
                    <a:bodyPr/>
                    <a:lstStyle/>
                    <a:p>
                      <a:pPr marL="0" algn="ctr" defTabSz="914400" rtl="0" eaLnBrk="1" fontAlgn="b" latinLnBrk="0" hangingPunct="1"/>
                      <a:r>
                        <a:rPr lang="en-IN" sz="1050" b="0" i="0" u="none" strike="noStrike" kern="1200" dirty="0">
                          <a:solidFill>
                            <a:schemeClr val="dk1"/>
                          </a:solidFill>
                          <a:effectLst/>
                          <a:latin typeface="+mn-lt"/>
                          <a:ea typeface="+mn-ea"/>
                          <a:cs typeface="+mn-cs"/>
                        </a:rPr>
                        <a:t>30th March 2022</a:t>
                      </a:r>
                    </a:p>
                  </a:txBody>
                  <a:tcPr marL="9525" marR="9525" marT="9525" marB="0" anchor="b">
                    <a:solidFill>
                      <a:schemeClr val="accent6">
                        <a:lumMod val="60000"/>
                        <a:lumOff val="40000"/>
                      </a:schemeClr>
                    </a:solidFill>
                  </a:tcPr>
                </a:tc>
                <a:tc>
                  <a:txBody>
                    <a:bodyPr/>
                    <a:lstStyle/>
                    <a:p>
                      <a:pPr marL="0" algn="l" defTabSz="914400" rtl="0" eaLnBrk="1" fontAlgn="b" latinLnBrk="0" hangingPunct="1"/>
                      <a:r>
                        <a:rPr lang="en-IN" sz="1050" b="0" i="0" kern="1200" dirty="0">
                          <a:solidFill>
                            <a:schemeClr val="dk1"/>
                          </a:solidFill>
                          <a:effectLst/>
                          <a:latin typeface="+mn-lt"/>
                          <a:ea typeface="+mn-ea"/>
                          <a:cs typeface="+mn-cs"/>
                        </a:rPr>
                        <a:t>Ashraful</a:t>
                      </a:r>
                    </a:p>
                  </a:txBody>
                  <a:tcPr marL="0" marR="9525" marT="9525" marB="0" anchor="b">
                    <a:solidFill>
                      <a:schemeClr val="accent6">
                        <a:lumMod val="60000"/>
                        <a:lumOff val="40000"/>
                      </a:schemeClr>
                    </a:solidFill>
                  </a:tcPr>
                </a:tc>
                <a:extLst>
                  <a:ext uri="{0D108BD9-81ED-4DB2-BD59-A6C34878D82A}">
                    <a16:rowId xmlns:a16="http://schemas.microsoft.com/office/drawing/2014/main" val="10007"/>
                  </a:ext>
                </a:extLst>
              </a:tr>
              <a:tr h="350046">
                <a:tc>
                  <a:txBody>
                    <a:bodyPr/>
                    <a:lstStyle/>
                    <a:p>
                      <a:pPr lvl="0" algn="ctr" fontAlgn="t"/>
                      <a:r>
                        <a:rPr lang="en-IN" sz="1400" b="0" i="0" u="none" strike="noStrike" kern="1200" dirty="0">
                          <a:solidFill>
                            <a:schemeClr val="tx1"/>
                          </a:solidFill>
                          <a:effectLst/>
                          <a:latin typeface="+mn-lt"/>
                          <a:ea typeface="+mn-ea"/>
                          <a:cs typeface="+mn-cs"/>
                        </a:rPr>
                        <a:t> </a:t>
                      </a:r>
                      <a:r>
                        <a:rPr lang="en-US" sz="1050" b="0" i="0" kern="1200" dirty="0">
                          <a:solidFill>
                            <a:schemeClr val="dk1"/>
                          </a:solidFill>
                          <a:effectLst/>
                          <a:latin typeface="+mn-lt"/>
                          <a:ea typeface="+mn-ea"/>
                          <a:cs typeface="+mn-cs"/>
                        </a:rPr>
                        <a:t>Abstract</a:t>
                      </a:r>
                      <a:endParaRPr lang="en-US" sz="1050" b="0" i="0" u="none" strike="noStrike" kern="1200" dirty="0">
                        <a:solidFill>
                          <a:schemeClr val="tx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l" fontAlgn="b"/>
                      <a:r>
                        <a:rPr lang="en-IN" sz="1050" u="none" strike="noStrike" dirty="0">
                          <a:effectLst/>
                        </a:rPr>
                        <a:t>Abstract</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March 2022</a:t>
                      </a:r>
                    </a:p>
                  </a:txBody>
                  <a:tcPr marL="9525" marR="9525" marT="9525" marB="0" anchor="b">
                    <a:solidFill>
                      <a:schemeClr val="accent6">
                        <a:lumMod val="60000"/>
                        <a:lumOff val="40000"/>
                      </a:schemeClr>
                    </a:solidFill>
                  </a:tcPr>
                </a:tc>
                <a:tc>
                  <a:txBody>
                    <a:bodyPr/>
                    <a:lstStyle/>
                    <a:p>
                      <a:pPr algn="l" fontAlgn="b"/>
                      <a:r>
                        <a:rPr lang="en-IN" sz="1600" u="none" strike="noStrike" dirty="0">
                          <a:effectLst/>
                        </a:rPr>
                        <a:t> </a:t>
                      </a:r>
                      <a:r>
                        <a:rPr lang="en-US" sz="1050" b="0" i="0" kern="1200" dirty="0">
                          <a:solidFill>
                            <a:schemeClr val="dk1"/>
                          </a:solidFill>
                          <a:effectLst/>
                          <a:latin typeface="+mn-lt"/>
                          <a:ea typeface="+mn-ea"/>
                          <a:cs typeface="+mn-cs"/>
                        </a:rPr>
                        <a:t>Nirav</a:t>
                      </a:r>
                      <a:endParaRPr lang="en-IN" sz="105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0008"/>
                  </a:ext>
                </a:extLst>
              </a:tr>
              <a:tr h="651729">
                <a:tc>
                  <a:txBody>
                    <a:bodyPr/>
                    <a:lstStyle/>
                    <a:p>
                      <a:pPr algn="ctr" fontAlgn="t"/>
                      <a:r>
                        <a:rPr lang="en-US" sz="1050" b="0" i="0" kern="1200" dirty="0">
                          <a:solidFill>
                            <a:schemeClr val="dk1"/>
                          </a:solidFill>
                          <a:effectLst/>
                          <a:latin typeface="+mn-lt"/>
                          <a:ea typeface="+mn-ea"/>
                          <a:cs typeface="+mn-cs"/>
                        </a:rPr>
                        <a:t>Introduction</a:t>
                      </a:r>
                      <a:endParaRPr lang="en-IN" sz="1050" b="1" dirty="0">
                        <a:solidFill>
                          <a:schemeClr val="tx1"/>
                        </a:solidFill>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050" b="0" i="0" u="none" strike="noStrike" dirty="0">
                          <a:solidFill>
                            <a:srgbClr val="000000"/>
                          </a:solidFill>
                          <a:effectLst/>
                          <a:latin typeface="Calibri" panose="020F0502020204030204" pitchFamily="34" charset="0"/>
                        </a:rPr>
                        <a:t>Intro</a:t>
                      </a:r>
                    </a:p>
                  </a:txBody>
                  <a:tcPr marL="9525" marR="9525" marT="9525" marB="0" anchor="b">
                    <a:solidFill>
                      <a:schemeClr val="accent2">
                        <a:lumMod val="60000"/>
                        <a:lumOff val="40000"/>
                      </a:schemeClr>
                    </a:solidFill>
                  </a:tcPr>
                </a:tc>
                <a:tc>
                  <a:txBody>
                    <a:bodyPr/>
                    <a:lstStyle/>
                    <a:p>
                      <a:pPr algn="l" fontAlgn="b"/>
                      <a:r>
                        <a:rPr lang="en-IN" sz="1200" b="0" i="0" u="none" strike="noStrike" dirty="0">
                          <a:solidFill>
                            <a:srgbClr val="000000"/>
                          </a:solidFill>
                          <a:effectLst/>
                          <a:latin typeface="Calibri" panose="020F0502020204030204" pitchFamily="34" charset="0"/>
                        </a:rPr>
                        <a:t>30</a:t>
                      </a:r>
                      <a:r>
                        <a:rPr lang="en-IN" sz="1200" b="0" i="0" u="none" strike="noStrike" baseline="30000" dirty="0">
                          <a:solidFill>
                            <a:srgbClr val="000000"/>
                          </a:solidFill>
                          <a:effectLst/>
                          <a:latin typeface="Calibri" panose="020F0502020204030204" pitchFamily="34" charset="0"/>
                        </a:rPr>
                        <a:t>th</a:t>
                      </a:r>
                      <a:r>
                        <a:rPr lang="en-IN" sz="1200" b="0" i="0" u="none" strike="noStrike" dirty="0">
                          <a:solidFill>
                            <a:srgbClr val="000000"/>
                          </a:solidFill>
                          <a:effectLst/>
                          <a:latin typeface="Calibri" panose="020F0502020204030204" pitchFamily="34" charset="0"/>
                        </a:rPr>
                        <a:t> </a:t>
                      </a:r>
                      <a:r>
                        <a:rPr lang="en-IN" sz="1050" u="none" strike="noStrike" kern="1200" dirty="0">
                          <a:solidFill>
                            <a:schemeClr val="dk1"/>
                          </a:solidFill>
                          <a:effectLst/>
                          <a:latin typeface="+mn-lt"/>
                          <a:ea typeface="+mn-ea"/>
                          <a:cs typeface="+mn-cs"/>
                        </a:rPr>
                        <a:t>March</a:t>
                      </a:r>
                      <a:r>
                        <a:rPr lang="en-IN" sz="1200" b="0" i="0" u="none" strike="noStrike" dirty="0">
                          <a:solidFill>
                            <a:srgbClr val="000000"/>
                          </a:solidFill>
                          <a:effectLst/>
                          <a:latin typeface="Calibri" panose="020F0502020204030204" pitchFamily="34" charset="0"/>
                        </a:rPr>
                        <a:t> 2022</a:t>
                      </a:r>
                    </a:p>
                  </a:txBody>
                  <a:tcPr marL="9525" marR="9525" marT="9525" marB="0" anchor="b">
                    <a:solidFill>
                      <a:schemeClr val="accent2">
                        <a:lumMod val="60000"/>
                        <a:lumOff val="4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600" u="none" strike="noStrike" dirty="0">
                          <a:effectLst/>
                        </a:rPr>
                        <a:t> </a:t>
                      </a:r>
                      <a:r>
                        <a:rPr lang="en-IN" sz="1050" u="none" strike="noStrike" dirty="0">
                          <a:effectLst/>
                        </a:rPr>
                        <a:t> </a:t>
                      </a:r>
                      <a:r>
                        <a:rPr lang="en-US" sz="1050" b="0" i="0" kern="1200" dirty="0">
                          <a:solidFill>
                            <a:schemeClr val="dk1"/>
                          </a:solidFill>
                          <a:effectLst/>
                          <a:latin typeface="+mn-lt"/>
                          <a:ea typeface="+mn-ea"/>
                          <a:cs typeface="+mn-cs"/>
                        </a:rPr>
                        <a:t>Hela</a:t>
                      </a:r>
                      <a:endParaRPr lang="en-IN" sz="1050" b="0" i="0" u="none" strike="noStrike" dirty="0">
                        <a:solidFill>
                          <a:srgbClr val="000000"/>
                        </a:solidFill>
                        <a:effectLst/>
                        <a:latin typeface="Calibri" panose="020F0502020204030204" pitchFamily="34" charset="0"/>
                      </a:endParaRPr>
                    </a:p>
                    <a:p>
                      <a:pPr algn="l" fontAlgn="b"/>
                      <a:endParaRPr lang="en-IN" sz="16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009"/>
                  </a:ext>
                </a:extLst>
              </a:tr>
            </a:tbl>
          </a:graphicData>
        </a:graphic>
      </p:graphicFrame>
      <p:grpSp>
        <p:nvGrpSpPr>
          <p:cNvPr id="6" name="Group 5"/>
          <p:cNvGrpSpPr/>
          <p:nvPr/>
        </p:nvGrpSpPr>
        <p:grpSpPr>
          <a:xfrm>
            <a:off x="451476" y="343602"/>
            <a:ext cx="6858000" cy="696913"/>
            <a:chOff x="240329" y="247659"/>
            <a:chExt cx="7045817" cy="696913"/>
          </a:xfrm>
        </p:grpSpPr>
        <p:pic>
          <p:nvPicPr>
            <p:cNvPr id="7" name="Picture 6"/>
            <p:cNvPicPr>
              <a:picLocks noChangeAspect="1"/>
            </p:cNvPicPr>
            <p:nvPr/>
          </p:nvPicPr>
          <p:blipFill>
            <a:blip r:embed="rId2"/>
            <a:stretch>
              <a:fillRect/>
            </a:stretch>
          </p:blipFill>
          <p:spPr>
            <a:xfrm>
              <a:off x="240329" y="247659"/>
              <a:ext cx="7045817" cy="696913"/>
            </a:xfrm>
            <a:prstGeom prst="rect">
              <a:avLst/>
            </a:prstGeom>
          </p:spPr>
        </p:pic>
        <p:sp>
          <p:nvSpPr>
            <p:cNvPr id="9" name="TextBox 8"/>
            <p:cNvSpPr txBox="1"/>
            <p:nvPr/>
          </p:nvSpPr>
          <p:spPr>
            <a:xfrm>
              <a:off x="669943" y="435105"/>
              <a:ext cx="6348504" cy="400110"/>
            </a:xfrm>
            <a:prstGeom prst="rect">
              <a:avLst/>
            </a:prstGeom>
            <a:noFill/>
          </p:spPr>
          <p:txBody>
            <a:bodyPr wrap="square" rtlCol="0">
              <a:spAutoFit/>
            </a:bodyPr>
            <a:lstStyle/>
            <a:p>
              <a:r>
                <a:rPr lang="en-US" sz="2000" dirty="0">
                  <a:latin typeface="Stencil" panose="040409050D0802020404" pitchFamily="82" charset="0"/>
                </a:rPr>
                <a:t>Coursework MEASUREs implementation plan</a:t>
              </a:r>
              <a:endParaRPr lang="en-IN" sz="2000" dirty="0">
                <a:latin typeface="Stencil" panose="040409050D0802020404" pitchFamily="82" charset="0"/>
              </a:endParaRPr>
            </a:p>
          </p:txBody>
        </p:sp>
      </p:grpSp>
      <p:sp>
        <p:nvSpPr>
          <p:cNvPr id="8" name="TextBox 7">
            <a:extLst>
              <a:ext uri="{FF2B5EF4-FFF2-40B4-BE49-F238E27FC236}">
                <a16:creationId xmlns:a16="http://schemas.microsoft.com/office/drawing/2014/main" id="{66E84210-1E8D-40EB-A65B-A70E00F41B8A}"/>
              </a:ext>
            </a:extLst>
          </p:cNvPr>
          <p:cNvSpPr txBox="1"/>
          <p:nvPr/>
        </p:nvSpPr>
        <p:spPr>
          <a:xfrm>
            <a:off x="454296" y="6184274"/>
            <a:ext cx="4583926"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3753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18EFCC4-8A4A-4171-9EA1-C96663CDFAA6}" type="slidenum">
              <a:rPr lang="en-US" smtClean="0"/>
              <a:pPr>
                <a:defRPr/>
              </a:pPr>
              <a:t>3</a:t>
            </a:fld>
            <a:endParaRPr lang="en-US"/>
          </a:p>
        </p:txBody>
      </p:sp>
      <p:sp>
        <p:nvSpPr>
          <p:cNvPr id="13" name="Footer Placeholder 12"/>
          <p:cNvSpPr>
            <a:spLocks noGrp="1"/>
          </p:cNvSpPr>
          <p:nvPr>
            <p:ph type="ftr" sz="quarter" idx="11"/>
          </p:nvPr>
        </p:nvSpPr>
        <p:spPr/>
        <p:txBody>
          <a:bodyPr/>
          <a:lstStyle/>
          <a:p>
            <a:pPr>
              <a:defRPr/>
            </a:pPr>
            <a:r>
              <a:rPr lang="en-IN"/>
              <a:t>                Confidential</a:t>
            </a:r>
            <a:endParaRPr lang="en-US" dirty="0"/>
          </a:p>
        </p:txBody>
      </p:sp>
      <p:grpSp>
        <p:nvGrpSpPr>
          <p:cNvPr id="11" name="Group 10"/>
          <p:cNvGrpSpPr/>
          <p:nvPr/>
        </p:nvGrpSpPr>
        <p:grpSpPr>
          <a:xfrm>
            <a:off x="436464" y="286661"/>
            <a:ext cx="5735736" cy="967727"/>
            <a:chOff x="631763" y="182692"/>
            <a:chExt cx="6630802" cy="881000"/>
          </a:xfrm>
        </p:grpSpPr>
        <p:pic>
          <p:nvPicPr>
            <p:cNvPr id="16" name="Picture 15"/>
            <p:cNvPicPr>
              <a:picLocks noChangeAspect="1"/>
            </p:cNvPicPr>
            <p:nvPr/>
          </p:nvPicPr>
          <p:blipFill>
            <a:blip r:embed="rId2"/>
            <a:stretch>
              <a:fillRect/>
            </a:stretch>
          </p:blipFill>
          <p:spPr>
            <a:xfrm>
              <a:off x="631763" y="182692"/>
              <a:ext cx="6630802" cy="696913"/>
            </a:xfrm>
            <a:prstGeom prst="rect">
              <a:avLst/>
            </a:prstGeom>
          </p:spPr>
        </p:pic>
        <p:sp>
          <p:nvSpPr>
            <p:cNvPr id="17" name="TextBox 16"/>
            <p:cNvSpPr txBox="1"/>
            <p:nvPr/>
          </p:nvSpPr>
          <p:spPr>
            <a:xfrm>
              <a:off x="772911" y="307168"/>
              <a:ext cx="6348503" cy="756524"/>
            </a:xfrm>
            <a:prstGeom prst="rect">
              <a:avLst/>
            </a:prstGeom>
            <a:noFill/>
          </p:spPr>
          <p:txBody>
            <a:bodyPr wrap="square" rtlCol="0">
              <a:spAutoFit/>
            </a:bodyPr>
            <a:lstStyle/>
            <a:p>
              <a:r>
                <a:rPr lang="en-IN" sz="2400" dirty="0">
                  <a:latin typeface="Stencil" panose="040409050D0802020404" pitchFamily="82" charset="0"/>
                </a:rPr>
                <a:t>Coursework  benefits</a:t>
              </a:r>
            </a:p>
          </p:txBody>
        </p:sp>
      </p:grpSp>
      <p:sp>
        <p:nvSpPr>
          <p:cNvPr id="14" name="TextBox 13">
            <a:extLst>
              <a:ext uri="{FF2B5EF4-FFF2-40B4-BE49-F238E27FC236}">
                <a16:creationId xmlns:a16="http://schemas.microsoft.com/office/drawing/2014/main" id="{D85E5D7B-AC24-411F-9642-5F8969C5D6E7}"/>
              </a:ext>
            </a:extLst>
          </p:cNvPr>
          <p:cNvSpPr txBox="1"/>
          <p:nvPr/>
        </p:nvSpPr>
        <p:spPr>
          <a:xfrm>
            <a:off x="454296" y="6184274"/>
            <a:ext cx="4583926"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sp>
        <p:nvSpPr>
          <p:cNvPr id="3" name="TextBox 2">
            <a:extLst>
              <a:ext uri="{FF2B5EF4-FFF2-40B4-BE49-F238E27FC236}">
                <a16:creationId xmlns:a16="http://schemas.microsoft.com/office/drawing/2014/main" id="{B3401303-9967-4EF3-B22E-F79392F39016}"/>
              </a:ext>
            </a:extLst>
          </p:cNvPr>
          <p:cNvSpPr txBox="1"/>
          <p:nvPr/>
        </p:nvSpPr>
        <p:spPr>
          <a:xfrm>
            <a:off x="234950" y="1340452"/>
            <a:ext cx="8153400" cy="4493538"/>
          </a:xfrm>
          <a:prstGeom prst="rect">
            <a:avLst/>
          </a:prstGeom>
          <a:noFill/>
        </p:spPr>
        <p:txBody>
          <a:bodyPr wrap="square" rtlCol="0">
            <a:spAutoFit/>
          </a:bodyPr>
          <a:lstStyle/>
          <a:p>
            <a:pPr marL="285750" indent="-285750">
              <a:buFont typeface="Wingdings" panose="05000000000000000000" pitchFamily="2" charset="2"/>
              <a:buChar char="q"/>
            </a:pPr>
            <a:r>
              <a:rPr lang="en-US" sz="2200" dirty="0"/>
              <a:t>Nature is too vast ,one can't predict everything accurately without error or ignorance, in particular areas like very short-range weather forecast models  like Earthquake, Snow Fall, Lightening and Thunderstorms etc. </a:t>
            </a:r>
          </a:p>
          <a:p>
            <a:pPr marL="285750" indent="-285750">
              <a:buFont typeface="Wingdings" panose="05000000000000000000" pitchFamily="2" charset="2"/>
              <a:buChar char="q"/>
            </a:pPr>
            <a:endParaRPr lang="en-US" sz="2200" dirty="0"/>
          </a:p>
          <a:p>
            <a:pPr marL="285750" indent="-285750">
              <a:buFont typeface="Wingdings" panose="05000000000000000000" pitchFamily="2" charset="2"/>
              <a:buChar char="q"/>
            </a:pPr>
            <a:r>
              <a:rPr lang="en-US" sz="2200" dirty="0"/>
              <a:t>Being a communication Engineer, I could visualize the gap in weather forecasting is still a challenge for entire human race. So, I proposed the project work on weather forecast using Big Data techniques, which is an encouraging topic to work with and the entire team supported my suggestion.</a:t>
            </a:r>
          </a:p>
          <a:p>
            <a:pPr marL="285750" indent="-285750">
              <a:buFont typeface="Wingdings" panose="05000000000000000000" pitchFamily="2" charset="2"/>
              <a:buChar char="q"/>
            </a:pPr>
            <a:endParaRPr lang="en-US" sz="2200" dirty="0"/>
          </a:p>
          <a:p>
            <a:pPr marL="285750" indent="-285750">
              <a:buFont typeface="Wingdings" panose="05000000000000000000" pitchFamily="2" charset="2"/>
              <a:buChar char="q"/>
            </a:pPr>
            <a:r>
              <a:rPr lang="en-US" sz="2200" dirty="0"/>
              <a:t>Weather Forecast still a Promising Future in Bigdata Technology.</a:t>
            </a:r>
          </a:p>
        </p:txBody>
      </p:sp>
    </p:spTree>
    <p:extLst>
      <p:ext uri="{BB962C8B-B14F-4D97-AF65-F5344CB8AC3E}">
        <p14:creationId xmlns:p14="http://schemas.microsoft.com/office/powerpoint/2010/main" val="45205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18EFCC4-8A4A-4171-9EA1-C96663CDFAA6}" type="slidenum">
              <a:rPr lang="en-US" smtClean="0"/>
              <a:pPr>
                <a:defRPr/>
              </a:pPr>
              <a:t>4</a:t>
            </a:fld>
            <a:endParaRPr lang="en-US"/>
          </a:p>
        </p:txBody>
      </p:sp>
      <p:sp>
        <p:nvSpPr>
          <p:cNvPr id="13" name="Footer Placeholder 12"/>
          <p:cNvSpPr>
            <a:spLocks noGrp="1"/>
          </p:cNvSpPr>
          <p:nvPr>
            <p:ph type="ftr" sz="quarter" idx="11"/>
          </p:nvPr>
        </p:nvSpPr>
        <p:spPr/>
        <p:txBody>
          <a:bodyPr/>
          <a:lstStyle/>
          <a:p>
            <a:pPr>
              <a:defRPr/>
            </a:pPr>
            <a:r>
              <a:rPr lang="en-IN"/>
              <a:t>                Confidential</a:t>
            </a:r>
            <a:endParaRPr lang="en-US" dirty="0"/>
          </a:p>
        </p:txBody>
      </p:sp>
      <p:grpSp>
        <p:nvGrpSpPr>
          <p:cNvPr id="11" name="Group 10"/>
          <p:cNvGrpSpPr/>
          <p:nvPr/>
        </p:nvGrpSpPr>
        <p:grpSpPr>
          <a:xfrm>
            <a:off x="436464" y="286661"/>
            <a:ext cx="6878736" cy="765518"/>
            <a:chOff x="631763" y="182692"/>
            <a:chExt cx="6630802" cy="696913"/>
          </a:xfrm>
        </p:grpSpPr>
        <p:pic>
          <p:nvPicPr>
            <p:cNvPr id="16" name="Picture 15"/>
            <p:cNvPicPr>
              <a:picLocks noChangeAspect="1"/>
            </p:cNvPicPr>
            <p:nvPr/>
          </p:nvPicPr>
          <p:blipFill>
            <a:blip r:embed="rId2"/>
            <a:stretch>
              <a:fillRect/>
            </a:stretch>
          </p:blipFill>
          <p:spPr>
            <a:xfrm>
              <a:off x="631763" y="182692"/>
              <a:ext cx="6630802" cy="696913"/>
            </a:xfrm>
            <a:prstGeom prst="rect">
              <a:avLst/>
            </a:prstGeom>
          </p:spPr>
        </p:pic>
        <p:sp>
          <p:nvSpPr>
            <p:cNvPr id="17" name="TextBox 16"/>
            <p:cNvSpPr txBox="1"/>
            <p:nvPr/>
          </p:nvSpPr>
          <p:spPr>
            <a:xfrm>
              <a:off x="772911" y="307168"/>
              <a:ext cx="6348502" cy="420291"/>
            </a:xfrm>
            <a:prstGeom prst="rect">
              <a:avLst/>
            </a:prstGeom>
            <a:noFill/>
          </p:spPr>
          <p:txBody>
            <a:bodyPr wrap="square" rtlCol="0">
              <a:spAutoFit/>
            </a:bodyPr>
            <a:lstStyle/>
            <a:p>
              <a:r>
                <a:rPr lang="en-IN" sz="2400" dirty="0" err="1">
                  <a:latin typeface="Stencil" panose="040409050D0802020404" pitchFamily="82" charset="0"/>
                </a:rPr>
                <a:t>CoNTENTS</a:t>
              </a:r>
              <a:endParaRPr lang="en-IN" sz="2400" dirty="0">
                <a:latin typeface="Stencil" panose="040409050D0802020404" pitchFamily="82" charset="0"/>
              </a:endParaRPr>
            </a:p>
          </p:txBody>
        </p:sp>
      </p:grpSp>
      <p:sp>
        <p:nvSpPr>
          <p:cNvPr id="14" name="TextBox 13">
            <a:extLst>
              <a:ext uri="{FF2B5EF4-FFF2-40B4-BE49-F238E27FC236}">
                <a16:creationId xmlns:a16="http://schemas.microsoft.com/office/drawing/2014/main" id="{D85E5D7B-AC24-411F-9642-5F8969C5D6E7}"/>
              </a:ext>
            </a:extLst>
          </p:cNvPr>
          <p:cNvSpPr txBox="1"/>
          <p:nvPr/>
        </p:nvSpPr>
        <p:spPr>
          <a:xfrm>
            <a:off x="454296" y="6184274"/>
            <a:ext cx="4583926"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sp>
        <p:nvSpPr>
          <p:cNvPr id="3" name="TextBox 2">
            <a:extLst>
              <a:ext uri="{FF2B5EF4-FFF2-40B4-BE49-F238E27FC236}">
                <a16:creationId xmlns:a16="http://schemas.microsoft.com/office/drawing/2014/main" id="{B3401303-9967-4EF3-B22E-F79392F39016}"/>
              </a:ext>
            </a:extLst>
          </p:cNvPr>
          <p:cNvSpPr txBox="1"/>
          <p:nvPr/>
        </p:nvSpPr>
        <p:spPr>
          <a:xfrm>
            <a:off x="454296" y="1447800"/>
            <a:ext cx="6954936" cy="295465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Procedures of Weather Forecasting</a:t>
            </a:r>
          </a:p>
          <a:p>
            <a:pPr marL="285750" indent="-285750">
              <a:buFont typeface="Wingdings" panose="05000000000000000000" pitchFamily="2" charset="2"/>
              <a:buChar char="q"/>
            </a:pPr>
            <a:r>
              <a:rPr lang="en-US" sz="2400" dirty="0"/>
              <a:t>Brief Information about weather forecasting information center.</a:t>
            </a:r>
          </a:p>
          <a:p>
            <a:pPr marL="285750" indent="-285750">
              <a:buFont typeface="Wingdings" panose="05000000000000000000" pitchFamily="2" charset="2"/>
              <a:buChar char="q"/>
            </a:pPr>
            <a:r>
              <a:rPr lang="en-US" sz="2400" dirty="0"/>
              <a:t>Tools in weather forecasting.</a:t>
            </a:r>
          </a:p>
          <a:p>
            <a:pPr marL="285750" indent="-285750">
              <a:buFont typeface="Wingdings" panose="05000000000000000000" pitchFamily="2" charset="2"/>
              <a:buChar char="q"/>
            </a:pPr>
            <a:r>
              <a:rPr lang="en-US" sz="2400" dirty="0"/>
              <a:t>Types of weather forecasting.</a:t>
            </a:r>
          </a:p>
          <a:p>
            <a:pPr marL="285750" indent="-285750">
              <a:buFont typeface="Wingdings" panose="05000000000000000000" pitchFamily="2" charset="2"/>
              <a:buChar char="q"/>
            </a:pPr>
            <a:r>
              <a:rPr lang="en-US" sz="2400" dirty="0"/>
              <a:t>Conclusion</a:t>
            </a:r>
          </a:p>
          <a:p>
            <a:pPr marL="285750" indent="-285750">
              <a:buFont typeface="Wingdings" panose="05000000000000000000" pitchFamily="2" charset="2"/>
              <a:buChar char="q"/>
            </a:pPr>
            <a:r>
              <a:rPr lang="en-US" sz="2400" dirty="0"/>
              <a:t>Sources</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402787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F76DE-06EF-4557-A151-A6D39F146B86}"/>
              </a:ext>
            </a:extLst>
          </p:cNvPr>
          <p:cNvSpPr>
            <a:spLocks noGrp="1"/>
          </p:cNvSpPr>
          <p:nvPr>
            <p:ph idx="1"/>
          </p:nvPr>
        </p:nvSpPr>
        <p:spPr>
          <a:xfrm>
            <a:off x="457200" y="1600200"/>
            <a:ext cx="8229600" cy="4343399"/>
          </a:xfrm>
        </p:spPr>
        <p:txBody>
          <a:bodyPr/>
          <a:lstStyle/>
          <a:p>
            <a:pPr marL="285750" indent="-285750">
              <a:spcBef>
                <a:spcPct val="0"/>
              </a:spcBef>
              <a:buFont typeface="Wingdings" panose="05000000000000000000" pitchFamily="2" charset="2"/>
              <a:buChar char="q"/>
            </a:pPr>
            <a:r>
              <a:rPr lang="en-US" sz="2000" dirty="0">
                <a:latin typeface="Arial" pitchFamily="34" charset="0"/>
                <a:cs typeface="Arial" pitchFamily="34" charset="0"/>
              </a:rPr>
              <a:t>Recording of weather data(temperature, pressure, wind speed and  direction, cloud forms, humidity and precipitation, visibility, storms etc.)</a:t>
            </a: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Collection of weather data from weather recording(observations centers) stations scattered all over including land and ocean surfaces.</a:t>
            </a: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Transmission of weather data collected from major weather stations to sub centers.</a:t>
            </a: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Compilation of weather data.</a:t>
            </a: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Plotting of weather data on maps and daily weather records ,synoptic chats etc.</a:t>
            </a: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Analysis of weather charts and maps with the help of electronic computers etc.</a:t>
            </a: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Final forecasting of weather and numerical modeling.</a:t>
            </a:r>
          </a:p>
          <a:p>
            <a:endParaRPr lang="en-US" sz="1800" dirty="0"/>
          </a:p>
          <a:p>
            <a:endParaRPr lang="en-US" dirty="0"/>
          </a:p>
          <a:p>
            <a:endParaRPr lang="en-US" dirty="0"/>
          </a:p>
        </p:txBody>
      </p:sp>
      <p:sp>
        <p:nvSpPr>
          <p:cNvPr id="4" name="Footer Placeholder 3">
            <a:extLst>
              <a:ext uri="{FF2B5EF4-FFF2-40B4-BE49-F238E27FC236}">
                <a16:creationId xmlns:a16="http://schemas.microsoft.com/office/drawing/2014/main" id="{41C62010-F04E-471F-8EF0-EDE4C73ADDBD}"/>
              </a:ext>
            </a:extLst>
          </p:cNvPr>
          <p:cNvSpPr>
            <a:spLocks noGrp="1"/>
          </p:cNvSpPr>
          <p:nvPr>
            <p:ph type="ftr" sz="quarter" idx="11"/>
          </p:nvPr>
        </p:nvSpPr>
        <p:spPr/>
        <p:txBody>
          <a:bodyPr/>
          <a:lstStyle/>
          <a:p>
            <a:pPr>
              <a:defRPr/>
            </a:pPr>
            <a:r>
              <a:rPr lang="en-US" dirty="0"/>
              <a:t>Confidential</a:t>
            </a:r>
          </a:p>
        </p:txBody>
      </p:sp>
      <p:sp>
        <p:nvSpPr>
          <p:cNvPr id="5" name="Slide Number Placeholder 4">
            <a:extLst>
              <a:ext uri="{FF2B5EF4-FFF2-40B4-BE49-F238E27FC236}">
                <a16:creationId xmlns:a16="http://schemas.microsoft.com/office/drawing/2014/main" id="{7BD8500A-41E7-4332-A8DA-C8A363DF278C}"/>
              </a:ext>
            </a:extLst>
          </p:cNvPr>
          <p:cNvSpPr>
            <a:spLocks noGrp="1"/>
          </p:cNvSpPr>
          <p:nvPr>
            <p:ph type="sldNum" sz="quarter" idx="12"/>
          </p:nvPr>
        </p:nvSpPr>
        <p:spPr/>
        <p:txBody>
          <a:bodyPr/>
          <a:lstStyle/>
          <a:p>
            <a:pPr>
              <a:defRPr/>
            </a:pPr>
            <a:fld id="{418EFCC4-8A4A-4171-9EA1-C96663CDFAA6}" type="slidenum">
              <a:rPr lang="en-US" smtClean="0"/>
              <a:pPr>
                <a:defRPr/>
              </a:pPr>
              <a:t>5</a:t>
            </a:fld>
            <a:endParaRPr lang="en-US"/>
          </a:p>
        </p:txBody>
      </p:sp>
      <p:grpSp>
        <p:nvGrpSpPr>
          <p:cNvPr id="12" name="Group 11">
            <a:extLst>
              <a:ext uri="{FF2B5EF4-FFF2-40B4-BE49-F238E27FC236}">
                <a16:creationId xmlns:a16="http://schemas.microsoft.com/office/drawing/2014/main" id="{CCDE8AFA-B3FF-4BD4-84F0-ABA5D9615CD9}"/>
              </a:ext>
            </a:extLst>
          </p:cNvPr>
          <p:cNvGrpSpPr/>
          <p:nvPr/>
        </p:nvGrpSpPr>
        <p:grpSpPr>
          <a:xfrm>
            <a:off x="533400" y="143567"/>
            <a:ext cx="7010400" cy="1003768"/>
            <a:chOff x="-3012981" y="-245664"/>
            <a:chExt cx="14379007" cy="1746923"/>
          </a:xfrm>
        </p:grpSpPr>
        <p:pic>
          <p:nvPicPr>
            <p:cNvPr id="13" name="Picture 12">
              <a:extLst>
                <a:ext uri="{FF2B5EF4-FFF2-40B4-BE49-F238E27FC236}">
                  <a16:creationId xmlns:a16="http://schemas.microsoft.com/office/drawing/2014/main" id="{28B39062-1AA8-45BC-BA13-1E0FC67DF4EB}"/>
                </a:ext>
              </a:extLst>
            </p:cNvPr>
            <p:cNvPicPr>
              <a:picLocks noChangeAspect="1"/>
            </p:cNvPicPr>
            <p:nvPr/>
          </p:nvPicPr>
          <p:blipFill>
            <a:blip r:embed="rId2"/>
            <a:stretch>
              <a:fillRect/>
            </a:stretch>
          </p:blipFill>
          <p:spPr>
            <a:xfrm>
              <a:off x="-3012981" y="-245664"/>
              <a:ext cx="14379007" cy="1511269"/>
            </a:xfrm>
            <a:prstGeom prst="rect">
              <a:avLst/>
            </a:prstGeom>
          </p:spPr>
        </p:pic>
        <p:sp>
          <p:nvSpPr>
            <p:cNvPr id="14" name="TextBox 13">
              <a:extLst>
                <a:ext uri="{FF2B5EF4-FFF2-40B4-BE49-F238E27FC236}">
                  <a16:creationId xmlns:a16="http://schemas.microsoft.com/office/drawing/2014/main" id="{CFCF7528-4654-4756-9ABB-A9DF88A411E9}"/>
                </a:ext>
              </a:extLst>
            </p:cNvPr>
            <p:cNvSpPr txBox="1"/>
            <p:nvPr/>
          </p:nvSpPr>
          <p:spPr>
            <a:xfrm>
              <a:off x="-2075220" y="55021"/>
              <a:ext cx="12876134" cy="1446238"/>
            </a:xfrm>
            <a:prstGeom prst="rect">
              <a:avLst/>
            </a:prstGeom>
            <a:noFill/>
          </p:spPr>
          <p:txBody>
            <a:bodyPr wrap="square" rtlCol="0">
              <a:spAutoFit/>
            </a:bodyPr>
            <a:lstStyle/>
            <a:p>
              <a:r>
                <a:rPr lang="en-US" sz="2400" dirty="0">
                  <a:latin typeface="Stencil" panose="040409050D0802020404" pitchFamily="82" charset="0"/>
                </a:rPr>
                <a:t>Procedures of Weather Forecasting</a:t>
              </a:r>
            </a:p>
            <a:p>
              <a:endParaRPr lang="en-IN" sz="2400" dirty="0">
                <a:latin typeface="Stencil" panose="040409050D0802020404" pitchFamily="82" charset="0"/>
              </a:endParaRPr>
            </a:p>
          </p:txBody>
        </p:sp>
      </p:grpSp>
      <p:sp>
        <p:nvSpPr>
          <p:cNvPr id="15" name="TextBox 14">
            <a:extLst>
              <a:ext uri="{FF2B5EF4-FFF2-40B4-BE49-F238E27FC236}">
                <a16:creationId xmlns:a16="http://schemas.microsoft.com/office/drawing/2014/main" id="{E91CD275-96AA-4777-A482-49596E79AD07}"/>
              </a:ext>
            </a:extLst>
          </p:cNvPr>
          <p:cNvSpPr txBox="1"/>
          <p:nvPr/>
        </p:nvSpPr>
        <p:spPr>
          <a:xfrm>
            <a:off x="457200" y="6169709"/>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35240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DE8AE-F60C-487C-9A10-0C2B674C2BC0}"/>
              </a:ext>
            </a:extLst>
          </p:cNvPr>
          <p:cNvSpPr>
            <a:spLocks noGrp="1"/>
          </p:cNvSpPr>
          <p:nvPr>
            <p:ph idx="1"/>
          </p:nvPr>
        </p:nvSpPr>
        <p:spPr>
          <a:xfrm>
            <a:off x="457200" y="1161493"/>
            <a:ext cx="8229600" cy="4938752"/>
          </a:xfrm>
        </p:spPr>
        <p:txBody>
          <a:bodyPr/>
          <a:lstStyle/>
          <a:p>
            <a:pPr marL="285750" indent="-285750">
              <a:spcBef>
                <a:spcPct val="0"/>
              </a:spcBef>
              <a:buFont typeface="Wingdings" panose="05000000000000000000" pitchFamily="2" charset="2"/>
              <a:buChar char="q"/>
            </a:pPr>
            <a:r>
              <a:rPr lang="en-US" sz="2000" dirty="0">
                <a:latin typeface="Arial" pitchFamily="34" charset="0"/>
                <a:cs typeface="Arial" pitchFamily="34" charset="0"/>
              </a:rPr>
              <a:t>In 1996, IBM attempted to tackle weather forecasting at the ‘hyper-local’ level, aiming to solve for variation within given regions. The theory behind the project, dubbed “Deep Thunder,” was that local surface features (i.e. hilly terrain, bodies of water, urban design, etc.)</a:t>
            </a:r>
          </a:p>
          <a:p>
            <a:pPr marL="285750" indent="-285750">
              <a:spcBef>
                <a:spcPct val="0"/>
              </a:spcBef>
              <a:buFont typeface="Wingdings" panose="05000000000000000000" pitchFamily="2" charset="2"/>
              <a:buChar char="q"/>
            </a:pPr>
            <a:endParaRPr lang="en-US" sz="2000" dirty="0">
              <a:latin typeface="Arial" pitchFamily="34" charset="0"/>
              <a:cs typeface="Arial" pitchFamily="34" charset="0"/>
            </a:endParaRP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In terms of short-term goals, Deep Thunder should continue to focus on expanding its network of personal weather stations by </a:t>
            </a:r>
            <a:r>
              <a:rPr lang="en-US" sz="2000" dirty="0" err="1">
                <a:latin typeface="Arial" pitchFamily="34" charset="0"/>
                <a:cs typeface="Arial" pitchFamily="34" charset="0"/>
              </a:rPr>
              <a:t>i</a:t>
            </a:r>
            <a:r>
              <a:rPr lang="en-US" sz="2000" dirty="0">
                <a:latin typeface="Arial" pitchFamily="34" charset="0"/>
                <a:cs typeface="Arial" pitchFamily="34" charset="0"/>
              </a:rPr>
              <a:t>) incentivizing individuals in remote areas to install units, potentially by subsidizing costs in exchange for ongoing Weather Underground access, and ii) exploring new ways of increasing touchpoints.</a:t>
            </a:r>
          </a:p>
          <a:p>
            <a:pPr marL="285750" indent="-285750">
              <a:spcBef>
                <a:spcPct val="0"/>
              </a:spcBef>
              <a:buFont typeface="Wingdings" panose="05000000000000000000" pitchFamily="2" charset="2"/>
              <a:buChar char="q"/>
            </a:pPr>
            <a:endParaRPr lang="en-US" sz="2000" dirty="0">
              <a:latin typeface="Arial" pitchFamily="34" charset="0"/>
              <a:cs typeface="Arial" pitchFamily="34" charset="0"/>
            </a:endParaRPr>
          </a:p>
          <a:p>
            <a:pPr marL="285750" indent="-285750">
              <a:spcBef>
                <a:spcPct val="0"/>
              </a:spcBef>
              <a:buFont typeface="Wingdings" panose="05000000000000000000" pitchFamily="2" charset="2"/>
              <a:buChar char="q"/>
            </a:pPr>
            <a:r>
              <a:rPr lang="en-US" sz="2000" dirty="0">
                <a:latin typeface="Arial" pitchFamily="34" charset="0"/>
                <a:cs typeface="Arial" pitchFamily="34" charset="0"/>
              </a:rPr>
              <a:t>As Deep Thunder is incorporating new data, it’s imperative to always consider new observable characteristics that might impact weather patterns. Some upgrades on the horizon include </a:t>
            </a:r>
            <a:r>
              <a:rPr lang="en-US" sz="2000" dirty="0" err="1">
                <a:latin typeface="Arial" pitchFamily="34" charset="0"/>
                <a:cs typeface="Arial" pitchFamily="34" charset="0"/>
              </a:rPr>
              <a:t>i</a:t>
            </a:r>
            <a:r>
              <a:rPr lang="en-US" sz="2000" dirty="0">
                <a:latin typeface="Arial" pitchFamily="34" charset="0"/>
                <a:cs typeface="Arial" pitchFamily="34" charset="0"/>
              </a:rPr>
              <a:t>) updated snow coverage, ii) internal/external solar radiation, and iii) real-time updated vegetation database.</a:t>
            </a:r>
          </a:p>
          <a:p>
            <a:endParaRPr lang="en-US" sz="1800" dirty="0">
              <a:solidFill>
                <a:srgbClr val="333333"/>
              </a:solidFill>
              <a:latin typeface="Google Sans"/>
            </a:endParaRPr>
          </a:p>
          <a:p>
            <a:pPr algn="l"/>
            <a:endParaRPr lang="en-US" sz="1800" dirty="0"/>
          </a:p>
        </p:txBody>
      </p:sp>
      <p:sp>
        <p:nvSpPr>
          <p:cNvPr id="5" name="Slide Number Placeholder 4">
            <a:extLst>
              <a:ext uri="{FF2B5EF4-FFF2-40B4-BE49-F238E27FC236}">
                <a16:creationId xmlns:a16="http://schemas.microsoft.com/office/drawing/2014/main" id="{2B114C4A-FF87-4059-93AE-E1847E035422}"/>
              </a:ext>
            </a:extLst>
          </p:cNvPr>
          <p:cNvSpPr>
            <a:spLocks noGrp="1"/>
          </p:cNvSpPr>
          <p:nvPr>
            <p:ph type="sldNum" sz="quarter" idx="12"/>
          </p:nvPr>
        </p:nvSpPr>
        <p:spPr/>
        <p:txBody>
          <a:bodyPr/>
          <a:lstStyle/>
          <a:p>
            <a:pPr>
              <a:defRPr/>
            </a:pPr>
            <a:fld id="{418EFCC4-8A4A-4171-9EA1-C96663CDFAA6}" type="slidenum">
              <a:rPr lang="en-US" smtClean="0"/>
              <a:pPr>
                <a:defRPr/>
              </a:pPr>
              <a:t>6</a:t>
            </a:fld>
            <a:endParaRPr lang="en-US"/>
          </a:p>
        </p:txBody>
      </p:sp>
      <p:sp>
        <p:nvSpPr>
          <p:cNvPr id="9" name="TextBox 8">
            <a:extLst>
              <a:ext uri="{FF2B5EF4-FFF2-40B4-BE49-F238E27FC236}">
                <a16:creationId xmlns:a16="http://schemas.microsoft.com/office/drawing/2014/main" id="{8EEE68F5-36F4-4984-891A-375650C447EA}"/>
              </a:ext>
            </a:extLst>
          </p:cNvPr>
          <p:cNvSpPr txBox="1"/>
          <p:nvPr/>
        </p:nvSpPr>
        <p:spPr>
          <a:xfrm>
            <a:off x="381000" y="6169709"/>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10" name="Picture 9">
            <a:extLst>
              <a:ext uri="{FF2B5EF4-FFF2-40B4-BE49-F238E27FC236}">
                <a16:creationId xmlns:a16="http://schemas.microsoft.com/office/drawing/2014/main" id="{AE5BD874-5050-4ACC-9285-6E4657664810}"/>
              </a:ext>
            </a:extLst>
          </p:cNvPr>
          <p:cNvPicPr>
            <a:picLocks noChangeAspect="1"/>
          </p:cNvPicPr>
          <p:nvPr/>
        </p:nvPicPr>
        <p:blipFill>
          <a:blip r:embed="rId2"/>
          <a:stretch>
            <a:fillRect/>
          </a:stretch>
        </p:blipFill>
        <p:spPr>
          <a:xfrm>
            <a:off x="533400" y="143567"/>
            <a:ext cx="8458200" cy="868363"/>
          </a:xfrm>
          <a:prstGeom prst="rect">
            <a:avLst/>
          </a:prstGeom>
        </p:spPr>
      </p:pic>
      <p:sp>
        <p:nvSpPr>
          <p:cNvPr id="11" name="TextBox 10">
            <a:extLst>
              <a:ext uri="{FF2B5EF4-FFF2-40B4-BE49-F238E27FC236}">
                <a16:creationId xmlns:a16="http://schemas.microsoft.com/office/drawing/2014/main" id="{7CDA0F91-C08C-4B8D-9617-1CB8E1C28548}"/>
              </a:ext>
            </a:extLst>
          </p:cNvPr>
          <p:cNvSpPr txBox="1"/>
          <p:nvPr/>
        </p:nvSpPr>
        <p:spPr>
          <a:xfrm>
            <a:off x="533400" y="209830"/>
            <a:ext cx="8001000" cy="732636"/>
          </a:xfrm>
          <a:prstGeom prst="rect">
            <a:avLst/>
          </a:prstGeom>
          <a:noFill/>
        </p:spPr>
        <p:txBody>
          <a:bodyPr wrap="square" rtlCol="0">
            <a:spAutoFit/>
          </a:bodyPr>
          <a:lstStyle/>
          <a:p>
            <a:pPr marL="228600" marR="0">
              <a:lnSpc>
                <a:spcPct val="200000"/>
              </a:lnSpc>
              <a:spcBef>
                <a:spcPts val="300"/>
              </a:spcBef>
              <a:spcAft>
                <a:spcPts val="0"/>
              </a:spcAft>
            </a:pPr>
            <a:r>
              <a:rPr lang="en-US" sz="2400" dirty="0">
                <a:effectLst/>
                <a:latin typeface="Stencil" panose="040409050D0802020404" pitchFamily="82" charset="0"/>
                <a:ea typeface="Times New Roman" panose="02020603050405020304" pitchFamily="18" charset="0"/>
              </a:rPr>
              <a:t>IBM Deep Thunder for Hyper local Prediction</a:t>
            </a:r>
          </a:p>
        </p:txBody>
      </p:sp>
    </p:spTree>
    <p:extLst>
      <p:ext uri="{BB962C8B-B14F-4D97-AF65-F5344CB8AC3E}">
        <p14:creationId xmlns:p14="http://schemas.microsoft.com/office/powerpoint/2010/main" val="204589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666908-0DBD-4E97-8B1F-0241B98C2193}"/>
              </a:ext>
            </a:extLst>
          </p:cNvPr>
          <p:cNvSpPr>
            <a:spLocks noGrp="1"/>
          </p:cNvSpPr>
          <p:nvPr>
            <p:ph type="sldNum" sz="quarter" idx="12"/>
          </p:nvPr>
        </p:nvSpPr>
        <p:spPr/>
        <p:txBody>
          <a:bodyPr/>
          <a:lstStyle/>
          <a:p>
            <a:pPr>
              <a:defRPr/>
            </a:pPr>
            <a:fld id="{418EFCC4-8A4A-4171-9EA1-C96663CDFAA6}" type="slidenum">
              <a:rPr lang="en-US" smtClean="0"/>
              <a:pPr>
                <a:defRPr/>
              </a:pPr>
              <a:t>7</a:t>
            </a:fld>
            <a:endParaRPr lang="en-US"/>
          </a:p>
        </p:txBody>
      </p:sp>
      <p:sp>
        <p:nvSpPr>
          <p:cNvPr id="9" name="Content Placeholder 8">
            <a:extLst>
              <a:ext uri="{FF2B5EF4-FFF2-40B4-BE49-F238E27FC236}">
                <a16:creationId xmlns:a16="http://schemas.microsoft.com/office/drawing/2014/main" id="{88D809FB-CB7D-4A8F-AE8A-0D99B63CD357}"/>
              </a:ext>
            </a:extLst>
          </p:cNvPr>
          <p:cNvSpPr>
            <a:spLocks noGrp="1"/>
          </p:cNvSpPr>
          <p:nvPr>
            <p:ph idx="1"/>
          </p:nvPr>
        </p:nvSpPr>
        <p:spPr/>
        <p:txBody>
          <a:bodyPr/>
          <a:lstStyle/>
          <a:p>
            <a:pPr marL="285750" indent="-285750">
              <a:spcBef>
                <a:spcPct val="0"/>
              </a:spcBef>
              <a:buFont typeface="Wingdings" panose="05000000000000000000" pitchFamily="2" charset="2"/>
              <a:buChar char="q"/>
            </a:pPr>
            <a:r>
              <a:rPr lang="en-US" dirty="0">
                <a:latin typeface="Arial" pitchFamily="34" charset="0"/>
                <a:cs typeface="Arial" pitchFamily="34" charset="0"/>
              </a:rPr>
              <a:t>Short range weather forecasts.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Medium range weather forecasts.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Long range weather forecasts.</a:t>
            </a:r>
          </a:p>
          <a:p>
            <a:pPr marL="285750" indent="-285750">
              <a:spcBef>
                <a:spcPct val="0"/>
              </a:spcBef>
              <a:buFont typeface="Wingdings" panose="05000000000000000000" pitchFamily="2" charset="2"/>
              <a:buChar char="q"/>
            </a:pPr>
            <a:endParaRPr lang="en-US" dirty="0">
              <a:latin typeface="Arial" pitchFamily="34" charset="0"/>
              <a:cs typeface="Arial" pitchFamily="34" charset="0"/>
            </a:endParaRPr>
          </a:p>
          <a:p>
            <a:pPr marL="0" indent="0">
              <a:buNone/>
            </a:pPr>
            <a:endParaRPr lang="en-US" dirty="0"/>
          </a:p>
        </p:txBody>
      </p:sp>
      <p:sp>
        <p:nvSpPr>
          <p:cNvPr id="11" name="TextBox 10">
            <a:extLst>
              <a:ext uri="{FF2B5EF4-FFF2-40B4-BE49-F238E27FC236}">
                <a16:creationId xmlns:a16="http://schemas.microsoft.com/office/drawing/2014/main" id="{ED26E07E-F2A7-48E5-8A5E-B98FC9B31ED6}"/>
              </a:ext>
            </a:extLst>
          </p:cNvPr>
          <p:cNvSpPr txBox="1"/>
          <p:nvPr/>
        </p:nvSpPr>
        <p:spPr>
          <a:xfrm>
            <a:off x="679450" y="6169709"/>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12" name="Picture 11">
            <a:extLst>
              <a:ext uri="{FF2B5EF4-FFF2-40B4-BE49-F238E27FC236}">
                <a16:creationId xmlns:a16="http://schemas.microsoft.com/office/drawing/2014/main" id="{550E3397-8778-4E35-8B0D-70D4304AB7A7}"/>
              </a:ext>
            </a:extLst>
          </p:cNvPr>
          <p:cNvPicPr>
            <a:picLocks noChangeAspect="1"/>
          </p:cNvPicPr>
          <p:nvPr/>
        </p:nvPicPr>
        <p:blipFill>
          <a:blip r:embed="rId2"/>
          <a:stretch>
            <a:fillRect/>
          </a:stretch>
        </p:blipFill>
        <p:spPr>
          <a:xfrm>
            <a:off x="304800" y="177853"/>
            <a:ext cx="7010400" cy="868363"/>
          </a:xfrm>
          <a:prstGeom prst="rect">
            <a:avLst/>
          </a:prstGeom>
        </p:spPr>
      </p:pic>
      <p:sp>
        <p:nvSpPr>
          <p:cNvPr id="13" name="TextBox 12">
            <a:extLst>
              <a:ext uri="{FF2B5EF4-FFF2-40B4-BE49-F238E27FC236}">
                <a16:creationId xmlns:a16="http://schemas.microsoft.com/office/drawing/2014/main" id="{BCEEA4DE-4C7F-4C29-B223-D5CDB703A7EB}"/>
              </a:ext>
            </a:extLst>
          </p:cNvPr>
          <p:cNvSpPr txBox="1"/>
          <p:nvPr/>
        </p:nvSpPr>
        <p:spPr>
          <a:xfrm>
            <a:off x="457200" y="353719"/>
            <a:ext cx="7086600" cy="461665"/>
          </a:xfrm>
          <a:prstGeom prst="rect">
            <a:avLst/>
          </a:prstGeom>
          <a:noFill/>
        </p:spPr>
        <p:txBody>
          <a:bodyPr wrap="square" rtlCol="0">
            <a:spAutoFit/>
          </a:bodyPr>
          <a:lstStyle/>
          <a:p>
            <a:r>
              <a:rPr lang="en-US" sz="2400" dirty="0">
                <a:latin typeface="Stencil" panose="040409050D0802020404" pitchFamily="82" charset="0"/>
              </a:rPr>
              <a:t>Types of Weather Forecasting Duration</a:t>
            </a:r>
          </a:p>
        </p:txBody>
      </p:sp>
      <p:sp>
        <p:nvSpPr>
          <p:cNvPr id="14" name="Footer Placeholder 3">
            <a:extLst>
              <a:ext uri="{FF2B5EF4-FFF2-40B4-BE49-F238E27FC236}">
                <a16:creationId xmlns:a16="http://schemas.microsoft.com/office/drawing/2014/main" id="{4CCE197A-BBD4-4B38-B7E1-267EEBA92E37}"/>
              </a:ext>
            </a:extLst>
          </p:cNvPr>
          <p:cNvSpPr>
            <a:spLocks noGrp="1"/>
          </p:cNvSpPr>
          <p:nvPr>
            <p:ph type="ftr" sz="quarter" idx="11"/>
          </p:nvPr>
        </p:nvSpPr>
        <p:spPr>
          <a:xfrm>
            <a:off x="3124200" y="6492875"/>
            <a:ext cx="2895600" cy="365125"/>
          </a:xfrm>
        </p:spPr>
        <p:txBody>
          <a:bodyPr/>
          <a:lstStyle/>
          <a:p>
            <a:pPr>
              <a:defRPr/>
            </a:pPr>
            <a:r>
              <a:rPr lang="en-US" dirty="0"/>
              <a:t>Confidential</a:t>
            </a:r>
          </a:p>
        </p:txBody>
      </p:sp>
    </p:spTree>
    <p:extLst>
      <p:ext uri="{BB962C8B-B14F-4D97-AF65-F5344CB8AC3E}">
        <p14:creationId xmlns:p14="http://schemas.microsoft.com/office/powerpoint/2010/main" val="12720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3DCD5-B772-4780-9D0F-C4F272B7CE78}"/>
              </a:ext>
            </a:extLst>
          </p:cNvPr>
          <p:cNvSpPr>
            <a:spLocks noGrp="1"/>
          </p:cNvSpPr>
          <p:nvPr>
            <p:ph idx="1"/>
          </p:nvPr>
        </p:nvSpPr>
        <p:spPr>
          <a:xfrm>
            <a:off x="381000" y="2100735"/>
            <a:ext cx="8305800" cy="3184289"/>
          </a:xfrm>
        </p:spPr>
        <p:txBody>
          <a:bodyPr/>
          <a:lstStyle/>
          <a:p>
            <a:pPr marL="285750" indent="-285750">
              <a:spcBef>
                <a:spcPct val="0"/>
              </a:spcBef>
              <a:buFont typeface="Wingdings" panose="05000000000000000000" pitchFamily="2" charset="2"/>
              <a:buChar char="q"/>
            </a:pPr>
            <a:r>
              <a:rPr lang="en-US" dirty="0">
                <a:latin typeface="Arial" pitchFamily="34" charset="0"/>
                <a:cs typeface="Arial" pitchFamily="34" charset="0"/>
              </a:rPr>
              <a:t>Most useful predictions of weather where in forecasts valid from few hours to 48 Hours  and sometimes 72Hours.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Based on Maps weather charts, satellite images.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Determines changes of atmospheric weather of a specific location.</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Persistent method of continuity methods are applied.</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Helps in transportation and fishermen.</a:t>
            </a:r>
          </a:p>
        </p:txBody>
      </p:sp>
      <p:sp>
        <p:nvSpPr>
          <p:cNvPr id="5" name="Slide Number Placeholder 4">
            <a:extLst>
              <a:ext uri="{FF2B5EF4-FFF2-40B4-BE49-F238E27FC236}">
                <a16:creationId xmlns:a16="http://schemas.microsoft.com/office/drawing/2014/main" id="{2DD00C6C-AEC8-4C8D-A382-2198BF29F8C6}"/>
              </a:ext>
            </a:extLst>
          </p:cNvPr>
          <p:cNvSpPr>
            <a:spLocks noGrp="1"/>
          </p:cNvSpPr>
          <p:nvPr>
            <p:ph type="sldNum" sz="quarter" idx="12"/>
          </p:nvPr>
        </p:nvSpPr>
        <p:spPr/>
        <p:txBody>
          <a:bodyPr/>
          <a:lstStyle/>
          <a:p>
            <a:pPr>
              <a:defRPr/>
            </a:pPr>
            <a:fld id="{418EFCC4-8A4A-4171-9EA1-C96663CDFAA6}" type="slidenum">
              <a:rPr lang="en-US" smtClean="0"/>
              <a:pPr>
                <a:defRPr/>
              </a:pPr>
              <a:t>8</a:t>
            </a:fld>
            <a:endParaRPr lang="en-US"/>
          </a:p>
        </p:txBody>
      </p:sp>
      <p:sp>
        <p:nvSpPr>
          <p:cNvPr id="10" name="TextBox 9">
            <a:extLst>
              <a:ext uri="{FF2B5EF4-FFF2-40B4-BE49-F238E27FC236}">
                <a16:creationId xmlns:a16="http://schemas.microsoft.com/office/drawing/2014/main" id="{43762B47-2163-4F0A-8383-EDE5E5217193}"/>
              </a:ext>
            </a:extLst>
          </p:cNvPr>
          <p:cNvSpPr txBox="1"/>
          <p:nvPr/>
        </p:nvSpPr>
        <p:spPr>
          <a:xfrm>
            <a:off x="533400" y="6195794"/>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11" name="Picture 10">
            <a:extLst>
              <a:ext uri="{FF2B5EF4-FFF2-40B4-BE49-F238E27FC236}">
                <a16:creationId xmlns:a16="http://schemas.microsoft.com/office/drawing/2014/main" id="{A845CA95-CC39-4F16-B686-5A810A10CF35}"/>
              </a:ext>
            </a:extLst>
          </p:cNvPr>
          <p:cNvPicPr>
            <a:picLocks noChangeAspect="1"/>
          </p:cNvPicPr>
          <p:nvPr/>
        </p:nvPicPr>
        <p:blipFill>
          <a:blip r:embed="rId2"/>
          <a:stretch>
            <a:fillRect/>
          </a:stretch>
        </p:blipFill>
        <p:spPr>
          <a:xfrm>
            <a:off x="533400" y="143567"/>
            <a:ext cx="7010400" cy="868363"/>
          </a:xfrm>
          <a:prstGeom prst="rect">
            <a:avLst/>
          </a:prstGeom>
        </p:spPr>
      </p:pic>
      <p:sp>
        <p:nvSpPr>
          <p:cNvPr id="13" name="TextBox 12">
            <a:extLst>
              <a:ext uri="{FF2B5EF4-FFF2-40B4-BE49-F238E27FC236}">
                <a16:creationId xmlns:a16="http://schemas.microsoft.com/office/drawing/2014/main" id="{DBD5D3C2-046D-474C-9A1F-456B12226C29}"/>
              </a:ext>
            </a:extLst>
          </p:cNvPr>
          <p:cNvSpPr txBox="1"/>
          <p:nvPr/>
        </p:nvSpPr>
        <p:spPr>
          <a:xfrm>
            <a:off x="1143000" y="354248"/>
            <a:ext cx="6400800" cy="461665"/>
          </a:xfrm>
          <a:prstGeom prst="rect">
            <a:avLst/>
          </a:prstGeom>
          <a:noFill/>
        </p:spPr>
        <p:txBody>
          <a:bodyPr wrap="square">
            <a:spAutoFit/>
          </a:bodyPr>
          <a:lstStyle/>
          <a:p>
            <a:r>
              <a:rPr lang="en-US" sz="2400" dirty="0">
                <a:latin typeface="Stencil" panose="040409050D0802020404" pitchFamily="82" charset="0"/>
              </a:rPr>
              <a:t>Short range weather forecasts</a:t>
            </a:r>
          </a:p>
        </p:txBody>
      </p:sp>
      <p:sp>
        <p:nvSpPr>
          <p:cNvPr id="14" name="Footer Placeholder 3">
            <a:extLst>
              <a:ext uri="{FF2B5EF4-FFF2-40B4-BE49-F238E27FC236}">
                <a16:creationId xmlns:a16="http://schemas.microsoft.com/office/drawing/2014/main" id="{7CE0A2DE-BAD7-49E6-87EA-A2FD671E9CD8}"/>
              </a:ext>
            </a:extLst>
          </p:cNvPr>
          <p:cNvSpPr>
            <a:spLocks noGrp="1"/>
          </p:cNvSpPr>
          <p:nvPr>
            <p:ph type="ftr" sz="quarter" idx="11"/>
          </p:nvPr>
        </p:nvSpPr>
        <p:spPr>
          <a:xfrm>
            <a:off x="3124200" y="6492875"/>
            <a:ext cx="2895600" cy="365125"/>
          </a:xfrm>
        </p:spPr>
        <p:txBody>
          <a:bodyPr/>
          <a:lstStyle/>
          <a:p>
            <a:pPr>
              <a:defRPr/>
            </a:pPr>
            <a:r>
              <a:rPr lang="en-US" dirty="0"/>
              <a:t>Confidential</a:t>
            </a:r>
          </a:p>
        </p:txBody>
      </p:sp>
    </p:spTree>
    <p:extLst>
      <p:ext uri="{BB962C8B-B14F-4D97-AF65-F5344CB8AC3E}">
        <p14:creationId xmlns:p14="http://schemas.microsoft.com/office/powerpoint/2010/main" val="397129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82E7E-5DD3-4A1A-82E8-68AFE3E10AF2}"/>
              </a:ext>
            </a:extLst>
          </p:cNvPr>
          <p:cNvSpPr>
            <a:spLocks noGrp="1"/>
          </p:cNvSpPr>
          <p:nvPr>
            <p:ph idx="1"/>
          </p:nvPr>
        </p:nvSpPr>
        <p:spPr/>
        <p:txBody>
          <a:bodyPr/>
          <a:lstStyle/>
          <a:p>
            <a:pPr marL="285750" indent="-285750">
              <a:spcBef>
                <a:spcPct val="0"/>
              </a:spcBef>
              <a:buFont typeface="Wingdings" panose="05000000000000000000" pitchFamily="2" charset="2"/>
              <a:buChar char="q"/>
            </a:pPr>
            <a:r>
              <a:rPr lang="en-US" dirty="0">
                <a:latin typeface="Arial" pitchFamily="34" charset="0"/>
                <a:cs typeface="Arial" pitchFamily="34" charset="0"/>
              </a:rPr>
              <a:t>It covers the time span from 3 days to 3 weeks.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This prediction is helpful for farmers.</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This prediction is done by calculating the average of past and present weather condition.</a:t>
            </a:r>
          </a:p>
          <a:p>
            <a:pPr marL="285750" indent="-285750">
              <a:spcBef>
                <a:spcPct val="0"/>
              </a:spcBef>
              <a:buFont typeface="Wingdings" panose="05000000000000000000" pitchFamily="2" charset="2"/>
              <a:buChar char="q"/>
            </a:pPr>
            <a:r>
              <a:rPr lang="en-US" dirty="0">
                <a:latin typeface="Arial" pitchFamily="34" charset="0"/>
                <a:cs typeface="Arial" pitchFamily="34" charset="0"/>
              </a:rPr>
              <a:t>It covers a time span from a fortnight to  a season of the year. These are basically statements, exact accuracy is minimum. Not so detailed information.</a:t>
            </a:r>
          </a:p>
          <a:p>
            <a:pPr marL="285750" indent="-285750">
              <a:spcBef>
                <a:spcPct val="0"/>
              </a:spcBef>
              <a:buFont typeface="Wingdings" panose="05000000000000000000" pitchFamily="2" charset="2"/>
              <a:buChar char="q"/>
            </a:pPr>
            <a:endParaRPr lang="en-US" dirty="0">
              <a:latin typeface="Arial" pitchFamily="34" charset="0"/>
              <a:cs typeface="Arial" pitchFamily="34" charset="0"/>
            </a:endParaRPr>
          </a:p>
        </p:txBody>
      </p:sp>
      <p:sp>
        <p:nvSpPr>
          <p:cNvPr id="5" name="Slide Number Placeholder 4">
            <a:extLst>
              <a:ext uri="{FF2B5EF4-FFF2-40B4-BE49-F238E27FC236}">
                <a16:creationId xmlns:a16="http://schemas.microsoft.com/office/drawing/2014/main" id="{146E4F31-29B2-4437-AB56-1D8A83DABDA6}"/>
              </a:ext>
            </a:extLst>
          </p:cNvPr>
          <p:cNvSpPr>
            <a:spLocks noGrp="1"/>
          </p:cNvSpPr>
          <p:nvPr>
            <p:ph type="sldNum" sz="quarter" idx="12"/>
          </p:nvPr>
        </p:nvSpPr>
        <p:spPr/>
        <p:txBody>
          <a:bodyPr/>
          <a:lstStyle/>
          <a:p>
            <a:pPr>
              <a:defRPr/>
            </a:pPr>
            <a:fld id="{418EFCC4-8A4A-4171-9EA1-C96663CDFAA6}" type="slidenum">
              <a:rPr lang="en-US" smtClean="0"/>
              <a:pPr>
                <a:defRPr/>
              </a:pPr>
              <a:t>9</a:t>
            </a:fld>
            <a:endParaRPr lang="en-US"/>
          </a:p>
        </p:txBody>
      </p:sp>
      <p:sp>
        <p:nvSpPr>
          <p:cNvPr id="12" name="TextBox 11">
            <a:extLst>
              <a:ext uri="{FF2B5EF4-FFF2-40B4-BE49-F238E27FC236}">
                <a16:creationId xmlns:a16="http://schemas.microsoft.com/office/drawing/2014/main" id="{E35DEB4E-A094-414B-8CE9-2AFDF23E7A04}"/>
              </a:ext>
            </a:extLst>
          </p:cNvPr>
          <p:cNvSpPr txBox="1"/>
          <p:nvPr/>
        </p:nvSpPr>
        <p:spPr>
          <a:xfrm>
            <a:off x="730250" y="6215529"/>
            <a:ext cx="4572000" cy="646331"/>
          </a:xfrm>
          <a:prstGeom prst="rect">
            <a:avLst/>
          </a:prstGeom>
          <a:noFill/>
        </p:spPr>
        <p:txBody>
          <a:bodyPr wrap="square">
            <a:spAutoFit/>
          </a:bodyPr>
          <a:lstStyle/>
          <a:p>
            <a:pPr marL="0" marR="0">
              <a:spcBef>
                <a:spcPts val="0"/>
              </a:spcBef>
              <a:spcAft>
                <a:spcPts val="0"/>
              </a:spcAft>
            </a:pPr>
            <a:r>
              <a:rPr lang="en-GB" sz="1800" b="1" dirty="0">
                <a:solidFill>
                  <a:srgbClr val="760027"/>
                </a:solidFill>
                <a:effectLst/>
                <a:latin typeface="Arial Narrow" panose="020B0606020202030204" pitchFamily="34" charset="0"/>
                <a:ea typeface="SimSun" panose="02010600030101010101" pitchFamily="2" charset="-122"/>
              </a:rPr>
              <a:t>University of Westminster </a:t>
            </a:r>
            <a:endParaRPr lang="en-US" sz="1600" dirty="0">
              <a:solidFill>
                <a:srgbClr val="000000"/>
              </a:solidFill>
              <a:effectLst/>
              <a:latin typeface="Times New Roman" panose="02020603050405020304" pitchFamily="18" charset="0"/>
              <a:ea typeface="SimSun" panose="02010600030101010101" pitchFamily="2" charset="-122"/>
            </a:endParaRPr>
          </a:p>
          <a:p>
            <a:pPr marL="0" marR="0">
              <a:spcBef>
                <a:spcPts val="0"/>
              </a:spcBef>
              <a:spcAft>
                <a:spcPts val="0"/>
              </a:spcAft>
            </a:pPr>
            <a:r>
              <a:rPr lang="en-GB" sz="1800" dirty="0">
                <a:solidFill>
                  <a:srgbClr val="760027"/>
                </a:solidFill>
                <a:effectLst/>
                <a:latin typeface="Arial Narrow" panose="020B0606020202030204" pitchFamily="34" charset="0"/>
                <a:ea typeface="SimSun" panose="02010600030101010101" pitchFamily="2" charset="-122"/>
              </a:rPr>
              <a:t>Department of Computer Science </a:t>
            </a:r>
            <a:endParaRPr lang="en-US" sz="1600" dirty="0">
              <a:solidFill>
                <a:srgbClr val="000000"/>
              </a:solidFill>
              <a:effectLst/>
              <a:latin typeface="Times New Roman" panose="02020603050405020304" pitchFamily="18" charset="0"/>
              <a:ea typeface="SimSun" panose="02010600030101010101" pitchFamily="2" charset="-122"/>
            </a:endParaRPr>
          </a:p>
        </p:txBody>
      </p:sp>
      <p:pic>
        <p:nvPicPr>
          <p:cNvPr id="13" name="Picture 12">
            <a:extLst>
              <a:ext uri="{FF2B5EF4-FFF2-40B4-BE49-F238E27FC236}">
                <a16:creationId xmlns:a16="http://schemas.microsoft.com/office/drawing/2014/main" id="{70ADB7DB-580F-49F5-8E4E-1C06EF9D641E}"/>
              </a:ext>
            </a:extLst>
          </p:cNvPr>
          <p:cNvPicPr>
            <a:picLocks noChangeAspect="1"/>
          </p:cNvPicPr>
          <p:nvPr/>
        </p:nvPicPr>
        <p:blipFill>
          <a:blip r:embed="rId2"/>
          <a:stretch>
            <a:fillRect/>
          </a:stretch>
        </p:blipFill>
        <p:spPr>
          <a:xfrm>
            <a:off x="438150" y="159474"/>
            <a:ext cx="7010400" cy="868363"/>
          </a:xfrm>
          <a:prstGeom prst="rect">
            <a:avLst/>
          </a:prstGeom>
        </p:spPr>
      </p:pic>
      <p:sp>
        <p:nvSpPr>
          <p:cNvPr id="15" name="TextBox 14">
            <a:extLst>
              <a:ext uri="{FF2B5EF4-FFF2-40B4-BE49-F238E27FC236}">
                <a16:creationId xmlns:a16="http://schemas.microsoft.com/office/drawing/2014/main" id="{4E3BD6F7-C894-40CD-9070-ED036720C531}"/>
              </a:ext>
            </a:extLst>
          </p:cNvPr>
          <p:cNvSpPr txBox="1"/>
          <p:nvPr/>
        </p:nvSpPr>
        <p:spPr>
          <a:xfrm>
            <a:off x="685800" y="372577"/>
            <a:ext cx="6553200" cy="461665"/>
          </a:xfrm>
          <a:prstGeom prst="rect">
            <a:avLst/>
          </a:prstGeom>
          <a:noFill/>
        </p:spPr>
        <p:txBody>
          <a:bodyPr wrap="square">
            <a:spAutoFit/>
          </a:bodyPr>
          <a:lstStyle/>
          <a:p>
            <a:r>
              <a:rPr lang="en-US" sz="2400" dirty="0">
                <a:latin typeface="Stencil" panose="040409050D0802020404" pitchFamily="82" charset="0"/>
              </a:rPr>
              <a:t>Medium/Long range weather forecasts</a:t>
            </a:r>
          </a:p>
        </p:txBody>
      </p:sp>
      <p:sp>
        <p:nvSpPr>
          <p:cNvPr id="16" name="Footer Placeholder 3">
            <a:extLst>
              <a:ext uri="{FF2B5EF4-FFF2-40B4-BE49-F238E27FC236}">
                <a16:creationId xmlns:a16="http://schemas.microsoft.com/office/drawing/2014/main" id="{F25F82C1-FCC4-4CAD-918A-FD1BB08E06E4}"/>
              </a:ext>
            </a:extLst>
          </p:cNvPr>
          <p:cNvSpPr>
            <a:spLocks noGrp="1"/>
          </p:cNvSpPr>
          <p:nvPr>
            <p:ph type="ftr" sz="quarter" idx="11"/>
          </p:nvPr>
        </p:nvSpPr>
        <p:spPr>
          <a:xfrm>
            <a:off x="3124200" y="6492875"/>
            <a:ext cx="2895600" cy="365125"/>
          </a:xfrm>
        </p:spPr>
        <p:txBody>
          <a:bodyPr/>
          <a:lstStyle/>
          <a:p>
            <a:pPr>
              <a:defRPr/>
            </a:pPr>
            <a:r>
              <a:rPr lang="en-US" dirty="0"/>
              <a:t>Confidential</a:t>
            </a:r>
          </a:p>
        </p:txBody>
      </p:sp>
    </p:spTree>
    <p:extLst>
      <p:ext uri="{BB962C8B-B14F-4D97-AF65-F5344CB8AC3E}">
        <p14:creationId xmlns:p14="http://schemas.microsoft.com/office/powerpoint/2010/main" val="1340606655"/>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42684</TotalTime>
  <Words>993</Words>
  <Application>Microsoft Office PowerPoint</Application>
  <PresentationFormat>On-screen Show (4:3)</PresentationFormat>
  <Paragraphs>167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Calibri</vt:lpstr>
      <vt:lpstr>Franklin Gothic Medium</vt:lpstr>
      <vt:lpstr>Google Sans</vt:lpstr>
      <vt:lpstr>Stencil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Parbin Samal</dc:creator>
  <cp:lastModifiedBy>Malaya Kumar Mishra</cp:lastModifiedBy>
  <cp:revision>1131</cp:revision>
  <dcterms:created xsi:type="dcterms:W3CDTF">2007-12-12T14:13:53Z</dcterms:created>
  <dcterms:modified xsi:type="dcterms:W3CDTF">2022-04-07T10:19:46Z</dcterms:modified>
</cp:coreProperties>
</file>