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6" r:id="rId8"/>
    <p:sldId id="262" r:id="rId9"/>
    <p:sldId id="263" r:id="rId10"/>
    <p:sldId id="264"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744" y="62"/>
      </p:cViewPr>
      <p:guideLst/>
    </p:cSldViewPr>
  </p:slideViewPr>
  <p:notesTextViewPr>
    <p:cViewPr>
      <p:scale>
        <a:sx n="1" d="1"/>
        <a:sy n="1" d="1"/>
      </p:scale>
      <p:origin x="0" y="0"/>
    </p:cViewPr>
  </p:notesTextViewPr>
  <p:notesViewPr>
    <p:cSldViewPr snapToGrid="0">
      <p:cViewPr varScale="1">
        <p:scale>
          <a:sx n="63" d="100"/>
          <a:sy n="63"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5A2178-9EC5-480B-A148-8C748D8CD73A}" type="datetimeFigureOut">
              <a:rPr lang="en-US" smtClean="0"/>
              <a:t>11/30/2016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7B05B0-6B6E-4CA0-8021-E5808ECFA52E}" type="slidenum">
              <a:rPr lang="en-US" smtClean="0"/>
              <a:t>‹#›</a:t>
            </a:fld>
            <a:endParaRPr lang="en-US"/>
          </a:p>
        </p:txBody>
      </p:sp>
    </p:spTree>
    <p:extLst>
      <p:ext uri="{BB962C8B-B14F-4D97-AF65-F5344CB8AC3E}">
        <p14:creationId xmlns:p14="http://schemas.microsoft.com/office/powerpoint/2010/main" val="1327413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473D4-7D03-43D9-BB2E-FFAC86C21AA7}" type="datetimeFigureOut">
              <a:rPr lang="en-US" smtClean="0"/>
              <a:t>11/30/2016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8B34EB-913E-4FAC-A4DC-6CD46BC80834}" type="slidenum">
              <a:rPr lang="en-US" smtClean="0"/>
              <a:t>‹#›</a:t>
            </a:fld>
            <a:endParaRPr lang="en-US"/>
          </a:p>
        </p:txBody>
      </p:sp>
    </p:spTree>
    <p:extLst>
      <p:ext uri="{BB962C8B-B14F-4D97-AF65-F5344CB8AC3E}">
        <p14:creationId xmlns:p14="http://schemas.microsoft.com/office/powerpoint/2010/main" val="675917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8B34EB-913E-4FAC-A4DC-6CD46BC80834}" type="slidenum">
              <a:rPr lang="en-US" smtClean="0"/>
              <a:t>1</a:t>
            </a:fld>
            <a:endParaRPr lang="en-US"/>
          </a:p>
        </p:txBody>
      </p:sp>
    </p:spTree>
    <p:extLst>
      <p:ext uri="{BB962C8B-B14F-4D97-AF65-F5344CB8AC3E}">
        <p14:creationId xmlns:p14="http://schemas.microsoft.com/office/powerpoint/2010/main" val="2241774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8B34EB-913E-4FAC-A4DC-6CD46BC80834}" type="slidenum">
              <a:rPr lang="en-US" smtClean="0"/>
              <a:t>5</a:t>
            </a:fld>
            <a:endParaRPr lang="en-US"/>
          </a:p>
        </p:txBody>
      </p:sp>
    </p:spTree>
    <p:extLst>
      <p:ext uri="{BB962C8B-B14F-4D97-AF65-F5344CB8AC3E}">
        <p14:creationId xmlns:p14="http://schemas.microsoft.com/office/powerpoint/2010/main" val="4043716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3DE7C90-41FE-409D-9337-A0FA88FEE2D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2E012-8DA7-4BAA-8040-603080564A20}" type="slidenum">
              <a:rPr lang="en-US" smtClean="0"/>
              <a:t>‹#›</a:t>
            </a:fld>
            <a:endParaRPr lang="en-US"/>
          </a:p>
        </p:txBody>
      </p:sp>
    </p:spTree>
    <p:extLst>
      <p:ext uri="{BB962C8B-B14F-4D97-AF65-F5344CB8AC3E}">
        <p14:creationId xmlns:p14="http://schemas.microsoft.com/office/powerpoint/2010/main" val="391509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DE7C90-41FE-409D-9337-A0FA88FEE2D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2E012-8DA7-4BAA-8040-603080564A20}" type="slidenum">
              <a:rPr lang="en-US" smtClean="0"/>
              <a:t>‹#›</a:t>
            </a:fld>
            <a:endParaRPr lang="en-US"/>
          </a:p>
        </p:txBody>
      </p:sp>
    </p:spTree>
    <p:extLst>
      <p:ext uri="{BB962C8B-B14F-4D97-AF65-F5344CB8AC3E}">
        <p14:creationId xmlns:p14="http://schemas.microsoft.com/office/powerpoint/2010/main" val="205098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DE7C90-41FE-409D-9337-A0FA88FEE2D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2E012-8DA7-4BAA-8040-603080564A20}" type="slidenum">
              <a:rPr lang="en-US" smtClean="0"/>
              <a:t>‹#›</a:t>
            </a:fld>
            <a:endParaRPr lang="en-US"/>
          </a:p>
        </p:txBody>
      </p:sp>
    </p:spTree>
    <p:extLst>
      <p:ext uri="{BB962C8B-B14F-4D97-AF65-F5344CB8AC3E}">
        <p14:creationId xmlns:p14="http://schemas.microsoft.com/office/powerpoint/2010/main" val="1371261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700">
                <a:latin typeface="Bell MT" panose="02020503060305020303" pitchFamily="18" charset="0"/>
              </a:defRPr>
            </a:lvl1pPr>
          </a:lstStyle>
          <a:p>
            <a:r>
              <a:rPr lang="en-US" dirty="0"/>
              <a:t>Click </a:t>
            </a:r>
            <a:br>
              <a:rPr lang="en-US" dirty="0"/>
            </a:br>
            <a:r>
              <a:rPr lang="en-US" dirty="0"/>
              <a:t>to edit Master title style</a:t>
            </a:r>
          </a:p>
        </p:txBody>
      </p:sp>
      <p:sp>
        <p:nvSpPr>
          <p:cNvPr id="3" name="Content Placeholder 2"/>
          <p:cNvSpPr>
            <a:spLocks noGrp="1"/>
          </p:cNvSpPr>
          <p:nvPr>
            <p:ph idx="1"/>
          </p:nvPr>
        </p:nvSpPr>
        <p:spPr/>
        <p:txBody>
          <a:bodyPr/>
          <a:lstStyle>
            <a:lvl1pPr marL="228600" indent="-228600">
              <a:buFont typeface="Wingdings" panose="05000000000000000000" pitchFamily="2" charset="2"/>
              <a:buChar char="Ø"/>
              <a:defRPr sz="2500">
                <a:latin typeface="Bell MT" panose="02020503060305020303" pitchFamily="18" charset="0"/>
              </a:defRPr>
            </a:lvl1pPr>
            <a:lvl2pPr marL="685800" indent="-228600">
              <a:buFont typeface="Wingdings" panose="05000000000000000000" pitchFamily="2" charset="2"/>
              <a:buChar char="Ø"/>
              <a:defRPr sz="2000">
                <a:latin typeface="Bell MT" panose="02020503060305020303" pitchFamily="18" charset="0"/>
              </a:defRPr>
            </a:lvl2pPr>
            <a:lvl3pPr marL="1143000" indent="-228600">
              <a:buFont typeface="Wingdings" panose="05000000000000000000" pitchFamily="2" charset="2"/>
              <a:buChar char="Ø"/>
              <a:defRPr sz="1800">
                <a:latin typeface="Bell MT" panose="02020503060305020303" pitchFamily="18" charset="0"/>
              </a:defRPr>
            </a:lvl3pPr>
            <a:lvl4pPr marL="1600200" indent="-228600">
              <a:buFont typeface="Wingdings" panose="05000000000000000000" pitchFamily="2" charset="2"/>
              <a:buChar char="Ø"/>
              <a:defRPr>
                <a:latin typeface="Bell MT" panose="02020503060305020303" pitchFamily="18" charset="0"/>
              </a:defRPr>
            </a:lvl4pPr>
            <a:lvl5pPr marL="2057400" indent="-228600">
              <a:buFont typeface="Wingdings" panose="05000000000000000000" pitchFamily="2" charset="2"/>
              <a:buChar char="Ø"/>
              <a:defRPr>
                <a:latin typeface="Bell MT" panose="02020503060305020303"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3DE7C90-41FE-409D-9337-A0FA88FEE2D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2E012-8DA7-4BAA-8040-603080564A20}" type="slidenum">
              <a:rPr lang="en-US" smtClean="0"/>
              <a:t>‹#›</a:t>
            </a:fld>
            <a:endParaRPr lang="en-US"/>
          </a:p>
        </p:txBody>
      </p:sp>
    </p:spTree>
    <p:extLst>
      <p:ext uri="{BB962C8B-B14F-4D97-AF65-F5344CB8AC3E}">
        <p14:creationId xmlns:p14="http://schemas.microsoft.com/office/powerpoint/2010/main" val="110644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DE7C90-41FE-409D-9337-A0FA88FEE2D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2E012-8DA7-4BAA-8040-603080564A20}" type="slidenum">
              <a:rPr lang="en-US" smtClean="0"/>
              <a:t>‹#›</a:t>
            </a:fld>
            <a:endParaRPr lang="en-US"/>
          </a:p>
        </p:txBody>
      </p:sp>
    </p:spTree>
    <p:extLst>
      <p:ext uri="{BB962C8B-B14F-4D97-AF65-F5344CB8AC3E}">
        <p14:creationId xmlns:p14="http://schemas.microsoft.com/office/powerpoint/2010/main" val="4269067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DE7C90-41FE-409D-9337-A0FA88FEE2D7}"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2E012-8DA7-4BAA-8040-603080564A20}" type="slidenum">
              <a:rPr lang="en-US" smtClean="0"/>
              <a:t>‹#›</a:t>
            </a:fld>
            <a:endParaRPr lang="en-US"/>
          </a:p>
        </p:txBody>
      </p:sp>
    </p:spTree>
    <p:extLst>
      <p:ext uri="{BB962C8B-B14F-4D97-AF65-F5344CB8AC3E}">
        <p14:creationId xmlns:p14="http://schemas.microsoft.com/office/powerpoint/2010/main" val="349627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DE7C90-41FE-409D-9337-A0FA88FEE2D7}" type="datetimeFigureOut">
              <a:rPr lang="en-US" smtClean="0"/>
              <a:t>11/30/2016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92E012-8DA7-4BAA-8040-603080564A20}" type="slidenum">
              <a:rPr lang="en-US" smtClean="0"/>
              <a:t>‹#›</a:t>
            </a:fld>
            <a:endParaRPr lang="en-US"/>
          </a:p>
        </p:txBody>
      </p:sp>
    </p:spTree>
    <p:extLst>
      <p:ext uri="{BB962C8B-B14F-4D97-AF65-F5344CB8AC3E}">
        <p14:creationId xmlns:p14="http://schemas.microsoft.com/office/powerpoint/2010/main" val="3147051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DE7C90-41FE-409D-9337-A0FA88FEE2D7}" type="datetimeFigureOut">
              <a:rPr lang="en-US" smtClean="0"/>
              <a:t>11/30/2016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2E012-8DA7-4BAA-8040-603080564A20}" type="slidenum">
              <a:rPr lang="en-US" smtClean="0"/>
              <a:t>‹#›</a:t>
            </a:fld>
            <a:endParaRPr lang="en-US"/>
          </a:p>
        </p:txBody>
      </p:sp>
    </p:spTree>
    <p:extLst>
      <p:ext uri="{BB962C8B-B14F-4D97-AF65-F5344CB8AC3E}">
        <p14:creationId xmlns:p14="http://schemas.microsoft.com/office/powerpoint/2010/main" val="21437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DE7C90-41FE-409D-9337-A0FA88FEE2D7}" type="datetimeFigureOut">
              <a:rPr lang="en-US" smtClean="0"/>
              <a:t>11/30/2016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92E012-8DA7-4BAA-8040-603080564A20}" type="slidenum">
              <a:rPr lang="en-US" smtClean="0"/>
              <a:t>‹#›</a:t>
            </a:fld>
            <a:endParaRPr lang="en-US"/>
          </a:p>
        </p:txBody>
      </p:sp>
    </p:spTree>
    <p:extLst>
      <p:ext uri="{BB962C8B-B14F-4D97-AF65-F5344CB8AC3E}">
        <p14:creationId xmlns:p14="http://schemas.microsoft.com/office/powerpoint/2010/main" val="605465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DE7C90-41FE-409D-9337-A0FA88FEE2D7}"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2E012-8DA7-4BAA-8040-603080564A20}" type="slidenum">
              <a:rPr lang="en-US" smtClean="0"/>
              <a:t>‹#›</a:t>
            </a:fld>
            <a:endParaRPr lang="en-US"/>
          </a:p>
        </p:txBody>
      </p:sp>
    </p:spTree>
    <p:extLst>
      <p:ext uri="{BB962C8B-B14F-4D97-AF65-F5344CB8AC3E}">
        <p14:creationId xmlns:p14="http://schemas.microsoft.com/office/powerpoint/2010/main" val="422612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DE7C90-41FE-409D-9337-A0FA88FEE2D7}"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2E012-8DA7-4BAA-8040-603080564A20}" type="slidenum">
              <a:rPr lang="en-US" smtClean="0"/>
              <a:t>‹#›</a:t>
            </a:fld>
            <a:endParaRPr lang="en-US"/>
          </a:p>
        </p:txBody>
      </p:sp>
    </p:spTree>
    <p:extLst>
      <p:ext uri="{BB962C8B-B14F-4D97-AF65-F5344CB8AC3E}">
        <p14:creationId xmlns:p14="http://schemas.microsoft.com/office/powerpoint/2010/main" val="702436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DE7C90-41FE-409D-9337-A0FA88FEE2D7}" type="datetimeFigureOut">
              <a:rPr lang="en-US" smtClean="0"/>
              <a:t>11/30/2016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92E012-8DA7-4BAA-8040-603080564A20}" type="slidenum">
              <a:rPr lang="en-US" smtClean="0"/>
              <a:t>‹#›</a:t>
            </a:fld>
            <a:endParaRPr lang="en-US"/>
          </a:p>
        </p:txBody>
      </p:sp>
    </p:spTree>
    <p:extLst>
      <p:ext uri="{BB962C8B-B14F-4D97-AF65-F5344CB8AC3E}">
        <p14:creationId xmlns:p14="http://schemas.microsoft.com/office/powerpoint/2010/main" val="141287672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0363" y="1214437"/>
            <a:ext cx="10111273" cy="2387600"/>
          </a:xfrm>
        </p:spPr>
        <p:txBody>
          <a:bodyPr>
            <a:noAutofit/>
          </a:bodyPr>
          <a:lstStyle/>
          <a:p>
            <a:br>
              <a:rPr lang="en-US" sz="4900" b="1" dirty="0">
                <a:latin typeface="Bell MT" panose="02020503060305020303" pitchFamily="18" charset="0"/>
              </a:rPr>
            </a:br>
            <a:br>
              <a:rPr lang="en-US" sz="4900" b="1" dirty="0">
                <a:latin typeface="Bell MT" panose="02020503060305020303" pitchFamily="18" charset="0"/>
              </a:rPr>
            </a:br>
            <a:br>
              <a:rPr lang="en-US" sz="4900" b="1" dirty="0">
                <a:latin typeface="Bell MT" panose="02020503060305020303" pitchFamily="18" charset="0"/>
              </a:rPr>
            </a:br>
            <a:br>
              <a:rPr lang="en-US" sz="4900" b="1" dirty="0">
                <a:latin typeface="Bell MT" panose="02020503060305020303" pitchFamily="18" charset="0"/>
              </a:rPr>
            </a:br>
            <a:br>
              <a:rPr lang="en-US" sz="4900" b="1" dirty="0">
                <a:latin typeface="Bell MT" panose="02020503060305020303" pitchFamily="18" charset="0"/>
              </a:rPr>
            </a:br>
            <a:br>
              <a:rPr lang="en-US" sz="4900" b="1" dirty="0">
                <a:latin typeface="Bell MT" panose="02020503060305020303" pitchFamily="18" charset="0"/>
              </a:rPr>
            </a:br>
            <a:br>
              <a:rPr lang="en-US" sz="4900" b="1" dirty="0">
                <a:latin typeface="Bell MT" panose="02020503060305020303" pitchFamily="18" charset="0"/>
              </a:rPr>
            </a:br>
            <a:br>
              <a:rPr lang="en-US" sz="4900" b="1" dirty="0">
                <a:latin typeface="Bell MT" panose="02020503060305020303" pitchFamily="18" charset="0"/>
              </a:rPr>
            </a:br>
            <a:br>
              <a:rPr lang="en-US" sz="4900" b="1" dirty="0">
                <a:latin typeface="Bell MT" panose="02020503060305020303" pitchFamily="18" charset="0"/>
              </a:rPr>
            </a:br>
            <a:br>
              <a:rPr lang="en-US" sz="4900" b="1" dirty="0">
                <a:latin typeface="Bell MT" panose="02020503060305020303" pitchFamily="18" charset="0"/>
              </a:rPr>
            </a:br>
            <a:br>
              <a:rPr lang="en-US" sz="4900" b="1" dirty="0">
                <a:latin typeface="Bell MT" panose="02020503060305020303" pitchFamily="18" charset="0"/>
              </a:rPr>
            </a:br>
            <a:br>
              <a:rPr lang="en-US" sz="4900" b="1" dirty="0">
                <a:latin typeface="Bell MT" panose="02020503060305020303" pitchFamily="18" charset="0"/>
              </a:rPr>
            </a:br>
            <a:br>
              <a:rPr lang="en-US" sz="4900" b="1" dirty="0">
                <a:latin typeface="Bell MT" panose="02020503060305020303" pitchFamily="18" charset="0"/>
              </a:rPr>
            </a:br>
            <a:br>
              <a:rPr lang="en-US" sz="4900" b="1" dirty="0">
                <a:latin typeface="Bell MT" panose="02020503060305020303" pitchFamily="18" charset="0"/>
              </a:rPr>
            </a:br>
            <a:br>
              <a:rPr lang="en-US" sz="4900" b="1" dirty="0">
                <a:latin typeface="Bell MT" panose="02020503060305020303" pitchFamily="18" charset="0"/>
              </a:rPr>
            </a:br>
            <a:br>
              <a:rPr lang="en-US" sz="4900" b="1" dirty="0">
                <a:latin typeface="Bell MT" panose="02020503060305020303" pitchFamily="18" charset="0"/>
              </a:rPr>
            </a:br>
            <a:br>
              <a:rPr lang="en-US" sz="4900" b="1" dirty="0">
                <a:latin typeface="Bell MT" panose="02020503060305020303" pitchFamily="18" charset="0"/>
              </a:rPr>
            </a:br>
            <a:r>
              <a:rPr lang="en-US" sz="4900" b="1" dirty="0">
                <a:latin typeface="Bell MT" panose="02020503060305020303" pitchFamily="18" charset="0"/>
              </a:rPr>
              <a:t>DYNAMIC LOAD BALANCING OF SDN CONTROLLERS USING OPENFLOW</a:t>
            </a:r>
            <a:br>
              <a:rPr lang="en-US" sz="4900" dirty="0">
                <a:latin typeface="Bell MT" panose="02020503060305020303" pitchFamily="18" charset="0"/>
              </a:rPr>
            </a:br>
            <a:endParaRPr lang="en-US" sz="4900" dirty="0">
              <a:latin typeface="Bell MT" panose="02020503060305020303" pitchFamily="18" charset="0"/>
            </a:endParaRPr>
          </a:p>
        </p:txBody>
      </p:sp>
      <p:sp>
        <p:nvSpPr>
          <p:cNvPr id="3" name="Subtitle 2"/>
          <p:cNvSpPr>
            <a:spLocks noGrp="1"/>
          </p:cNvSpPr>
          <p:nvPr>
            <p:ph type="subTitle" idx="1"/>
          </p:nvPr>
        </p:nvSpPr>
        <p:spPr>
          <a:xfrm>
            <a:off x="1496007" y="3219482"/>
            <a:ext cx="10251233" cy="2845415"/>
          </a:xfrm>
        </p:spPr>
        <p:txBody>
          <a:bodyPr>
            <a:noAutofit/>
          </a:bodyPr>
          <a:lstStyle/>
          <a:p>
            <a:pPr algn="l"/>
            <a:r>
              <a:rPr lang="en-US" sz="2000" b="1" dirty="0">
                <a:latin typeface="Bell MT" panose="02020503060305020303" pitchFamily="18" charset="0"/>
              </a:rPr>
              <a:t>			    Guided by: Dr. Rudra Dutta</a:t>
            </a:r>
          </a:p>
          <a:p>
            <a:pPr algn="r"/>
            <a:endParaRPr lang="en-US" sz="2000" dirty="0">
              <a:latin typeface="Bell MT" panose="02020503060305020303" pitchFamily="18" charset="0"/>
            </a:endParaRPr>
          </a:p>
          <a:p>
            <a:pPr algn="r"/>
            <a:r>
              <a:rPr lang="en-US" sz="2000" b="1" dirty="0">
                <a:latin typeface="Bell MT" panose="02020503060305020303" pitchFamily="18" charset="0"/>
              </a:rPr>
              <a:t>Team Members:</a:t>
            </a:r>
            <a:endParaRPr lang="en-US" sz="2000" b="1" dirty="0">
              <a:effectLst/>
              <a:latin typeface="Bell MT" panose="02020503060305020303" pitchFamily="18" charset="0"/>
            </a:endParaRPr>
          </a:p>
          <a:p>
            <a:pPr algn="r"/>
            <a:r>
              <a:rPr lang="en-US" sz="2000" dirty="0" err="1">
                <a:latin typeface="Bell MT" panose="02020503060305020303" pitchFamily="18" charset="0"/>
              </a:rPr>
              <a:t>Malayaz</a:t>
            </a:r>
            <a:r>
              <a:rPr lang="en-US" sz="2000" dirty="0">
                <a:latin typeface="Bell MT" panose="02020503060305020303" pitchFamily="18" charset="0"/>
              </a:rPr>
              <a:t> Sachdeva</a:t>
            </a:r>
            <a:endParaRPr lang="en-US" sz="2000" b="0" dirty="0">
              <a:effectLst/>
              <a:latin typeface="Bell MT" panose="02020503060305020303" pitchFamily="18" charset="0"/>
            </a:endParaRPr>
          </a:p>
          <a:p>
            <a:pPr algn="r"/>
            <a:r>
              <a:rPr lang="en-US" sz="2000" dirty="0">
                <a:latin typeface="Bell MT" panose="02020503060305020303" pitchFamily="18" charset="0"/>
              </a:rPr>
              <a:t>Neha </a:t>
            </a:r>
            <a:r>
              <a:rPr lang="en-US" sz="2000" dirty="0" err="1">
                <a:latin typeface="Bell MT" panose="02020503060305020303" pitchFamily="18" charset="0"/>
              </a:rPr>
              <a:t>Sakhalkar</a:t>
            </a:r>
            <a:endParaRPr lang="en-US" sz="2000" b="0" dirty="0">
              <a:effectLst/>
              <a:latin typeface="Bell MT" panose="02020503060305020303" pitchFamily="18" charset="0"/>
            </a:endParaRPr>
          </a:p>
          <a:p>
            <a:pPr algn="r"/>
            <a:r>
              <a:rPr lang="en-US" sz="2000" dirty="0" err="1">
                <a:latin typeface="Bell MT" panose="02020503060305020303" pitchFamily="18" charset="0"/>
              </a:rPr>
              <a:t>Rushikesh</a:t>
            </a:r>
            <a:r>
              <a:rPr lang="en-US" sz="2000" dirty="0">
                <a:latin typeface="Bell MT" panose="02020503060305020303" pitchFamily="18" charset="0"/>
              </a:rPr>
              <a:t> </a:t>
            </a:r>
            <a:r>
              <a:rPr lang="en-US" sz="2000" dirty="0" err="1">
                <a:latin typeface="Bell MT" panose="02020503060305020303" pitchFamily="18" charset="0"/>
              </a:rPr>
              <a:t>Agashe</a:t>
            </a:r>
            <a:endParaRPr lang="en-US" sz="2000" b="0" dirty="0">
              <a:effectLst/>
              <a:latin typeface="Bell MT" panose="02020503060305020303" pitchFamily="18" charset="0"/>
            </a:endParaRPr>
          </a:p>
          <a:p>
            <a:pPr algn="r"/>
            <a:r>
              <a:rPr lang="en-US" sz="2000" dirty="0" err="1">
                <a:latin typeface="Bell MT" panose="02020503060305020303" pitchFamily="18" charset="0"/>
              </a:rPr>
              <a:t>Priya</a:t>
            </a:r>
            <a:r>
              <a:rPr lang="en-US" sz="2000" dirty="0">
                <a:latin typeface="Bell MT" panose="02020503060305020303" pitchFamily="18" charset="0"/>
              </a:rPr>
              <a:t> Asher</a:t>
            </a:r>
            <a:endParaRPr lang="en-US" sz="2000" b="0" dirty="0">
              <a:effectLst/>
              <a:latin typeface="Bell MT" panose="02020503060305020303" pitchFamily="18" charset="0"/>
            </a:endParaRPr>
          </a:p>
          <a:p>
            <a:br>
              <a:rPr lang="en-US" sz="2000" dirty="0">
                <a:latin typeface="Bell MT" panose="02020503060305020303" pitchFamily="18" charset="0"/>
              </a:rPr>
            </a:br>
            <a:endParaRPr lang="en-US" sz="2000" dirty="0">
              <a:latin typeface="Bell MT" panose="02020503060305020303" pitchFamily="18" charset="0"/>
            </a:endParaRPr>
          </a:p>
        </p:txBody>
      </p:sp>
    </p:spTree>
    <p:extLst>
      <p:ext uri="{BB962C8B-B14F-4D97-AF65-F5344CB8AC3E}">
        <p14:creationId xmlns:p14="http://schemas.microsoft.com/office/powerpoint/2010/main" val="2671341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52432450"/>
              </p:ext>
            </p:extLst>
          </p:nvPr>
        </p:nvGraphicFramePr>
        <p:xfrm>
          <a:off x="350196" y="116054"/>
          <a:ext cx="11595370" cy="6592949"/>
        </p:xfrm>
        <a:graphic>
          <a:graphicData uri="http://schemas.openxmlformats.org/drawingml/2006/table">
            <a:tbl>
              <a:tblPr firstRow="1" bandRow="1">
                <a:tableStyleId>{5940675A-B579-460E-94D1-54222C63F5DA}</a:tableStyleId>
              </a:tblPr>
              <a:tblGrid>
                <a:gridCol w="771722">
                  <a:extLst>
                    <a:ext uri="{9D8B030D-6E8A-4147-A177-3AD203B41FA5}">
                      <a16:colId xmlns:a16="http://schemas.microsoft.com/office/drawing/2014/main" val="1664617349"/>
                    </a:ext>
                  </a:extLst>
                </a:gridCol>
                <a:gridCol w="3555783">
                  <a:extLst>
                    <a:ext uri="{9D8B030D-6E8A-4147-A177-3AD203B41FA5}">
                      <a16:colId xmlns:a16="http://schemas.microsoft.com/office/drawing/2014/main" val="1818710073"/>
                    </a:ext>
                  </a:extLst>
                </a:gridCol>
                <a:gridCol w="4369022">
                  <a:extLst>
                    <a:ext uri="{9D8B030D-6E8A-4147-A177-3AD203B41FA5}">
                      <a16:colId xmlns:a16="http://schemas.microsoft.com/office/drawing/2014/main" val="3594722582"/>
                    </a:ext>
                  </a:extLst>
                </a:gridCol>
                <a:gridCol w="2898843">
                  <a:extLst>
                    <a:ext uri="{9D8B030D-6E8A-4147-A177-3AD203B41FA5}">
                      <a16:colId xmlns:a16="http://schemas.microsoft.com/office/drawing/2014/main" val="2503602240"/>
                    </a:ext>
                  </a:extLst>
                </a:gridCol>
              </a:tblGrid>
              <a:tr h="365760">
                <a:tc gridSpan="4">
                  <a:txBody>
                    <a:bodyPr/>
                    <a:lstStyle/>
                    <a:p>
                      <a:pPr algn="ctr"/>
                      <a:r>
                        <a:rPr lang="en-US" sz="1800" b="1" dirty="0">
                          <a:latin typeface="Bell MT" panose="02020503060305020303" pitchFamily="18" charset="0"/>
                        </a:rPr>
                        <a:t>After Load Balancing</a:t>
                      </a:r>
                      <a:r>
                        <a:rPr lang="en-US" sz="1800" b="1" baseline="0" dirty="0">
                          <a:latin typeface="Bell MT" panose="02020503060305020303" pitchFamily="18" charset="0"/>
                        </a:rPr>
                        <a:t> Scenario</a:t>
                      </a:r>
                      <a:endParaRPr lang="en-US" sz="1800" b="1" dirty="0">
                        <a:latin typeface="Bell MT" panose="02020503060305020303"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326873479"/>
                  </a:ext>
                </a:extLst>
              </a:tr>
              <a:tr h="640080">
                <a:tc>
                  <a:txBody>
                    <a:bodyPr/>
                    <a:lstStyle/>
                    <a:p>
                      <a:r>
                        <a:rPr lang="en-US" sz="1800" dirty="0">
                          <a:latin typeface="Bell MT" panose="02020503060305020303" pitchFamily="18" charset="0"/>
                        </a:rPr>
                        <a:t>Demo ID</a:t>
                      </a:r>
                    </a:p>
                  </a:txBody>
                  <a:tcPr/>
                </a:tc>
                <a:tc>
                  <a:txBody>
                    <a:bodyPr/>
                    <a:lstStyle/>
                    <a:p>
                      <a:r>
                        <a:rPr lang="en-US" sz="1800" dirty="0">
                          <a:latin typeface="Bell MT" panose="02020503060305020303" pitchFamily="18" charset="0"/>
                        </a:rPr>
                        <a:t>Scenario</a:t>
                      </a:r>
                    </a:p>
                  </a:txBody>
                  <a:tcPr/>
                </a:tc>
                <a:tc>
                  <a:txBody>
                    <a:bodyPr/>
                    <a:lstStyle/>
                    <a:p>
                      <a:r>
                        <a:rPr lang="en-US" sz="1800" dirty="0">
                          <a:latin typeface="Bell MT" panose="02020503060305020303" pitchFamily="18" charset="0"/>
                        </a:rPr>
                        <a:t>Expected Observation</a:t>
                      </a:r>
                    </a:p>
                  </a:txBody>
                  <a:tcPr/>
                </a:tc>
                <a:tc>
                  <a:txBody>
                    <a:bodyPr/>
                    <a:lstStyle/>
                    <a:p>
                      <a:r>
                        <a:rPr lang="en-US" sz="1800" dirty="0">
                          <a:latin typeface="Bell MT" panose="02020503060305020303" pitchFamily="18" charset="0"/>
                        </a:rPr>
                        <a:t>Conclusion</a:t>
                      </a:r>
                    </a:p>
                  </a:txBody>
                  <a:tcPr/>
                </a:tc>
                <a:extLst>
                  <a:ext uri="{0D108BD9-81ED-4DB2-BD59-A6C34878D82A}">
                    <a16:rowId xmlns:a16="http://schemas.microsoft.com/office/drawing/2014/main" val="1738114389"/>
                  </a:ext>
                </a:extLst>
              </a:tr>
              <a:tr h="5587109">
                <a:tc>
                  <a:txBody>
                    <a:bodyPr/>
                    <a:lstStyle/>
                    <a:p>
                      <a:r>
                        <a:rPr lang="en-US" sz="1800" dirty="0">
                          <a:latin typeface="Bell MT" panose="02020503060305020303" pitchFamily="18" charset="0"/>
                        </a:rPr>
                        <a:t>3. </a:t>
                      </a:r>
                    </a:p>
                  </a:txBody>
                  <a:tcPr/>
                </a:tc>
                <a:tc>
                  <a:txBody>
                    <a:bodyPr/>
                    <a:lstStyle/>
                    <a:p>
                      <a:pPr rtl="0"/>
                      <a:r>
                        <a:rPr lang="en-US" sz="1800" b="0" i="0" u="none" strike="noStrike" kern="1200" dirty="0">
                          <a:solidFill>
                            <a:schemeClr val="tx1"/>
                          </a:solidFill>
                          <a:effectLst/>
                          <a:latin typeface="Bell MT" panose="02020503060305020303" pitchFamily="18" charset="0"/>
                          <a:ea typeface="+mn-ea"/>
                          <a:cs typeface="+mn-cs"/>
                        </a:rPr>
                        <a:t>Supercontroller </a:t>
                      </a:r>
                      <a:r>
                        <a:rPr lang="en-US" sz="1800" b="0" i="0" u="none" strike="noStrike" kern="1200" dirty="0">
                          <a:solidFill>
                            <a:schemeClr val="tx1"/>
                          </a:solidFill>
                          <a:effectLst/>
                          <a:latin typeface="Bell MT" panose="02020503060305020303" pitchFamily="18" charset="0"/>
                          <a:ea typeface="+mn-ea"/>
                          <a:cs typeface="+mn-cs"/>
                          <a:sym typeface="Wingdings" panose="05000000000000000000" pitchFamily="2" charset="2"/>
                        </a:rPr>
                        <a:t> A</a:t>
                      </a:r>
                      <a:r>
                        <a:rPr lang="en-US" sz="1800" b="0" i="0" u="none" strike="noStrike" kern="1200" dirty="0">
                          <a:solidFill>
                            <a:schemeClr val="tx1"/>
                          </a:solidFill>
                          <a:effectLst/>
                          <a:latin typeface="Bell MT" panose="02020503060305020303" pitchFamily="18" charset="0"/>
                          <a:ea typeface="+mn-ea"/>
                          <a:cs typeface="+mn-cs"/>
                        </a:rPr>
                        <a:t>ctive state  C1 </a:t>
                      </a:r>
                      <a:r>
                        <a:rPr lang="en-US" sz="1800" b="0" i="0" u="none" strike="noStrike" kern="1200" dirty="0">
                          <a:solidFill>
                            <a:schemeClr val="tx1"/>
                          </a:solidFill>
                          <a:effectLst/>
                          <a:latin typeface="Bell MT" panose="02020503060305020303" pitchFamily="18" charset="0"/>
                          <a:ea typeface="+mn-ea"/>
                          <a:cs typeface="+mn-cs"/>
                          <a:sym typeface="Wingdings" panose="05000000000000000000" pitchFamily="2" charset="2"/>
                        </a:rPr>
                        <a:t> </a:t>
                      </a:r>
                      <a:r>
                        <a:rPr lang="en-US" sz="1800" b="0" i="0" u="none" strike="noStrike" kern="1200" dirty="0">
                          <a:solidFill>
                            <a:schemeClr val="tx1"/>
                          </a:solidFill>
                          <a:effectLst/>
                          <a:latin typeface="Bell MT" panose="02020503060305020303" pitchFamily="18" charset="0"/>
                          <a:ea typeface="+mn-ea"/>
                          <a:cs typeface="+mn-cs"/>
                        </a:rPr>
                        <a:t>master controller for S1 </a:t>
                      </a:r>
                    </a:p>
                    <a:p>
                      <a:pPr rtl="0"/>
                      <a:r>
                        <a:rPr lang="en-US" sz="1800" b="0" i="0" u="none" strike="noStrike" kern="1200" dirty="0">
                          <a:solidFill>
                            <a:schemeClr val="tx1"/>
                          </a:solidFill>
                          <a:effectLst/>
                          <a:latin typeface="Bell MT" panose="02020503060305020303" pitchFamily="18" charset="0"/>
                          <a:ea typeface="+mn-ea"/>
                          <a:cs typeface="+mn-cs"/>
                        </a:rPr>
                        <a:t>C2 </a:t>
                      </a:r>
                      <a:r>
                        <a:rPr lang="en-US" sz="1800" b="0" i="0" u="none" strike="noStrike" kern="1200" dirty="0">
                          <a:solidFill>
                            <a:schemeClr val="tx1"/>
                          </a:solidFill>
                          <a:effectLst/>
                          <a:latin typeface="Bell MT" panose="02020503060305020303" pitchFamily="18" charset="0"/>
                          <a:ea typeface="+mn-ea"/>
                          <a:cs typeface="+mn-cs"/>
                          <a:sym typeface="Wingdings" panose="05000000000000000000" pitchFamily="2" charset="2"/>
                        </a:rPr>
                        <a:t> </a:t>
                      </a:r>
                      <a:r>
                        <a:rPr lang="en-US" sz="1800" b="0" i="0" u="none" strike="noStrike" kern="1200" dirty="0">
                          <a:solidFill>
                            <a:schemeClr val="tx1"/>
                          </a:solidFill>
                          <a:effectLst/>
                          <a:latin typeface="Bell MT" panose="02020503060305020303" pitchFamily="18" charset="0"/>
                          <a:ea typeface="+mn-ea"/>
                          <a:cs typeface="+mn-cs"/>
                        </a:rPr>
                        <a:t>master controller for S2</a:t>
                      </a:r>
                      <a:endParaRPr lang="en-US" sz="1800" b="0" dirty="0">
                        <a:effectLst/>
                        <a:latin typeface="Bell MT" panose="02020503060305020303" pitchFamily="18" charset="0"/>
                      </a:endParaRPr>
                    </a:p>
                    <a:p>
                      <a:pPr rtl="0"/>
                      <a:r>
                        <a:rPr lang="en-US" sz="1800" b="0" i="0" u="none" strike="noStrike" kern="1200" dirty="0">
                          <a:solidFill>
                            <a:schemeClr val="tx1"/>
                          </a:solidFill>
                          <a:effectLst/>
                          <a:latin typeface="Bell MT" panose="02020503060305020303" pitchFamily="18" charset="0"/>
                          <a:ea typeface="+mn-ea"/>
                          <a:cs typeface="+mn-cs"/>
                        </a:rPr>
                        <a:t>C3 </a:t>
                      </a:r>
                      <a:r>
                        <a:rPr lang="en-US" sz="1800" b="0" i="0" u="none" strike="noStrike" kern="1200" dirty="0">
                          <a:solidFill>
                            <a:schemeClr val="tx1"/>
                          </a:solidFill>
                          <a:effectLst/>
                          <a:latin typeface="Bell MT" panose="02020503060305020303" pitchFamily="18" charset="0"/>
                          <a:ea typeface="+mn-ea"/>
                          <a:cs typeface="+mn-cs"/>
                          <a:sym typeface="Wingdings" panose="05000000000000000000" pitchFamily="2" charset="2"/>
                        </a:rPr>
                        <a:t> </a:t>
                      </a:r>
                      <a:r>
                        <a:rPr lang="en-US" sz="1800" b="0" i="0" u="none" strike="noStrike" kern="1200" dirty="0">
                          <a:solidFill>
                            <a:schemeClr val="tx1"/>
                          </a:solidFill>
                          <a:effectLst/>
                          <a:latin typeface="Bell MT" panose="02020503060305020303" pitchFamily="18" charset="0"/>
                          <a:ea typeface="+mn-ea"/>
                          <a:cs typeface="+mn-cs"/>
                        </a:rPr>
                        <a:t>master controller for S3, S4</a:t>
                      </a:r>
                      <a:r>
                        <a:rPr lang="en-US" sz="1800" b="0" i="0" u="none" strike="noStrike" kern="1200" baseline="0" dirty="0">
                          <a:solidFill>
                            <a:schemeClr val="tx1"/>
                          </a:solidFill>
                          <a:effectLst/>
                          <a:latin typeface="Bell MT" panose="02020503060305020303" pitchFamily="18" charset="0"/>
                          <a:ea typeface="+mn-ea"/>
                          <a:cs typeface="+mn-cs"/>
                        </a:rPr>
                        <a:t> and</a:t>
                      </a:r>
                      <a:r>
                        <a:rPr lang="en-US" sz="1800" b="0" i="0" u="none" strike="noStrike" kern="1200" dirty="0">
                          <a:solidFill>
                            <a:schemeClr val="tx1"/>
                          </a:solidFill>
                          <a:effectLst/>
                          <a:latin typeface="Bell MT" panose="02020503060305020303" pitchFamily="18" charset="0"/>
                          <a:ea typeface="+mn-ea"/>
                          <a:cs typeface="+mn-cs"/>
                        </a:rPr>
                        <a:t> S5</a:t>
                      </a:r>
                      <a:endParaRPr lang="en-US" sz="1800" b="0" dirty="0">
                        <a:effectLst/>
                        <a:latin typeface="Bell MT" panose="02020503060305020303" pitchFamily="18" charset="0"/>
                      </a:endParaRPr>
                    </a:p>
                    <a:p>
                      <a:pPr rtl="0"/>
                      <a:r>
                        <a:rPr lang="en-US" sz="1800" b="0" i="0" u="none" strike="noStrike" kern="1200" dirty="0">
                          <a:solidFill>
                            <a:schemeClr val="tx1"/>
                          </a:solidFill>
                          <a:effectLst/>
                          <a:latin typeface="Bell MT" panose="02020503060305020303" pitchFamily="18" charset="0"/>
                          <a:ea typeface="+mn-ea"/>
                          <a:cs typeface="+mn-cs"/>
                        </a:rPr>
                        <a:t>(supercontroller_average_calculation.py is running at the super-controller)</a:t>
                      </a:r>
                      <a:br>
                        <a:rPr lang="en-US" sz="1800" b="0" dirty="0">
                          <a:effectLst/>
                          <a:latin typeface="Bell MT" panose="02020503060305020303" pitchFamily="18" charset="0"/>
                        </a:rPr>
                      </a:br>
                      <a:r>
                        <a:rPr lang="en-US" sz="1800" b="0" i="0" u="none" strike="noStrike" kern="1200" dirty="0">
                          <a:solidFill>
                            <a:schemeClr val="tx1"/>
                          </a:solidFill>
                          <a:effectLst/>
                          <a:latin typeface="Bell MT" panose="02020503060305020303" pitchFamily="18" charset="0"/>
                          <a:ea typeface="+mn-ea"/>
                          <a:cs typeface="+mn-cs"/>
                        </a:rPr>
                        <a:t>Controller C1 </a:t>
                      </a:r>
                      <a:r>
                        <a:rPr lang="en-US" sz="1800" b="0" i="0" u="none" strike="noStrike" kern="1200" dirty="0">
                          <a:solidFill>
                            <a:schemeClr val="tx1"/>
                          </a:solidFill>
                          <a:effectLst/>
                          <a:latin typeface="Bell MT" panose="02020503060305020303" pitchFamily="18" charset="0"/>
                          <a:ea typeface="+mn-ea"/>
                          <a:cs typeface="+mn-cs"/>
                          <a:sym typeface="Wingdings" panose="05000000000000000000" pitchFamily="2" charset="2"/>
                        </a:rPr>
                        <a:t> </a:t>
                      </a:r>
                      <a:r>
                        <a:rPr lang="en-US" sz="1800" b="0" i="0" u="none" strike="noStrike" kern="1200" dirty="0">
                          <a:solidFill>
                            <a:schemeClr val="tx1"/>
                          </a:solidFill>
                          <a:effectLst/>
                          <a:latin typeface="Bell MT" panose="02020503060305020303" pitchFamily="18" charset="0"/>
                          <a:ea typeface="+mn-ea"/>
                          <a:cs typeface="+mn-cs"/>
                        </a:rPr>
                        <a:t>overloaded</a:t>
                      </a:r>
                      <a:endParaRPr lang="en-US" sz="1800" b="0" dirty="0">
                        <a:effectLst/>
                        <a:latin typeface="Bell MT" panose="02020503060305020303" pitchFamily="18" charset="0"/>
                      </a:endParaRPr>
                    </a:p>
                    <a:p>
                      <a:pPr rtl="0"/>
                      <a:r>
                        <a:rPr lang="en-US" sz="1800" b="0" i="0" u="none" strike="noStrike" kern="1200" dirty="0">
                          <a:solidFill>
                            <a:schemeClr val="tx1"/>
                          </a:solidFill>
                          <a:effectLst/>
                          <a:latin typeface="Bell MT" panose="02020503060305020303" pitchFamily="18" charset="0"/>
                          <a:ea typeface="+mn-ea"/>
                          <a:cs typeface="+mn-cs"/>
                        </a:rPr>
                        <a:t>C2-C3 → not overloaded</a:t>
                      </a:r>
                      <a:endParaRPr lang="en-US" sz="1800" b="0" dirty="0">
                        <a:effectLst/>
                        <a:latin typeface="Bell MT" panose="02020503060305020303" pitchFamily="18" charset="0"/>
                      </a:endParaRPr>
                    </a:p>
                    <a:p>
                      <a:pPr rtl="0"/>
                      <a:r>
                        <a:rPr lang="en-US" sz="1800" b="0" i="0" u="none" strike="noStrike" kern="1200" dirty="0">
                          <a:solidFill>
                            <a:schemeClr val="tx1"/>
                          </a:solidFill>
                          <a:effectLst/>
                          <a:latin typeface="Bell MT" panose="02020503060305020303" pitchFamily="18" charset="0"/>
                          <a:ea typeface="+mn-ea"/>
                          <a:cs typeface="+mn-cs"/>
                        </a:rPr>
                        <a:t>Generate above threshold dynamic requests from H1 and generate below threshold dynamic requests from H4 in the 2 second period by running script arping.sh at hosts.</a:t>
                      </a:r>
                      <a:endParaRPr lang="en-US" sz="1800" b="0" dirty="0">
                        <a:effectLst/>
                        <a:latin typeface="Bell MT" panose="02020503060305020303" pitchFamily="18" charset="0"/>
                      </a:endParaRPr>
                    </a:p>
                    <a:p>
                      <a:pPr rtl="0"/>
                      <a:endParaRPr lang="en-US" sz="1800" b="0" i="0" u="none" strike="noStrike" kern="1200" dirty="0">
                        <a:solidFill>
                          <a:schemeClr val="tx1"/>
                        </a:solidFill>
                        <a:effectLst/>
                        <a:latin typeface="Bell MT" panose="02020503060305020303" pitchFamily="18" charset="0"/>
                        <a:ea typeface="+mn-ea"/>
                        <a:cs typeface="+mn-cs"/>
                      </a:endParaRPr>
                    </a:p>
                    <a:p>
                      <a:pPr rtl="0"/>
                      <a:r>
                        <a:rPr lang="en-US" sz="1800" b="0" i="0" u="none" strike="noStrike" kern="1200" dirty="0">
                          <a:solidFill>
                            <a:schemeClr val="tx1"/>
                          </a:solidFill>
                          <a:effectLst/>
                          <a:latin typeface="Bell MT" panose="02020503060305020303" pitchFamily="18" charset="0"/>
                          <a:ea typeface="+mn-ea"/>
                          <a:cs typeface="+mn-cs"/>
                        </a:rPr>
                        <a:t>Keep Wireshark running at Controller C1 and C3 from the previous scenario</a:t>
                      </a:r>
                      <a:endParaRPr lang="en-US" sz="1800" dirty="0">
                        <a:latin typeface="Bell MT" panose="02020503060305020303" pitchFamily="18" charset="0"/>
                      </a:endParaRPr>
                    </a:p>
                  </a:txBody>
                  <a:tcPr/>
                </a:tc>
                <a:tc>
                  <a:txBody>
                    <a:bodyPr/>
                    <a:lstStyle/>
                    <a:p>
                      <a:pPr rtl="0"/>
                      <a:r>
                        <a:rPr lang="en-US" sz="1800" b="0" i="0" u="none" strike="noStrike" kern="1200" dirty="0">
                          <a:solidFill>
                            <a:schemeClr val="tx1"/>
                          </a:solidFill>
                          <a:effectLst/>
                          <a:latin typeface="Bell MT" panose="02020503060305020303" pitchFamily="18" charset="0"/>
                          <a:ea typeface="+mn-ea"/>
                          <a:cs typeface="+mn-cs"/>
                        </a:rPr>
                        <a:t>Wireshark output at C1</a:t>
                      </a:r>
                      <a:r>
                        <a:rPr lang="en-US" sz="1800" b="0" i="0" u="none" strike="noStrike" kern="1200" baseline="0" dirty="0">
                          <a:solidFill>
                            <a:schemeClr val="tx1"/>
                          </a:solidFill>
                          <a:effectLst/>
                          <a:latin typeface="Bell MT" panose="02020503060305020303" pitchFamily="18" charset="0"/>
                          <a:ea typeface="+mn-ea"/>
                          <a:cs typeface="+mn-cs"/>
                        </a:rPr>
                        <a:t> </a:t>
                      </a:r>
                      <a:r>
                        <a:rPr lang="en-US" sz="1800" b="0" i="0" u="none" strike="noStrike" kern="1200" baseline="0" dirty="0">
                          <a:solidFill>
                            <a:schemeClr val="tx1"/>
                          </a:solidFill>
                          <a:effectLst/>
                          <a:latin typeface="Bell MT" panose="02020503060305020303" pitchFamily="18" charset="0"/>
                          <a:ea typeface="+mn-ea"/>
                          <a:cs typeface="+mn-cs"/>
                          <a:sym typeface="Wingdings" panose="05000000000000000000" pitchFamily="2" charset="2"/>
                        </a:rPr>
                        <a:t> </a:t>
                      </a:r>
                      <a:r>
                        <a:rPr lang="en-US" sz="1800" b="0" i="0" u="none" strike="noStrike" kern="1200" dirty="0">
                          <a:solidFill>
                            <a:schemeClr val="tx1"/>
                          </a:solidFill>
                          <a:effectLst/>
                          <a:latin typeface="Bell MT" panose="02020503060305020303" pitchFamily="18" charset="0"/>
                          <a:ea typeface="+mn-ea"/>
                          <a:cs typeface="+mn-cs"/>
                        </a:rPr>
                        <a:t>flow requests from S1 can be seen as well as the graph of flows (from S1) v/s time shows that the Flow requests from S1 has now gone below the predefined threshold value of Controller C1 over the time period.</a:t>
                      </a:r>
                      <a:br>
                        <a:rPr lang="en-US" sz="1800" b="0" dirty="0">
                          <a:effectLst/>
                          <a:latin typeface="Bell MT" panose="02020503060305020303" pitchFamily="18" charset="0"/>
                        </a:rPr>
                      </a:br>
                      <a:endParaRPr lang="en-US" sz="1800" b="0" dirty="0">
                        <a:effectLst/>
                        <a:latin typeface="Bell MT" panose="02020503060305020303" pitchFamily="18" charset="0"/>
                      </a:endParaRPr>
                    </a:p>
                    <a:p>
                      <a:pPr rtl="0"/>
                      <a:r>
                        <a:rPr lang="en-US" sz="1800" b="0" i="0" u="none" strike="noStrike" kern="1200" dirty="0">
                          <a:solidFill>
                            <a:schemeClr val="tx1"/>
                          </a:solidFill>
                          <a:effectLst/>
                          <a:latin typeface="Bell MT" panose="02020503060305020303" pitchFamily="18" charset="0"/>
                          <a:ea typeface="+mn-ea"/>
                          <a:cs typeface="+mn-cs"/>
                        </a:rPr>
                        <a:t>Wireshark output at</a:t>
                      </a:r>
                      <a:r>
                        <a:rPr lang="en-US" sz="1800" b="0" i="0" u="none" strike="noStrike" kern="1200" baseline="0" dirty="0">
                          <a:solidFill>
                            <a:schemeClr val="tx1"/>
                          </a:solidFill>
                          <a:effectLst/>
                          <a:latin typeface="Bell MT" panose="02020503060305020303" pitchFamily="18" charset="0"/>
                          <a:ea typeface="+mn-ea"/>
                          <a:cs typeface="+mn-cs"/>
                        </a:rPr>
                        <a:t> </a:t>
                      </a:r>
                      <a:r>
                        <a:rPr lang="en-US" sz="1800" b="0" i="0" u="none" strike="noStrike" kern="1200" dirty="0">
                          <a:solidFill>
                            <a:schemeClr val="tx1"/>
                          </a:solidFill>
                          <a:effectLst/>
                          <a:latin typeface="Bell MT" panose="02020503060305020303" pitchFamily="18" charset="0"/>
                          <a:ea typeface="+mn-ea"/>
                          <a:cs typeface="+mn-cs"/>
                        </a:rPr>
                        <a:t>C3</a:t>
                      </a:r>
                      <a:r>
                        <a:rPr lang="en-US" sz="1800" b="0" i="0" u="none" strike="noStrike" kern="1200" baseline="0" dirty="0">
                          <a:solidFill>
                            <a:schemeClr val="tx1"/>
                          </a:solidFill>
                          <a:effectLst/>
                          <a:latin typeface="Bell MT" panose="02020503060305020303" pitchFamily="18" charset="0"/>
                          <a:ea typeface="+mn-ea"/>
                          <a:cs typeface="+mn-cs"/>
                        </a:rPr>
                        <a:t> </a:t>
                      </a:r>
                      <a:r>
                        <a:rPr lang="en-US" sz="1800" b="0" i="0" u="none" strike="noStrike" kern="1200" baseline="0" dirty="0">
                          <a:solidFill>
                            <a:schemeClr val="tx1"/>
                          </a:solidFill>
                          <a:effectLst/>
                          <a:latin typeface="Bell MT" panose="02020503060305020303" pitchFamily="18" charset="0"/>
                          <a:ea typeface="+mn-ea"/>
                          <a:cs typeface="+mn-cs"/>
                          <a:sym typeface="Wingdings" panose="05000000000000000000" pitchFamily="2" charset="2"/>
                        </a:rPr>
                        <a:t> </a:t>
                      </a:r>
                      <a:r>
                        <a:rPr lang="en-US" sz="1800" b="0" i="0" u="none" strike="noStrike" kern="1200" dirty="0">
                          <a:solidFill>
                            <a:schemeClr val="tx1"/>
                          </a:solidFill>
                          <a:effectLst/>
                          <a:latin typeface="Bell MT" panose="02020503060305020303" pitchFamily="18" charset="0"/>
                          <a:ea typeface="+mn-ea"/>
                          <a:cs typeface="+mn-cs"/>
                        </a:rPr>
                        <a:t>Flow requests from S4</a:t>
                      </a:r>
                      <a:r>
                        <a:rPr lang="en-US" sz="1800" b="0" i="0" u="none" strike="noStrike" kern="1200" baseline="0" dirty="0">
                          <a:solidFill>
                            <a:schemeClr val="tx1"/>
                          </a:solidFill>
                          <a:effectLst/>
                          <a:latin typeface="Bell MT" panose="02020503060305020303" pitchFamily="18" charset="0"/>
                          <a:ea typeface="+mn-ea"/>
                          <a:cs typeface="+mn-cs"/>
                        </a:rPr>
                        <a:t> </a:t>
                      </a:r>
                      <a:endParaRPr lang="en-US" sz="1800" b="0" dirty="0">
                        <a:effectLst/>
                        <a:latin typeface="Bell MT" panose="02020503060305020303" pitchFamily="18" charset="0"/>
                      </a:endParaRPr>
                    </a:p>
                    <a:p>
                      <a:pPr rtl="0"/>
                      <a:r>
                        <a:rPr lang="en-US" sz="1800" b="0" i="0" u="none" strike="noStrike" kern="1200" dirty="0">
                          <a:solidFill>
                            <a:schemeClr val="tx1"/>
                          </a:solidFill>
                          <a:effectLst/>
                          <a:latin typeface="Bell MT" panose="02020503060305020303" pitchFamily="18" charset="0"/>
                          <a:ea typeface="+mn-ea"/>
                          <a:cs typeface="+mn-cs"/>
                        </a:rPr>
                        <a:t>In addition to that,  flow requests from S1 is also seen in gaps of certain time interval </a:t>
                      </a:r>
                      <a:r>
                        <a:rPr lang="en-US" sz="1800" b="1" i="0" u="none" strike="noStrike" kern="1200" dirty="0">
                          <a:solidFill>
                            <a:schemeClr val="tx1"/>
                          </a:solidFill>
                          <a:effectLst/>
                          <a:latin typeface="Bell MT" panose="02020503060305020303" pitchFamily="18" charset="0"/>
                          <a:ea typeface="+mn-ea"/>
                          <a:cs typeface="+mn-cs"/>
                        </a:rPr>
                        <a:t>(in secs)</a:t>
                      </a:r>
                      <a:r>
                        <a:rPr lang="en-US" sz="1800" b="0" i="0" u="none" strike="noStrike" kern="1200" dirty="0">
                          <a:solidFill>
                            <a:schemeClr val="tx1"/>
                          </a:solidFill>
                          <a:effectLst/>
                          <a:latin typeface="Bell MT" panose="02020503060305020303" pitchFamily="18" charset="0"/>
                          <a:ea typeface="+mn-ea"/>
                          <a:cs typeface="+mn-cs"/>
                        </a:rPr>
                        <a:t>,</a:t>
                      </a:r>
                      <a:r>
                        <a:rPr lang="en-US" sz="1800" b="1" i="0" u="none" strike="noStrike" kern="1200" dirty="0">
                          <a:solidFill>
                            <a:schemeClr val="tx1"/>
                          </a:solidFill>
                          <a:effectLst/>
                          <a:latin typeface="Bell MT" panose="02020503060305020303" pitchFamily="18" charset="0"/>
                          <a:ea typeface="+mn-ea"/>
                          <a:cs typeface="+mn-cs"/>
                        </a:rPr>
                        <a:t> </a:t>
                      </a:r>
                      <a:r>
                        <a:rPr lang="en-US" sz="1800" b="0" i="0" u="none" strike="noStrike" kern="1200" dirty="0">
                          <a:solidFill>
                            <a:schemeClr val="tx1"/>
                          </a:solidFill>
                          <a:effectLst/>
                          <a:latin typeface="Bell MT" panose="02020503060305020303" pitchFamily="18" charset="0"/>
                          <a:ea typeface="+mn-ea"/>
                          <a:cs typeface="+mn-cs"/>
                        </a:rPr>
                        <a:t>also observed</a:t>
                      </a:r>
                      <a:r>
                        <a:rPr lang="en-US" sz="1800" b="1" i="0" u="none" strike="noStrike" kern="1200" dirty="0">
                          <a:solidFill>
                            <a:schemeClr val="tx1"/>
                          </a:solidFill>
                          <a:effectLst/>
                          <a:latin typeface="Bell MT" panose="02020503060305020303" pitchFamily="18" charset="0"/>
                          <a:ea typeface="+mn-ea"/>
                          <a:cs typeface="+mn-cs"/>
                        </a:rPr>
                        <a:t> </a:t>
                      </a:r>
                      <a:r>
                        <a:rPr lang="en-US" sz="1800" b="0" i="0" u="none" strike="noStrike" kern="1200" dirty="0">
                          <a:solidFill>
                            <a:schemeClr val="tx1"/>
                          </a:solidFill>
                          <a:effectLst/>
                          <a:latin typeface="Bell MT" panose="02020503060305020303" pitchFamily="18" charset="0"/>
                          <a:ea typeface="+mn-ea"/>
                          <a:cs typeface="+mn-cs"/>
                        </a:rPr>
                        <a:t>in the graph showing flows (from S1) vs time of the Wireshark output taken at C3</a:t>
                      </a:r>
                      <a:endParaRPr lang="en-US" sz="1800" b="0" dirty="0">
                        <a:effectLst/>
                        <a:latin typeface="Bell MT" panose="02020503060305020303" pitchFamily="18" charset="0"/>
                      </a:endParaRPr>
                    </a:p>
                    <a:p>
                      <a:pPr rtl="0"/>
                      <a:endParaRPr lang="en-US" sz="1800" b="0" dirty="0">
                        <a:effectLst/>
                        <a:latin typeface="Bell MT" panose="02020503060305020303" pitchFamily="18" charset="0"/>
                      </a:endParaRPr>
                    </a:p>
                    <a:p>
                      <a:pPr rtl="0"/>
                      <a:r>
                        <a:rPr lang="en-US" sz="1800" b="0" i="0" u="none" strike="noStrike" kern="1200" dirty="0">
                          <a:solidFill>
                            <a:schemeClr val="tx1"/>
                          </a:solidFill>
                          <a:effectLst/>
                          <a:latin typeface="Bell MT" panose="02020503060305020303" pitchFamily="18" charset="0"/>
                          <a:ea typeface="+mn-ea"/>
                          <a:cs typeface="+mn-cs"/>
                        </a:rPr>
                        <a:t>Flow requests from S1 are seen in gaps of certain time interval </a:t>
                      </a:r>
                      <a:r>
                        <a:rPr lang="en-US" sz="1800" b="1" i="0" u="none" strike="noStrike" kern="1200" dirty="0">
                          <a:solidFill>
                            <a:schemeClr val="tx1"/>
                          </a:solidFill>
                          <a:effectLst/>
                          <a:latin typeface="Bell MT" panose="02020503060305020303" pitchFamily="18" charset="0"/>
                          <a:ea typeface="+mn-ea"/>
                          <a:cs typeface="+mn-cs"/>
                        </a:rPr>
                        <a:t>(in secs)</a:t>
                      </a:r>
                      <a:r>
                        <a:rPr lang="en-US" sz="1800" b="0" i="0" u="none" strike="noStrike" kern="1200" dirty="0">
                          <a:solidFill>
                            <a:schemeClr val="tx1"/>
                          </a:solidFill>
                          <a:effectLst/>
                          <a:latin typeface="Bell MT" panose="02020503060305020303" pitchFamily="18" charset="0"/>
                          <a:ea typeface="+mn-ea"/>
                          <a:cs typeface="+mn-cs"/>
                        </a:rPr>
                        <a:t>, also observed</a:t>
                      </a:r>
                      <a:r>
                        <a:rPr lang="en-US" sz="1800" b="1" i="0" u="none" strike="noStrike" kern="1200" dirty="0">
                          <a:solidFill>
                            <a:schemeClr val="tx1"/>
                          </a:solidFill>
                          <a:effectLst/>
                          <a:latin typeface="Bell MT" panose="02020503060305020303" pitchFamily="18" charset="0"/>
                          <a:ea typeface="+mn-ea"/>
                          <a:cs typeface="+mn-cs"/>
                        </a:rPr>
                        <a:t> </a:t>
                      </a:r>
                      <a:r>
                        <a:rPr lang="en-US" sz="1800" b="0" i="0" u="none" strike="noStrike" kern="1200" dirty="0">
                          <a:solidFill>
                            <a:schemeClr val="tx1"/>
                          </a:solidFill>
                          <a:effectLst/>
                          <a:latin typeface="Bell MT" panose="02020503060305020303" pitchFamily="18" charset="0"/>
                          <a:ea typeface="+mn-ea"/>
                          <a:cs typeface="+mn-cs"/>
                        </a:rPr>
                        <a:t>in the graph showing flows (from S1) vs time of the Wireshark output taken at the connected interface of Controller C2</a:t>
                      </a:r>
                      <a:endParaRPr lang="en-US" sz="1800" b="0" dirty="0">
                        <a:effectLst/>
                        <a:latin typeface="Bell MT" panose="02020503060305020303" pitchFamily="18" charset="0"/>
                      </a:endParaRPr>
                    </a:p>
                  </a:txBody>
                  <a:tcPr/>
                </a:tc>
                <a:tc>
                  <a:txBody>
                    <a:bodyPr/>
                    <a:lstStyle/>
                    <a:p>
                      <a:pPr rtl="0"/>
                      <a:r>
                        <a:rPr lang="en-US" sz="1800" b="0" i="0" u="none" strike="noStrike" kern="1200" dirty="0">
                          <a:solidFill>
                            <a:schemeClr val="tx1"/>
                          </a:solidFill>
                          <a:effectLst/>
                          <a:latin typeface="Bell MT" panose="02020503060305020303" pitchFamily="18" charset="0"/>
                          <a:ea typeface="+mn-ea"/>
                          <a:cs typeface="+mn-cs"/>
                        </a:rPr>
                        <a:t>Supercontroller </a:t>
                      </a:r>
                      <a:r>
                        <a:rPr lang="en-US" sz="1800" b="0" i="0" u="none" strike="noStrike" kern="1200" dirty="0">
                          <a:solidFill>
                            <a:schemeClr val="tx1"/>
                          </a:solidFill>
                          <a:effectLst/>
                          <a:latin typeface="Bell MT" panose="02020503060305020303" pitchFamily="18" charset="0"/>
                          <a:ea typeface="+mn-ea"/>
                          <a:cs typeface="+mn-cs"/>
                          <a:sym typeface="Wingdings" panose="05000000000000000000" pitchFamily="2" charset="2"/>
                        </a:rPr>
                        <a:t> A</a:t>
                      </a:r>
                      <a:r>
                        <a:rPr lang="en-US" sz="1800" b="0" i="0" u="none" strike="noStrike" kern="1200" dirty="0">
                          <a:solidFill>
                            <a:schemeClr val="tx1"/>
                          </a:solidFill>
                          <a:effectLst/>
                          <a:latin typeface="Bell MT" panose="02020503060305020303" pitchFamily="18" charset="0"/>
                          <a:ea typeface="+mn-ea"/>
                          <a:cs typeface="+mn-cs"/>
                        </a:rPr>
                        <a:t>ble to check whether any of</a:t>
                      </a:r>
                      <a:r>
                        <a:rPr lang="en-US" sz="1800" b="0" i="0" u="none" strike="noStrike" kern="1200" baseline="0" dirty="0">
                          <a:solidFill>
                            <a:schemeClr val="tx1"/>
                          </a:solidFill>
                          <a:effectLst/>
                          <a:latin typeface="Bell MT" panose="02020503060305020303" pitchFamily="18" charset="0"/>
                          <a:ea typeface="+mn-ea"/>
                          <a:cs typeface="+mn-cs"/>
                        </a:rPr>
                        <a:t> </a:t>
                      </a:r>
                      <a:r>
                        <a:rPr lang="en-US" sz="1800" b="0" i="0" u="none" strike="noStrike" kern="1200" dirty="0">
                          <a:solidFill>
                            <a:schemeClr val="tx1"/>
                          </a:solidFill>
                          <a:effectLst/>
                          <a:latin typeface="Bell MT" panose="02020503060305020303" pitchFamily="18" charset="0"/>
                          <a:ea typeface="+mn-ea"/>
                          <a:cs typeface="+mn-cs"/>
                        </a:rPr>
                        <a:t>the controller is overloaded or not.</a:t>
                      </a:r>
                      <a:r>
                        <a:rPr lang="en-US" sz="1800" b="0" i="0" u="none" strike="noStrike" kern="1200" baseline="0" dirty="0">
                          <a:solidFill>
                            <a:schemeClr val="tx1"/>
                          </a:solidFill>
                          <a:effectLst/>
                          <a:latin typeface="Bell MT" panose="02020503060305020303" pitchFamily="18" charset="0"/>
                          <a:ea typeface="+mn-ea"/>
                          <a:cs typeface="+mn-cs"/>
                        </a:rPr>
                        <a:t> </a:t>
                      </a:r>
                    </a:p>
                    <a:p>
                      <a:pPr rtl="0"/>
                      <a:r>
                        <a:rPr lang="en-US" sz="1800" b="0" i="0" u="none" strike="noStrike" kern="1200" baseline="0" dirty="0">
                          <a:solidFill>
                            <a:schemeClr val="tx1"/>
                          </a:solidFill>
                          <a:effectLst/>
                          <a:latin typeface="Bell MT" panose="02020503060305020303" pitchFamily="18" charset="0"/>
                          <a:ea typeface="+mn-ea"/>
                          <a:cs typeface="+mn-cs"/>
                        </a:rPr>
                        <a:t>When c</a:t>
                      </a:r>
                      <a:r>
                        <a:rPr lang="en-US" sz="1800" b="0" i="0" u="none" strike="noStrike" kern="1200" dirty="0">
                          <a:solidFill>
                            <a:schemeClr val="tx1"/>
                          </a:solidFill>
                          <a:effectLst/>
                          <a:latin typeface="Bell MT" panose="02020503060305020303" pitchFamily="18" charset="0"/>
                          <a:ea typeface="+mn-ea"/>
                          <a:cs typeface="+mn-cs"/>
                        </a:rPr>
                        <a:t>ontroller overloading detected</a:t>
                      </a:r>
                      <a:r>
                        <a:rPr lang="en-US" sz="1800" b="0" i="0" u="none" strike="noStrike" kern="1200" baseline="0" dirty="0">
                          <a:solidFill>
                            <a:schemeClr val="tx1"/>
                          </a:solidFill>
                          <a:effectLst/>
                          <a:latin typeface="Bell MT" panose="02020503060305020303" pitchFamily="18" charset="0"/>
                          <a:ea typeface="+mn-ea"/>
                          <a:cs typeface="+mn-cs"/>
                        </a:rPr>
                        <a:t> </a:t>
                      </a:r>
                      <a:r>
                        <a:rPr lang="en-US" sz="1800" b="0" i="0" u="none" strike="noStrike" kern="1200" baseline="0" dirty="0">
                          <a:solidFill>
                            <a:schemeClr val="tx1"/>
                          </a:solidFill>
                          <a:effectLst/>
                          <a:latin typeface="Bell MT" panose="02020503060305020303" pitchFamily="18" charset="0"/>
                          <a:ea typeface="+mn-ea"/>
                          <a:cs typeface="+mn-cs"/>
                          <a:sym typeface="Wingdings" panose="05000000000000000000" pitchFamily="2" charset="2"/>
                        </a:rPr>
                        <a:t> U</a:t>
                      </a:r>
                      <a:r>
                        <a:rPr lang="en-US" sz="1800" b="0" i="0" u="none" strike="noStrike" kern="1200" dirty="0">
                          <a:solidFill>
                            <a:schemeClr val="tx1"/>
                          </a:solidFill>
                          <a:effectLst/>
                          <a:latin typeface="Bell MT" panose="02020503060305020303" pitchFamily="18" charset="0"/>
                          <a:ea typeface="+mn-ea"/>
                          <a:cs typeface="+mn-cs"/>
                        </a:rPr>
                        <a:t>sing the load balancing algorithm,</a:t>
                      </a:r>
                      <a:r>
                        <a:rPr lang="en-US" sz="1800" b="0" i="0" u="none" strike="noStrike" kern="1200" baseline="0" dirty="0">
                          <a:solidFill>
                            <a:schemeClr val="tx1"/>
                          </a:solidFill>
                          <a:effectLst/>
                          <a:latin typeface="Bell MT" panose="02020503060305020303" pitchFamily="18" charset="0"/>
                          <a:ea typeface="+mn-ea"/>
                          <a:cs typeface="+mn-cs"/>
                        </a:rPr>
                        <a:t> Supercontroller</a:t>
                      </a:r>
                      <a:r>
                        <a:rPr lang="en-US" sz="1800" b="0" i="0" u="none" strike="noStrike" kern="1200" dirty="0">
                          <a:solidFill>
                            <a:schemeClr val="tx1"/>
                          </a:solidFill>
                          <a:effectLst/>
                          <a:latin typeface="Bell MT" panose="02020503060305020303" pitchFamily="18" charset="0"/>
                          <a:ea typeface="+mn-ea"/>
                          <a:cs typeface="+mn-cs"/>
                        </a:rPr>
                        <a:t> is able to distribute</a:t>
                      </a:r>
                      <a:r>
                        <a:rPr lang="en-US" sz="1800" b="0" i="0" u="none" strike="noStrike" kern="1200" baseline="0" dirty="0">
                          <a:solidFill>
                            <a:schemeClr val="tx1"/>
                          </a:solidFill>
                          <a:effectLst/>
                          <a:latin typeface="Bell MT" panose="02020503060305020303" pitchFamily="18" charset="0"/>
                          <a:ea typeface="+mn-ea"/>
                          <a:cs typeface="+mn-cs"/>
                        </a:rPr>
                        <a:t> </a:t>
                      </a:r>
                      <a:r>
                        <a:rPr lang="en-US" sz="1800" b="0" i="0" u="none" strike="noStrike" kern="1200" dirty="0">
                          <a:solidFill>
                            <a:schemeClr val="tx1"/>
                          </a:solidFill>
                          <a:effectLst/>
                          <a:latin typeface="Bell MT" panose="02020503060305020303" pitchFamily="18" charset="0"/>
                          <a:ea typeface="+mn-ea"/>
                          <a:cs typeface="+mn-cs"/>
                        </a:rPr>
                        <a:t>the load in the ratio of loads at the controller by making one controller the Master for one time slice and another controller the Master for the next time slice and so on.</a:t>
                      </a:r>
                      <a:endParaRPr lang="en-US" sz="1800" b="0" dirty="0">
                        <a:effectLst/>
                        <a:latin typeface="Bell MT" panose="02020503060305020303" pitchFamily="18" charset="0"/>
                      </a:endParaRPr>
                    </a:p>
                    <a:p>
                      <a:r>
                        <a:rPr lang="en-US" sz="1800" b="0" i="0" u="none" strike="noStrike" kern="1200" dirty="0">
                          <a:solidFill>
                            <a:schemeClr val="tx1"/>
                          </a:solidFill>
                          <a:effectLst/>
                          <a:latin typeface="Bell MT" panose="02020503060305020303" pitchFamily="18" charset="0"/>
                          <a:ea typeface="+mn-ea"/>
                          <a:cs typeface="+mn-cs"/>
                        </a:rPr>
                        <a:t>Thus, Supercontroller is able to distribute the load from the overloaded controller to the other controllers in the network successfully. </a:t>
                      </a:r>
                      <a:endParaRPr lang="en-US" sz="1800" dirty="0">
                        <a:latin typeface="Bell MT" panose="02020503060305020303" pitchFamily="18" charset="0"/>
                      </a:endParaRPr>
                    </a:p>
                  </a:txBody>
                  <a:tcPr/>
                </a:tc>
                <a:extLst>
                  <a:ext uri="{0D108BD9-81ED-4DB2-BD59-A6C34878D82A}">
                    <a16:rowId xmlns:a16="http://schemas.microsoft.com/office/drawing/2014/main" val="4136869992"/>
                  </a:ext>
                </a:extLst>
              </a:tr>
            </a:tbl>
          </a:graphicData>
        </a:graphic>
      </p:graphicFrame>
    </p:spTree>
    <p:extLst>
      <p:ext uri="{BB962C8B-B14F-4D97-AF65-F5344CB8AC3E}">
        <p14:creationId xmlns:p14="http://schemas.microsoft.com/office/powerpoint/2010/main" val="704212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34163391"/>
              </p:ext>
            </p:extLst>
          </p:nvPr>
        </p:nvGraphicFramePr>
        <p:xfrm>
          <a:off x="291830" y="376204"/>
          <a:ext cx="11605097" cy="5552762"/>
        </p:xfrm>
        <a:graphic>
          <a:graphicData uri="http://schemas.openxmlformats.org/drawingml/2006/table">
            <a:tbl>
              <a:tblPr firstRow="1" bandRow="1">
                <a:tableStyleId>{5940675A-B579-460E-94D1-54222C63F5DA}</a:tableStyleId>
              </a:tblPr>
              <a:tblGrid>
                <a:gridCol w="953310">
                  <a:extLst>
                    <a:ext uri="{9D8B030D-6E8A-4147-A177-3AD203B41FA5}">
                      <a16:colId xmlns:a16="http://schemas.microsoft.com/office/drawing/2014/main" val="3116482490"/>
                    </a:ext>
                  </a:extLst>
                </a:gridCol>
                <a:gridCol w="3521413">
                  <a:extLst>
                    <a:ext uri="{9D8B030D-6E8A-4147-A177-3AD203B41FA5}">
                      <a16:colId xmlns:a16="http://schemas.microsoft.com/office/drawing/2014/main" val="4287298718"/>
                    </a:ext>
                  </a:extLst>
                </a:gridCol>
                <a:gridCol w="3822970">
                  <a:extLst>
                    <a:ext uri="{9D8B030D-6E8A-4147-A177-3AD203B41FA5}">
                      <a16:colId xmlns:a16="http://schemas.microsoft.com/office/drawing/2014/main" val="1100875701"/>
                    </a:ext>
                  </a:extLst>
                </a:gridCol>
                <a:gridCol w="3307404">
                  <a:extLst>
                    <a:ext uri="{9D8B030D-6E8A-4147-A177-3AD203B41FA5}">
                      <a16:colId xmlns:a16="http://schemas.microsoft.com/office/drawing/2014/main" val="4260899336"/>
                    </a:ext>
                  </a:extLst>
                </a:gridCol>
              </a:tblGrid>
              <a:tr h="432003">
                <a:tc gridSpan="4">
                  <a:txBody>
                    <a:bodyPr/>
                    <a:lstStyle/>
                    <a:p>
                      <a:pPr algn="ctr"/>
                      <a:r>
                        <a:rPr lang="en-US" sz="2000" b="1" dirty="0">
                          <a:latin typeface="Bell MT" panose="02020503060305020303" pitchFamily="18" charset="0"/>
                        </a:rPr>
                        <a:t>Error Case (No load balancing</a:t>
                      </a:r>
                      <a:r>
                        <a:rPr lang="en-US" sz="2000" b="1" baseline="0" dirty="0">
                          <a:latin typeface="Bell MT" panose="02020503060305020303" pitchFamily="18" charset="0"/>
                        </a:rPr>
                        <a:t> possible</a:t>
                      </a:r>
                      <a:r>
                        <a:rPr lang="en-US" sz="2000" b="1" dirty="0">
                          <a:latin typeface="Bell MT" panose="02020503060305020303" pitchFamily="18" charset="0"/>
                        </a:rPr>
                        <a:t>)</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26816195"/>
                  </a:ext>
                </a:extLst>
              </a:tr>
              <a:tr h="701040">
                <a:tc>
                  <a:txBody>
                    <a:bodyPr/>
                    <a:lstStyle/>
                    <a:p>
                      <a:r>
                        <a:rPr lang="en-US" sz="2000" dirty="0">
                          <a:latin typeface="Bell MT" panose="02020503060305020303" pitchFamily="18" charset="0"/>
                        </a:rPr>
                        <a:t>Demo ID </a:t>
                      </a:r>
                    </a:p>
                  </a:txBody>
                  <a:tcPr/>
                </a:tc>
                <a:tc>
                  <a:txBody>
                    <a:bodyPr/>
                    <a:lstStyle/>
                    <a:p>
                      <a:r>
                        <a:rPr lang="en-US" sz="2000" dirty="0">
                          <a:latin typeface="Bell MT" panose="02020503060305020303" pitchFamily="18" charset="0"/>
                        </a:rPr>
                        <a:t>Scenario</a:t>
                      </a:r>
                    </a:p>
                  </a:txBody>
                  <a:tcPr/>
                </a:tc>
                <a:tc>
                  <a:txBody>
                    <a:bodyPr/>
                    <a:lstStyle/>
                    <a:p>
                      <a:r>
                        <a:rPr lang="en-US" sz="2000" dirty="0">
                          <a:latin typeface="Bell MT" panose="02020503060305020303" pitchFamily="18" charset="0"/>
                        </a:rPr>
                        <a:t>Expected Observation</a:t>
                      </a:r>
                    </a:p>
                  </a:txBody>
                  <a:tcPr/>
                </a:tc>
                <a:tc>
                  <a:txBody>
                    <a:bodyPr/>
                    <a:lstStyle/>
                    <a:p>
                      <a:r>
                        <a:rPr lang="en-US" sz="2000" dirty="0">
                          <a:latin typeface="Bell MT" panose="02020503060305020303" pitchFamily="18" charset="0"/>
                        </a:rPr>
                        <a:t>Conclusion</a:t>
                      </a:r>
                      <a:r>
                        <a:rPr lang="en-US" sz="2000" baseline="0" dirty="0">
                          <a:latin typeface="Bell MT" panose="02020503060305020303" pitchFamily="18" charset="0"/>
                        </a:rPr>
                        <a:t> </a:t>
                      </a:r>
                      <a:endParaRPr lang="en-US" sz="2000" dirty="0">
                        <a:latin typeface="Bell MT" panose="02020503060305020303" pitchFamily="18" charset="0"/>
                      </a:endParaRPr>
                    </a:p>
                  </a:txBody>
                  <a:tcPr/>
                </a:tc>
                <a:extLst>
                  <a:ext uri="{0D108BD9-81ED-4DB2-BD59-A6C34878D82A}">
                    <a16:rowId xmlns:a16="http://schemas.microsoft.com/office/drawing/2014/main" val="3553744759"/>
                  </a:ext>
                </a:extLst>
              </a:tr>
              <a:tr h="4419719">
                <a:tc>
                  <a:txBody>
                    <a:bodyPr/>
                    <a:lstStyle/>
                    <a:p>
                      <a:r>
                        <a:rPr lang="en-US" sz="2000" dirty="0">
                          <a:latin typeface="Bell MT" panose="02020503060305020303" pitchFamily="18" charset="0"/>
                        </a:rPr>
                        <a:t>4.</a:t>
                      </a:r>
                      <a:r>
                        <a:rPr lang="en-US" sz="2000" baseline="0" dirty="0">
                          <a:latin typeface="Bell MT" panose="02020503060305020303" pitchFamily="18" charset="0"/>
                        </a:rPr>
                        <a:t> </a:t>
                      </a:r>
                      <a:endParaRPr lang="en-US" sz="2000" dirty="0">
                        <a:latin typeface="Bell MT" panose="02020503060305020303" pitchFamily="18" charset="0"/>
                      </a:endParaRPr>
                    </a:p>
                  </a:txBody>
                  <a:tcPr/>
                </a:tc>
                <a:tc>
                  <a:txBody>
                    <a:bodyPr/>
                    <a:lstStyle/>
                    <a:p>
                      <a:pPr rtl="0"/>
                      <a:r>
                        <a:rPr lang="en-US" sz="2000" b="0" i="0" u="none" strike="noStrike" kern="1200" dirty="0">
                          <a:solidFill>
                            <a:schemeClr val="tx1"/>
                          </a:solidFill>
                          <a:effectLst/>
                          <a:latin typeface="Bell MT" panose="02020503060305020303" pitchFamily="18" charset="0"/>
                          <a:ea typeface="+mn-ea"/>
                          <a:cs typeface="+mn-cs"/>
                        </a:rPr>
                        <a:t>Supercontroller </a:t>
                      </a:r>
                      <a:r>
                        <a:rPr lang="en-US" sz="2000" b="0" i="0" u="none" strike="noStrike" kern="1200" dirty="0">
                          <a:solidFill>
                            <a:schemeClr val="tx1"/>
                          </a:solidFill>
                          <a:effectLst/>
                          <a:latin typeface="Bell MT" panose="02020503060305020303" pitchFamily="18" charset="0"/>
                          <a:ea typeface="+mn-ea"/>
                          <a:cs typeface="+mn-cs"/>
                          <a:sym typeface="Wingdings" panose="05000000000000000000" pitchFamily="2" charset="2"/>
                        </a:rPr>
                        <a:t> A</a:t>
                      </a:r>
                      <a:r>
                        <a:rPr lang="en-US" sz="2000" b="0" i="0" u="none" strike="noStrike" kern="1200" dirty="0">
                          <a:solidFill>
                            <a:schemeClr val="tx1"/>
                          </a:solidFill>
                          <a:effectLst/>
                          <a:latin typeface="Bell MT" panose="02020503060305020303" pitchFamily="18" charset="0"/>
                          <a:ea typeface="+mn-ea"/>
                          <a:cs typeface="+mn-cs"/>
                        </a:rPr>
                        <a:t>ctive </a:t>
                      </a:r>
                      <a:endParaRPr lang="en-US" sz="2000" b="0" dirty="0">
                        <a:effectLst/>
                        <a:latin typeface="Bell MT" panose="02020503060305020303" pitchFamily="18" charset="0"/>
                      </a:endParaRPr>
                    </a:p>
                    <a:p>
                      <a:pPr rtl="0"/>
                      <a:r>
                        <a:rPr lang="en-US" sz="2000" b="0" i="0" u="none" strike="noStrike" kern="1200" dirty="0">
                          <a:solidFill>
                            <a:schemeClr val="tx1"/>
                          </a:solidFill>
                          <a:effectLst/>
                          <a:latin typeface="Bell MT" panose="02020503060305020303" pitchFamily="18" charset="0"/>
                          <a:ea typeface="+mn-ea"/>
                          <a:cs typeface="+mn-cs"/>
                        </a:rPr>
                        <a:t>C1 </a:t>
                      </a:r>
                      <a:r>
                        <a:rPr lang="en-US" sz="2000" b="0" i="0" u="none" strike="noStrike" kern="1200" dirty="0">
                          <a:solidFill>
                            <a:schemeClr val="tx1"/>
                          </a:solidFill>
                          <a:effectLst/>
                          <a:latin typeface="Bell MT" panose="02020503060305020303" pitchFamily="18" charset="0"/>
                          <a:ea typeface="+mn-ea"/>
                          <a:cs typeface="+mn-cs"/>
                          <a:sym typeface="Wingdings" panose="05000000000000000000" pitchFamily="2" charset="2"/>
                        </a:rPr>
                        <a:t> M</a:t>
                      </a:r>
                      <a:r>
                        <a:rPr lang="en-US" sz="2000" b="0" i="0" u="none" strike="noStrike" kern="1200" dirty="0">
                          <a:solidFill>
                            <a:schemeClr val="tx1"/>
                          </a:solidFill>
                          <a:effectLst/>
                          <a:latin typeface="Bell MT" panose="02020503060305020303" pitchFamily="18" charset="0"/>
                          <a:ea typeface="+mn-ea"/>
                          <a:cs typeface="+mn-cs"/>
                        </a:rPr>
                        <a:t>aster controller for S1 </a:t>
                      </a:r>
                    </a:p>
                    <a:p>
                      <a:pPr rtl="0"/>
                      <a:r>
                        <a:rPr lang="en-US" sz="2000" b="0" i="0" u="none" strike="noStrike" kern="1200" dirty="0">
                          <a:solidFill>
                            <a:schemeClr val="tx1"/>
                          </a:solidFill>
                          <a:effectLst/>
                          <a:latin typeface="Bell MT" panose="02020503060305020303" pitchFamily="18" charset="0"/>
                          <a:ea typeface="+mn-ea"/>
                          <a:cs typeface="+mn-cs"/>
                        </a:rPr>
                        <a:t>C2 </a:t>
                      </a:r>
                      <a:r>
                        <a:rPr lang="en-US" sz="2000" b="0" i="0" u="none" strike="noStrike" kern="1200" dirty="0">
                          <a:solidFill>
                            <a:schemeClr val="tx1"/>
                          </a:solidFill>
                          <a:effectLst/>
                          <a:latin typeface="Bell MT" panose="02020503060305020303" pitchFamily="18" charset="0"/>
                          <a:ea typeface="+mn-ea"/>
                          <a:cs typeface="+mn-cs"/>
                          <a:sym typeface="Wingdings" panose="05000000000000000000" pitchFamily="2" charset="2"/>
                        </a:rPr>
                        <a:t> M</a:t>
                      </a:r>
                      <a:r>
                        <a:rPr lang="en-US" sz="2000" b="0" i="0" u="none" strike="noStrike" kern="1200" dirty="0">
                          <a:solidFill>
                            <a:schemeClr val="tx1"/>
                          </a:solidFill>
                          <a:effectLst/>
                          <a:latin typeface="Bell MT" panose="02020503060305020303" pitchFamily="18" charset="0"/>
                          <a:ea typeface="+mn-ea"/>
                          <a:cs typeface="+mn-cs"/>
                        </a:rPr>
                        <a:t>aster controller for S2</a:t>
                      </a:r>
                      <a:endParaRPr lang="en-US" sz="2000" b="0" dirty="0">
                        <a:effectLst/>
                        <a:latin typeface="Bell MT" panose="02020503060305020303" pitchFamily="18" charset="0"/>
                      </a:endParaRPr>
                    </a:p>
                    <a:p>
                      <a:pPr rtl="0"/>
                      <a:r>
                        <a:rPr lang="en-US" sz="2000" b="0" i="0" u="none" strike="noStrike" kern="1200" dirty="0">
                          <a:solidFill>
                            <a:schemeClr val="tx1"/>
                          </a:solidFill>
                          <a:effectLst/>
                          <a:latin typeface="Bell MT" panose="02020503060305020303" pitchFamily="18" charset="0"/>
                          <a:ea typeface="+mn-ea"/>
                          <a:cs typeface="+mn-cs"/>
                        </a:rPr>
                        <a:t>C3 </a:t>
                      </a:r>
                      <a:r>
                        <a:rPr lang="en-US" sz="2000" b="0" i="0" u="none" strike="noStrike" kern="1200" dirty="0">
                          <a:solidFill>
                            <a:schemeClr val="tx1"/>
                          </a:solidFill>
                          <a:effectLst/>
                          <a:latin typeface="Bell MT" panose="02020503060305020303" pitchFamily="18" charset="0"/>
                          <a:ea typeface="+mn-ea"/>
                          <a:cs typeface="+mn-cs"/>
                          <a:sym typeface="Wingdings" panose="05000000000000000000" pitchFamily="2" charset="2"/>
                        </a:rPr>
                        <a:t> M</a:t>
                      </a:r>
                      <a:r>
                        <a:rPr lang="en-US" sz="2000" b="0" i="0" u="none" strike="noStrike" kern="1200" dirty="0">
                          <a:solidFill>
                            <a:schemeClr val="tx1"/>
                          </a:solidFill>
                          <a:effectLst/>
                          <a:latin typeface="Bell MT" panose="02020503060305020303" pitchFamily="18" charset="0"/>
                          <a:ea typeface="+mn-ea"/>
                          <a:cs typeface="+mn-cs"/>
                        </a:rPr>
                        <a:t>aster controller for S3, S4, and S5</a:t>
                      </a:r>
                      <a:endParaRPr lang="en-US" sz="2000" b="0" dirty="0">
                        <a:effectLst/>
                        <a:latin typeface="Bell MT" panose="02020503060305020303" pitchFamily="18" charset="0"/>
                      </a:endParaRPr>
                    </a:p>
                    <a:p>
                      <a:pPr rtl="0"/>
                      <a:r>
                        <a:rPr lang="en-US" sz="2000" b="0" i="0" u="none" strike="noStrike" kern="1200" dirty="0">
                          <a:solidFill>
                            <a:schemeClr val="tx1"/>
                          </a:solidFill>
                          <a:effectLst/>
                          <a:latin typeface="Bell MT" panose="02020503060305020303" pitchFamily="18" charset="0"/>
                          <a:ea typeface="+mn-ea"/>
                          <a:cs typeface="+mn-cs"/>
                        </a:rPr>
                        <a:t>Controllers C1, C2 and C3 are overloaded.</a:t>
                      </a:r>
                      <a:endParaRPr lang="en-US" sz="2000" b="0" dirty="0">
                        <a:effectLst/>
                        <a:latin typeface="Bell MT" panose="02020503060305020303" pitchFamily="18" charset="0"/>
                      </a:endParaRPr>
                    </a:p>
                    <a:p>
                      <a:pPr rtl="0"/>
                      <a:r>
                        <a:rPr lang="en-US" sz="2000" b="0" i="0" u="none" strike="noStrike" kern="1200" dirty="0">
                          <a:solidFill>
                            <a:schemeClr val="tx1"/>
                          </a:solidFill>
                          <a:effectLst/>
                          <a:latin typeface="Bell MT" panose="02020503060305020303" pitchFamily="18" charset="0"/>
                          <a:ea typeface="+mn-ea"/>
                          <a:cs typeface="+mn-cs"/>
                        </a:rPr>
                        <a:t>Generate above threshold</a:t>
                      </a:r>
                      <a:r>
                        <a:rPr lang="en-US" sz="2000" b="1" i="0" u="none" strike="noStrike" kern="1200" dirty="0">
                          <a:solidFill>
                            <a:schemeClr val="tx1"/>
                          </a:solidFill>
                          <a:effectLst/>
                          <a:latin typeface="Bell MT" panose="02020503060305020303" pitchFamily="18" charset="0"/>
                          <a:ea typeface="+mn-ea"/>
                          <a:cs typeface="+mn-cs"/>
                        </a:rPr>
                        <a:t> </a:t>
                      </a:r>
                      <a:r>
                        <a:rPr lang="en-US" sz="2000" b="0" i="0" u="none" strike="noStrike" kern="1200" dirty="0">
                          <a:solidFill>
                            <a:schemeClr val="tx1"/>
                          </a:solidFill>
                          <a:effectLst/>
                          <a:latin typeface="Bell MT" panose="02020503060305020303" pitchFamily="18" charset="0"/>
                          <a:ea typeface="+mn-ea"/>
                          <a:cs typeface="+mn-cs"/>
                        </a:rPr>
                        <a:t>dynamic requests from H1 Generate above threshold</a:t>
                      </a:r>
                      <a:r>
                        <a:rPr lang="en-US" sz="2000" b="1" i="0" u="none" strike="noStrike" kern="1200" dirty="0">
                          <a:solidFill>
                            <a:schemeClr val="tx1"/>
                          </a:solidFill>
                          <a:effectLst/>
                          <a:latin typeface="Bell MT" panose="02020503060305020303" pitchFamily="18" charset="0"/>
                          <a:ea typeface="+mn-ea"/>
                          <a:cs typeface="+mn-cs"/>
                        </a:rPr>
                        <a:t> </a:t>
                      </a:r>
                      <a:r>
                        <a:rPr lang="en-US" sz="2000" b="0" i="0" u="none" strike="noStrike" kern="1200" dirty="0">
                          <a:solidFill>
                            <a:schemeClr val="tx1"/>
                          </a:solidFill>
                          <a:effectLst/>
                          <a:latin typeface="Bell MT" panose="02020503060305020303" pitchFamily="18" charset="0"/>
                          <a:ea typeface="+mn-ea"/>
                          <a:cs typeface="+mn-cs"/>
                        </a:rPr>
                        <a:t>dynamic requests from H2 Generate above threshold</a:t>
                      </a:r>
                      <a:r>
                        <a:rPr lang="en-US" sz="2000" b="1" i="0" u="none" strike="noStrike" kern="1200" dirty="0">
                          <a:solidFill>
                            <a:schemeClr val="tx1"/>
                          </a:solidFill>
                          <a:effectLst/>
                          <a:latin typeface="Bell MT" panose="02020503060305020303" pitchFamily="18" charset="0"/>
                          <a:ea typeface="+mn-ea"/>
                          <a:cs typeface="+mn-cs"/>
                        </a:rPr>
                        <a:t> </a:t>
                      </a:r>
                      <a:r>
                        <a:rPr lang="en-US" sz="2000" b="0" i="0" u="none" strike="noStrike" kern="1200" dirty="0">
                          <a:solidFill>
                            <a:schemeClr val="tx1"/>
                          </a:solidFill>
                          <a:effectLst/>
                          <a:latin typeface="Bell MT" panose="02020503060305020303" pitchFamily="18" charset="0"/>
                          <a:ea typeface="+mn-ea"/>
                          <a:cs typeface="+mn-cs"/>
                        </a:rPr>
                        <a:t>dynamic requests from H4</a:t>
                      </a:r>
                      <a:endParaRPr lang="en-US" sz="2000" b="0" dirty="0">
                        <a:effectLst/>
                        <a:latin typeface="Bell MT" panose="02020503060305020303" pitchFamily="18" charset="0"/>
                      </a:endParaRPr>
                    </a:p>
                  </a:txBody>
                  <a:tcPr/>
                </a:tc>
                <a:tc>
                  <a:txBody>
                    <a:bodyPr/>
                    <a:lstStyle/>
                    <a:p>
                      <a:r>
                        <a:rPr lang="en-US" sz="2000" b="0" i="0" u="none" strike="noStrike" kern="1200" dirty="0">
                          <a:solidFill>
                            <a:schemeClr val="tx1"/>
                          </a:solidFill>
                          <a:effectLst/>
                          <a:latin typeface="Bell MT" panose="02020503060305020303" pitchFamily="18" charset="0"/>
                          <a:ea typeface="+mn-ea"/>
                          <a:cs typeface="+mn-cs"/>
                        </a:rPr>
                        <a:t>Wireshark output at</a:t>
                      </a:r>
                      <a:r>
                        <a:rPr lang="en-US" sz="2000" b="0" i="0" u="none" strike="noStrike" kern="1200" baseline="0" dirty="0">
                          <a:solidFill>
                            <a:schemeClr val="tx1"/>
                          </a:solidFill>
                          <a:effectLst/>
                          <a:latin typeface="Bell MT" panose="02020503060305020303" pitchFamily="18" charset="0"/>
                          <a:ea typeface="+mn-ea"/>
                          <a:cs typeface="+mn-cs"/>
                        </a:rPr>
                        <a:t> </a:t>
                      </a:r>
                      <a:r>
                        <a:rPr lang="en-US" sz="2000" b="0" i="0" u="none" strike="noStrike" kern="1200" dirty="0">
                          <a:solidFill>
                            <a:schemeClr val="tx1"/>
                          </a:solidFill>
                          <a:effectLst/>
                          <a:latin typeface="Bell MT" panose="02020503060305020303" pitchFamily="18" charset="0"/>
                          <a:ea typeface="+mn-ea"/>
                          <a:cs typeface="+mn-cs"/>
                        </a:rPr>
                        <a:t>Controller C1</a:t>
                      </a:r>
                      <a:r>
                        <a:rPr lang="en-US" sz="2000" b="0" i="0" u="none" strike="noStrike" kern="1200" baseline="0" dirty="0">
                          <a:solidFill>
                            <a:schemeClr val="tx1"/>
                          </a:solidFill>
                          <a:effectLst/>
                          <a:latin typeface="Bell MT" panose="02020503060305020303" pitchFamily="18" charset="0"/>
                          <a:ea typeface="+mn-ea"/>
                          <a:cs typeface="+mn-cs"/>
                        </a:rPr>
                        <a:t>,</a:t>
                      </a:r>
                      <a:r>
                        <a:rPr lang="en-US" sz="2000" b="0" i="0" u="none" strike="noStrike" kern="1200" dirty="0">
                          <a:solidFill>
                            <a:schemeClr val="tx1"/>
                          </a:solidFill>
                          <a:effectLst/>
                          <a:latin typeface="Bell MT" panose="02020503060305020303" pitchFamily="18" charset="0"/>
                          <a:ea typeface="+mn-ea"/>
                          <a:cs typeface="+mn-cs"/>
                        </a:rPr>
                        <a:t> C2 and C3</a:t>
                      </a:r>
                      <a:r>
                        <a:rPr lang="en-US" sz="2000" b="0" i="0" u="none" strike="noStrike" kern="1200" baseline="0" dirty="0">
                          <a:solidFill>
                            <a:schemeClr val="tx1"/>
                          </a:solidFill>
                          <a:effectLst/>
                          <a:latin typeface="Bell MT" panose="02020503060305020303" pitchFamily="18" charset="0"/>
                          <a:ea typeface="+mn-ea"/>
                          <a:cs typeface="+mn-cs"/>
                        </a:rPr>
                        <a:t> </a:t>
                      </a:r>
                      <a:r>
                        <a:rPr lang="en-US" sz="2000" b="0" i="0" u="none" strike="noStrike" kern="1200" baseline="0" dirty="0">
                          <a:solidFill>
                            <a:schemeClr val="tx1"/>
                          </a:solidFill>
                          <a:effectLst/>
                          <a:latin typeface="Bell MT" panose="02020503060305020303" pitchFamily="18" charset="0"/>
                          <a:ea typeface="+mn-ea"/>
                          <a:cs typeface="+mn-cs"/>
                          <a:sym typeface="Wingdings" panose="05000000000000000000" pitchFamily="2" charset="2"/>
                        </a:rPr>
                        <a:t> F</a:t>
                      </a:r>
                      <a:r>
                        <a:rPr lang="en-US" sz="2000" b="0" i="0" u="none" strike="noStrike" kern="1200" dirty="0">
                          <a:solidFill>
                            <a:schemeClr val="tx1"/>
                          </a:solidFill>
                          <a:effectLst/>
                          <a:latin typeface="Bell MT" panose="02020503060305020303" pitchFamily="18" charset="0"/>
                          <a:ea typeface="+mn-ea"/>
                          <a:cs typeface="+mn-cs"/>
                        </a:rPr>
                        <a:t>low requests from S1, S2 and S4 can be seen on respective</a:t>
                      </a:r>
                      <a:r>
                        <a:rPr lang="en-US" sz="2000" b="0" i="0" u="none" strike="noStrike" kern="1200" baseline="0" dirty="0">
                          <a:solidFill>
                            <a:schemeClr val="tx1"/>
                          </a:solidFill>
                          <a:effectLst/>
                          <a:latin typeface="Bell MT" panose="02020503060305020303" pitchFamily="18" charset="0"/>
                          <a:ea typeface="+mn-ea"/>
                          <a:cs typeface="+mn-cs"/>
                        </a:rPr>
                        <a:t> controllers </a:t>
                      </a:r>
                      <a:r>
                        <a:rPr lang="en-US" sz="2000" b="0" i="0" u="none" strike="noStrike" kern="1200" dirty="0">
                          <a:solidFill>
                            <a:schemeClr val="tx1"/>
                          </a:solidFill>
                          <a:effectLst/>
                          <a:latin typeface="Bell MT" panose="02020503060305020303" pitchFamily="18" charset="0"/>
                          <a:ea typeface="+mn-ea"/>
                          <a:cs typeface="+mn-cs"/>
                        </a:rPr>
                        <a:t>as well as the graph of flow</a:t>
                      </a:r>
                      <a:r>
                        <a:rPr lang="en-US" sz="2000" b="0" i="0" u="none" strike="noStrike" kern="1200" baseline="0" dirty="0">
                          <a:solidFill>
                            <a:schemeClr val="tx1"/>
                          </a:solidFill>
                          <a:effectLst/>
                          <a:latin typeface="Bell MT" panose="02020503060305020303" pitchFamily="18" charset="0"/>
                          <a:ea typeface="+mn-ea"/>
                          <a:cs typeface="+mn-cs"/>
                        </a:rPr>
                        <a:t> requests</a:t>
                      </a:r>
                      <a:r>
                        <a:rPr lang="en-US" sz="2000" b="0" i="0" u="none" strike="noStrike" kern="1200" dirty="0">
                          <a:solidFill>
                            <a:schemeClr val="tx1"/>
                          </a:solidFill>
                          <a:effectLst/>
                          <a:latin typeface="Bell MT" panose="02020503060305020303" pitchFamily="18" charset="0"/>
                          <a:ea typeface="+mn-ea"/>
                          <a:cs typeface="+mn-cs"/>
                        </a:rPr>
                        <a:t> vs time shows that the flow requests from S1,S2,S4 are above the predefined threshold </a:t>
                      </a:r>
                      <a:endParaRPr lang="en-US" sz="2000" dirty="0">
                        <a:latin typeface="Bell MT" panose="02020503060305020303" pitchFamily="18" charset="0"/>
                      </a:endParaRPr>
                    </a:p>
                  </a:txBody>
                  <a:tcPr/>
                </a:tc>
                <a:tc>
                  <a:txBody>
                    <a:bodyPr/>
                    <a:lstStyle/>
                    <a:p>
                      <a:r>
                        <a:rPr lang="en-US" sz="2000" b="0" i="0" u="none" strike="noStrike" kern="1200" dirty="0">
                          <a:solidFill>
                            <a:schemeClr val="tx1"/>
                          </a:solidFill>
                          <a:effectLst/>
                          <a:latin typeface="Bell MT" panose="02020503060305020303" pitchFamily="18" charset="0"/>
                          <a:ea typeface="+mn-ea"/>
                          <a:cs typeface="+mn-cs"/>
                        </a:rPr>
                        <a:t>When the load at all the controllers is above the threshold, the supercontroller is not able to perform any</a:t>
                      </a:r>
                      <a:r>
                        <a:rPr lang="en-US" sz="2000" b="0" i="0" u="none" strike="noStrike" kern="1200" baseline="0" dirty="0">
                          <a:solidFill>
                            <a:schemeClr val="tx1"/>
                          </a:solidFill>
                          <a:effectLst/>
                          <a:latin typeface="Bell MT" panose="02020503060305020303" pitchFamily="18" charset="0"/>
                          <a:ea typeface="+mn-ea"/>
                          <a:cs typeface="+mn-cs"/>
                        </a:rPr>
                        <a:t> load balancing and </a:t>
                      </a:r>
                      <a:r>
                        <a:rPr lang="en-US" sz="2000" b="0" i="0" u="none" strike="noStrike" kern="1200" dirty="0">
                          <a:solidFill>
                            <a:schemeClr val="tx1"/>
                          </a:solidFill>
                          <a:effectLst/>
                          <a:latin typeface="Bell MT" panose="02020503060305020303" pitchFamily="18" charset="0"/>
                          <a:ea typeface="+mn-ea"/>
                          <a:cs typeface="+mn-cs"/>
                        </a:rPr>
                        <a:t> successfully denied to perform load balancing for any controller</a:t>
                      </a:r>
                      <a:endParaRPr lang="en-US" sz="2000" dirty="0">
                        <a:latin typeface="Bell MT" panose="02020503060305020303" pitchFamily="18" charset="0"/>
                      </a:endParaRPr>
                    </a:p>
                  </a:txBody>
                  <a:tcPr/>
                </a:tc>
                <a:extLst>
                  <a:ext uri="{0D108BD9-81ED-4DB2-BD59-A6C34878D82A}">
                    <a16:rowId xmlns:a16="http://schemas.microsoft.com/office/drawing/2014/main" val="675632154"/>
                  </a:ext>
                </a:extLst>
              </a:tr>
            </a:tbl>
          </a:graphicData>
        </a:graphic>
      </p:graphicFrame>
    </p:spTree>
    <p:extLst>
      <p:ext uri="{BB962C8B-B14F-4D97-AF65-F5344CB8AC3E}">
        <p14:creationId xmlns:p14="http://schemas.microsoft.com/office/powerpoint/2010/main" val="3154456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7200" dirty="0">
                <a:latin typeface="Bell MT" panose="02020503060305020303" pitchFamily="18" charset="0"/>
              </a:rPr>
              <a:t>Thank You</a:t>
            </a:r>
          </a:p>
        </p:txBody>
      </p:sp>
    </p:spTree>
    <p:extLst>
      <p:ext uri="{BB962C8B-B14F-4D97-AF65-F5344CB8AC3E}">
        <p14:creationId xmlns:p14="http://schemas.microsoft.com/office/powerpoint/2010/main" val="183977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5"/>
            <a:ext cx="10515600" cy="714645"/>
          </a:xfrm>
        </p:spPr>
        <p:txBody>
          <a:bodyPr>
            <a:noAutofit/>
          </a:bodyPr>
          <a:lstStyle/>
          <a:p>
            <a:pPr algn="ctr"/>
            <a:r>
              <a:rPr lang="en-US" dirty="0"/>
              <a:t>Introduction</a:t>
            </a:r>
          </a:p>
        </p:txBody>
      </p:sp>
      <p:sp>
        <p:nvSpPr>
          <p:cNvPr id="3" name="Content Placeholder 2"/>
          <p:cNvSpPr>
            <a:spLocks noGrp="1"/>
          </p:cNvSpPr>
          <p:nvPr>
            <p:ph idx="1"/>
          </p:nvPr>
        </p:nvSpPr>
        <p:spPr>
          <a:xfrm>
            <a:off x="447471" y="1225680"/>
            <a:ext cx="11459183" cy="5223753"/>
          </a:xfrm>
        </p:spPr>
        <p:txBody>
          <a:bodyPr>
            <a:normAutofit fontScale="92500" lnSpcReduction="10000"/>
          </a:bodyPr>
          <a:lstStyle/>
          <a:p>
            <a:pPr>
              <a:lnSpc>
                <a:spcPct val="100000"/>
              </a:lnSpc>
            </a:pPr>
            <a:r>
              <a:rPr lang="en-US" dirty="0"/>
              <a:t> </a:t>
            </a:r>
            <a:r>
              <a:rPr lang="en-US" sz="2700" dirty="0"/>
              <a:t>Objective:</a:t>
            </a:r>
            <a:r>
              <a:rPr lang="en-US" dirty="0"/>
              <a:t> </a:t>
            </a:r>
            <a:r>
              <a:rPr lang="en-US" sz="2100" dirty="0"/>
              <a:t>Perform dynamic load balancing of Ryu Controllers for OpenFlow networks using the concept 	             of a ‘Super-controller’</a:t>
            </a:r>
            <a:endParaRPr lang="en-US" sz="2100" b="0" dirty="0">
              <a:effectLst/>
            </a:endParaRPr>
          </a:p>
          <a:p>
            <a:pPr>
              <a:lnSpc>
                <a:spcPct val="150000"/>
              </a:lnSpc>
            </a:pPr>
            <a:r>
              <a:rPr lang="en-US" dirty="0"/>
              <a:t> </a:t>
            </a:r>
            <a:r>
              <a:rPr lang="en-US" sz="2700" dirty="0"/>
              <a:t>Motivation:</a:t>
            </a:r>
            <a:r>
              <a:rPr lang="en-US" dirty="0"/>
              <a:t> </a:t>
            </a:r>
            <a:endParaRPr lang="en-US" sz="2000" dirty="0"/>
          </a:p>
          <a:p>
            <a:pPr marL="739775" lvl="1" indent="-282575">
              <a:lnSpc>
                <a:spcPct val="150000"/>
              </a:lnSpc>
            </a:pPr>
            <a:r>
              <a:rPr lang="en-US" sz="2100" dirty="0"/>
              <a:t>In today’s network scenario, there are thousands of switches in the network connected to millions of hosts which generate a multitude of requests per minute. </a:t>
            </a:r>
          </a:p>
          <a:p>
            <a:pPr marL="739775" lvl="1" indent="-282575">
              <a:lnSpc>
                <a:spcPct val="150000"/>
              </a:lnSpc>
            </a:pPr>
            <a:r>
              <a:rPr lang="en-US" sz="2100" dirty="0"/>
              <a:t>In SDN, these switches are connected to a Controller, which takes the forwarding decisions for these switches. </a:t>
            </a:r>
          </a:p>
          <a:p>
            <a:pPr marL="739775" lvl="1" indent="-282575">
              <a:lnSpc>
                <a:spcPct val="150000"/>
              </a:lnSpc>
            </a:pPr>
            <a:r>
              <a:rPr lang="en-US" sz="2100" dirty="0"/>
              <a:t>As a single controller handle requests from many switches, it is very likely for a controller to be overloaded at some point of time    </a:t>
            </a:r>
          </a:p>
          <a:p>
            <a:pPr marL="739775" lvl="1" indent="-282575">
              <a:lnSpc>
                <a:spcPct val="150000"/>
              </a:lnSpc>
            </a:pPr>
            <a:r>
              <a:rPr lang="en-US" sz="2100" dirty="0"/>
              <a:t>Overloaded devices severely impact network performance, lead to delays and low network throughput</a:t>
            </a:r>
          </a:p>
          <a:p>
            <a:pPr lvl="1">
              <a:lnSpc>
                <a:spcPct val="150000"/>
              </a:lnSpc>
            </a:pPr>
            <a:r>
              <a:rPr lang="en-US" sz="2100" dirty="0"/>
              <a:t> Dynamic load balancing for overloaded devices, thus, becomes essential</a:t>
            </a:r>
          </a:p>
          <a:p>
            <a:pPr lvl="1"/>
            <a:endParaRPr lang="en-US" sz="2000" dirty="0"/>
          </a:p>
        </p:txBody>
      </p:sp>
    </p:spTree>
    <p:extLst>
      <p:ext uri="{BB962C8B-B14F-4D97-AF65-F5344CB8AC3E}">
        <p14:creationId xmlns:p14="http://schemas.microsoft.com/office/powerpoint/2010/main" val="258894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0572"/>
            <a:ext cx="10515600" cy="782739"/>
          </a:xfrm>
        </p:spPr>
        <p:txBody>
          <a:bodyPr>
            <a:normAutofit/>
          </a:bodyPr>
          <a:lstStyle/>
          <a:p>
            <a:pPr algn="ctr"/>
            <a:r>
              <a:rPr lang="en-US" sz="4800" dirty="0"/>
              <a:t>Project Outline </a:t>
            </a:r>
          </a:p>
        </p:txBody>
      </p:sp>
      <p:sp>
        <p:nvSpPr>
          <p:cNvPr id="3" name="Content Placeholder 2"/>
          <p:cNvSpPr>
            <a:spLocks noGrp="1"/>
          </p:cNvSpPr>
          <p:nvPr>
            <p:ph idx="1"/>
          </p:nvPr>
        </p:nvSpPr>
        <p:spPr>
          <a:xfrm>
            <a:off x="583659" y="1186776"/>
            <a:ext cx="11206263" cy="5457215"/>
          </a:xfrm>
        </p:spPr>
        <p:txBody>
          <a:bodyPr>
            <a:normAutofit/>
          </a:bodyPr>
          <a:lstStyle/>
          <a:p>
            <a:r>
              <a:rPr lang="en-US" sz="2700" dirty="0"/>
              <a:t> </a:t>
            </a:r>
            <a:r>
              <a:rPr lang="en-US" sz="2400" dirty="0"/>
              <a:t>OpenFlow protocol used as the SDN southbound API to control the data plane.</a:t>
            </a:r>
          </a:p>
          <a:p>
            <a:r>
              <a:rPr lang="en-US" sz="2400" dirty="0"/>
              <a:t> Multiple controllers used to achieve network scalability</a:t>
            </a:r>
          </a:p>
          <a:p>
            <a:pPr marL="339725" indent="-339725"/>
            <a:r>
              <a:rPr lang="en-US" sz="2400" dirty="0"/>
              <a:t>Load on an overloaded controller automatically transferred to an appropriate     under-loaded controller with the help of a supercontroller</a:t>
            </a:r>
          </a:p>
          <a:p>
            <a:pPr marL="339725" indent="-339725"/>
            <a:r>
              <a:rPr lang="en-US" sz="2400" dirty="0"/>
              <a:t>Individual controllers maintain their own load information </a:t>
            </a:r>
          </a:p>
          <a:p>
            <a:pPr marL="796925" lvl="1" indent="-339725"/>
            <a:r>
              <a:rPr lang="en-US" dirty="0"/>
              <a:t>Periodically publish the flow-request information to the Super controller using a cross-controller communication system (every 2 seconds)</a:t>
            </a:r>
          </a:p>
          <a:p>
            <a:pPr marL="339725" indent="-339725"/>
            <a:r>
              <a:rPr lang="en-US" sz="2400" dirty="0"/>
              <a:t>In the event of load imbalance detection on any controller, Supercontroller  </a:t>
            </a:r>
          </a:p>
          <a:p>
            <a:pPr marL="796925" lvl="1" indent="-339725"/>
            <a:r>
              <a:rPr lang="en-US" dirty="0"/>
              <a:t>Partitions the traffic </a:t>
            </a:r>
          </a:p>
          <a:p>
            <a:pPr marL="796925" lvl="1" indent="-339725"/>
            <a:r>
              <a:rPr lang="en-US" dirty="0"/>
              <a:t>Re-allocates different flow-setups to transfer the load from that overloaded controller to other appropriate under-loaded controllers </a:t>
            </a:r>
          </a:p>
          <a:p>
            <a:pPr marL="339725" indent="-339725"/>
            <a:r>
              <a:rPr lang="en-US" sz="2400" dirty="0"/>
              <a:t>Load balancing mechanism achieved using an automated mechanism, without administrator intervention</a:t>
            </a:r>
            <a:endParaRPr lang="en-US" sz="2400" b="0" dirty="0">
              <a:effectLst/>
            </a:endParaRPr>
          </a:p>
          <a:p>
            <a:pPr marL="0" indent="0">
              <a:buNone/>
            </a:pPr>
            <a:endParaRPr lang="en-US" dirty="0"/>
          </a:p>
        </p:txBody>
      </p:sp>
    </p:spTree>
    <p:extLst>
      <p:ext uri="{BB962C8B-B14F-4D97-AF65-F5344CB8AC3E}">
        <p14:creationId xmlns:p14="http://schemas.microsoft.com/office/powerpoint/2010/main" val="3864019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481" y="404036"/>
            <a:ext cx="9803860" cy="588185"/>
          </a:xfrm>
        </p:spPr>
        <p:txBody>
          <a:bodyPr>
            <a:normAutofit fontScale="90000"/>
          </a:bodyPr>
          <a:lstStyle/>
          <a:p>
            <a:pPr algn="ctr"/>
            <a:r>
              <a:rPr lang="en-US" dirty="0"/>
              <a:t>Low Level Design </a:t>
            </a:r>
          </a:p>
        </p:txBody>
      </p:sp>
      <p:pic>
        <p:nvPicPr>
          <p:cNvPr id="1026" name="Picture 2" descr="https://lh3.googleusercontent.com/SMPb3wIpQNpAIA7QD31YseIF5_jg0bTVEfvMbBLD0isCKiRRCAdYucbtRqgEkqxkW8SP-hCp-hN6Pt0NBz-U6vxGKlOZdMBY-6BoWxcCjtyvX6o507sq8RcO9LuWX1Gy6uYrJKs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605" y="1157997"/>
            <a:ext cx="5319003" cy="5319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078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027" y="365125"/>
            <a:ext cx="10711774" cy="588186"/>
          </a:xfrm>
        </p:spPr>
        <p:txBody>
          <a:bodyPr>
            <a:noAutofit/>
          </a:bodyPr>
          <a:lstStyle/>
          <a:p>
            <a:r>
              <a:rPr lang="en-US" sz="4000" dirty="0"/>
              <a:t>Functions used in Controller and Supercontroller</a:t>
            </a:r>
          </a:p>
        </p:txBody>
      </p:sp>
      <p:sp>
        <p:nvSpPr>
          <p:cNvPr id="3" name="Content Placeholder 2"/>
          <p:cNvSpPr>
            <a:spLocks noGrp="1"/>
          </p:cNvSpPr>
          <p:nvPr>
            <p:ph idx="1"/>
          </p:nvPr>
        </p:nvSpPr>
        <p:spPr>
          <a:xfrm>
            <a:off x="838200" y="1001943"/>
            <a:ext cx="10515600" cy="4669276"/>
          </a:xfrm>
        </p:spPr>
        <p:txBody>
          <a:bodyPr>
            <a:noAutofit/>
          </a:bodyPr>
          <a:lstStyle/>
          <a:p>
            <a:pPr>
              <a:lnSpc>
                <a:spcPct val="150000"/>
              </a:lnSpc>
            </a:pPr>
            <a:r>
              <a:rPr lang="en-US" sz="1900" dirty="0"/>
              <a:t> </a:t>
            </a:r>
            <a:r>
              <a:rPr lang="en-US" sz="1900" b="1" dirty="0"/>
              <a:t>load_balance_calculator</a:t>
            </a:r>
            <a:r>
              <a:rPr lang="en-US" sz="1900" dirty="0"/>
              <a:t>: Function in Supercontroller that decides whether a controller is overloaded or not by comparing the controller load with the set threshold</a:t>
            </a:r>
          </a:p>
          <a:p>
            <a:pPr>
              <a:lnSpc>
                <a:spcPct val="150000"/>
              </a:lnSpc>
            </a:pPr>
            <a:r>
              <a:rPr lang="en-US" sz="1900" b="1" dirty="0"/>
              <a:t> role_change_update: </a:t>
            </a:r>
            <a:r>
              <a:rPr lang="en-US" sz="1900" dirty="0"/>
              <a:t>Function in Super Controller that distributes the load among other controllers by requesting the other controllers to become master for a particular switch for a stipulated time in every time segment.</a:t>
            </a:r>
          </a:p>
          <a:p>
            <a:r>
              <a:rPr lang="en-US" sz="1900" b="1" dirty="0"/>
              <a:t>_</a:t>
            </a:r>
            <a:r>
              <a:rPr lang="en-US" sz="1900" b="1" dirty="0" err="1"/>
              <a:t>packet_in_handler</a:t>
            </a:r>
            <a:r>
              <a:rPr lang="en-US" sz="1900" b="1" dirty="0"/>
              <a:t>: </a:t>
            </a:r>
            <a:r>
              <a:rPr lang="en-US" sz="1900" dirty="0"/>
              <a:t>Function in controller that handles incoming packets</a:t>
            </a:r>
          </a:p>
          <a:p>
            <a:pPr fontAlgn="base"/>
            <a:r>
              <a:rPr lang="en-US" sz="1900" b="1" dirty="0"/>
              <a:t> </a:t>
            </a:r>
            <a:r>
              <a:rPr lang="en-US" sz="1900" b="1" dirty="0" err="1"/>
              <a:t>send_role_request</a:t>
            </a:r>
            <a:r>
              <a:rPr lang="en-US" sz="1900" dirty="0"/>
              <a:t>: Function in controller that requests switch to accept controller’s new role </a:t>
            </a:r>
            <a:r>
              <a:rPr lang="en-US" sz="1900" i="1" dirty="0"/>
              <a:t>(MASTER / SLAVE / EQUAL)</a:t>
            </a:r>
          </a:p>
          <a:p>
            <a:pPr fontAlgn="base"/>
            <a:r>
              <a:rPr lang="en-US" sz="1900" b="1" dirty="0" err="1"/>
              <a:t>role_reply_handler</a:t>
            </a:r>
            <a:r>
              <a:rPr lang="en-US" sz="1900" b="1" dirty="0"/>
              <a:t>: </a:t>
            </a:r>
            <a:r>
              <a:rPr lang="en-US" sz="1900" dirty="0"/>
              <a:t>Function in controller that handles switch’s response to the role request</a:t>
            </a:r>
          </a:p>
          <a:p>
            <a:pPr fontAlgn="base"/>
            <a:r>
              <a:rPr lang="en-US" sz="1900" b="1" dirty="0"/>
              <a:t>Process: </a:t>
            </a:r>
            <a:r>
              <a:rPr lang="en-US" sz="1900" dirty="0"/>
              <a:t>Function in controller that logs the number of flow requests received from each switch</a:t>
            </a:r>
          </a:p>
          <a:p>
            <a:pPr fontAlgn="base"/>
            <a:r>
              <a:rPr lang="en-US" sz="1900" b="1" dirty="0" err="1"/>
              <a:t>Matrixpush</a:t>
            </a:r>
            <a:r>
              <a:rPr lang="en-US" sz="1900" b="1" dirty="0"/>
              <a:t>: </a:t>
            </a:r>
            <a:r>
              <a:rPr lang="en-US" sz="1900" dirty="0"/>
              <a:t>Function in controller that sends data to the supercontroller via a socket connection</a:t>
            </a:r>
            <a:r>
              <a:rPr lang="en-US" sz="1900" b="1" dirty="0"/>
              <a:t> </a:t>
            </a:r>
          </a:p>
          <a:p>
            <a:pPr>
              <a:lnSpc>
                <a:spcPct val="150000"/>
              </a:lnSpc>
            </a:pPr>
            <a:r>
              <a:rPr lang="en-US" sz="1900" b="1" dirty="0" err="1"/>
              <a:t>receive_role_request</a:t>
            </a:r>
            <a:r>
              <a:rPr lang="en-US" sz="1900" dirty="0"/>
              <a:t>: Function that receives the request from the Supercontroller to be MASTER for a particular switch based on the </a:t>
            </a:r>
            <a:r>
              <a:rPr lang="en-US" sz="1900" dirty="0" err="1"/>
              <a:t>dpid</a:t>
            </a:r>
            <a:endParaRPr lang="en-US" sz="1900" dirty="0"/>
          </a:p>
          <a:p>
            <a:endParaRPr lang="en-US" sz="1900" dirty="0"/>
          </a:p>
          <a:p>
            <a:pPr fontAlgn="base"/>
            <a:endParaRPr lang="en-US" sz="1900" dirty="0"/>
          </a:p>
          <a:p>
            <a:pPr fontAlgn="base"/>
            <a:endParaRPr lang="en-US" sz="1900" dirty="0"/>
          </a:p>
          <a:p>
            <a:pPr fontAlgn="base"/>
            <a:endParaRPr lang="en-US" sz="1900" dirty="0"/>
          </a:p>
          <a:p>
            <a:endParaRPr lang="en-US" sz="1900" b="1" dirty="0"/>
          </a:p>
          <a:p>
            <a:endParaRPr lang="en-US" sz="1900" dirty="0"/>
          </a:p>
          <a:p>
            <a:endParaRPr lang="en-US" sz="1900" dirty="0"/>
          </a:p>
        </p:txBody>
      </p:sp>
    </p:spTree>
    <p:extLst>
      <p:ext uri="{BB962C8B-B14F-4D97-AF65-F5344CB8AC3E}">
        <p14:creationId xmlns:p14="http://schemas.microsoft.com/office/powerpoint/2010/main" val="1513475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490" y="306758"/>
            <a:ext cx="10322669" cy="627096"/>
          </a:xfrm>
        </p:spPr>
        <p:txBody>
          <a:bodyPr>
            <a:normAutofit fontScale="90000"/>
          </a:bodyPr>
          <a:lstStyle/>
          <a:p>
            <a:pPr algn="ctr"/>
            <a:r>
              <a:rPr lang="en-US" dirty="0"/>
              <a:t>  Demo Topology in </a:t>
            </a:r>
            <a:r>
              <a:rPr lang="en-US" dirty="0" err="1"/>
              <a:t>ExoGENI</a:t>
            </a:r>
            <a:endParaRPr lang="en-US" dirty="0"/>
          </a:p>
        </p:txBody>
      </p:sp>
      <p:pic>
        <p:nvPicPr>
          <p:cNvPr id="2050" name="Picture 2" descr="https://lh5.googleusercontent.com/BSLI3zFOEHx7H-h-8Qms8yvZMv188Kf8dCS3EZPs0FJr0ftTHNuCArKTRqCZXrw2FHL6RowSr1CpZ8wstijr5IQ10_oKXka6YB_xRykDKQjTWmTXpWbrGY9_OGorJFtSdVfcqtx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3500" y="1128406"/>
            <a:ext cx="9855739" cy="5398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797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846"/>
            <a:ext cx="10515600" cy="850831"/>
          </a:xfrm>
        </p:spPr>
        <p:txBody>
          <a:bodyPr/>
          <a:lstStyle/>
          <a:p>
            <a:pPr algn="ctr"/>
            <a:r>
              <a:rPr lang="en-US" dirty="0"/>
              <a:t>Demo Plan Setup </a:t>
            </a:r>
          </a:p>
        </p:txBody>
      </p:sp>
      <p:sp>
        <p:nvSpPr>
          <p:cNvPr id="3" name="Content Placeholder 2"/>
          <p:cNvSpPr>
            <a:spLocks noGrp="1"/>
          </p:cNvSpPr>
          <p:nvPr>
            <p:ph idx="1"/>
          </p:nvPr>
        </p:nvSpPr>
        <p:spPr>
          <a:xfrm>
            <a:off x="877112" y="1108946"/>
            <a:ext cx="10515600" cy="5330757"/>
          </a:xfrm>
        </p:spPr>
        <p:txBody>
          <a:bodyPr>
            <a:normAutofit fontScale="77500" lnSpcReduction="20000"/>
          </a:bodyPr>
          <a:lstStyle/>
          <a:p>
            <a:pPr>
              <a:lnSpc>
                <a:spcPct val="150000"/>
              </a:lnSpc>
            </a:pPr>
            <a:r>
              <a:rPr lang="en-US" sz="2900" dirty="0"/>
              <a:t>1 Supercontroller, 3 Controllers, 5 switches, 5 hosts</a:t>
            </a:r>
          </a:p>
          <a:p>
            <a:pPr>
              <a:lnSpc>
                <a:spcPct val="150000"/>
              </a:lnSpc>
            </a:pPr>
            <a:r>
              <a:rPr lang="en-US" sz="2900" dirty="0"/>
              <a:t>H1 – connected to S1</a:t>
            </a:r>
          </a:p>
          <a:p>
            <a:pPr>
              <a:lnSpc>
                <a:spcPct val="150000"/>
              </a:lnSpc>
            </a:pPr>
            <a:r>
              <a:rPr lang="en-US" sz="2900" dirty="0"/>
              <a:t>H2 – connected to S2</a:t>
            </a:r>
          </a:p>
          <a:p>
            <a:pPr>
              <a:lnSpc>
                <a:spcPct val="150000"/>
              </a:lnSpc>
            </a:pPr>
            <a:r>
              <a:rPr lang="en-US" sz="2900" dirty="0"/>
              <a:t>H3 – connected to S3</a:t>
            </a:r>
          </a:p>
          <a:p>
            <a:pPr>
              <a:lnSpc>
                <a:spcPct val="150000"/>
              </a:lnSpc>
            </a:pPr>
            <a:r>
              <a:rPr lang="en-US" sz="2900" dirty="0"/>
              <a:t>H4 – connected to S4</a:t>
            </a:r>
          </a:p>
          <a:p>
            <a:pPr>
              <a:lnSpc>
                <a:spcPct val="150000"/>
              </a:lnSpc>
            </a:pPr>
            <a:r>
              <a:rPr lang="en-US" sz="2900" dirty="0"/>
              <a:t>H5 – connected to S5</a:t>
            </a:r>
          </a:p>
          <a:p>
            <a:pPr>
              <a:lnSpc>
                <a:spcPct val="150000"/>
              </a:lnSpc>
            </a:pPr>
            <a:r>
              <a:rPr lang="en-US" sz="2900" dirty="0"/>
              <a:t>Ryu controllers</a:t>
            </a:r>
          </a:p>
          <a:p>
            <a:pPr>
              <a:lnSpc>
                <a:spcPct val="150000"/>
              </a:lnSpc>
            </a:pPr>
            <a:r>
              <a:rPr lang="en-US" sz="2900" dirty="0"/>
              <a:t>4 demo scenarios: </a:t>
            </a:r>
          </a:p>
          <a:p>
            <a:pPr lvl="1">
              <a:lnSpc>
                <a:spcPct val="150000"/>
              </a:lnSpc>
            </a:pPr>
            <a:r>
              <a:rPr lang="en-US" sz="2300" dirty="0">
                <a:sym typeface="Wingdings" panose="05000000000000000000" pitchFamily="2" charset="2"/>
              </a:rPr>
              <a:t>First 2 scenarios  Supercontroller inactive </a:t>
            </a:r>
          </a:p>
          <a:p>
            <a:pPr lvl="1">
              <a:lnSpc>
                <a:spcPct val="150000"/>
              </a:lnSpc>
            </a:pPr>
            <a:r>
              <a:rPr lang="en-US" sz="2300" dirty="0">
                <a:sym typeface="Wingdings" panose="05000000000000000000" pitchFamily="2" charset="2"/>
              </a:rPr>
              <a:t>Last 2 scenario  Supercontroller active  </a:t>
            </a:r>
            <a:endParaRPr lang="en-US" sz="2300" dirty="0"/>
          </a:p>
          <a:p>
            <a:endParaRPr lang="en-US" dirty="0"/>
          </a:p>
        </p:txBody>
      </p:sp>
    </p:spTree>
    <p:extLst>
      <p:ext uri="{BB962C8B-B14F-4D97-AF65-F5344CB8AC3E}">
        <p14:creationId xmlns:p14="http://schemas.microsoft.com/office/powerpoint/2010/main" val="60449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840" y="112198"/>
            <a:ext cx="10515600" cy="714644"/>
          </a:xfrm>
        </p:spPr>
        <p:txBody>
          <a:bodyPr>
            <a:normAutofit fontScale="90000"/>
          </a:bodyPr>
          <a:lstStyle/>
          <a:p>
            <a:pPr algn="ctr"/>
            <a:r>
              <a:rPr lang="en-US" dirty="0"/>
              <a:t>Demo Playbook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33343157"/>
              </p:ext>
            </p:extLst>
          </p:nvPr>
        </p:nvGraphicFramePr>
        <p:xfrm>
          <a:off x="838200" y="797388"/>
          <a:ext cx="10515600" cy="5924192"/>
        </p:xfrm>
        <a:graphic>
          <a:graphicData uri="http://schemas.openxmlformats.org/drawingml/2006/table">
            <a:tbl>
              <a:tblPr firstRow="1" bandRow="1">
                <a:tableStyleId>{5940675A-B579-460E-94D1-54222C63F5DA}</a:tableStyleId>
              </a:tblPr>
              <a:tblGrid>
                <a:gridCol w="1000328">
                  <a:extLst>
                    <a:ext uri="{9D8B030D-6E8A-4147-A177-3AD203B41FA5}">
                      <a16:colId xmlns:a16="http://schemas.microsoft.com/office/drawing/2014/main" val="1045633988"/>
                    </a:ext>
                  </a:extLst>
                </a:gridCol>
                <a:gridCol w="3044757">
                  <a:extLst>
                    <a:ext uri="{9D8B030D-6E8A-4147-A177-3AD203B41FA5}">
                      <a16:colId xmlns:a16="http://schemas.microsoft.com/office/drawing/2014/main" val="761969337"/>
                    </a:ext>
                  </a:extLst>
                </a:gridCol>
                <a:gridCol w="3841615">
                  <a:extLst>
                    <a:ext uri="{9D8B030D-6E8A-4147-A177-3AD203B41FA5}">
                      <a16:colId xmlns:a16="http://schemas.microsoft.com/office/drawing/2014/main" val="17963256"/>
                    </a:ext>
                  </a:extLst>
                </a:gridCol>
                <a:gridCol w="2628900">
                  <a:extLst>
                    <a:ext uri="{9D8B030D-6E8A-4147-A177-3AD203B41FA5}">
                      <a16:colId xmlns:a16="http://schemas.microsoft.com/office/drawing/2014/main" val="3937368894"/>
                    </a:ext>
                  </a:extLst>
                </a:gridCol>
              </a:tblGrid>
              <a:tr h="396240">
                <a:tc gridSpan="4">
                  <a:txBody>
                    <a:bodyPr/>
                    <a:lstStyle/>
                    <a:p>
                      <a:pPr algn="ctr"/>
                      <a:r>
                        <a:rPr lang="en-US" sz="2000" b="1" dirty="0">
                          <a:latin typeface="Bell MT" panose="02020503060305020303" pitchFamily="18" charset="0"/>
                        </a:rPr>
                        <a:t>Befor</a:t>
                      </a:r>
                      <a:r>
                        <a:rPr lang="en-US" sz="2000" b="1" baseline="0" dirty="0">
                          <a:latin typeface="Bell MT" panose="02020503060305020303" pitchFamily="18" charset="0"/>
                        </a:rPr>
                        <a:t>e Load Balancing scenarios </a:t>
                      </a:r>
                      <a:endParaRPr lang="en-US" sz="2000" b="1" dirty="0">
                        <a:latin typeface="Bell MT" panose="02020503060305020303"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sz="2000" dirty="0">
                        <a:latin typeface="Bell MT" panose="02020503060305020303" pitchFamily="18" charset="0"/>
                      </a:endParaRPr>
                    </a:p>
                  </a:txBody>
                  <a:tcPr/>
                </a:tc>
                <a:extLst>
                  <a:ext uri="{0D108BD9-81ED-4DB2-BD59-A6C34878D82A}">
                    <a16:rowId xmlns:a16="http://schemas.microsoft.com/office/drawing/2014/main" val="940455554"/>
                  </a:ext>
                </a:extLst>
              </a:tr>
              <a:tr h="640080">
                <a:tc>
                  <a:txBody>
                    <a:bodyPr/>
                    <a:lstStyle/>
                    <a:p>
                      <a:r>
                        <a:rPr lang="en-US" dirty="0">
                          <a:latin typeface="Bell MT" panose="02020503060305020303" pitchFamily="18" charset="0"/>
                        </a:rPr>
                        <a:t>Demo</a:t>
                      </a:r>
                      <a:r>
                        <a:rPr lang="en-US" baseline="0" dirty="0">
                          <a:latin typeface="Bell MT" panose="02020503060305020303" pitchFamily="18" charset="0"/>
                        </a:rPr>
                        <a:t> ID</a:t>
                      </a:r>
                      <a:endParaRPr lang="en-US" dirty="0">
                        <a:latin typeface="Bell MT" panose="02020503060305020303" pitchFamily="18" charset="0"/>
                      </a:endParaRPr>
                    </a:p>
                  </a:txBody>
                  <a:tcPr/>
                </a:tc>
                <a:tc>
                  <a:txBody>
                    <a:bodyPr/>
                    <a:lstStyle/>
                    <a:p>
                      <a:r>
                        <a:rPr lang="en-US" dirty="0">
                          <a:latin typeface="Bell MT" panose="02020503060305020303" pitchFamily="18" charset="0"/>
                        </a:rPr>
                        <a:t>Scenario</a:t>
                      </a:r>
                    </a:p>
                  </a:txBody>
                  <a:tcPr/>
                </a:tc>
                <a:tc>
                  <a:txBody>
                    <a:bodyPr/>
                    <a:lstStyle/>
                    <a:p>
                      <a:r>
                        <a:rPr lang="en-US" dirty="0">
                          <a:latin typeface="Bell MT" panose="02020503060305020303" pitchFamily="18" charset="0"/>
                        </a:rPr>
                        <a:t>Expected Observation</a:t>
                      </a:r>
                      <a:r>
                        <a:rPr lang="en-US" baseline="0" dirty="0">
                          <a:latin typeface="Bell MT" panose="02020503060305020303" pitchFamily="18" charset="0"/>
                        </a:rPr>
                        <a:t> </a:t>
                      </a:r>
                      <a:endParaRPr lang="en-US" dirty="0">
                        <a:latin typeface="Bell MT" panose="02020503060305020303" pitchFamily="18" charset="0"/>
                      </a:endParaRPr>
                    </a:p>
                  </a:txBody>
                  <a:tcPr/>
                </a:tc>
                <a:tc>
                  <a:txBody>
                    <a:bodyPr/>
                    <a:lstStyle/>
                    <a:p>
                      <a:r>
                        <a:rPr lang="en-US" dirty="0">
                          <a:latin typeface="Bell MT" panose="02020503060305020303" pitchFamily="18" charset="0"/>
                        </a:rPr>
                        <a:t>Conclusion</a:t>
                      </a:r>
                    </a:p>
                  </a:txBody>
                  <a:tcPr/>
                </a:tc>
                <a:extLst>
                  <a:ext uri="{0D108BD9-81ED-4DB2-BD59-A6C34878D82A}">
                    <a16:rowId xmlns:a16="http://schemas.microsoft.com/office/drawing/2014/main" val="1431223978"/>
                  </a:ext>
                </a:extLst>
              </a:tr>
              <a:tr h="4887872">
                <a:tc>
                  <a:txBody>
                    <a:bodyPr/>
                    <a:lstStyle/>
                    <a:p>
                      <a:r>
                        <a:rPr lang="en-US" dirty="0">
                          <a:latin typeface="Bell MT" panose="02020503060305020303" pitchFamily="18" charset="0"/>
                        </a:rPr>
                        <a:t>1</a:t>
                      </a:r>
                    </a:p>
                  </a:txBody>
                  <a:tcPr/>
                </a:tc>
                <a:tc>
                  <a:txBody>
                    <a:bodyPr/>
                    <a:lstStyle/>
                    <a:p>
                      <a:pPr rtl="0"/>
                      <a:r>
                        <a:rPr lang="en-US" sz="1800" b="0" i="0" u="none" strike="noStrike" kern="1200" dirty="0">
                          <a:solidFill>
                            <a:schemeClr val="tx1"/>
                          </a:solidFill>
                          <a:effectLst/>
                          <a:latin typeface="Bell MT" panose="02020503060305020303" pitchFamily="18" charset="0"/>
                          <a:ea typeface="+mn-ea"/>
                          <a:cs typeface="+mn-cs"/>
                        </a:rPr>
                        <a:t>Supercontroller </a:t>
                      </a:r>
                      <a:r>
                        <a:rPr lang="en-US" sz="1800" b="0" i="0" u="none" strike="noStrike" kern="1200" dirty="0">
                          <a:solidFill>
                            <a:schemeClr val="tx1"/>
                          </a:solidFill>
                          <a:effectLst/>
                          <a:latin typeface="Bell MT" panose="02020503060305020303" pitchFamily="18" charset="0"/>
                          <a:ea typeface="+mn-ea"/>
                          <a:cs typeface="+mn-cs"/>
                          <a:sym typeface="Wingdings" panose="05000000000000000000" pitchFamily="2" charset="2"/>
                        </a:rPr>
                        <a:t> </a:t>
                      </a:r>
                      <a:r>
                        <a:rPr lang="en-US" sz="1800" b="0" i="0" u="none" strike="noStrike" kern="1200" dirty="0">
                          <a:solidFill>
                            <a:schemeClr val="tx1"/>
                          </a:solidFill>
                          <a:effectLst/>
                          <a:latin typeface="Bell MT" panose="02020503060305020303" pitchFamily="18" charset="0"/>
                          <a:ea typeface="+mn-ea"/>
                          <a:cs typeface="+mn-cs"/>
                        </a:rPr>
                        <a:t>inactive  None of the controllers are overloaded.</a:t>
                      </a:r>
                      <a:endParaRPr lang="en-US" b="0" dirty="0">
                        <a:effectLst/>
                        <a:latin typeface="Bell MT" panose="02020503060305020303" pitchFamily="18" charset="0"/>
                      </a:endParaRPr>
                    </a:p>
                    <a:p>
                      <a:pPr rtl="0"/>
                      <a:r>
                        <a:rPr lang="en-US" sz="1800" b="0" i="0" u="none" strike="noStrike" kern="1200" dirty="0">
                          <a:solidFill>
                            <a:schemeClr val="tx1"/>
                          </a:solidFill>
                          <a:effectLst/>
                          <a:latin typeface="Bell MT" panose="02020503060305020303" pitchFamily="18" charset="0"/>
                          <a:ea typeface="+mn-ea"/>
                          <a:cs typeface="+mn-cs"/>
                        </a:rPr>
                        <a:t>C1 </a:t>
                      </a:r>
                      <a:r>
                        <a:rPr lang="en-US" sz="1800" b="0" i="0" u="none" strike="noStrike" kern="1200" dirty="0">
                          <a:solidFill>
                            <a:schemeClr val="tx1"/>
                          </a:solidFill>
                          <a:effectLst/>
                          <a:latin typeface="Bell MT" panose="02020503060305020303" pitchFamily="18" charset="0"/>
                          <a:ea typeface="+mn-ea"/>
                          <a:cs typeface="+mn-cs"/>
                          <a:sym typeface="Wingdings" panose="05000000000000000000" pitchFamily="2" charset="2"/>
                        </a:rPr>
                        <a:t> </a:t>
                      </a:r>
                      <a:r>
                        <a:rPr lang="en-US" sz="1800" b="0" i="0" u="none" strike="noStrike" kern="1200" dirty="0">
                          <a:solidFill>
                            <a:schemeClr val="tx1"/>
                          </a:solidFill>
                          <a:effectLst/>
                          <a:latin typeface="Bell MT" panose="02020503060305020303" pitchFamily="18" charset="0"/>
                          <a:ea typeface="+mn-ea"/>
                          <a:cs typeface="+mn-cs"/>
                        </a:rPr>
                        <a:t>master controller for S1 C2 </a:t>
                      </a:r>
                      <a:r>
                        <a:rPr lang="en-US" sz="1800" b="0" i="0" u="none" strike="noStrike" kern="1200" baseline="0" dirty="0">
                          <a:solidFill>
                            <a:schemeClr val="tx1"/>
                          </a:solidFill>
                          <a:effectLst/>
                          <a:latin typeface="Bell MT" panose="02020503060305020303" pitchFamily="18" charset="0"/>
                          <a:ea typeface="+mn-ea"/>
                          <a:cs typeface="+mn-cs"/>
                          <a:sym typeface="Wingdings" panose="05000000000000000000" pitchFamily="2" charset="2"/>
                        </a:rPr>
                        <a:t> </a:t>
                      </a:r>
                      <a:r>
                        <a:rPr lang="en-US" sz="1800" b="0" i="0" u="none" strike="noStrike" kern="1200" dirty="0">
                          <a:solidFill>
                            <a:schemeClr val="tx1"/>
                          </a:solidFill>
                          <a:effectLst/>
                          <a:latin typeface="Bell MT" panose="02020503060305020303" pitchFamily="18" charset="0"/>
                          <a:ea typeface="+mn-ea"/>
                          <a:cs typeface="+mn-cs"/>
                        </a:rPr>
                        <a:t>master controller for S2</a:t>
                      </a:r>
                      <a:endParaRPr lang="en-US" b="0" dirty="0">
                        <a:effectLst/>
                        <a:latin typeface="Bell MT" panose="02020503060305020303" pitchFamily="18" charset="0"/>
                      </a:endParaRPr>
                    </a:p>
                    <a:p>
                      <a:pPr rtl="0"/>
                      <a:r>
                        <a:rPr lang="en-US" sz="1800" b="0" i="0" u="none" strike="noStrike" kern="1200" dirty="0">
                          <a:solidFill>
                            <a:schemeClr val="tx1"/>
                          </a:solidFill>
                          <a:effectLst/>
                          <a:latin typeface="Bell MT" panose="02020503060305020303" pitchFamily="18" charset="0"/>
                          <a:ea typeface="+mn-ea"/>
                          <a:cs typeface="+mn-cs"/>
                        </a:rPr>
                        <a:t>C3 </a:t>
                      </a:r>
                      <a:r>
                        <a:rPr lang="en-US" sz="1800" b="0" i="0" u="none" strike="noStrike" kern="1200" dirty="0">
                          <a:solidFill>
                            <a:schemeClr val="tx1"/>
                          </a:solidFill>
                          <a:effectLst/>
                          <a:latin typeface="Bell MT" panose="02020503060305020303" pitchFamily="18" charset="0"/>
                          <a:ea typeface="+mn-ea"/>
                          <a:cs typeface="+mn-cs"/>
                          <a:sym typeface="Wingdings" panose="05000000000000000000" pitchFamily="2" charset="2"/>
                        </a:rPr>
                        <a:t> </a:t>
                      </a:r>
                      <a:r>
                        <a:rPr lang="en-US" sz="1800" b="0" i="0" u="none" strike="noStrike" kern="1200" dirty="0">
                          <a:solidFill>
                            <a:schemeClr val="tx1"/>
                          </a:solidFill>
                          <a:effectLst/>
                          <a:latin typeface="Bell MT" panose="02020503060305020303" pitchFamily="18" charset="0"/>
                          <a:ea typeface="+mn-ea"/>
                          <a:cs typeface="+mn-cs"/>
                        </a:rPr>
                        <a:t>master controller for S3, S4</a:t>
                      </a:r>
                      <a:r>
                        <a:rPr lang="en-US" sz="1800" b="0" i="0" u="none" strike="noStrike" kern="1200" baseline="0" dirty="0">
                          <a:solidFill>
                            <a:schemeClr val="tx1"/>
                          </a:solidFill>
                          <a:effectLst/>
                          <a:latin typeface="Bell MT" panose="02020503060305020303" pitchFamily="18" charset="0"/>
                          <a:ea typeface="+mn-ea"/>
                          <a:cs typeface="+mn-cs"/>
                        </a:rPr>
                        <a:t> and</a:t>
                      </a:r>
                      <a:r>
                        <a:rPr lang="en-US" sz="1800" b="0" i="0" u="none" strike="noStrike" kern="1200" dirty="0">
                          <a:solidFill>
                            <a:schemeClr val="tx1"/>
                          </a:solidFill>
                          <a:effectLst/>
                          <a:latin typeface="Bell MT" panose="02020503060305020303" pitchFamily="18" charset="0"/>
                          <a:ea typeface="+mn-ea"/>
                          <a:cs typeface="+mn-cs"/>
                        </a:rPr>
                        <a:t> S5</a:t>
                      </a:r>
                      <a:endParaRPr lang="en-US" b="0" dirty="0">
                        <a:effectLst/>
                        <a:latin typeface="Bell MT" panose="02020503060305020303" pitchFamily="18" charset="0"/>
                      </a:endParaRPr>
                    </a:p>
                    <a:p>
                      <a:pPr rtl="0"/>
                      <a:br>
                        <a:rPr lang="en-US" b="0" dirty="0">
                          <a:effectLst/>
                          <a:latin typeface="Bell MT" panose="02020503060305020303" pitchFamily="18" charset="0"/>
                        </a:rPr>
                      </a:br>
                      <a:r>
                        <a:rPr lang="en-US" sz="1800" b="0" i="0" u="none" strike="noStrike" kern="1200" dirty="0">
                          <a:solidFill>
                            <a:schemeClr val="tx1"/>
                          </a:solidFill>
                          <a:effectLst/>
                          <a:latin typeface="Bell MT" panose="02020503060305020303" pitchFamily="18" charset="0"/>
                          <a:ea typeface="+mn-ea"/>
                          <a:cs typeface="+mn-cs"/>
                        </a:rPr>
                        <a:t>Generate below threshold dynamic requests  (user-defined) for controllers from H1 and H2 in</a:t>
                      </a:r>
                      <a:r>
                        <a:rPr lang="en-US" sz="1800" b="0" i="0" u="none" strike="noStrike" kern="1200" baseline="0" dirty="0">
                          <a:solidFill>
                            <a:schemeClr val="tx1"/>
                          </a:solidFill>
                          <a:effectLst/>
                          <a:latin typeface="Bell MT" panose="02020503060305020303" pitchFamily="18" charset="0"/>
                          <a:ea typeface="+mn-ea"/>
                          <a:cs typeface="+mn-cs"/>
                        </a:rPr>
                        <a:t> a </a:t>
                      </a:r>
                      <a:r>
                        <a:rPr lang="en-US" sz="1800" b="0" i="0" u="none" strike="noStrike" kern="1200" dirty="0">
                          <a:solidFill>
                            <a:schemeClr val="tx1"/>
                          </a:solidFill>
                          <a:effectLst/>
                          <a:latin typeface="Bell MT" panose="02020503060305020303" pitchFamily="18" charset="0"/>
                          <a:ea typeface="+mn-ea"/>
                          <a:cs typeface="+mn-cs"/>
                        </a:rPr>
                        <a:t>period of 2 seconds by running script </a:t>
                      </a:r>
                      <a:r>
                        <a:rPr lang="en-US" sz="1800" b="1" i="0" u="none" strike="noStrike" kern="1200" dirty="0">
                          <a:solidFill>
                            <a:schemeClr val="tx1"/>
                          </a:solidFill>
                          <a:effectLst/>
                          <a:latin typeface="Bell MT" panose="02020503060305020303" pitchFamily="18" charset="0"/>
                          <a:ea typeface="+mn-ea"/>
                          <a:cs typeface="+mn-cs"/>
                        </a:rPr>
                        <a:t>arping.sh</a:t>
                      </a:r>
                      <a:r>
                        <a:rPr lang="en-US" sz="1800" b="0" i="0" u="none" strike="noStrike" kern="1200" dirty="0">
                          <a:solidFill>
                            <a:schemeClr val="tx1"/>
                          </a:solidFill>
                          <a:effectLst/>
                          <a:latin typeface="Bell MT" panose="02020503060305020303" pitchFamily="18" charset="0"/>
                          <a:ea typeface="+mn-ea"/>
                          <a:cs typeface="+mn-cs"/>
                        </a:rPr>
                        <a:t> at hosts.</a:t>
                      </a:r>
                      <a:endParaRPr lang="en-US" dirty="0">
                        <a:latin typeface="Bell MT" panose="02020503060305020303" pitchFamily="18" charset="0"/>
                      </a:endParaRPr>
                    </a:p>
                  </a:txBody>
                  <a:tcPr/>
                </a:tc>
                <a:tc>
                  <a:txBody>
                    <a:bodyPr/>
                    <a:lstStyle/>
                    <a:p>
                      <a:pPr rtl="0"/>
                      <a:r>
                        <a:rPr lang="en-US" sz="1800" b="0" i="0" u="none" strike="noStrike" kern="1200" dirty="0">
                          <a:solidFill>
                            <a:schemeClr val="tx1"/>
                          </a:solidFill>
                          <a:effectLst/>
                          <a:latin typeface="Bell MT" panose="02020503060305020303" pitchFamily="18" charset="0"/>
                          <a:ea typeface="+mn-ea"/>
                          <a:cs typeface="+mn-cs"/>
                        </a:rPr>
                        <a:t>1.</a:t>
                      </a:r>
                      <a:r>
                        <a:rPr lang="en-US" sz="1800" b="0" i="0" u="none" strike="noStrike" kern="1200" baseline="0" dirty="0">
                          <a:solidFill>
                            <a:schemeClr val="tx1"/>
                          </a:solidFill>
                          <a:effectLst/>
                          <a:latin typeface="Bell MT" panose="02020503060305020303" pitchFamily="18" charset="0"/>
                          <a:ea typeface="+mn-ea"/>
                          <a:cs typeface="+mn-cs"/>
                        </a:rPr>
                        <a:t> </a:t>
                      </a:r>
                      <a:r>
                        <a:rPr lang="en-US" sz="1800" b="0" i="0" u="none" strike="noStrike" kern="1200" dirty="0">
                          <a:solidFill>
                            <a:schemeClr val="tx1"/>
                          </a:solidFill>
                          <a:effectLst/>
                          <a:latin typeface="Bell MT" panose="02020503060305020303" pitchFamily="18" charset="0"/>
                          <a:ea typeface="+mn-ea"/>
                          <a:cs typeface="+mn-cs"/>
                        </a:rPr>
                        <a:t>Wireshark output at</a:t>
                      </a:r>
                      <a:r>
                        <a:rPr lang="en-US" sz="1800" b="0" i="0" u="none" strike="noStrike" kern="1200" baseline="0" dirty="0">
                          <a:solidFill>
                            <a:schemeClr val="tx1"/>
                          </a:solidFill>
                          <a:effectLst/>
                          <a:latin typeface="Bell MT" panose="02020503060305020303" pitchFamily="18" charset="0"/>
                          <a:ea typeface="+mn-ea"/>
                          <a:cs typeface="+mn-cs"/>
                        </a:rPr>
                        <a:t> </a:t>
                      </a:r>
                      <a:r>
                        <a:rPr lang="en-US" sz="1800" b="0" i="0" u="none" strike="noStrike" kern="1200" dirty="0">
                          <a:solidFill>
                            <a:schemeClr val="tx1"/>
                          </a:solidFill>
                          <a:effectLst/>
                          <a:latin typeface="Bell MT" panose="02020503060305020303" pitchFamily="18" charset="0"/>
                          <a:ea typeface="+mn-ea"/>
                          <a:cs typeface="+mn-cs"/>
                        </a:rPr>
                        <a:t>Controller C1</a:t>
                      </a:r>
                      <a:r>
                        <a:rPr lang="en-US" sz="1800" b="0" i="0" u="none" strike="noStrike" kern="1200" baseline="0" dirty="0">
                          <a:solidFill>
                            <a:schemeClr val="tx1"/>
                          </a:solidFill>
                          <a:effectLst/>
                          <a:latin typeface="Bell MT" panose="02020503060305020303" pitchFamily="18" charset="0"/>
                          <a:ea typeface="+mn-ea"/>
                          <a:cs typeface="+mn-cs"/>
                        </a:rPr>
                        <a:t> </a:t>
                      </a:r>
                      <a:r>
                        <a:rPr lang="en-US" sz="1800" b="0" i="0" u="none" strike="noStrike" kern="1200" baseline="0" dirty="0">
                          <a:solidFill>
                            <a:schemeClr val="tx1"/>
                          </a:solidFill>
                          <a:effectLst/>
                          <a:latin typeface="Bell MT" panose="02020503060305020303" pitchFamily="18" charset="0"/>
                          <a:ea typeface="+mn-ea"/>
                          <a:cs typeface="+mn-cs"/>
                          <a:sym typeface="Wingdings" panose="05000000000000000000" pitchFamily="2" charset="2"/>
                        </a:rPr>
                        <a:t> </a:t>
                      </a:r>
                      <a:r>
                        <a:rPr lang="en-US" sz="1800" b="0" i="0" u="none" strike="noStrike" kern="1200" dirty="0">
                          <a:solidFill>
                            <a:schemeClr val="tx1"/>
                          </a:solidFill>
                          <a:effectLst/>
                          <a:latin typeface="Bell MT" panose="02020503060305020303" pitchFamily="18" charset="0"/>
                          <a:ea typeface="+mn-ea"/>
                          <a:cs typeface="+mn-cs"/>
                        </a:rPr>
                        <a:t> flow requests from S1  can be seen as well as the graph of flows (from S1) vs time shows that the Flow requests from S1 is below the predefined threshold value</a:t>
                      </a:r>
                      <a:endParaRPr lang="en-US" b="0" dirty="0">
                        <a:effectLst/>
                        <a:latin typeface="Bell MT" panose="02020503060305020303" pitchFamily="18" charset="0"/>
                      </a:endParaRPr>
                    </a:p>
                    <a:p>
                      <a:pPr rtl="0"/>
                      <a:r>
                        <a:rPr lang="en-US" sz="1800" b="0" i="0" u="none" strike="noStrike" kern="1200" dirty="0">
                          <a:solidFill>
                            <a:schemeClr val="tx1"/>
                          </a:solidFill>
                          <a:effectLst/>
                          <a:latin typeface="Bell MT" panose="02020503060305020303" pitchFamily="18" charset="0"/>
                          <a:ea typeface="+mn-ea"/>
                          <a:cs typeface="+mn-cs"/>
                        </a:rPr>
                        <a:t>Wireshark output at</a:t>
                      </a:r>
                      <a:r>
                        <a:rPr lang="en-US" sz="1800" b="0" i="0" u="none" strike="noStrike" kern="1200" baseline="0" dirty="0">
                          <a:solidFill>
                            <a:schemeClr val="tx1"/>
                          </a:solidFill>
                          <a:effectLst/>
                          <a:latin typeface="Bell MT" panose="02020503060305020303" pitchFamily="18" charset="0"/>
                          <a:ea typeface="+mn-ea"/>
                          <a:cs typeface="+mn-cs"/>
                        </a:rPr>
                        <a:t> </a:t>
                      </a:r>
                      <a:r>
                        <a:rPr lang="en-US" sz="1800" b="0" i="0" u="none" strike="noStrike" kern="1200" dirty="0">
                          <a:solidFill>
                            <a:schemeClr val="tx1"/>
                          </a:solidFill>
                          <a:effectLst/>
                          <a:latin typeface="Bell MT" panose="02020503060305020303" pitchFamily="18" charset="0"/>
                          <a:ea typeface="+mn-ea"/>
                          <a:cs typeface="+mn-cs"/>
                        </a:rPr>
                        <a:t>Controller C2</a:t>
                      </a:r>
                      <a:r>
                        <a:rPr lang="en-US" sz="1800" b="0" i="0" u="none" strike="noStrike" kern="1200" baseline="0" dirty="0">
                          <a:solidFill>
                            <a:schemeClr val="tx1"/>
                          </a:solidFill>
                          <a:effectLst/>
                          <a:latin typeface="Bell MT" panose="02020503060305020303" pitchFamily="18" charset="0"/>
                          <a:ea typeface="+mn-ea"/>
                          <a:cs typeface="+mn-cs"/>
                        </a:rPr>
                        <a:t> </a:t>
                      </a:r>
                      <a:r>
                        <a:rPr lang="en-US" sz="1800" b="0" i="0" u="none" strike="noStrike" kern="1200" baseline="0" dirty="0">
                          <a:solidFill>
                            <a:schemeClr val="tx1"/>
                          </a:solidFill>
                          <a:effectLst/>
                          <a:latin typeface="Bell MT" panose="02020503060305020303" pitchFamily="18" charset="0"/>
                          <a:ea typeface="+mn-ea"/>
                          <a:cs typeface="+mn-cs"/>
                          <a:sym typeface="Wingdings" panose="05000000000000000000" pitchFamily="2" charset="2"/>
                        </a:rPr>
                        <a:t> </a:t>
                      </a:r>
                      <a:r>
                        <a:rPr lang="en-US" sz="1800" b="0" i="0" u="none" strike="noStrike" kern="1200" dirty="0">
                          <a:solidFill>
                            <a:schemeClr val="tx1"/>
                          </a:solidFill>
                          <a:effectLst/>
                          <a:latin typeface="Bell MT" panose="02020503060305020303" pitchFamily="18" charset="0"/>
                          <a:ea typeface="+mn-ea"/>
                          <a:cs typeface="+mn-cs"/>
                        </a:rPr>
                        <a:t> flow requests from S2 can be seen as well as the graph of flows (from S2) vs time shows that the Flow requests from S1 is below the predefined threshold value</a:t>
                      </a:r>
                      <a:endParaRPr lang="en-US" b="0" dirty="0">
                        <a:effectLst/>
                        <a:latin typeface="Bell MT" panose="02020503060305020303" pitchFamily="18" charset="0"/>
                      </a:endParaRPr>
                    </a:p>
                    <a:p>
                      <a:pPr rtl="0"/>
                      <a:endParaRPr lang="en-US" b="0" dirty="0">
                        <a:effectLst/>
                        <a:latin typeface="Bell MT" panose="02020503060305020303" pitchFamily="18" charset="0"/>
                      </a:endParaRPr>
                    </a:p>
                    <a:p>
                      <a:r>
                        <a:rPr lang="en-US" sz="1800" b="0" i="0" u="none" strike="noStrike" kern="1200" dirty="0">
                          <a:solidFill>
                            <a:schemeClr val="tx1"/>
                          </a:solidFill>
                          <a:effectLst/>
                          <a:latin typeface="Bell MT" panose="02020503060305020303" pitchFamily="18" charset="0"/>
                          <a:ea typeface="+mn-ea"/>
                          <a:cs typeface="+mn-cs"/>
                        </a:rPr>
                        <a:t>2. Log at the controllers show that the number of flow requests received from their respective switches is below their predefined threshold levels.</a:t>
                      </a:r>
                      <a:endParaRPr lang="en-US" dirty="0">
                        <a:latin typeface="Bell MT" panose="02020503060305020303" pitchFamily="18" charset="0"/>
                      </a:endParaRPr>
                    </a:p>
                  </a:txBody>
                  <a:tcPr/>
                </a:tc>
                <a:tc>
                  <a:txBody>
                    <a:bodyPr/>
                    <a:lstStyle/>
                    <a:p>
                      <a:r>
                        <a:rPr lang="en-US" sz="1800" b="0" i="0" u="none" strike="noStrike" kern="1200" dirty="0">
                          <a:solidFill>
                            <a:schemeClr val="tx1"/>
                          </a:solidFill>
                          <a:effectLst/>
                          <a:latin typeface="Bell MT" panose="02020503060305020303" pitchFamily="18" charset="0"/>
                          <a:ea typeface="+mn-ea"/>
                          <a:cs typeface="+mn-cs"/>
                        </a:rPr>
                        <a:t>When</a:t>
                      </a:r>
                      <a:r>
                        <a:rPr lang="en-US" sz="1800" b="0" i="0" u="none" strike="noStrike" kern="1200" baseline="0" dirty="0">
                          <a:solidFill>
                            <a:schemeClr val="tx1"/>
                          </a:solidFill>
                          <a:effectLst/>
                          <a:latin typeface="Bell MT" panose="02020503060305020303" pitchFamily="18" charset="0"/>
                          <a:ea typeface="+mn-ea"/>
                          <a:cs typeface="+mn-cs"/>
                        </a:rPr>
                        <a:t> </a:t>
                      </a:r>
                      <a:r>
                        <a:rPr lang="en-US" sz="1800" b="0" i="0" u="none" strike="noStrike" kern="1200" dirty="0">
                          <a:solidFill>
                            <a:schemeClr val="tx1"/>
                          </a:solidFill>
                          <a:effectLst/>
                          <a:latin typeface="Bell MT" panose="02020503060305020303" pitchFamily="18" charset="0"/>
                          <a:ea typeface="+mn-ea"/>
                          <a:cs typeface="+mn-cs"/>
                        </a:rPr>
                        <a:t>number of flow requests received by any controller from their respective switches is below the threshold value</a:t>
                      </a:r>
                      <a:r>
                        <a:rPr lang="en-US" sz="1800" b="0" i="0" u="none" strike="noStrike" kern="1200" baseline="0" dirty="0">
                          <a:solidFill>
                            <a:schemeClr val="tx1"/>
                          </a:solidFill>
                          <a:effectLst/>
                          <a:latin typeface="Bell MT" panose="02020503060305020303" pitchFamily="18" charset="0"/>
                          <a:ea typeface="+mn-ea"/>
                          <a:cs typeface="+mn-cs"/>
                        </a:rPr>
                        <a:t> </a:t>
                      </a:r>
                      <a:r>
                        <a:rPr lang="en-US" sz="1800" b="0" i="0" u="none" strike="noStrike" kern="1200" baseline="0" dirty="0">
                          <a:solidFill>
                            <a:schemeClr val="tx1"/>
                          </a:solidFill>
                          <a:effectLst/>
                          <a:latin typeface="Bell MT" panose="02020503060305020303" pitchFamily="18" charset="0"/>
                          <a:ea typeface="+mn-ea"/>
                          <a:cs typeface="+mn-cs"/>
                          <a:sym typeface="Wingdings" panose="05000000000000000000" pitchFamily="2" charset="2"/>
                        </a:rPr>
                        <a:t> </a:t>
                      </a:r>
                      <a:r>
                        <a:rPr lang="en-US" sz="1800" b="0" i="0" u="none" strike="noStrike" kern="1200" dirty="0">
                          <a:solidFill>
                            <a:schemeClr val="tx1"/>
                          </a:solidFill>
                          <a:effectLst/>
                          <a:latin typeface="Bell MT" panose="02020503060305020303" pitchFamily="18" charset="0"/>
                          <a:ea typeface="+mn-ea"/>
                          <a:cs typeface="+mn-cs"/>
                        </a:rPr>
                        <a:t>controller functions properly (no overloading occurs) </a:t>
                      </a:r>
                      <a:endParaRPr lang="en-US" dirty="0">
                        <a:latin typeface="Bell MT" panose="02020503060305020303" pitchFamily="18" charset="0"/>
                      </a:endParaRPr>
                    </a:p>
                  </a:txBody>
                  <a:tcPr/>
                </a:tc>
                <a:extLst>
                  <a:ext uri="{0D108BD9-81ED-4DB2-BD59-A6C34878D82A}">
                    <a16:rowId xmlns:a16="http://schemas.microsoft.com/office/drawing/2014/main" val="2657784463"/>
                  </a:ext>
                </a:extLst>
              </a:tr>
            </a:tbl>
          </a:graphicData>
        </a:graphic>
      </p:graphicFrame>
    </p:spTree>
    <p:extLst>
      <p:ext uri="{BB962C8B-B14F-4D97-AF65-F5344CB8AC3E}">
        <p14:creationId xmlns:p14="http://schemas.microsoft.com/office/powerpoint/2010/main" val="228004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81317099"/>
              </p:ext>
            </p:extLst>
          </p:nvPr>
        </p:nvGraphicFramePr>
        <p:xfrm>
          <a:off x="369650" y="191378"/>
          <a:ext cx="11566188" cy="6469133"/>
        </p:xfrm>
        <a:graphic>
          <a:graphicData uri="http://schemas.openxmlformats.org/drawingml/2006/table">
            <a:tbl>
              <a:tblPr firstRow="1" bandRow="1">
                <a:tableStyleId>{5940675A-B579-460E-94D1-54222C63F5DA}</a:tableStyleId>
              </a:tblPr>
              <a:tblGrid>
                <a:gridCol w="846307">
                  <a:extLst>
                    <a:ext uri="{9D8B030D-6E8A-4147-A177-3AD203B41FA5}">
                      <a16:colId xmlns:a16="http://schemas.microsoft.com/office/drawing/2014/main" val="4053227019"/>
                    </a:ext>
                  </a:extLst>
                </a:gridCol>
                <a:gridCol w="3667328">
                  <a:extLst>
                    <a:ext uri="{9D8B030D-6E8A-4147-A177-3AD203B41FA5}">
                      <a16:colId xmlns:a16="http://schemas.microsoft.com/office/drawing/2014/main" val="2743297002"/>
                    </a:ext>
                  </a:extLst>
                </a:gridCol>
                <a:gridCol w="4161006">
                  <a:extLst>
                    <a:ext uri="{9D8B030D-6E8A-4147-A177-3AD203B41FA5}">
                      <a16:colId xmlns:a16="http://schemas.microsoft.com/office/drawing/2014/main" val="3474851961"/>
                    </a:ext>
                  </a:extLst>
                </a:gridCol>
                <a:gridCol w="2891547">
                  <a:extLst>
                    <a:ext uri="{9D8B030D-6E8A-4147-A177-3AD203B41FA5}">
                      <a16:colId xmlns:a16="http://schemas.microsoft.com/office/drawing/2014/main" val="1212230753"/>
                    </a:ext>
                  </a:extLst>
                </a:gridCol>
              </a:tblGrid>
              <a:tr h="365760">
                <a:tc gridSpan="4">
                  <a:txBody>
                    <a:bodyPr/>
                    <a:lstStyle/>
                    <a:p>
                      <a:pPr algn="ctr"/>
                      <a:r>
                        <a:rPr lang="en-US" b="1" dirty="0">
                          <a:latin typeface="Bell MT" panose="02020503060305020303" pitchFamily="18" charset="0"/>
                        </a:rPr>
                        <a:t>Before</a:t>
                      </a:r>
                      <a:r>
                        <a:rPr lang="en-US" b="1" baseline="0" dirty="0">
                          <a:latin typeface="Bell MT" panose="02020503060305020303" pitchFamily="18" charset="0"/>
                        </a:rPr>
                        <a:t> Load Balancing scenarios</a:t>
                      </a:r>
                      <a:endParaRPr lang="en-US" b="1" dirty="0">
                        <a:latin typeface="Bell MT" panose="02020503060305020303"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050230891"/>
                  </a:ext>
                </a:extLst>
              </a:tr>
              <a:tr h="640080">
                <a:tc>
                  <a:txBody>
                    <a:bodyPr/>
                    <a:lstStyle/>
                    <a:p>
                      <a:r>
                        <a:rPr lang="en-US" dirty="0">
                          <a:latin typeface="Bell MT" panose="02020503060305020303" pitchFamily="18" charset="0"/>
                        </a:rPr>
                        <a:t>Demo ID</a:t>
                      </a:r>
                    </a:p>
                  </a:txBody>
                  <a:tcPr/>
                </a:tc>
                <a:tc>
                  <a:txBody>
                    <a:bodyPr/>
                    <a:lstStyle/>
                    <a:p>
                      <a:r>
                        <a:rPr lang="en-US" dirty="0">
                          <a:latin typeface="Bell MT" panose="02020503060305020303" pitchFamily="18" charset="0"/>
                        </a:rPr>
                        <a:t>Scenario</a:t>
                      </a:r>
                      <a:r>
                        <a:rPr lang="en-US" baseline="0" dirty="0">
                          <a:latin typeface="Bell MT" panose="02020503060305020303" pitchFamily="18" charset="0"/>
                        </a:rPr>
                        <a:t> </a:t>
                      </a:r>
                      <a:endParaRPr lang="en-US" dirty="0">
                        <a:latin typeface="Bell MT" panose="02020503060305020303" pitchFamily="18" charset="0"/>
                      </a:endParaRPr>
                    </a:p>
                  </a:txBody>
                  <a:tcPr/>
                </a:tc>
                <a:tc>
                  <a:txBody>
                    <a:bodyPr/>
                    <a:lstStyle/>
                    <a:p>
                      <a:r>
                        <a:rPr lang="en-US" dirty="0">
                          <a:latin typeface="Bell MT" panose="02020503060305020303" pitchFamily="18" charset="0"/>
                        </a:rPr>
                        <a:t>Expected Observation </a:t>
                      </a:r>
                    </a:p>
                  </a:txBody>
                  <a:tcPr/>
                </a:tc>
                <a:tc>
                  <a:txBody>
                    <a:bodyPr/>
                    <a:lstStyle/>
                    <a:p>
                      <a:r>
                        <a:rPr lang="en-US" dirty="0">
                          <a:latin typeface="Bell MT" panose="02020503060305020303" pitchFamily="18" charset="0"/>
                        </a:rPr>
                        <a:t>Conclusion</a:t>
                      </a:r>
                    </a:p>
                  </a:txBody>
                  <a:tcPr/>
                </a:tc>
                <a:extLst>
                  <a:ext uri="{0D108BD9-81ED-4DB2-BD59-A6C34878D82A}">
                    <a16:rowId xmlns:a16="http://schemas.microsoft.com/office/drawing/2014/main" val="1216893146"/>
                  </a:ext>
                </a:extLst>
              </a:tr>
              <a:tr h="5463293">
                <a:tc>
                  <a:txBody>
                    <a:bodyPr/>
                    <a:lstStyle/>
                    <a:p>
                      <a:r>
                        <a:rPr lang="en-US" dirty="0">
                          <a:latin typeface="Bell MT" panose="02020503060305020303" pitchFamily="18" charset="0"/>
                        </a:rPr>
                        <a:t>2. </a:t>
                      </a:r>
                    </a:p>
                  </a:txBody>
                  <a:tcPr/>
                </a:tc>
                <a:tc>
                  <a:txBody>
                    <a:bodyPr/>
                    <a:lstStyle/>
                    <a:p>
                      <a:pPr rtl="0"/>
                      <a:r>
                        <a:rPr lang="en-US" sz="1800" b="0" i="0" u="none" strike="noStrike" kern="1200" dirty="0">
                          <a:solidFill>
                            <a:schemeClr val="tx1"/>
                          </a:solidFill>
                          <a:effectLst/>
                          <a:latin typeface="Bell MT" panose="02020503060305020303" pitchFamily="18" charset="0"/>
                          <a:ea typeface="+mn-ea"/>
                          <a:cs typeface="+mn-cs"/>
                        </a:rPr>
                        <a:t>Supercontroller </a:t>
                      </a:r>
                      <a:r>
                        <a:rPr lang="en-US" sz="1800" b="0" i="0" u="none" strike="noStrike" kern="1200" dirty="0">
                          <a:solidFill>
                            <a:schemeClr val="tx1"/>
                          </a:solidFill>
                          <a:effectLst/>
                          <a:latin typeface="Bell MT" panose="02020503060305020303" pitchFamily="18" charset="0"/>
                          <a:ea typeface="+mn-ea"/>
                          <a:cs typeface="+mn-cs"/>
                          <a:sym typeface="Wingdings" panose="05000000000000000000" pitchFamily="2" charset="2"/>
                        </a:rPr>
                        <a:t> I</a:t>
                      </a:r>
                      <a:r>
                        <a:rPr lang="en-US" sz="1800" b="0" i="0" u="none" strike="noStrike" kern="1200" dirty="0">
                          <a:solidFill>
                            <a:schemeClr val="tx1"/>
                          </a:solidFill>
                          <a:effectLst/>
                          <a:latin typeface="Bell MT" panose="02020503060305020303" pitchFamily="18" charset="0"/>
                          <a:ea typeface="+mn-ea"/>
                          <a:cs typeface="+mn-cs"/>
                        </a:rPr>
                        <a:t>nactive (supercontroller_average_calculation.py and supercontroller_collection_accumulation.py is not running at the super-controller)</a:t>
                      </a:r>
                      <a:endParaRPr lang="en-US" b="0" dirty="0">
                        <a:effectLst/>
                        <a:latin typeface="Bell MT" panose="02020503060305020303" pitchFamily="18" charset="0"/>
                      </a:endParaRPr>
                    </a:p>
                    <a:p>
                      <a:pPr rtl="0"/>
                      <a:r>
                        <a:rPr lang="en-US" sz="1800" b="0" i="0" u="none" strike="noStrike" kern="1200" dirty="0">
                          <a:solidFill>
                            <a:schemeClr val="tx1"/>
                          </a:solidFill>
                          <a:effectLst/>
                          <a:latin typeface="Bell MT" panose="02020503060305020303" pitchFamily="18" charset="0"/>
                          <a:ea typeface="+mn-ea"/>
                          <a:cs typeface="+mn-cs"/>
                        </a:rPr>
                        <a:t>C1 </a:t>
                      </a:r>
                      <a:r>
                        <a:rPr lang="en-US" sz="1800" b="0" i="0" u="none" strike="noStrike" kern="1200" dirty="0">
                          <a:solidFill>
                            <a:schemeClr val="tx1"/>
                          </a:solidFill>
                          <a:effectLst/>
                          <a:latin typeface="Bell MT" panose="02020503060305020303" pitchFamily="18" charset="0"/>
                          <a:ea typeface="+mn-ea"/>
                          <a:cs typeface="+mn-cs"/>
                          <a:sym typeface="Wingdings" panose="05000000000000000000" pitchFamily="2" charset="2"/>
                        </a:rPr>
                        <a:t> </a:t>
                      </a:r>
                      <a:r>
                        <a:rPr lang="en-US" sz="1800" b="0" i="0" u="none" strike="noStrike" kern="1200" dirty="0">
                          <a:solidFill>
                            <a:schemeClr val="tx1"/>
                          </a:solidFill>
                          <a:effectLst/>
                          <a:latin typeface="Bell MT" panose="02020503060305020303" pitchFamily="18" charset="0"/>
                          <a:ea typeface="+mn-ea"/>
                          <a:cs typeface="+mn-cs"/>
                        </a:rPr>
                        <a:t>master controller for S1 </a:t>
                      </a:r>
                    </a:p>
                    <a:p>
                      <a:pPr rtl="0"/>
                      <a:r>
                        <a:rPr lang="en-US" sz="1800" b="0" i="0" u="none" strike="noStrike" kern="1200" dirty="0">
                          <a:solidFill>
                            <a:schemeClr val="tx1"/>
                          </a:solidFill>
                          <a:effectLst/>
                          <a:latin typeface="Bell MT" panose="02020503060305020303" pitchFamily="18" charset="0"/>
                          <a:ea typeface="+mn-ea"/>
                          <a:cs typeface="+mn-cs"/>
                        </a:rPr>
                        <a:t>C2 </a:t>
                      </a:r>
                      <a:r>
                        <a:rPr lang="en-US" sz="1800" b="0" i="0" u="none" strike="noStrike" kern="1200" dirty="0">
                          <a:solidFill>
                            <a:schemeClr val="tx1"/>
                          </a:solidFill>
                          <a:effectLst/>
                          <a:latin typeface="Bell MT" panose="02020503060305020303" pitchFamily="18" charset="0"/>
                          <a:ea typeface="+mn-ea"/>
                          <a:cs typeface="+mn-cs"/>
                          <a:sym typeface="Wingdings" panose="05000000000000000000" pitchFamily="2" charset="2"/>
                        </a:rPr>
                        <a:t> </a:t>
                      </a:r>
                      <a:r>
                        <a:rPr lang="en-US" sz="1800" b="0" i="0" u="none" strike="noStrike" kern="1200" dirty="0">
                          <a:solidFill>
                            <a:schemeClr val="tx1"/>
                          </a:solidFill>
                          <a:effectLst/>
                          <a:latin typeface="Bell MT" panose="02020503060305020303" pitchFamily="18" charset="0"/>
                          <a:ea typeface="+mn-ea"/>
                          <a:cs typeface="+mn-cs"/>
                        </a:rPr>
                        <a:t>master controller for S2</a:t>
                      </a:r>
                      <a:endParaRPr lang="en-US" b="0" dirty="0">
                        <a:effectLst/>
                        <a:latin typeface="Bell MT" panose="02020503060305020303" pitchFamily="18" charset="0"/>
                      </a:endParaRPr>
                    </a:p>
                    <a:p>
                      <a:pPr rtl="0"/>
                      <a:r>
                        <a:rPr lang="en-US" sz="1800" b="0" i="0" u="none" strike="noStrike" kern="1200" dirty="0">
                          <a:solidFill>
                            <a:schemeClr val="tx1"/>
                          </a:solidFill>
                          <a:effectLst/>
                          <a:latin typeface="Bell MT" panose="02020503060305020303" pitchFamily="18" charset="0"/>
                          <a:ea typeface="+mn-ea"/>
                          <a:cs typeface="+mn-cs"/>
                        </a:rPr>
                        <a:t>C3 </a:t>
                      </a:r>
                      <a:r>
                        <a:rPr lang="en-US" sz="1800" b="0" i="0" u="none" strike="noStrike" kern="1200" dirty="0">
                          <a:solidFill>
                            <a:schemeClr val="tx1"/>
                          </a:solidFill>
                          <a:effectLst/>
                          <a:latin typeface="Bell MT" panose="02020503060305020303" pitchFamily="18" charset="0"/>
                          <a:ea typeface="+mn-ea"/>
                          <a:cs typeface="+mn-cs"/>
                          <a:sym typeface="Wingdings" panose="05000000000000000000" pitchFamily="2" charset="2"/>
                        </a:rPr>
                        <a:t> </a:t>
                      </a:r>
                      <a:r>
                        <a:rPr lang="en-US" sz="1800" b="0" i="0" u="none" strike="noStrike" kern="1200" dirty="0">
                          <a:solidFill>
                            <a:schemeClr val="tx1"/>
                          </a:solidFill>
                          <a:effectLst/>
                          <a:latin typeface="Bell MT" panose="02020503060305020303" pitchFamily="18" charset="0"/>
                          <a:ea typeface="+mn-ea"/>
                          <a:cs typeface="+mn-cs"/>
                        </a:rPr>
                        <a:t>master controller for S3, S4 and S5</a:t>
                      </a:r>
                      <a:endParaRPr lang="en-US" b="0" dirty="0">
                        <a:effectLst/>
                        <a:latin typeface="Bell MT" panose="02020503060305020303" pitchFamily="18" charset="0"/>
                      </a:endParaRPr>
                    </a:p>
                    <a:p>
                      <a:pPr rtl="0"/>
                      <a:r>
                        <a:rPr lang="en-US" sz="1800" b="0" i="0" u="none" strike="noStrike" kern="1200" dirty="0">
                          <a:solidFill>
                            <a:schemeClr val="tx1"/>
                          </a:solidFill>
                          <a:effectLst/>
                          <a:latin typeface="Bell MT" panose="02020503060305020303" pitchFamily="18" charset="0"/>
                          <a:ea typeface="+mn-ea"/>
                          <a:cs typeface="+mn-cs"/>
                        </a:rPr>
                        <a:t>Controller C1 </a:t>
                      </a:r>
                      <a:r>
                        <a:rPr lang="en-US" sz="1800" b="0" i="0" u="none" strike="noStrike" kern="1200" dirty="0">
                          <a:solidFill>
                            <a:schemeClr val="tx1"/>
                          </a:solidFill>
                          <a:effectLst/>
                          <a:latin typeface="Bell MT" panose="02020503060305020303" pitchFamily="18" charset="0"/>
                          <a:ea typeface="+mn-ea"/>
                          <a:cs typeface="+mn-cs"/>
                          <a:sym typeface="Wingdings" panose="05000000000000000000" pitchFamily="2" charset="2"/>
                        </a:rPr>
                        <a:t> </a:t>
                      </a:r>
                      <a:r>
                        <a:rPr lang="en-US" sz="1800" b="0" i="0" u="none" strike="noStrike" kern="1200" dirty="0">
                          <a:solidFill>
                            <a:schemeClr val="tx1"/>
                          </a:solidFill>
                          <a:effectLst/>
                          <a:latin typeface="Bell MT" panose="02020503060305020303" pitchFamily="18" charset="0"/>
                          <a:ea typeface="+mn-ea"/>
                          <a:cs typeface="+mn-cs"/>
                        </a:rPr>
                        <a:t>overloaded</a:t>
                      </a:r>
                      <a:endParaRPr lang="en-US" b="0" dirty="0">
                        <a:effectLst/>
                        <a:latin typeface="Bell MT" panose="02020503060305020303" pitchFamily="18" charset="0"/>
                      </a:endParaRPr>
                    </a:p>
                    <a:p>
                      <a:pPr rtl="0"/>
                      <a:r>
                        <a:rPr lang="en-US" sz="1800" b="0" i="0" u="none" strike="noStrike" kern="1200" dirty="0">
                          <a:solidFill>
                            <a:schemeClr val="tx1"/>
                          </a:solidFill>
                          <a:effectLst/>
                          <a:latin typeface="Bell MT" panose="02020503060305020303" pitchFamily="18" charset="0"/>
                          <a:ea typeface="+mn-ea"/>
                          <a:cs typeface="+mn-cs"/>
                        </a:rPr>
                        <a:t>C2-C3 → not overloaded</a:t>
                      </a:r>
                    </a:p>
                    <a:p>
                      <a:pPr rtl="0"/>
                      <a:endParaRPr lang="en-US" b="0" dirty="0">
                        <a:effectLst/>
                        <a:latin typeface="Bell MT" panose="02020503060305020303" pitchFamily="18" charset="0"/>
                      </a:endParaRPr>
                    </a:p>
                    <a:p>
                      <a:r>
                        <a:rPr lang="en-US" sz="1800" b="0" i="0" u="none" strike="noStrike" kern="1200" dirty="0">
                          <a:solidFill>
                            <a:schemeClr val="tx1"/>
                          </a:solidFill>
                          <a:effectLst/>
                          <a:latin typeface="Bell MT" panose="02020503060305020303" pitchFamily="18" charset="0"/>
                          <a:ea typeface="+mn-ea"/>
                          <a:cs typeface="+mn-cs"/>
                        </a:rPr>
                        <a:t>Generate above threshold dynamic requests for C1 from H1 and generate below threshold for other controllers dynamic requests from hosts in the 2 second</a:t>
                      </a:r>
                      <a:r>
                        <a:rPr lang="en-US" sz="1800" b="0" i="0" u="none" strike="noStrike" kern="1200" baseline="0" dirty="0">
                          <a:solidFill>
                            <a:schemeClr val="tx1"/>
                          </a:solidFill>
                          <a:effectLst/>
                          <a:latin typeface="Bell MT" panose="02020503060305020303" pitchFamily="18" charset="0"/>
                          <a:ea typeface="+mn-ea"/>
                          <a:cs typeface="+mn-cs"/>
                        </a:rPr>
                        <a:t> </a:t>
                      </a:r>
                      <a:r>
                        <a:rPr lang="en-US" sz="1800" b="0" i="0" u="none" strike="noStrike" kern="1200" dirty="0">
                          <a:solidFill>
                            <a:schemeClr val="tx1"/>
                          </a:solidFill>
                          <a:effectLst/>
                          <a:latin typeface="Bell MT" panose="02020503060305020303" pitchFamily="18" charset="0"/>
                          <a:ea typeface="+mn-ea"/>
                          <a:cs typeface="+mn-cs"/>
                        </a:rPr>
                        <a:t>period by running script arping.sh at hosts.</a:t>
                      </a:r>
                      <a:endParaRPr lang="en-US" dirty="0">
                        <a:latin typeface="Bell MT" panose="02020503060305020303" pitchFamily="18" charset="0"/>
                      </a:endParaRPr>
                    </a:p>
                  </a:txBody>
                  <a:tcPr/>
                </a:tc>
                <a:tc>
                  <a:txBody>
                    <a:bodyPr/>
                    <a:lstStyle/>
                    <a:p>
                      <a:pPr rtl="0"/>
                      <a:r>
                        <a:rPr lang="en-US" sz="1800" b="0" i="0" u="none" strike="noStrike" kern="1200" dirty="0">
                          <a:solidFill>
                            <a:schemeClr val="tx1"/>
                          </a:solidFill>
                          <a:effectLst/>
                          <a:latin typeface="Bell MT" panose="02020503060305020303" pitchFamily="18" charset="0"/>
                          <a:ea typeface="+mn-ea"/>
                          <a:cs typeface="+mn-cs"/>
                        </a:rPr>
                        <a:t>1. Wireshark output at</a:t>
                      </a:r>
                      <a:r>
                        <a:rPr lang="en-US" sz="1800" b="0" i="0" u="none" strike="noStrike" kern="1200" baseline="0" dirty="0">
                          <a:solidFill>
                            <a:schemeClr val="tx1"/>
                          </a:solidFill>
                          <a:effectLst/>
                          <a:latin typeface="Bell MT" panose="02020503060305020303" pitchFamily="18" charset="0"/>
                          <a:ea typeface="+mn-ea"/>
                          <a:cs typeface="+mn-cs"/>
                        </a:rPr>
                        <a:t> </a:t>
                      </a:r>
                      <a:r>
                        <a:rPr lang="en-US" sz="1800" b="0" i="0" u="none" strike="noStrike" kern="1200" dirty="0">
                          <a:solidFill>
                            <a:schemeClr val="tx1"/>
                          </a:solidFill>
                          <a:effectLst/>
                          <a:latin typeface="Bell MT" panose="02020503060305020303" pitchFamily="18" charset="0"/>
                          <a:ea typeface="+mn-ea"/>
                          <a:cs typeface="+mn-cs"/>
                        </a:rPr>
                        <a:t>C1</a:t>
                      </a:r>
                      <a:r>
                        <a:rPr lang="en-US" sz="1800" b="0" i="0" u="none" strike="noStrike" kern="1200" baseline="0" dirty="0">
                          <a:solidFill>
                            <a:schemeClr val="tx1"/>
                          </a:solidFill>
                          <a:effectLst/>
                          <a:latin typeface="Bell MT" panose="02020503060305020303" pitchFamily="18" charset="0"/>
                          <a:ea typeface="+mn-ea"/>
                          <a:cs typeface="+mn-cs"/>
                        </a:rPr>
                        <a:t> </a:t>
                      </a:r>
                      <a:r>
                        <a:rPr lang="en-US" sz="1800" b="0" i="0" u="none" strike="noStrike" kern="1200" baseline="0" dirty="0">
                          <a:solidFill>
                            <a:schemeClr val="tx1"/>
                          </a:solidFill>
                          <a:effectLst/>
                          <a:latin typeface="Bell MT" panose="02020503060305020303" pitchFamily="18" charset="0"/>
                          <a:ea typeface="+mn-ea"/>
                          <a:cs typeface="+mn-cs"/>
                          <a:sym typeface="Wingdings" panose="05000000000000000000" pitchFamily="2" charset="2"/>
                        </a:rPr>
                        <a:t> </a:t>
                      </a:r>
                      <a:r>
                        <a:rPr lang="en-US" sz="1800" b="0" i="0" u="none" strike="noStrike" kern="1200" dirty="0">
                          <a:solidFill>
                            <a:schemeClr val="tx1"/>
                          </a:solidFill>
                          <a:effectLst/>
                          <a:latin typeface="Bell MT" panose="02020503060305020303" pitchFamily="18" charset="0"/>
                          <a:ea typeface="+mn-ea"/>
                          <a:cs typeface="+mn-cs"/>
                        </a:rPr>
                        <a:t>flow requests from S1 can be seen as well as the graph of flows (from S1) v/s time shows that flow requests from S1 is now above the predefined threshold value of Controller C1</a:t>
                      </a:r>
                      <a:endParaRPr lang="en-US" b="0" dirty="0">
                        <a:effectLst/>
                        <a:latin typeface="Bell MT" panose="02020503060305020303" pitchFamily="18" charset="0"/>
                      </a:endParaRPr>
                    </a:p>
                    <a:p>
                      <a:pPr rtl="0"/>
                      <a:endParaRPr lang="en-US" sz="1800" b="0" i="0" u="none" strike="noStrike" kern="1200" dirty="0">
                        <a:solidFill>
                          <a:schemeClr val="tx1"/>
                        </a:solidFill>
                        <a:effectLst/>
                        <a:latin typeface="Bell MT" panose="02020503060305020303" pitchFamily="18" charset="0"/>
                        <a:ea typeface="+mn-ea"/>
                        <a:cs typeface="+mn-cs"/>
                      </a:endParaRPr>
                    </a:p>
                    <a:p>
                      <a:pPr rtl="0"/>
                      <a:r>
                        <a:rPr lang="en-US" sz="1800" b="0" i="0" u="none" strike="noStrike" kern="1200" dirty="0">
                          <a:solidFill>
                            <a:schemeClr val="tx1"/>
                          </a:solidFill>
                          <a:effectLst/>
                          <a:latin typeface="Bell MT" panose="02020503060305020303" pitchFamily="18" charset="0"/>
                          <a:ea typeface="+mn-ea"/>
                          <a:cs typeface="+mn-cs"/>
                        </a:rPr>
                        <a:t>Wireshark output</a:t>
                      </a:r>
                      <a:r>
                        <a:rPr lang="en-US" sz="1800" b="0" i="0" u="none" strike="noStrike" kern="1200" baseline="0" dirty="0">
                          <a:solidFill>
                            <a:schemeClr val="tx1"/>
                          </a:solidFill>
                          <a:effectLst/>
                          <a:latin typeface="Bell MT" panose="02020503060305020303" pitchFamily="18" charset="0"/>
                          <a:ea typeface="+mn-ea"/>
                          <a:cs typeface="+mn-cs"/>
                        </a:rPr>
                        <a:t> </a:t>
                      </a:r>
                      <a:r>
                        <a:rPr lang="en-US" sz="1800" b="0" i="0" u="none" strike="noStrike" kern="1200" dirty="0">
                          <a:solidFill>
                            <a:schemeClr val="tx1"/>
                          </a:solidFill>
                          <a:effectLst/>
                          <a:latin typeface="Bell MT" panose="02020503060305020303" pitchFamily="18" charset="0"/>
                          <a:ea typeface="+mn-ea"/>
                          <a:cs typeface="+mn-cs"/>
                        </a:rPr>
                        <a:t>at C3</a:t>
                      </a:r>
                      <a:r>
                        <a:rPr lang="en-US" sz="1800" b="0" i="0" u="none" strike="noStrike" kern="1200" baseline="0" dirty="0">
                          <a:solidFill>
                            <a:schemeClr val="tx1"/>
                          </a:solidFill>
                          <a:effectLst/>
                          <a:latin typeface="Bell MT" panose="02020503060305020303" pitchFamily="18" charset="0"/>
                          <a:ea typeface="+mn-ea"/>
                          <a:cs typeface="+mn-cs"/>
                        </a:rPr>
                        <a:t> </a:t>
                      </a:r>
                      <a:r>
                        <a:rPr lang="en-US" sz="1800" b="0" i="0" u="none" strike="noStrike" kern="1200" baseline="0" dirty="0">
                          <a:solidFill>
                            <a:schemeClr val="tx1"/>
                          </a:solidFill>
                          <a:effectLst/>
                          <a:latin typeface="Bell MT" panose="02020503060305020303" pitchFamily="18" charset="0"/>
                          <a:ea typeface="+mn-ea"/>
                          <a:cs typeface="+mn-cs"/>
                          <a:sym typeface="Wingdings" panose="05000000000000000000" pitchFamily="2" charset="2"/>
                        </a:rPr>
                        <a:t> </a:t>
                      </a:r>
                      <a:r>
                        <a:rPr lang="en-US" sz="1800" b="0" i="0" u="none" strike="noStrike" kern="1200" dirty="0">
                          <a:solidFill>
                            <a:schemeClr val="tx1"/>
                          </a:solidFill>
                          <a:effectLst/>
                          <a:latin typeface="Bell MT" panose="02020503060305020303" pitchFamily="18" charset="0"/>
                          <a:ea typeface="+mn-ea"/>
                          <a:cs typeface="+mn-cs"/>
                        </a:rPr>
                        <a:t>flow requests from S4 can be seen as well as the graph of flows (from S4) vs time shows that flow requests from S4 is below the predefined threshold value of Controller C3</a:t>
                      </a:r>
                      <a:endParaRPr lang="en-US" b="0" dirty="0">
                        <a:effectLst/>
                        <a:latin typeface="Bell MT" panose="02020503060305020303" pitchFamily="18" charset="0"/>
                      </a:endParaRPr>
                    </a:p>
                    <a:p>
                      <a:pPr rtl="0"/>
                      <a:br>
                        <a:rPr lang="en-US" dirty="0">
                          <a:latin typeface="Bell MT" panose="02020503060305020303" pitchFamily="18" charset="0"/>
                        </a:rPr>
                      </a:br>
                      <a:r>
                        <a:rPr lang="en-US" sz="1800" b="0" i="0" u="none" strike="noStrike" kern="1200" dirty="0">
                          <a:solidFill>
                            <a:schemeClr val="tx1"/>
                          </a:solidFill>
                          <a:effectLst/>
                          <a:latin typeface="Bell MT" panose="02020503060305020303" pitchFamily="18" charset="0"/>
                          <a:ea typeface="+mn-ea"/>
                          <a:cs typeface="+mn-cs"/>
                        </a:rPr>
                        <a:t>2. Log at controller C1 shows that the number of flow requests received is above the predefined threshold level.</a:t>
                      </a:r>
                      <a:endParaRPr lang="en-US" b="0" dirty="0">
                        <a:effectLst/>
                        <a:latin typeface="Bell MT" panose="02020503060305020303" pitchFamily="18" charset="0"/>
                      </a:endParaRPr>
                    </a:p>
                    <a:p>
                      <a:r>
                        <a:rPr lang="en-US" sz="1800" b="0" i="0" u="none" strike="noStrike" kern="1200" dirty="0">
                          <a:solidFill>
                            <a:schemeClr val="tx1"/>
                          </a:solidFill>
                          <a:effectLst/>
                          <a:latin typeface="Bell MT" panose="02020503060305020303" pitchFamily="18" charset="0"/>
                          <a:ea typeface="+mn-ea"/>
                          <a:cs typeface="+mn-cs"/>
                        </a:rPr>
                        <a:t>Log at controller C3 shows that the number of flow requests received is below the predefined threshold level.</a:t>
                      </a:r>
                      <a:endParaRPr lang="en-US" dirty="0">
                        <a:latin typeface="Bell MT" panose="02020503060305020303" pitchFamily="18" charset="0"/>
                      </a:endParaRPr>
                    </a:p>
                  </a:txBody>
                  <a:tcPr/>
                </a:tc>
                <a:tc>
                  <a:txBody>
                    <a:bodyPr/>
                    <a:lstStyle/>
                    <a:p>
                      <a:r>
                        <a:rPr lang="en-US" sz="1800" b="0" i="0" u="none" strike="noStrike" kern="1200" dirty="0">
                          <a:solidFill>
                            <a:schemeClr val="tx1"/>
                          </a:solidFill>
                          <a:effectLst/>
                          <a:latin typeface="Bell MT" panose="02020503060305020303" pitchFamily="18" charset="0"/>
                          <a:ea typeface="+mn-ea"/>
                          <a:cs typeface="+mn-cs"/>
                        </a:rPr>
                        <a:t>Without Supercontroller, when the number of flow requests received by any controller exceeds the threshold value (determined by the maximum flow requests handling capacity of the controller), controller overloading takes place but no load balancing takes place </a:t>
                      </a:r>
                      <a:endParaRPr lang="en-US" dirty="0">
                        <a:latin typeface="Bell MT" panose="02020503060305020303" pitchFamily="18" charset="0"/>
                      </a:endParaRPr>
                    </a:p>
                  </a:txBody>
                  <a:tcPr/>
                </a:tc>
                <a:extLst>
                  <a:ext uri="{0D108BD9-81ED-4DB2-BD59-A6C34878D82A}">
                    <a16:rowId xmlns:a16="http://schemas.microsoft.com/office/drawing/2014/main" val="1089646741"/>
                  </a:ext>
                </a:extLst>
              </a:tr>
            </a:tbl>
          </a:graphicData>
        </a:graphic>
      </p:graphicFrame>
    </p:spTree>
    <p:extLst>
      <p:ext uri="{BB962C8B-B14F-4D97-AF65-F5344CB8AC3E}">
        <p14:creationId xmlns:p14="http://schemas.microsoft.com/office/powerpoint/2010/main" val="710695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548</TotalTime>
  <Words>980</Words>
  <Application>Microsoft Office PowerPoint</Application>
  <PresentationFormat>Widescreen</PresentationFormat>
  <Paragraphs>129</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Bell MT</vt:lpstr>
      <vt:lpstr>Calibri</vt:lpstr>
      <vt:lpstr>Calibri Light</vt:lpstr>
      <vt:lpstr>Wingdings</vt:lpstr>
      <vt:lpstr>Office Theme</vt:lpstr>
      <vt:lpstr>                 DYNAMIC LOAD BALANCING OF SDN CONTROLLERS USING OPENFLOW </vt:lpstr>
      <vt:lpstr>Introduction</vt:lpstr>
      <vt:lpstr>Project Outline </vt:lpstr>
      <vt:lpstr>Low Level Design </vt:lpstr>
      <vt:lpstr>Functions used in Controller and Supercontroller</vt:lpstr>
      <vt:lpstr>  Demo Topology in ExoGENI</vt:lpstr>
      <vt:lpstr>Demo Plan Setup </vt:lpstr>
      <vt:lpstr>Demo Playbook </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DYNAMIC LOAD BALANCING OF SDN CONTROLLERS USING OPENFLOW </dc:title>
  <dc:creator>nenu sak</dc:creator>
  <cp:lastModifiedBy>nenu sak</cp:lastModifiedBy>
  <cp:revision>30</cp:revision>
  <dcterms:created xsi:type="dcterms:W3CDTF">2016-11-30T01:08:19Z</dcterms:created>
  <dcterms:modified xsi:type="dcterms:W3CDTF">2016-11-30T20:19:34Z</dcterms:modified>
</cp:coreProperties>
</file>