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Josefin Sans Bold" charset="1" panose="00000800000000000000"/>
      <p:regular r:id="rId15"/>
    </p:embeddedFont>
    <p:embeddedFont>
      <p:font typeface="Josefin Sans Bold Italics"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13503530" y="-228992"/>
            <a:ext cx="5013462" cy="4054005"/>
          </a:xfrm>
          <a:prstGeom prst="rect">
            <a:avLst/>
          </a:prstGeom>
          <a:solidFill>
            <a:srgbClr val="FDFDFD"/>
          </a:solidFill>
        </p:spPr>
      </p:sp>
      <p:grpSp>
        <p:nvGrpSpPr>
          <p:cNvPr name="Group 3" id="3"/>
          <p:cNvGrpSpPr/>
          <p:nvPr/>
        </p:nvGrpSpPr>
        <p:grpSpPr>
          <a:xfrm rot="0">
            <a:off x="12550435" y="2465664"/>
            <a:ext cx="2138011" cy="2138011"/>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5" id="5"/>
          <p:cNvGrpSpPr>
            <a:grpSpLocks noChangeAspect="true"/>
          </p:cNvGrpSpPr>
          <p:nvPr/>
        </p:nvGrpSpPr>
        <p:grpSpPr>
          <a:xfrm rot="0">
            <a:off x="13561485" y="2251688"/>
            <a:ext cx="1494936" cy="1494936"/>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7" id="7"/>
          <p:cNvGrpSpPr/>
          <p:nvPr/>
        </p:nvGrpSpPr>
        <p:grpSpPr>
          <a:xfrm rot="0">
            <a:off x="1028700" y="2465664"/>
            <a:ext cx="12474830" cy="5977818"/>
            <a:chOff x="0" y="0"/>
            <a:chExt cx="16633107" cy="7970425"/>
          </a:xfrm>
        </p:grpSpPr>
        <p:sp>
          <p:nvSpPr>
            <p:cNvPr name="TextBox 8" id="8"/>
            <p:cNvSpPr txBox="true"/>
            <p:nvPr/>
          </p:nvSpPr>
          <p:spPr>
            <a:xfrm rot="0">
              <a:off x="0" y="9525"/>
              <a:ext cx="16633107" cy="697442"/>
            </a:xfrm>
            <a:prstGeom prst="rect">
              <a:avLst/>
            </a:prstGeom>
          </p:spPr>
          <p:txBody>
            <a:bodyPr anchor="t" rtlCol="false" tIns="0" lIns="0" bIns="0" rIns="0">
              <a:spAutoFit/>
            </a:bodyPr>
            <a:lstStyle/>
            <a:p>
              <a:pPr>
                <a:lnSpc>
                  <a:spcPts val="4024"/>
                </a:lnSpc>
              </a:pPr>
              <a:r>
                <a:rPr lang="en-US" sz="3500" spc="385">
                  <a:solidFill>
                    <a:srgbClr val="FDFDFD"/>
                  </a:solidFill>
                  <a:latin typeface="Glacial Indifference Bold"/>
                </a:rPr>
                <a:t>DS/DST PROJECT</a:t>
              </a:r>
            </a:p>
          </p:txBody>
        </p:sp>
        <p:sp>
          <p:nvSpPr>
            <p:cNvPr name="TextBox 9" id="9"/>
            <p:cNvSpPr txBox="true"/>
            <p:nvPr/>
          </p:nvSpPr>
          <p:spPr>
            <a:xfrm rot="0">
              <a:off x="0" y="1294114"/>
              <a:ext cx="16633107" cy="5645715"/>
            </a:xfrm>
            <a:prstGeom prst="rect">
              <a:avLst/>
            </a:prstGeom>
          </p:spPr>
          <p:txBody>
            <a:bodyPr anchor="t" rtlCol="false" tIns="0" lIns="0" bIns="0" rIns="0">
              <a:spAutoFit/>
            </a:bodyPr>
            <a:lstStyle/>
            <a:p>
              <a:pPr>
                <a:lnSpc>
                  <a:spcPts val="17280"/>
                </a:lnSpc>
              </a:pPr>
              <a:r>
                <a:rPr lang="en-US" sz="12000" spc="-120">
                  <a:solidFill>
                    <a:srgbClr val="FDFDFD"/>
                  </a:solidFill>
                  <a:latin typeface="Josefin Sans Bold Bold"/>
                </a:rPr>
                <a:t>SETS &amp; COMBINATIONS</a:t>
              </a:r>
            </a:p>
          </p:txBody>
        </p:sp>
        <p:sp>
          <p:nvSpPr>
            <p:cNvPr name="TextBox 10" id="10"/>
            <p:cNvSpPr txBox="true"/>
            <p:nvPr/>
          </p:nvSpPr>
          <p:spPr>
            <a:xfrm rot="0">
              <a:off x="0" y="7373172"/>
              <a:ext cx="16633107" cy="597253"/>
            </a:xfrm>
            <a:prstGeom prst="rect">
              <a:avLst/>
            </a:prstGeom>
          </p:spPr>
          <p:txBody>
            <a:bodyPr anchor="t" rtlCol="false" tIns="0" lIns="0" bIns="0" rIns="0">
              <a:spAutoFit/>
            </a:bodyPr>
            <a:lstStyle/>
            <a:p>
              <a:pPr>
                <a:lnSpc>
                  <a:spcPts val="3449"/>
                </a:lnSpc>
              </a:pPr>
              <a:r>
                <a:rPr lang="en-US" sz="3000" spc="210">
                  <a:solidFill>
                    <a:srgbClr val="FDFDFD"/>
                  </a:solidFill>
                  <a:latin typeface="Glacial Indifference"/>
                </a:rPr>
                <a:t>Malay Raj x Kabir Koli</a:t>
              </a:r>
            </a:p>
          </p:txBody>
        </p:sp>
      </p:grpSp>
      <p:sp>
        <p:nvSpPr>
          <p:cNvPr name="AutoShape 11" id="11"/>
          <p:cNvSpPr/>
          <p:nvPr/>
        </p:nvSpPr>
        <p:spPr>
          <a:xfrm rot="0">
            <a:off x="17140215" y="2129838"/>
            <a:ext cx="119085" cy="8229600"/>
          </a:xfrm>
          <a:prstGeom prst="rect">
            <a:avLst/>
          </a:prstGeom>
          <a:solidFill>
            <a:srgbClr val="318F9A"/>
          </a:solidFill>
        </p:spPr>
      </p:sp>
      <p:sp>
        <p:nvSpPr>
          <p:cNvPr name="AutoShape 12" id="12"/>
          <p:cNvSpPr/>
          <p:nvPr/>
        </p:nvSpPr>
        <p:spPr>
          <a:xfrm rot="0">
            <a:off x="-211377" y="-211377"/>
            <a:ext cx="1284046" cy="1950007"/>
          </a:xfrm>
          <a:prstGeom prst="rect">
            <a:avLst/>
          </a:prstGeom>
          <a:solidFill>
            <a:srgbClr val="FDFDFD"/>
          </a:solidFill>
        </p:spPr>
      </p:sp>
      <p:sp>
        <p:nvSpPr>
          <p:cNvPr name="AutoShape 13" id="13"/>
          <p:cNvSpPr/>
          <p:nvPr/>
        </p:nvSpPr>
        <p:spPr>
          <a:xfrm rot="0">
            <a:off x="-203237" y="1028700"/>
            <a:ext cx="10869754" cy="125413"/>
          </a:xfrm>
          <a:prstGeom prst="rect">
            <a:avLst/>
          </a:prstGeom>
          <a:solidFill>
            <a:srgbClr val="318F9A"/>
          </a:solid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11377" y="-219617"/>
            <a:ext cx="10646469" cy="10726234"/>
          </a:xfrm>
          <a:prstGeom prst="rect">
            <a:avLst/>
          </a:prstGeom>
          <a:solidFill>
            <a:srgbClr val="318F9A"/>
          </a:solidFill>
        </p:spPr>
      </p:sp>
      <p:sp>
        <p:nvSpPr>
          <p:cNvPr name="AutoShape 3" id="3"/>
          <p:cNvSpPr/>
          <p:nvPr/>
        </p:nvSpPr>
        <p:spPr>
          <a:xfrm rot="0">
            <a:off x="17041467" y="-202002"/>
            <a:ext cx="1475526" cy="1636365"/>
          </a:xfrm>
          <a:prstGeom prst="rect">
            <a:avLst/>
          </a:prstGeom>
          <a:solidFill>
            <a:srgbClr val="318F9A"/>
          </a:solidFill>
        </p:spPr>
      </p:sp>
      <p:sp>
        <p:nvSpPr>
          <p:cNvPr name="AutoShape 4" id="4"/>
          <p:cNvSpPr/>
          <p:nvPr/>
        </p:nvSpPr>
        <p:spPr>
          <a:xfrm rot="0">
            <a:off x="11729603" y="695447"/>
            <a:ext cx="10869754" cy="125413"/>
          </a:xfrm>
          <a:prstGeom prst="rect">
            <a:avLst/>
          </a:prstGeom>
          <a:solidFill>
            <a:srgbClr val="318F9A"/>
          </a:solidFill>
        </p:spPr>
      </p:sp>
      <p:pic>
        <p:nvPicPr>
          <p:cNvPr name="Picture 5" id="5"/>
          <p:cNvPicPr>
            <a:picLocks noChangeAspect="true"/>
          </p:cNvPicPr>
          <p:nvPr/>
        </p:nvPicPr>
        <p:blipFill>
          <a:blip r:embed="rId2"/>
          <a:srcRect l="0" t="0" r="0" b="0"/>
          <a:stretch>
            <a:fillRect/>
          </a:stretch>
        </p:blipFill>
        <p:spPr>
          <a:xfrm flipH="false" flipV="false" rot="0">
            <a:off x="11344758" y="2498748"/>
            <a:ext cx="6615854" cy="6107260"/>
          </a:xfrm>
          <a:prstGeom prst="rect">
            <a:avLst/>
          </a:prstGeom>
        </p:spPr>
      </p:pic>
      <p:sp>
        <p:nvSpPr>
          <p:cNvPr name="TextBox 6" id="6"/>
          <p:cNvSpPr txBox="true"/>
          <p:nvPr/>
        </p:nvSpPr>
        <p:spPr>
          <a:xfrm rot="0">
            <a:off x="1028700" y="1098573"/>
            <a:ext cx="9132063" cy="2638425"/>
          </a:xfrm>
          <a:prstGeom prst="rect">
            <a:avLst/>
          </a:prstGeom>
        </p:spPr>
        <p:txBody>
          <a:bodyPr anchor="t" rtlCol="false" tIns="0" lIns="0" bIns="0" rIns="0">
            <a:spAutoFit/>
          </a:bodyPr>
          <a:lstStyle/>
          <a:p>
            <a:pPr>
              <a:lnSpc>
                <a:spcPts val="10500"/>
              </a:lnSpc>
            </a:pPr>
            <a:r>
              <a:rPr lang="en-US" sz="7500" spc="825">
                <a:solidFill>
                  <a:srgbClr val="FFFFFF"/>
                </a:solidFill>
                <a:latin typeface="Josefin Sans Bold"/>
              </a:rPr>
              <a:t>INFOGRAPHIC SECTION</a:t>
            </a:r>
          </a:p>
        </p:txBody>
      </p:sp>
      <p:grpSp>
        <p:nvGrpSpPr>
          <p:cNvPr name="Group 7" id="7"/>
          <p:cNvGrpSpPr/>
          <p:nvPr/>
        </p:nvGrpSpPr>
        <p:grpSpPr>
          <a:xfrm rot="0">
            <a:off x="1044003" y="5501387"/>
            <a:ext cx="7623486" cy="3756913"/>
            <a:chOff x="0" y="0"/>
            <a:chExt cx="10164648" cy="5009218"/>
          </a:xfrm>
        </p:grpSpPr>
        <p:sp>
          <p:nvSpPr>
            <p:cNvPr name="TextBox 8" id="8"/>
            <p:cNvSpPr txBox="true"/>
            <p:nvPr/>
          </p:nvSpPr>
          <p:spPr>
            <a:xfrm rot="0">
              <a:off x="0" y="-66675"/>
              <a:ext cx="10164648" cy="1691146"/>
            </a:xfrm>
            <a:prstGeom prst="rect">
              <a:avLst/>
            </a:prstGeom>
          </p:spPr>
          <p:txBody>
            <a:bodyPr anchor="t" rtlCol="false" tIns="0" lIns="0" bIns="0" rIns="0">
              <a:spAutoFit/>
            </a:bodyPr>
            <a:lstStyle/>
            <a:p>
              <a:pPr>
                <a:lnSpc>
                  <a:spcPts val="5180"/>
                </a:lnSpc>
              </a:pPr>
              <a:r>
                <a:rPr lang="en-US" sz="3700" spc="443">
                  <a:solidFill>
                    <a:srgbClr val="FFFFFF"/>
                  </a:solidFill>
                  <a:latin typeface="League Spartan Italics"/>
                </a:rPr>
                <a:t>PASCAL'S TRIANGLE SHOWCASE</a:t>
              </a:r>
            </a:p>
          </p:txBody>
        </p:sp>
        <p:sp>
          <p:nvSpPr>
            <p:cNvPr name="TextBox 9" id="9"/>
            <p:cNvSpPr txBox="true"/>
            <p:nvPr/>
          </p:nvSpPr>
          <p:spPr>
            <a:xfrm rot="0">
              <a:off x="0" y="2018368"/>
              <a:ext cx="10164648" cy="2990850"/>
            </a:xfrm>
            <a:prstGeom prst="rect">
              <a:avLst/>
            </a:prstGeom>
          </p:spPr>
          <p:txBody>
            <a:bodyPr anchor="t" rtlCol="false" tIns="0" lIns="0" bIns="0" rIns="0">
              <a:spAutoFit/>
            </a:bodyPr>
            <a:lstStyle/>
            <a:p>
              <a:pPr>
                <a:lnSpc>
                  <a:spcPts val="4500"/>
                </a:lnSpc>
              </a:pPr>
              <a:r>
                <a:rPr lang="en-US" sz="3000" spc="30">
                  <a:solidFill>
                    <a:srgbClr val="FFFFFF"/>
                  </a:solidFill>
                  <a:latin typeface="Glacial Indifference"/>
                </a:rPr>
                <a:t>This section will display the mentioned patterns &amp; applications of the pascal's triangle which will behave accordingly when we hover our mouse cursor.</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318F9A"/>
        </a:solidFill>
      </p:bgPr>
    </p:bg>
    <p:spTree>
      <p:nvGrpSpPr>
        <p:cNvPr id="1" name=""/>
        <p:cNvGrpSpPr/>
        <p:nvPr/>
      </p:nvGrpSpPr>
      <p:grpSpPr>
        <a:xfrm>
          <a:off x="0" y="0"/>
          <a:ext cx="0" cy="0"/>
          <a:chOff x="0" y="0"/>
          <a:chExt cx="0" cy="0"/>
        </a:xfrm>
      </p:grpSpPr>
      <p:grpSp>
        <p:nvGrpSpPr>
          <p:cNvPr name="Group 2" id="2"/>
          <p:cNvGrpSpPr/>
          <p:nvPr/>
        </p:nvGrpSpPr>
        <p:grpSpPr>
          <a:xfrm rot="0">
            <a:off x="2218227" y="1167255"/>
            <a:ext cx="15041073" cy="1793456"/>
            <a:chOff x="0" y="0"/>
            <a:chExt cx="20054764" cy="2391274"/>
          </a:xfrm>
        </p:grpSpPr>
        <p:sp>
          <p:nvSpPr>
            <p:cNvPr name="TextBox 3" id="3"/>
            <p:cNvSpPr txBox="true"/>
            <p:nvPr/>
          </p:nvSpPr>
          <p:spPr>
            <a:xfrm rot="0">
              <a:off x="0" y="28575"/>
              <a:ext cx="20054764" cy="1752586"/>
            </a:xfrm>
            <a:prstGeom prst="rect">
              <a:avLst/>
            </a:prstGeom>
          </p:spPr>
          <p:txBody>
            <a:bodyPr anchor="t" rtlCol="false" tIns="0" lIns="0" bIns="0" rIns="0">
              <a:spAutoFit/>
            </a:bodyPr>
            <a:lstStyle/>
            <a:p>
              <a:pPr algn="r">
                <a:lnSpc>
                  <a:spcPts val="10207"/>
                </a:lnSpc>
              </a:pPr>
              <a:r>
                <a:rPr lang="en-US" sz="8800" spc="-87">
                  <a:solidFill>
                    <a:srgbClr val="FFFFFF"/>
                  </a:solidFill>
                  <a:latin typeface="Josefin Sans Bold"/>
                </a:rPr>
                <a:t>TOWER OF HANOI</a:t>
              </a:r>
            </a:p>
          </p:txBody>
        </p:sp>
        <p:sp>
          <p:nvSpPr>
            <p:cNvPr name="TextBox 4" id="4"/>
            <p:cNvSpPr txBox="true"/>
            <p:nvPr/>
          </p:nvSpPr>
          <p:spPr>
            <a:xfrm rot="0">
              <a:off x="0" y="1890863"/>
              <a:ext cx="20054764" cy="500411"/>
            </a:xfrm>
            <a:prstGeom prst="rect">
              <a:avLst/>
            </a:prstGeom>
          </p:spPr>
          <p:txBody>
            <a:bodyPr anchor="t" rtlCol="false" tIns="0" lIns="0" bIns="0" rIns="0">
              <a:spAutoFit/>
            </a:bodyPr>
            <a:lstStyle/>
            <a:p>
              <a:pPr algn="r">
                <a:lnSpc>
                  <a:spcPts val="3135"/>
                </a:lnSpc>
              </a:pPr>
              <a:r>
                <a:rPr lang="en-US" sz="2239" spc="335">
                  <a:solidFill>
                    <a:srgbClr val="FFFFFF"/>
                  </a:solidFill>
                  <a:latin typeface="Glacial Indifference"/>
                </a:rPr>
                <a:t>AN ANCIENT PUZZLE</a:t>
              </a:r>
            </a:p>
          </p:txBody>
        </p:sp>
      </p:grpSp>
      <p:sp>
        <p:nvSpPr>
          <p:cNvPr name="AutoShape 5" id="5"/>
          <p:cNvSpPr/>
          <p:nvPr/>
        </p:nvSpPr>
        <p:spPr>
          <a:xfrm rot="0">
            <a:off x="-246607" y="6461987"/>
            <a:ext cx="3611177" cy="4054005"/>
          </a:xfrm>
          <a:prstGeom prst="rect">
            <a:avLst/>
          </a:prstGeom>
          <a:solidFill>
            <a:srgbClr val="FFFFFF"/>
          </a:solidFill>
        </p:spPr>
      </p:sp>
      <p:sp>
        <p:nvSpPr>
          <p:cNvPr name="AutoShape 6" id="6"/>
          <p:cNvSpPr/>
          <p:nvPr/>
        </p:nvSpPr>
        <p:spPr>
          <a:xfrm rot="0">
            <a:off x="1622742" y="0"/>
            <a:ext cx="119085" cy="8229600"/>
          </a:xfrm>
          <a:prstGeom prst="rect">
            <a:avLst/>
          </a:prstGeom>
          <a:solidFill>
            <a:srgbClr val="318F9A"/>
          </a:solidFill>
        </p:spPr>
      </p:sp>
      <p:sp>
        <p:nvSpPr>
          <p:cNvPr name="TextBox 7" id="7"/>
          <p:cNvSpPr txBox="true"/>
          <p:nvPr/>
        </p:nvSpPr>
        <p:spPr>
          <a:xfrm rot="0">
            <a:off x="5933299" y="5650539"/>
            <a:ext cx="11577319" cy="2838450"/>
          </a:xfrm>
          <a:prstGeom prst="rect">
            <a:avLst/>
          </a:prstGeom>
        </p:spPr>
        <p:txBody>
          <a:bodyPr anchor="t" rtlCol="false" tIns="0" lIns="0" bIns="0" rIns="0">
            <a:spAutoFit/>
          </a:bodyPr>
          <a:lstStyle/>
          <a:p>
            <a:pPr algn="r">
              <a:lnSpc>
                <a:spcPts val="4500"/>
              </a:lnSpc>
            </a:pPr>
            <a:r>
              <a:rPr lang="en-US" sz="3000" spc="30">
                <a:solidFill>
                  <a:srgbClr val="FDFDFD"/>
                </a:solidFill>
                <a:latin typeface="Glacial Indifference"/>
              </a:rPr>
              <a:t>The Tower of Hanoi is a </a:t>
            </a:r>
            <a:r>
              <a:rPr lang="en-US" sz="3000" spc="30">
                <a:solidFill>
                  <a:srgbClr val="FDFDFD"/>
                </a:solidFill>
                <a:latin typeface="Arimo"/>
              </a:rPr>
              <a:t>mathematical game or puzzle which consists of three rods and a number of disks of different sizes, which can slide onto any rod. The puzzle starts with the disks in a neat stack in ascending order of size on one rod, the smallest at the top, thus making a conical shape.</a:t>
            </a:r>
          </a:p>
        </p:txBody>
      </p:sp>
      <p:grpSp>
        <p:nvGrpSpPr>
          <p:cNvPr name="Group 8" id="8"/>
          <p:cNvGrpSpPr/>
          <p:nvPr/>
        </p:nvGrpSpPr>
        <p:grpSpPr>
          <a:xfrm rot="-8904737">
            <a:off x="-376832" y="-537381"/>
            <a:ext cx="1783652" cy="1783652"/>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0" id="10"/>
          <p:cNvGrpSpPr>
            <a:grpSpLocks noChangeAspect="true"/>
          </p:cNvGrpSpPr>
          <p:nvPr/>
        </p:nvGrpSpPr>
        <p:grpSpPr>
          <a:xfrm rot="-8904737">
            <a:off x="16168133" y="4044288"/>
            <a:ext cx="1130209" cy="1130209"/>
            <a:chOff x="-2540" y="-2540"/>
            <a:chExt cx="6355080" cy="6355080"/>
          </a:xfrm>
        </p:grpSpPr>
        <p:sp>
          <p:nvSpPr>
            <p:cNvPr name="Freeform 11" id="11"/>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28992" y="-211377"/>
            <a:ext cx="1301660" cy="2790356"/>
          </a:xfrm>
          <a:prstGeom prst="rect">
            <a:avLst/>
          </a:prstGeom>
          <a:solidFill>
            <a:srgbClr val="04383F"/>
          </a:solidFill>
        </p:spPr>
      </p:sp>
      <p:sp>
        <p:nvSpPr>
          <p:cNvPr name="AutoShape 3" id="3"/>
          <p:cNvSpPr/>
          <p:nvPr/>
        </p:nvSpPr>
        <p:spPr>
          <a:xfrm rot="0">
            <a:off x="-2248154" y="1456849"/>
            <a:ext cx="10869754" cy="125413"/>
          </a:xfrm>
          <a:prstGeom prst="rect">
            <a:avLst/>
          </a:prstGeom>
          <a:solidFill>
            <a:srgbClr val="318F9A"/>
          </a:solidFill>
        </p:spPr>
      </p:sp>
      <p:sp>
        <p:nvSpPr>
          <p:cNvPr name="AutoShape 4" id="4"/>
          <p:cNvSpPr/>
          <p:nvPr/>
        </p:nvSpPr>
        <p:spPr>
          <a:xfrm rot="0">
            <a:off x="17215332" y="8283296"/>
            <a:ext cx="1301660" cy="1950007"/>
          </a:xfrm>
          <a:prstGeom prst="rect">
            <a:avLst/>
          </a:prstGeom>
          <a:solidFill>
            <a:srgbClr val="04383F"/>
          </a:solidFill>
        </p:spPr>
      </p:sp>
      <p:sp>
        <p:nvSpPr>
          <p:cNvPr name="AutoShape 5" id="5"/>
          <p:cNvSpPr/>
          <p:nvPr/>
        </p:nvSpPr>
        <p:spPr>
          <a:xfrm rot="0">
            <a:off x="7418246" y="9258300"/>
            <a:ext cx="10869754" cy="125413"/>
          </a:xfrm>
          <a:prstGeom prst="rect">
            <a:avLst/>
          </a:prstGeom>
          <a:solidFill>
            <a:srgbClr val="318F9A"/>
          </a:solidFill>
        </p:spPr>
      </p:sp>
      <p:pic>
        <p:nvPicPr>
          <p:cNvPr name="Picture 6" id="6"/>
          <p:cNvPicPr>
            <a:picLocks noChangeAspect="true"/>
          </p:cNvPicPr>
          <p:nvPr/>
        </p:nvPicPr>
        <p:blipFill>
          <a:blip r:embed="rId2"/>
          <a:srcRect l="0" t="0" r="0" b="0"/>
          <a:stretch>
            <a:fillRect/>
          </a:stretch>
        </p:blipFill>
        <p:spPr>
          <a:xfrm flipH="false" flipV="false" rot="0">
            <a:off x="421838" y="4973623"/>
            <a:ext cx="8536050" cy="3766532"/>
          </a:xfrm>
          <a:prstGeom prst="rect">
            <a:avLst/>
          </a:prstGeom>
        </p:spPr>
      </p:pic>
      <p:sp>
        <p:nvSpPr>
          <p:cNvPr name="TextBox 7" id="7"/>
          <p:cNvSpPr txBox="true"/>
          <p:nvPr/>
        </p:nvSpPr>
        <p:spPr>
          <a:xfrm rot="0">
            <a:off x="8975583" y="1049003"/>
            <a:ext cx="8283717" cy="1245955"/>
          </a:xfrm>
          <a:prstGeom prst="rect">
            <a:avLst/>
          </a:prstGeom>
        </p:spPr>
        <p:txBody>
          <a:bodyPr anchor="t" rtlCol="false" tIns="0" lIns="0" bIns="0" rIns="0">
            <a:spAutoFit/>
          </a:bodyPr>
          <a:lstStyle/>
          <a:p>
            <a:pPr algn="r">
              <a:lnSpc>
                <a:spcPts val="10296"/>
              </a:lnSpc>
            </a:pPr>
            <a:r>
              <a:rPr lang="en-US" sz="7200" spc="72">
                <a:solidFill>
                  <a:srgbClr val="04383F"/>
                </a:solidFill>
                <a:latin typeface="Josefin Sans Bold"/>
              </a:rPr>
              <a:t>GAME SECTION</a:t>
            </a:r>
          </a:p>
        </p:txBody>
      </p:sp>
      <p:sp>
        <p:nvSpPr>
          <p:cNvPr name="TextBox 8" id="8"/>
          <p:cNvSpPr txBox="true"/>
          <p:nvPr/>
        </p:nvSpPr>
        <p:spPr>
          <a:xfrm rot="0">
            <a:off x="7267500" y="2774805"/>
            <a:ext cx="9991800" cy="2838450"/>
          </a:xfrm>
          <a:prstGeom prst="rect">
            <a:avLst/>
          </a:prstGeom>
        </p:spPr>
        <p:txBody>
          <a:bodyPr anchor="t" rtlCol="false" tIns="0" lIns="0" bIns="0" rIns="0">
            <a:spAutoFit/>
          </a:bodyPr>
          <a:lstStyle/>
          <a:p>
            <a:pPr algn="r">
              <a:lnSpc>
                <a:spcPts val="4500"/>
              </a:lnSpc>
            </a:pPr>
            <a:r>
              <a:rPr lang="en-US" sz="3000" spc="30">
                <a:solidFill>
                  <a:srgbClr val="04383F"/>
                </a:solidFill>
                <a:latin typeface="Glacial Indifference"/>
              </a:rPr>
              <a:t>In this portion of our website, people will be able to interact with a virtual version of the puzzle. There will be options of choosing n number of discs (upto 5). We will also integrate a hints section which will display the minimum steps required and step - by - step tutorial as well.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11377" y="-219617"/>
            <a:ext cx="10646469" cy="10726234"/>
          </a:xfrm>
          <a:prstGeom prst="rect">
            <a:avLst/>
          </a:prstGeom>
          <a:solidFill>
            <a:srgbClr val="318F9A"/>
          </a:solidFill>
        </p:spPr>
      </p:sp>
      <p:sp>
        <p:nvSpPr>
          <p:cNvPr name="AutoShape 3" id="3"/>
          <p:cNvSpPr/>
          <p:nvPr/>
        </p:nvSpPr>
        <p:spPr>
          <a:xfrm rot="0">
            <a:off x="17041467" y="-202002"/>
            <a:ext cx="1475526" cy="1636365"/>
          </a:xfrm>
          <a:prstGeom prst="rect">
            <a:avLst/>
          </a:prstGeom>
          <a:solidFill>
            <a:srgbClr val="FDFDFD"/>
          </a:solidFill>
        </p:spPr>
      </p:sp>
      <p:sp>
        <p:nvSpPr>
          <p:cNvPr name="AutoShape 4" id="4"/>
          <p:cNvSpPr/>
          <p:nvPr/>
        </p:nvSpPr>
        <p:spPr>
          <a:xfrm rot="0">
            <a:off x="11729603" y="695447"/>
            <a:ext cx="10869754" cy="125413"/>
          </a:xfrm>
          <a:prstGeom prst="rect">
            <a:avLst/>
          </a:prstGeom>
          <a:solidFill>
            <a:srgbClr val="318F9A"/>
          </a:solidFill>
        </p:spPr>
      </p:sp>
      <p:sp>
        <p:nvSpPr>
          <p:cNvPr name="TextBox 5" id="5"/>
          <p:cNvSpPr txBox="true"/>
          <p:nvPr/>
        </p:nvSpPr>
        <p:spPr>
          <a:xfrm rot="0">
            <a:off x="1028700" y="1098573"/>
            <a:ext cx="9132063" cy="3971925"/>
          </a:xfrm>
          <a:prstGeom prst="rect">
            <a:avLst/>
          </a:prstGeom>
        </p:spPr>
        <p:txBody>
          <a:bodyPr anchor="t" rtlCol="false" tIns="0" lIns="0" bIns="0" rIns="0">
            <a:spAutoFit/>
          </a:bodyPr>
          <a:lstStyle/>
          <a:p>
            <a:pPr>
              <a:lnSpc>
                <a:spcPts val="10500"/>
              </a:lnSpc>
            </a:pPr>
            <a:r>
              <a:rPr lang="en-US" sz="7500" spc="825">
                <a:solidFill>
                  <a:srgbClr val="FFFFFF"/>
                </a:solidFill>
                <a:latin typeface="Josefin Sans Bold"/>
              </a:rPr>
              <a:t>LANGUAGES/ FRAMEWORKS USED</a:t>
            </a:r>
          </a:p>
        </p:txBody>
      </p:sp>
      <p:sp>
        <p:nvSpPr>
          <p:cNvPr name="TextBox 6" id="6"/>
          <p:cNvSpPr txBox="true"/>
          <p:nvPr/>
        </p:nvSpPr>
        <p:spPr>
          <a:xfrm rot="0">
            <a:off x="1028700" y="5276850"/>
            <a:ext cx="8397370" cy="3981450"/>
          </a:xfrm>
          <a:prstGeom prst="rect">
            <a:avLst/>
          </a:prstGeom>
        </p:spPr>
        <p:txBody>
          <a:bodyPr anchor="t" rtlCol="false" tIns="0" lIns="0" bIns="0" rIns="0">
            <a:spAutoFit/>
          </a:bodyPr>
          <a:lstStyle/>
          <a:p>
            <a:pPr marL="647700" indent="-323850" lvl="1">
              <a:lnSpc>
                <a:spcPts val="4500"/>
              </a:lnSpc>
              <a:buFont typeface="Arial"/>
              <a:buChar char="•"/>
            </a:pPr>
            <a:r>
              <a:rPr lang="en-US" sz="3000" spc="30">
                <a:solidFill>
                  <a:srgbClr val="FFFFFF"/>
                </a:solidFill>
                <a:latin typeface="Glacial Indifference"/>
              </a:rPr>
              <a:t>Python &amp; Django Web Development framework to start the local server and integrate files</a:t>
            </a:r>
          </a:p>
          <a:p>
            <a:pPr marL="647700" indent="-323850" lvl="1">
              <a:lnSpc>
                <a:spcPts val="4500"/>
              </a:lnSpc>
              <a:buFont typeface="Arial"/>
              <a:buChar char="•"/>
            </a:pPr>
            <a:r>
              <a:rPr lang="en-US" sz="3000" spc="30">
                <a:solidFill>
                  <a:srgbClr val="FFFFFF"/>
                </a:solidFill>
                <a:latin typeface="Glacial Indifference"/>
              </a:rPr>
              <a:t>HTML</a:t>
            </a:r>
          </a:p>
          <a:p>
            <a:pPr marL="647700" indent="-323850" lvl="1">
              <a:lnSpc>
                <a:spcPts val="4500"/>
              </a:lnSpc>
              <a:buFont typeface="Arial"/>
              <a:buChar char="•"/>
            </a:pPr>
            <a:r>
              <a:rPr lang="en-US" sz="3000" spc="30">
                <a:solidFill>
                  <a:srgbClr val="FFFFFF"/>
                </a:solidFill>
                <a:latin typeface="Glacial Indifference"/>
              </a:rPr>
              <a:t>CSS and Bootstrap for Styling</a:t>
            </a:r>
          </a:p>
          <a:p>
            <a:pPr marL="647700" indent="-323850" lvl="1">
              <a:lnSpc>
                <a:spcPts val="4500"/>
              </a:lnSpc>
              <a:buFont typeface="Arial"/>
              <a:buChar char="•"/>
            </a:pPr>
            <a:r>
              <a:rPr lang="en-US" sz="3000" spc="30">
                <a:solidFill>
                  <a:srgbClr val="FFFFFF"/>
                </a:solidFill>
                <a:latin typeface="Glacial Indifference"/>
              </a:rPr>
              <a:t>JavaScript and JQuery framework for the graphics needed for Tower of Hanoi Game</a:t>
            </a:r>
          </a:p>
        </p:txBody>
      </p:sp>
      <p:grpSp>
        <p:nvGrpSpPr>
          <p:cNvPr name="Group 7" id="7"/>
          <p:cNvGrpSpPr/>
          <p:nvPr/>
        </p:nvGrpSpPr>
        <p:grpSpPr>
          <a:xfrm rot="0">
            <a:off x="12081017" y="3165498"/>
            <a:ext cx="5178283" cy="5160809"/>
            <a:chOff x="0" y="0"/>
            <a:chExt cx="6904377" cy="6881078"/>
          </a:xfrm>
        </p:grpSpPr>
        <p:pic>
          <p:nvPicPr>
            <p:cNvPr name="Picture 8" id="8"/>
            <p:cNvPicPr>
              <a:picLocks noChangeAspect="true"/>
            </p:cNvPicPr>
            <p:nvPr/>
          </p:nvPicPr>
          <p:blipFill>
            <a:blip r:embed="rId2"/>
            <a:srcRect l="0" t="0" r="0" b="0"/>
            <a:stretch>
              <a:fillRect/>
            </a:stretch>
          </p:blipFill>
          <p:spPr>
            <a:xfrm flipH="false" flipV="false" rot="0">
              <a:off x="4542792" y="0"/>
              <a:ext cx="2361585" cy="2361585"/>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4542792" y="4353072"/>
              <a:ext cx="2361585" cy="2361585"/>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0" y="0"/>
              <a:ext cx="2361585" cy="2361585"/>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0" y="4186650"/>
              <a:ext cx="2694428" cy="2694428"/>
            </a:xfrm>
            <a:prstGeom prst="rect">
              <a:avLst/>
            </a:prstGeom>
          </p:spPr>
        </p:pic>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4383F"/>
        </a:solidFill>
      </p:bgPr>
    </p:bg>
    <p:spTree>
      <p:nvGrpSpPr>
        <p:cNvPr id="1" name=""/>
        <p:cNvGrpSpPr/>
        <p:nvPr/>
      </p:nvGrpSpPr>
      <p:grpSpPr>
        <a:xfrm>
          <a:off x="0" y="0"/>
          <a:ext cx="0" cy="0"/>
          <a:chOff x="0" y="0"/>
          <a:chExt cx="0" cy="0"/>
        </a:xfrm>
      </p:grpSpPr>
      <p:grpSp>
        <p:nvGrpSpPr>
          <p:cNvPr name="Group 2" id="2"/>
          <p:cNvGrpSpPr/>
          <p:nvPr/>
        </p:nvGrpSpPr>
        <p:grpSpPr>
          <a:xfrm rot="0">
            <a:off x="8507576" y="4393150"/>
            <a:ext cx="8463835" cy="4865150"/>
            <a:chOff x="0" y="0"/>
            <a:chExt cx="11285113" cy="6486867"/>
          </a:xfrm>
        </p:grpSpPr>
        <p:sp>
          <p:nvSpPr>
            <p:cNvPr name="TextBox 3" id="3"/>
            <p:cNvSpPr txBox="true"/>
            <p:nvPr/>
          </p:nvSpPr>
          <p:spPr>
            <a:xfrm rot="0">
              <a:off x="0" y="-66675"/>
              <a:ext cx="11285113" cy="816257"/>
            </a:xfrm>
            <a:prstGeom prst="rect">
              <a:avLst/>
            </a:prstGeom>
          </p:spPr>
          <p:txBody>
            <a:bodyPr anchor="t" rtlCol="false" tIns="0" lIns="0" bIns="0" rIns="0">
              <a:spAutoFit/>
            </a:bodyPr>
            <a:lstStyle/>
            <a:p>
              <a:pPr algn="r">
                <a:lnSpc>
                  <a:spcPts val="5180"/>
                </a:lnSpc>
              </a:pPr>
              <a:r>
                <a:rPr lang="en-US" sz="3700" spc="443">
                  <a:solidFill>
                    <a:srgbClr val="FDFDFD"/>
                  </a:solidFill>
                  <a:latin typeface="League Spartan Italics"/>
                </a:rPr>
                <a:t>A RESOURCE PORTAL</a:t>
              </a:r>
            </a:p>
          </p:txBody>
        </p:sp>
        <p:sp>
          <p:nvSpPr>
            <p:cNvPr name="TextBox 4" id="4"/>
            <p:cNvSpPr txBox="true"/>
            <p:nvPr/>
          </p:nvSpPr>
          <p:spPr>
            <a:xfrm rot="0">
              <a:off x="0" y="1210017"/>
              <a:ext cx="11285113" cy="5276850"/>
            </a:xfrm>
            <a:prstGeom prst="rect">
              <a:avLst/>
            </a:prstGeom>
          </p:spPr>
          <p:txBody>
            <a:bodyPr anchor="t" rtlCol="false" tIns="0" lIns="0" bIns="0" rIns="0">
              <a:spAutoFit/>
            </a:bodyPr>
            <a:lstStyle/>
            <a:p>
              <a:pPr algn="r">
                <a:lnSpc>
                  <a:spcPts val="4500"/>
                </a:lnSpc>
              </a:pPr>
              <a:r>
                <a:rPr lang="en-US" sz="3000" spc="30">
                  <a:solidFill>
                    <a:srgbClr val="FDFDFD"/>
                  </a:solidFill>
                  <a:latin typeface="Glacial Indifference"/>
                </a:rPr>
                <a:t>We will build an interactive website showcasing the different patterns and hidden relationships of the Pascal's Triangle in other mathematical applications. It will also include an interactive Tower of Hanoi puzzle for people to solve. It will serve as an helpful, informative source for those who are curious in the topic.</a:t>
              </a:r>
            </a:p>
          </p:txBody>
        </p:sp>
      </p:grpSp>
      <p:sp>
        <p:nvSpPr>
          <p:cNvPr name="AutoShape 5" id="5"/>
          <p:cNvSpPr/>
          <p:nvPr/>
        </p:nvSpPr>
        <p:spPr>
          <a:xfrm rot="0">
            <a:off x="14430812" y="-228992"/>
            <a:ext cx="4086181" cy="3387522"/>
          </a:xfrm>
          <a:prstGeom prst="rect">
            <a:avLst/>
          </a:prstGeom>
          <a:solidFill>
            <a:srgbClr val="FDFDFD"/>
          </a:solidFill>
        </p:spPr>
      </p:sp>
      <p:grpSp>
        <p:nvGrpSpPr>
          <p:cNvPr name="Group 6" id="6"/>
          <p:cNvGrpSpPr/>
          <p:nvPr/>
        </p:nvGrpSpPr>
        <p:grpSpPr>
          <a:xfrm rot="0">
            <a:off x="1072668" y="7371057"/>
            <a:ext cx="1887243" cy="1887243"/>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8" id="8"/>
          <p:cNvGrpSpPr>
            <a:grpSpLocks noChangeAspect="true"/>
          </p:cNvGrpSpPr>
          <p:nvPr/>
        </p:nvGrpSpPr>
        <p:grpSpPr>
          <a:xfrm rot="0">
            <a:off x="1965132" y="7182178"/>
            <a:ext cx="1319595" cy="1319595"/>
            <a:chOff x="-2540" y="-2540"/>
            <a:chExt cx="6355080" cy="6355080"/>
          </a:xfrm>
        </p:grpSpPr>
        <p:sp>
          <p:nvSpPr>
            <p:cNvPr name="Freeform 9" id="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name="AutoShape 10" id="10"/>
          <p:cNvSpPr/>
          <p:nvPr/>
        </p:nvSpPr>
        <p:spPr>
          <a:xfrm rot="0">
            <a:off x="17259300" y="2057400"/>
            <a:ext cx="119085" cy="8229600"/>
          </a:xfrm>
          <a:prstGeom prst="rect">
            <a:avLst/>
          </a:prstGeom>
          <a:solidFill>
            <a:srgbClr val="318F9A"/>
          </a:solidFill>
        </p:spPr>
      </p:sp>
      <p:grpSp>
        <p:nvGrpSpPr>
          <p:cNvPr name="Group 11" id="11"/>
          <p:cNvGrpSpPr/>
          <p:nvPr/>
        </p:nvGrpSpPr>
        <p:grpSpPr>
          <a:xfrm rot="0">
            <a:off x="-2362178" y="1217724"/>
            <a:ext cx="10869754" cy="3081113"/>
            <a:chOff x="0" y="0"/>
            <a:chExt cx="14493006" cy="4108150"/>
          </a:xfrm>
        </p:grpSpPr>
        <p:sp>
          <p:nvSpPr>
            <p:cNvPr name="TextBox 12" id="12"/>
            <p:cNvSpPr txBox="true"/>
            <p:nvPr/>
          </p:nvSpPr>
          <p:spPr>
            <a:xfrm rot="0">
              <a:off x="4811615" y="-161925"/>
              <a:ext cx="9605501" cy="3463925"/>
            </a:xfrm>
            <a:prstGeom prst="rect">
              <a:avLst/>
            </a:prstGeom>
          </p:spPr>
          <p:txBody>
            <a:bodyPr anchor="t" rtlCol="false" tIns="0" lIns="0" bIns="0" rIns="0">
              <a:spAutoFit/>
            </a:bodyPr>
            <a:lstStyle/>
            <a:p>
              <a:pPr>
                <a:lnSpc>
                  <a:spcPts val="10500"/>
                </a:lnSpc>
              </a:pPr>
              <a:r>
                <a:rPr lang="en-US" sz="7500" spc="825">
                  <a:solidFill>
                    <a:srgbClr val="FDFDFD"/>
                  </a:solidFill>
                  <a:latin typeface="Josefin Sans Bold"/>
                </a:rPr>
                <a:t>OUR</a:t>
              </a:r>
            </a:p>
            <a:p>
              <a:pPr>
                <a:lnSpc>
                  <a:spcPts val="10500"/>
                </a:lnSpc>
              </a:pPr>
              <a:r>
                <a:rPr lang="en-US" sz="7500" spc="825">
                  <a:solidFill>
                    <a:srgbClr val="FDFDFD"/>
                  </a:solidFill>
                  <a:latin typeface="Josefin Sans Bold"/>
                </a:rPr>
                <a:t>PROGRAM</a:t>
              </a:r>
            </a:p>
          </p:txBody>
        </p:sp>
        <p:sp>
          <p:nvSpPr>
            <p:cNvPr name="AutoShape 13" id="13"/>
            <p:cNvSpPr/>
            <p:nvPr/>
          </p:nvSpPr>
          <p:spPr>
            <a:xfrm rot="0">
              <a:off x="0" y="3940934"/>
              <a:ext cx="14493006" cy="167217"/>
            </a:xfrm>
            <a:prstGeom prst="rect">
              <a:avLst/>
            </a:prstGeom>
            <a:solidFill>
              <a:srgbClr val="FDFDFD"/>
            </a:solidFill>
          </p:spPr>
        </p:sp>
      </p:grpSp>
      <p:sp>
        <p:nvSpPr>
          <p:cNvPr name="AutoShape 14" id="14"/>
          <p:cNvSpPr/>
          <p:nvPr/>
        </p:nvSpPr>
        <p:spPr>
          <a:xfrm rot="0">
            <a:off x="-211377" y="-176148"/>
            <a:ext cx="1023248" cy="1190339"/>
          </a:xfrm>
          <a:prstGeom prst="rect">
            <a:avLst/>
          </a:prstGeom>
          <a:solidFill>
            <a:srgbClr val="FDFDFD"/>
          </a:solid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3503530" y="-228992"/>
            <a:ext cx="5013462" cy="4054005"/>
          </a:xfrm>
          <a:prstGeom prst="rect">
            <a:avLst/>
          </a:prstGeom>
          <a:solidFill>
            <a:srgbClr val="04383F"/>
          </a:solidFill>
        </p:spPr>
      </p:sp>
      <p:grpSp>
        <p:nvGrpSpPr>
          <p:cNvPr name="Group 3" id="3"/>
          <p:cNvGrpSpPr/>
          <p:nvPr/>
        </p:nvGrpSpPr>
        <p:grpSpPr>
          <a:xfrm rot="0">
            <a:off x="12550435" y="2465664"/>
            <a:ext cx="2138011" cy="2138011"/>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5" id="5"/>
          <p:cNvGrpSpPr>
            <a:grpSpLocks noChangeAspect="true"/>
          </p:cNvGrpSpPr>
          <p:nvPr/>
        </p:nvGrpSpPr>
        <p:grpSpPr>
          <a:xfrm rot="0">
            <a:off x="13561485" y="2251688"/>
            <a:ext cx="1494936" cy="1494936"/>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7" id="7"/>
          <p:cNvSpPr txBox="true"/>
          <p:nvPr/>
        </p:nvSpPr>
        <p:spPr>
          <a:xfrm rot="0">
            <a:off x="1028700" y="1944964"/>
            <a:ext cx="11211506" cy="520700"/>
          </a:xfrm>
          <a:prstGeom prst="rect">
            <a:avLst/>
          </a:prstGeom>
        </p:spPr>
        <p:txBody>
          <a:bodyPr anchor="t" rtlCol="false" tIns="0" lIns="0" bIns="0" rIns="0">
            <a:spAutoFit/>
          </a:bodyPr>
          <a:lstStyle/>
          <a:p>
            <a:pPr>
              <a:lnSpc>
                <a:spcPts val="4024"/>
              </a:lnSpc>
            </a:pPr>
            <a:r>
              <a:rPr lang="en-US" sz="3500" spc="385">
                <a:solidFill>
                  <a:srgbClr val="04383F"/>
                </a:solidFill>
                <a:latin typeface="Glacial Indifference Bold"/>
              </a:rPr>
              <a:t>OUR FOCUS</a:t>
            </a:r>
          </a:p>
        </p:txBody>
      </p:sp>
      <p:sp>
        <p:nvSpPr>
          <p:cNvPr name="TextBox 8" id="8"/>
          <p:cNvSpPr txBox="true"/>
          <p:nvPr/>
        </p:nvSpPr>
        <p:spPr>
          <a:xfrm rot="0">
            <a:off x="1028700" y="2939189"/>
            <a:ext cx="11362046" cy="5486781"/>
          </a:xfrm>
          <a:prstGeom prst="rect">
            <a:avLst/>
          </a:prstGeom>
        </p:spPr>
        <p:txBody>
          <a:bodyPr anchor="t" rtlCol="false" tIns="0" lIns="0" bIns="0" rIns="0">
            <a:spAutoFit/>
          </a:bodyPr>
          <a:lstStyle/>
          <a:p>
            <a:pPr>
              <a:lnSpc>
                <a:spcPts val="14791"/>
              </a:lnSpc>
            </a:pPr>
            <a:r>
              <a:rPr lang="en-US" sz="8600" spc="-85">
                <a:solidFill>
                  <a:srgbClr val="04383F"/>
                </a:solidFill>
                <a:latin typeface="Josefin Sans Bold Bold"/>
              </a:rPr>
              <a:t>PASCAL'S TRIANGLE, TOWER OF HANOI &amp; BINOMIAL SERIES</a:t>
            </a:r>
          </a:p>
        </p:txBody>
      </p:sp>
      <p:sp>
        <p:nvSpPr>
          <p:cNvPr name="AutoShape 9" id="9"/>
          <p:cNvSpPr/>
          <p:nvPr/>
        </p:nvSpPr>
        <p:spPr>
          <a:xfrm rot="0">
            <a:off x="17140215" y="2129838"/>
            <a:ext cx="119085" cy="8229600"/>
          </a:xfrm>
          <a:prstGeom prst="rect">
            <a:avLst/>
          </a:prstGeom>
          <a:solidFill>
            <a:srgbClr val="318F9A"/>
          </a:solidFill>
        </p:spPr>
      </p:sp>
      <p:sp>
        <p:nvSpPr>
          <p:cNvPr name="AutoShape 10" id="10"/>
          <p:cNvSpPr/>
          <p:nvPr/>
        </p:nvSpPr>
        <p:spPr>
          <a:xfrm rot="0">
            <a:off x="-211377" y="-211377"/>
            <a:ext cx="1284046" cy="1950007"/>
          </a:xfrm>
          <a:prstGeom prst="rect">
            <a:avLst/>
          </a:prstGeom>
          <a:solidFill>
            <a:srgbClr val="04383F"/>
          </a:solidFill>
        </p:spPr>
      </p:sp>
      <p:sp>
        <p:nvSpPr>
          <p:cNvPr name="AutoShape 11" id="11"/>
          <p:cNvSpPr/>
          <p:nvPr/>
        </p:nvSpPr>
        <p:spPr>
          <a:xfrm rot="0">
            <a:off x="-203237" y="1028700"/>
            <a:ext cx="10869754" cy="125413"/>
          </a:xfrm>
          <a:prstGeom prst="rect">
            <a:avLst/>
          </a:prstGeom>
          <a:solidFill>
            <a:srgbClr val="318F9A"/>
          </a:solid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318F9A"/>
        </a:solidFill>
      </p:bgPr>
    </p:bg>
    <p:spTree>
      <p:nvGrpSpPr>
        <p:cNvPr id="1" name=""/>
        <p:cNvGrpSpPr/>
        <p:nvPr/>
      </p:nvGrpSpPr>
      <p:grpSpPr>
        <a:xfrm>
          <a:off x="0" y="0"/>
          <a:ext cx="0" cy="0"/>
          <a:chOff x="0" y="0"/>
          <a:chExt cx="0" cy="0"/>
        </a:xfrm>
      </p:grpSpPr>
      <p:sp>
        <p:nvSpPr>
          <p:cNvPr name="TextBox 2" id="2"/>
          <p:cNvSpPr txBox="true"/>
          <p:nvPr/>
        </p:nvSpPr>
        <p:spPr>
          <a:xfrm rot="0">
            <a:off x="8842016" y="747591"/>
            <a:ext cx="8417284" cy="2316268"/>
          </a:xfrm>
          <a:prstGeom prst="rect">
            <a:avLst/>
          </a:prstGeom>
        </p:spPr>
        <p:txBody>
          <a:bodyPr anchor="t" rtlCol="false" tIns="0" lIns="0" bIns="0" rIns="0">
            <a:spAutoFit/>
          </a:bodyPr>
          <a:lstStyle/>
          <a:p>
            <a:pPr algn="r">
              <a:lnSpc>
                <a:spcPts val="9295"/>
              </a:lnSpc>
            </a:pPr>
            <a:r>
              <a:rPr lang="en-US" sz="6500" spc="65">
                <a:solidFill>
                  <a:srgbClr val="FFFFFF"/>
                </a:solidFill>
                <a:latin typeface="Josefin Sans Bold"/>
              </a:rPr>
              <a:t>What our program will consist of</a:t>
            </a:r>
          </a:p>
        </p:txBody>
      </p:sp>
      <p:grpSp>
        <p:nvGrpSpPr>
          <p:cNvPr name="Group 3" id="3"/>
          <p:cNvGrpSpPr/>
          <p:nvPr/>
        </p:nvGrpSpPr>
        <p:grpSpPr>
          <a:xfrm rot="0">
            <a:off x="2449280" y="7256800"/>
            <a:ext cx="5595058" cy="2015591"/>
            <a:chOff x="0" y="0"/>
            <a:chExt cx="7460077" cy="2687455"/>
          </a:xfrm>
        </p:grpSpPr>
        <p:sp>
          <p:nvSpPr>
            <p:cNvPr name="TextBox 4" id="4"/>
            <p:cNvSpPr txBox="true"/>
            <p:nvPr/>
          </p:nvSpPr>
          <p:spPr>
            <a:xfrm rot="0">
              <a:off x="0" y="-66675"/>
              <a:ext cx="7460077" cy="816257"/>
            </a:xfrm>
            <a:prstGeom prst="rect">
              <a:avLst/>
            </a:prstGeom>
          </p:spPr>
          <p:txBody>
            <a:bodyPr anchor="t" rtlCol="false" tIns="0" lIns="0" bIns="0" rIns="0">
              <a:spAutoFit/>
            </a:bodyPr>
            <a:lstStyle/>
            <a:p>
              <a:pPr>
                <a:lnSpc>
                  <a:spcPts val="5180"/>
                </a:lnSpc>
              </a:pPr>
              <a:r>
                <a:rPr lang="en-US" sz="3700" spc="443">
                  <a:solidFill>
                    <a:srgbClr val="FFFFFF"/>
                  </a:solidFill>
                  <a:latin typeface="League Spartan Italics"/>
                </a:rPr>
                <a:t>PROBABILITY</a:t>
              </a:r>
            </a:p>
          </p:txBody>
        </p:sp>
        <p:sp>
          <p:nvSpPr>
            <p:cNvPr name="TextBox 5" id="5"/>
            <p:cNvSpPr txBox="true"/>
            <p:nvPr/>
          </p:nvSpPr>
          <p:spPr>
            <a:xfrm rot="0">
              <a:off x="0" y="841722"/>
              <a:ext cx="7460077" cy="1845733"/>
            </a:xfrm>
            <a:prstGeom prst="rect">
              <a:avLst/>
            </a:prstGeom>
          </p:spPr>
          <p:txBody>
            <a:bodyPr anchor="t" rtlCol="false" tIns="0" lIns="0" bIns="0" rIns="0">
              <a:spAutoFit/>
            </a:bodyPr>
            <a:lstStyle/>
            <a:p>
              <a:pPr>
                <a:lnSpc>
                  <a:spcPts val="3750"/>
                </a:lnSpc>
              </a:pPr>
              <a:r>
                <a:rPr lang="en-US" sz="2500" spc="25">
                  <a:solidFill>
                    <a:srgbClr val="D9D9D9"/>
                  </a:solidFill>
                  <a:latin typeface="Glacial Indifference"/>
                </a:rPr>
                <a:t>With the help of Pascal's triangle, here, we will show how many ways simultaneous coin tosses can occur.</a:t>
              </a:r>
            </a:p>
          </p:txBody>
        </p:sp>
      </p:grpSp>
      <p:grpSp>
        <p:nvGrpSpPr>
          <p:cNvPr name="Group 6" id="6"/>
          <p:cNvGrpSpPr/>
          <p:nvPr/>
        </p:nvGrpSpPr>
        <p:grpSpPr>
          <a:xfrm rot="3994440">
            <a:off x="1185313" y="6992510"/>
            <a:ext cx="714890" cy="71489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8" id="8"/>
          <p:cNvGrpSpPr>
            <a:grpSpLocks noChangeAspect="true"/>
          </p:cNvGrpSpPr>
          <p:nvPr/>
        </p:nvGrpSpPr>
        <p:grpSpPr>
          <a:xfrm rot="3994440">
            <a:off x="1581273" y="7282766"/>
            <a:ext cx="450454" cy="450454"/>
            <a:chOff x="-2540" y="-2540"/>
            <a:chExt cx="6355080" cy="6355080"/>
          </a:xfrm>
        </p:grpSpPr>
        <p:sp>
          <p:nvSpPr>
            <p:cNvPr name="Freeform 9" id="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10" id="10"/>
          <p:cNvGrpSpPr/>
          <p:nvPr/>
        </p:nvGrpSpPr>
        <p:grpSpPr>
          <a:xfrm rot="0">
            <a:off x="2449280" y="4227413"/>
            <a:ext cx="5595058" cy="1541458"/>
            <a:chOff x="0" y="0"/>
            <a:chExt cx="7460077" cy="2055277"/>
          </a:xfrm>
        </p:grpSpPr>
        <p:sp>
          <p:nvSpPr>
            <p:cNvPr name="TextBox 11" id="11"/>
            <p:cNvSpPr txBox="true"/>
            <p:nvPr/>
          </p:nvSpPr>
          <p:spPr>
            <a:xfrm rot="0">
              <a:off x="0" y="-66675"/>
              <a:ext cx="7460077" cy="816257"/>
            </a:xfrm>
            <a:prstGeom prst="rect">
              <a:avLst/>
            </a:prstGeom>
          </p:spPr>
          <p:txBody>
            <a:bodyPr anchor="t" rtlCol="false" tIns="0" lIns="0" bIns="0" rIns="0">
              <a:spAutoFit/>
            </a:bodyPr>
            <a:lstStyle/>
            <a:p>
              <a:pPr>
                <a:lnSpc>
                  <a:spcPts val="5180"/>
                </a:lnSpc>
              </a:pPr>
              <a:r>
                <a:rPr lang="en-US" sz="3700" spc="443">
                  <a:solidFill>
                    <a:srgbClr val="FFFFFF"/>
                  </a:solidFill>
                  <a:latin typeface="League Spartan Italics"/>
                </a:rPr>
                <a:t>TOWER OF HANOI</a:t>
              </a:r>
            </a:p>
          </p:txBody>
        </p:sp>
        <p:sp>
          <p:nvSpPr>
            <p:cNvPr name="TextBox 12" id="12"/>
            <p:cNvSpPr txBox="true"/>
            <p:nvPr/>
          </p:nvSpPr>
          <p:spPr>
            <a:xfrm rot="0">
              <a:off x="0" y="841722"/>
              <a:ext cx="7460077" cy="1213556"/>
            </a:xfrm>
            <a:prstGeom prst="rect">
              <a:avLst/>
            </a:prstGeom>
          </p:spPr>
          <p:txBody>
            <a:bodyPr anchor="t" rtlCol="false" tIns="0" lIns="0" bIns="0" rIns="0">
              <a:spAutoFit/>
            </a:bodyPr>
            <a:lstStyle/>
            <a:p>
              <a:pPr>
                <a:lnSpc>
                  <a:spcPts val="3750"/>
                </a:lnSpc>
              </a:pPr>
              <a:r>
                <a:rPr lang="en-US" sz="2500" spc="25">
                  <a:solidFill>
                    <a:srgbClr val="D9D9D9"/>
                  </a:solidFill>
                  <a:latin typeface="Glacial Indifference"/>
                </a:rPr>
                <a:t>An interactive Tower of Hanoi game that people can play online</a:t>
              </a:r>
            </a:p>
          </p:txBody>
        </p:sp>
      </p:grpSp>
      <p:grpSp>
        <p:nvGrpSpPr>
          <p:cNvPr name="Group 13" id="13"/>
          <p:cNvGrpSpPr/>
          <p:nvPr/>
        </p:nvGrpSpPr>
        <p:grpSpPr>
          <a:xfrm rot="3994440">
            <a:off x="1185313" y="3963123"/>
            <a:ext cx="714890" cy="714890"/>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5" id="15"/>
          <p:cNvGrpSpPr>
            <a:grpSpLocks noChangeAspect="true"/>
          </p:cNvGrpSpPr>
          <p:nvPr/>
        </p:nvGrpSpPr>
        <p:grpSpPr>
          <a:xfrm rot="3994440">
            <a:off x="1581273" y="4253379"/>
            <a:ext cx="450454" cy="450454"/>
            <a:chOff x="-2540" y="-2540"/>
            <a:chExt cx="6355080" cy="6355080"/>
          </a:xfrm>
        </p:grpSpPr>
        <p:sp>
          <p:nvSpPr>
            <p:cNvPr name="Freeform 16" id="1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17" id="17"/>
          <p:cNvGrpSpPr/>
          <p:nvPr/>
        </p:nvGrpSpPr>
        <p:grpSpPr>
          <a:xfrm rot="0">
            <a:off x="11664242" y="7256800"/>
            <a:ext cx="5595058" cy="2489725"/>
            <a:chOff x="0" y="0"/>
            <a:chExt cx="7460077" cy="3319633"/>
          </a:xfrm>
        </p:grpSpPr>
        <p:sp>
          <p:nvSpPr>
            <p:cNvPr name="TextBox 18" id="18"/>
            <p:cNvSpPr txBox="true"/>
            <p:nvPr/>
          </p:nvSpPr>
          <p:spPr>
            <a:xfrm rot="0">
              <a:off x="0" y="-66675"/>
              <a:ext cx="7460077" cy="816257"/>
            </a:xfrm>
            <a:prstGeom prst="rect">
              <a:avLst/>
            </a:prstGeom>
          </p:spPr>
          <p:txBody>
            <a:bodyPr anchor="t" rtlCol="false" tIns="0" lIns="0" bIns="0" rIns="0">
              <a:spAutoFit/>
            </a:bodyPr>
            <a:lstStyle/>
            <a:p>
              <a:pPr>
                <a:lnSpc>
                  <a:spcPts val="5180"/>
                </a:lnSpc>
              </a:pPr>
              <a:r>
                <a:rPr lang="en-US" sz="3700" spc="443">
                  <a:solidFill>
                    <a:srgbClr val="FFFFFF"/>
                  </a:solidFill>
                  <a:latin typeface="League Spartan Italics"/>
                </a:rPr>
                <a:t>COMBINATIONS</a:t>
              </a:r>
            </a:p>
          </p:txBody>
        </p:sp>
        <p:sp>
          <p:nvSpPr>
            <p:cNvPr name="TextBox 19" id="19"/>
            <p:cNvSpPr txBox="true"/>
            <p:nvPr/>
          </p:nvSpPr>
          <p:spPr>
            <a:xfrm rot="0">
              <a:off x="0" y="841722"/>
              <a:ext cx="7460077" cy="2477911"/>
            </a:xfrm>
            <a:prstGeom prst="rect">
              <a:avLst/>
            </a:prstGeom>
          </p:spPr>
          <p:txBody>
            <a:bodyPr anchor="t" rtlCol="false" tIns="0" lIns="0" bIns="0" rIns="0">
              <a:spAutoFit/>
            </a:bodyPr>
            <a:lstStyle/>
            <a:p>
              <a:pPr>
                <a:lnSpc>
                  <a:spcPts val="3750"/>
                </a:lnSpc>
              </a:pPr>
              <a:r>
                <a:rPr lang="en-US" sz="2500" spc="25">
                  <a:solidFill>
                    <a:srgbClr val="D9D9D9"/>
                  </a:solidFill>
                  <a:latin typeface="Glacial Indifference"/>
                </a:rPr>
                <a:t>Our website will be able to calculate the number of combinations of objects possible and will relate this result with the pascal's triangle.</a:t>
              </a:r>
            </a:p>
          </p:txBody>
        </p:sp>
      </p:grpSp>
      <p:grpSp>
        <p:nvGrpSpPr>
          <p:cNvPr name="Group 20" id="20"/>
          <p:cNvGrpSpPr/>
          <p:nvPr/>
        </p:nvGrpSpPr>
        <p:grpSpPr>
          <a:xfrm rot="3994440">
            <a:off x="10400275" y="6992510"/>
            <a:ext cx="714890" cy="714890"/>
            <a:chOff x="0" y="0"/>
            <a:chExt cx="6350000" cy="6350000"/>
          </a:xfrm>
        </p:grpSpPr>
        <p:sp>
          <p:nvSpPr>
            <p:cNvPr name="Freeform 21" id="2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22" id="22"/>
          <p:cNvGrpSpPr>
            <a:grpSpLocks noChangeAspect="true"/>
          </p:cNvGrpSpPr>
          <p:nvPr/>
        </p:nvGrpSpPr>
        <p:grpSpPr>
          <a:xfrm rot="3994440">
            <a:off x="10796235" y="7282766"/>
            <a:ext cx="450454" cy="450454"/>
            <a:chOff x="-2540" y="-2540"/>
            <a:chExt cx="6355080" cy="6355080"/>
          </a:xfrm>
        </p:grpSpPr>
        <p:sp>
          <p:nvSpPr>
            <p:cNvPr name="Freeform 23" id="23"/>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24" id="24"/>
          <p:cNvGrpSpPr/>
          <p:nvPr/>
        </p:nvGrpSpPr>
        <p:grpSpPr>
          <a:xfrm rot="0">
            <a:off x="11664242" y="4227413"/>
            <a:ext cx="5595058" cy="2015591"/>
            <a:chOff x="0" y="0"/>
            <a:chExt cx="7460077" cy="2687455"/>
          </a:xfrm>
        </p:grpSpPr>
        <p:sp>
          <p:nvSpPr>
            <p:cNvPr name="TextBox 25" id="25"/>
            <p:cNvSpPr txBox="true"/>
            <p:nvPr/>
          </p:nvSpPr>
          <p:spPr>
            <a:xfrm rot="0">
              <a:off x="0" y="-66675"/>
              <a:ext cx="7460077" cy="816257"/>
            </a:xfrm>
            <a:prstGeom prst="rect">
              <a:avLst/>
            </a:prstGeom>
          </p:spPr>
          <p:txBody>
            <a:bodyPr anchor="t" rtlCol="false" tIns="0" lIns="0" bIns="0" rIns="0">
              <a:spAutoFit/>
            </a:bodyPr>
            <a:lstStyle/>
            <a:p>
              <a:pPr>
                <a:lnSpc>
                  <a:spcPts val="5180"/>
                </a:lnSpc>
              </a:pPr>
              <a:r>
                <a:rPr lang="en-US" sz="3700" spc="443">
                  <a:solidFill>
                    <a:srgbClr val="FFFFFF"/>
                  </a:solidFill>
                  <a:latin typeface="League Spartan Italics"/>
                </a:rPr>
                <a:t>BINOMIAL SERIES</a:t>
              </a:r>
            </a:p>
          </p:txBody>
        </p:sp>
        <p:sp>
          <p:nvSpPr>
            <p:cNvPr name="TextBox 26" id="26"/>
            <p:cNvSpPr txBox="true"/>
            <p:nvPr/>
          </p:nvSpPr>
          <p:spPr>
            <a:xfrm rot="0">
              <a:off x="0" y="841722"/>
              <a:ext cx="7460077" cy="1845733"/>
            </a:xfrm>
            <a:prstGeom prst="rect">
              <a:avLst/>
            </a:prstGeom>
          </p:spPr>
          <p:txBody>
            <a:bodyPr anchor="t" rtlCol="false" tIns="0" lIns="0" bIns="0" rIns="0">
              <a:spAutoFit/>
            </a:bodyPr>
            <a:lstStyle/>
            <a:p>
              <a:pPr>
                <a:lnSpc>
                  <a:spcPts val="3750"/>
                </a:lnSpc>
              </a:pPr>
              <a:r>
                <a:rPr lang="en-US" sz="2500" spc="25">
                  <a:solidFill>
                    <a:srgbClr val="D9D9D9"/>
                  </a:solidFill>
                  <a:latin typeface="Glacial Indifference"/>
                </a:rPr>
                <a:t>This section will calculate the coefficients of a binomial series of the form (a + x)^n</a:t>
              </a:r>
            </a:p>
          </p:txBody>
        </p:sp>
      </p:grpSp>
      <p:grpSp>
        <p:nvGrpSpPr>
          <p:cNvPr name="Group 27" id="27"/>
          <p:cNvGrpSpPr/>
          <p:nvPr/>
        </p:nvGrpSpPr>
        <p:grpSpPr>
          <a:xfrm rot="3994440">
            <a:off x="10400275" y="3963123"/>
            <a:ext cx="714890" cy="714890"/>
            <a:chOff x="0" y="0"/>
            <a:chExt cx="6350000" cy="6350000"/>
          </a:xfrm>
        </p:grpSpPr>
        <p:sp>
          <p:nvSpPr>
            <p:cNvPr name="Freeform 28" id="2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29" id="29"/>
          <p:cNvGrpSpPr>
            <a:grpSpLocks noChangeAspect="true"/>
          </p:cNvGrpSpPr>
          <p:nvPr/>
        </p:nvGrpSpPr>
        <p:grpSpPr>
          <a:xfrm rot="3994440">
            <a:off x="10796235" y="4253379"/>
            <a:ext cx="450454" cy="450454"/>
            <a:chOff x="-2540" y="-2540"/>
            <a:chExt cx="6355080" cy="6355080"/>
          </a:xfrm>
        </p:grpSpPr>
        <p:sp>
          <p:nvSpPr>
            <p:cNvPr name="Freeform 30" id="3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name="AutoShape 31" id="31"/>
          <p:cNvSpPr/>
          <p:nvPr/>
        </p:nvSpPr>
        <p:spPr>
          <a:xfrm rot="0">
            <a:off x="-211377" y="-211377"/>
            <a:ext cx="1284046" cy="2790356"/>
          </a:xfrm>
          <a:prstGeom prst="rect">
            <a:avLst/>
          </a:prstGeom>
          <a:solidFill>
            <a:srgbClr val="FDFDFD"/>
          </a:solidFill>
        </p:spPr>
      </p:sp>
      <p:sp>
        <p:nvSpPr>
          <p:cNvPr name="AutoShape 32" id="32"/>
          <p:cNvSpPr/>
          <p:nvPr/>
        </p:nvSpPr>
        <p:spPr>
          <a:xfrm rot="0">
            <a:off x="-2248154" y="1456849"/>
            <a:ext cx="10869754" cy="125413"/>
          </a:xfrm>
          <a:prstGeom prst="rect">
            <a:avLst/>
          </a:prstGeom>
          <a:solidFill>
            <a:srgbClr val="04383F"/>
          </a:solid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50315" y="3947539"/>
            <a:ext cx="9765017" cy="2638425"/>
          </a:xfrm>
          <a:prstGeom prst="rect">
            <a:avLst/>
          </a:prstGeom>
        </p:spPr>
        <p:txBody>
          <a:bodyPr anchor="t" rtlCol="false" tIns="0" lIns="0" bIns="0" rIns="0">
            <a:spAutoFit/>
          </a:bodyPr>
          <a:lstStyle/>
          <a:p>
            <a:pPr algn="r">
              <a:lnSpc>
                <a:spcPts val="10500"/>
              </a:lnSpc>
            </a:pPr>
            <a:r>
              <a:rPr lang="en-US" sz="7500" spc="825">
                <a:solidFill>
                  <a:srgbClr val="04383F"/>
                </a:solidFill>
                <a:latin typeface="Josefin Sans Bold"/>
              </a:rPr>
              <a:t>PASCAL'S TRIANGLE</a:t>
            </a:r>
          </a:p>
        </p:txBody>
      </p:sp>
      <p:sp>
        <p:nvSpPr>
          <p:cNvPr name="TextBox 3" id="3"/>
          <p:cNvSpPr txBox="true"/>
          <p:nvPr/>
        </p:nvSpPr>
        <p:spPr>
          <a:xfrm rot="0">
            <a:off x="7494283" y="6767531"/>
            <a:ext cx="9765017" cy="1123950"/>
          </a:xfrm>
          <a:prstGeom prst="rect">
            <a:avLst/>
          </a:prstGeom>
        </p:spPr>
        <p:txBody>
          <a:bodyPr anchor="t" rtlCol="false" tIns="0" lIns="0" bIns="0" rIns="0">
            <a:spAutoFit/>
          </a:bodyPr>
          <a:lstStyle/>
          <a:p>
            <a:pPr algn="r">
              <a:lnSpc>
                <a:spcPts val="4500"/>
              </a:lnSpc>
            </a:pPr>
            <a:r>
              <a:rPr lang="en-US" sz="3000" spc="30">
                <a:solidFill>
                  <a:srgbClr val="04383F"/>
                </a:solidFill>
                <a:latin typeface="Glacial Indifference"/>
              </a:rPr>
              <a:t>In </a:t>
            </a:r>
            <a:r>
              <a:rPr lang="en-US" sz="3000" spc="30">
                <a:solidFill>
                  <a:srgbClr val="04383F"/>
                </a:solidFill>
                <a:latin typeface="Glacial Indifference"/>
              </a:rPr>
              <a:t>mathematics,</a:t>
            </a:r>
            <a:r>
              <a:rPr lang="en-US" sz="3000" spc="30">
                <a:solidFill>
                  <a:srgbClr val="04383F"/>
                </a:solidFill>
                <a:latin typeface="Glacial Indifference"/>
              </a:rPr>
              <a:t> Pascal's triangle is a triangular Array of the binomial coefficients.</a:t>
            </a:r>
          </a:p>
        </p:txBody>
      </p:sp>
      <p:sp>
        <p:nvSpPr>
          <p:cNvPr name="AutoShape 4" id="4"/>
          <p:cNvSpPr/>
          <p:nvPr/>
        </p:nvSpPr>
        <p:spPr>
          <a:xfrm rot="0">
            <a:off x="-228992" y="-211377"/>
            <a:ext cx="5013462" cy="4036391"/>
          </a:xfrm>
          <a:prstGeom prst="rect">
            <a:avLst/>
          </a:prstGeom>
          <a:solidFill>
            <a:srgbClr val="04383F"/>
          </a:solidFill>
        </p:spPr>
      </p:sp>
      <p:sp>
        <p:nvSpPr>
          <p:cNvPr name="AutoShape 5" id="5"/>
          <p:cNvSpPr/>
          <p:nvPr/>
        </p:nvSpPr>
        <p:spPr>
          <a:xfrm rot="0">
            <a:off x="1028700" y="2344329"/>
            <a:ext cx="119085" cy="8229600"/>
          </a:xfrm>
          <a:prstGeom prst="rect">
            <a:avLst/>
          </a:prstGeom>
          <a:solidFill>
            <a:srgbClr val="318F9A"/>
          </a:solidFill>
        </p:spPr>
      </p:sp>
      <p:sp>
        <p:nvSpPr>
          <p:cNvPr name="AutoShape 6" id="6"/>
          <p:cNvSpPr/>
          <p:nvPr/>
        </p:nvSpPr>
        <p:spPr>
          <a:xfrm rot="0">
            <a:off x="17215332" y="-176148"/>
            <a:ext cx="1319275" cy="1914778"/>
          </a:xfrm>
          <a:prstGeom prst="rect">
            <a:avLst/>
          </a:prstGeom>
          <a:solidFill>
            <a:srgbClr val="04383F"/>
          </a:solidFill>
        </p:spPr>
      </p:sp>
      <p:grpSp>
        <p:nvGrpSpPr>
          <p:cNvPr name="Group 7" id="7"/>
          <p:cNvGrpSpPr/>
          <p:nvPr/>
        </p:nvGrpSpPr>
        <p:grpSpPr>
          <a:xfrm rot="-6582049">
            <a:off x="4052079" y="6425765"/>
            <a:ext cx="2138011" cy="2138011"/>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9" id="9"/>
          <p:cNvGrpSpPr>
            <a:grpSpLocks noChangeAspect="true"/>
          </p:cNvGrpSpPr>
          <p:nvPr/>
        </p:nvGrpSpPr>
        <p:grpSpPr>
          <a:xfrm rot="-6582049">
            <a:off x="3608030" y="6188319"/>
            <a:ext cx="1494936" cy="1494936"/>
            <a:chOff x="-2540" y="-2540"/>
            <a:chExt cx="6355080" cy="6355080"/>
          </a:xfrm>
        </p:grpSpPr>
        <p:sp>
          <p:nvSpPr>
            <p:cNvPr name="Freeform 10" id="1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name="AutoShape 11" id="11"/>
          <p:cNvSpPr/>
          <p:nvPr/>
        </p:nvSpPr>
        <p:spPr>
          <a:xfrm rot="0">
            <a:off x="7707632" y="1028700"/>
            <a:ext cx="10869754" cy="125413"/>
          </a:xfrm>
          <a:prstGeom prst="rect">
            <a:avLst/>
          </a:prstGeom>
          <a:solidFill>
            <a:srgbClr val="318F9A"/>
          </a:solid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99840" y="2859510"/>
            <a:ext cx="7801199" cy="2638425"/>
          </a:xfrm>
          <a:prstGeom prst="rect">
            <a:avLst/>
          </a:prstGeom>
        </p:spPr>
        <p:txBody>
          <a:bodyPr anchor="t" rtlCol="false" tIns="0" lIns="0" bIns="0" rIns="0">
            <a:spAutoFit/>
          </a:bodyPr>
          <a:lstStyle/>
          <a:p>
            <a:pPr>
              <a:lnSpc>
                <a:spcPts val="10500"/>
              </a:lnSpc>
            </a:pPr>
            <a:r>
              <a:rPr lang="en-US" sz="7500" spc="825">
                <a:solidFill>
                  <a:srgbClr val="04383F"/>
                </a:solidFill>
                <a:latin typeface="Josefin Sans Bold"/>
              </a:rPr>
              <a:t>INTERESTING FACTS</a:t>
            </a:r>
          </a:p>
        </p:txBody>
      </p:sp>
      <p:grpSp>
        <p:nvGrpSpPr>
          <p:cNvPr name="Group 3" id="3"/>
          <p:cNvGrpSpPr/>
          <p:nvPr/>
        </p:nvGrpSpPr>
        <p:grpSpPr>
          <a:xfrm rot="0">
            <a:off x="9946097" y="6816448"/>
            <a:ext cx="7313203" cy="1731922"/>
            <a:chOff x="0" y="0"/>
            <a:chExt cx="9750937" cy="2309230"/>
          </a:xfrm>
        </p:grpSpPr>
        <p:sp>
          <p:nvSpPr>
            <p:cNvPr name="TextBox 4" id="4"/>
            <p:cNvSpPr txBox="true"/>
            <p:nvPr/>
          </p:nvSpPr>
          <p:spPr>
            <a:xfrm rot="0">
              <a:off x="0" y="-66675"/>
              <a:ext cx="9750937" cy="733848"/>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Bold"/>
                </a:rPr>
                <a:t>RELATION WITH 11</a:t>
              </a:r>
            </a:p>
          </p:txBody>
        </p:sp>
        <p:sp>
          <p:nvSpPr>
            <p:cNvPr name="TextBox 5" id="5"/>
            <p:cNvSpPr txBox="true"/>
            <p:nvPr/>
          </p:nvSpPr>
          <p:spPr>
            <a:xfrm rot="0">
              <a:off x="0" y="842380"/>
              <a:ext cx="9750937" cy="1466850"/>
            </a:xfrm>
            <a:prstGeom prst="rect">
              <a:avLst/>
            </a:prstGeom>
          </p:spPr>
          <p:txBody>
            <a:bodyPr anchor="t" rtlCol="false" tIns="0" lIns="0" bIns="0" rIns="0">
              <a:spAutoFit/>
            </a:bodyPr>
            <a:lstStyle/>
            <a:p>
              <a:pPr>
                <a:lnSpc>
                  <a:spcPts val="4500"/>
                </a:lnSpc>
              </a:pPr>
              <a:r>
                <a:rPr lang="en-US" sz="3000" spc="30">
                  <a:solidFill>
                    <a:srgbClr val="04383F"/>
                  </a:solidFill>
                  <a:latin typeface="Glacial Indifference"/>
                </a:rPr>
                <a:t>Each row of a Pascal's Triangle is a power of 11</a:t>
              </a:r>
            </a:p>
          </p:txBody>
        </p:sp>
      </p:grpSp>
      <p:grpSp>
        <p:nvGrpSpPr>
          <p:cNvPr name="Group 6" id="6"/>
          <p:cNvGrpSpPr/>
          <p:nvPr/>
        </p:nvGrpSpPr>
        <p:grpSpPr>
          <a:xfrm rot="0">
            <a:off x="9946097" y="3021435"/>
            <a:ext cx="7313203" cy="2300247"/>
            <a:chOff x="0" y="0"/>
            <a:chExt cx="9750937" cy="3066996"/>
          </a:xfrm>
        </p:grpSpPr>
        <p:sp>
          <p:nvSpPr>
            <p:cNvPr name="TextBox 7" id="7"/>
            <p:cNvSpPr txBox="true"/>
            <p:nvPr/>
          </p:nvSpPr>
          <p:spPr>
            <a:xfrm rot="0">
              <a:off x="0" y="-66675"/>
              <a:ext cx="9750937" cy="729615"/>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Bold"/>
                </a:rPr>
                <a:t>CONSECUTIVE PAIRS</a:t>
              </a:r>
            </a:p>
          </p:txBody>
        </p:sp>
        <p:sp>
          <p:nvSpPr>
            <p:cNvPr name="TextBox 8" id="8"/>
            <p:cNvSpPr txBox="true"/>
            <p:nvPr/>
          </p:nvSpPr>
          <p:spPr>
            <a:xfrm rot="0">
              <a:off x="0" y="838146"/>
              <a:ext cx="9750937" cy="2228850"/>
            </a:xfrm>
            <a:prstGeom prst="rect">
              <a:avLst/>
            </a:prstGeom>
          </p:spPr>
          <p:txBody>
            <a:bodyPr anchor="t" rtlCol="false" tIns="0" lIns="0" bIns="0" rIns="0">
              <a:spAutoFit/>
            </a:bodyPr>
            <a:lstStyle/>
            <a:p>
              <a:pPr>
                <a:lnSpc>
                  <a:spcPts val="4500"/>
                </a:lnSpc>
              </a:pPr>
              <a:r>
                <a:rPr lang="en-US" sz="3000" spc="30">
                  <a:solidFill>
                    <a:srgbClr val="04383F"/>
                  </a:solidFill>
                  <a:latin typeface="Glacial Indifference"/>
                </a:rPr>
                <a:t>Sum of every pair of consecutive elements gives us the corresponding element to the bottom of the pair. </a:t>
              </a:r>
            </a:p>
          </p:txBody>
        </p:sp>
      </p:grpSp>
      <p:grpSp>
        <p:nvGrpSpPr>
          <p:cNvPr name="Group 9" id="9"/>
          <p:cNvGrpSpPr/>
          <p:nvPr/>
        </p:nvGrpSpPr>
        <p:grpSpPr>
          <a:xfrm rot="0">
            <a:off x="1699840" y="6816448"/>
            <a:ext cx="7216299" cy="1731922"/>
            <a:chOff x="0" y="0"/>
            <a:chExt cx="9621732" cy="2309230"/>
          </a:xfrm>
        </p:grpSpPr>
        <p:sp>
          <p:nvSpPr>
            <p:cNvPr name="TextBox 10" id="10"/>
            <p:cNvSpPr txBox="true"/>
            <p:nvPr/>
          </p:nvSpPr>
          <p:spPr>
            <a:xfrm rot="0">
              <a:off x="0" y="-66675"/>
              <a:ext cx="9621732" cy="733848"/>
            </a:xfrm>
            <a:prstGeom prst="rect">
              <a:avLst/>
            </a:prstGeom>
          </p:spPr>
          <p:txBody>
            <a:bodyPr anchor="t" rtlCol="false" tIns="0" lIns="0" bIns="0" rIns="0">
              <a:spAutoFit/>
            </a:bodyPr>
            <a:lstStyle/>
            <a:p>
              <a:pPr>
                <a:lnSpc>
                  <a:spcPts val="4620"/>
                </a:lnSpc>
              </a:pPr>
              <a:r>
                <a:rPr lang="en-US" sz="3300" spc="495">
                  <a:solidFill>
                    <a:srgbClr val="04383F"/>
                  </a:solidFill>
                  <a:latin typeface="Glacial Indifference Bold"/>
                </a:rPr>
                <a:t>SUM</a:t>
              </a:r>
            </a:p>
          </p:txBody>
        </p:sp>
        <p:sp>
          <p:nvSpPr>
            <p:cNvPr name="TextBox 11" id="11"/>
            <p:cNvSpPr txBox="true"/>
            <p:nvPr/>
          </p:nvSpPr>
          <p:spPr>
            <a:xfrm rot="0">
              <a:off x="0" y="842380"/>
              <a:ext cx="9621732" cy="1466850"/>
            </a:xfrm>
            <a:prstGeom prst="rect">
              <a:avLst/>
            </a:prstGeom>
          </p:spPr>
          <p:txBody>
            <a:bodyPr anchor="t" rtlCol="false" tIns="0" lIns="0" bIns="0" rIns="0">
              <a:spAutoFit/>
            </a:bodyPr>
            <a:lstStyle/>
            <a:p>
              <a:pPr>
                <a:lnSpc>
                  <a:spcPts val="4500"/>
                </a:lnSpc>
              </a:pPr>
              <a:r>
                <a:rPr lang="en-US" sz="3000" spc="30">
                  <a:solidFill>
                    <a:srgbClr val="04383F"/>
                  </a:solidFill>
                  <a:latin typeface="Glacial Indifference"/>
                </a:rPr>
                <a:t>The sum of each row in a pascal's triangle is 2^n</a:t>
              </a:r>
            </a:p>
          </p:txBody>
        </p:sp>
      </p:grpSp>
      <p:sp>
        <p:nvSpPr>
          <p:cNvPr name="AutoShape 12" id="12"/>
          <p:cNvSpPr/>
          <p:nvPr/>
        </p:nvSpPr>
        <p:spPr>
          <a:xfrm rot="0">
            <a:off x="17215332" y="-211377"/>
            <a:ext cx="1301660" cy="1950007"/>
          </a:xfrm>
          <a:prstGeom prst="rect">
            <a:avLst/>
          </a:prstGeom>
          <a:solidFill>
            <a:srgbClr val="04383F"/>
          </a:solidFill>
        </p:spPr>
      </p:sp>
      <p:sp>
        <p:nvSpPr>
          <p:cNvPr name="AutoShape 13" id="13"/>
          <p:cNvSpPr/>
          <p:nvPr/>
        </p:nvSpPr>
        <p:spPr>
          <a:xfrm rot="0">
            <a:off x="2839405" y="869315"/>
            <a:ext cx="15766959" cy="125413"/>
          </a:xfrm>
          <a:prstGeom prst="rect">
            <a:avLst/>
          </a:prstGeom>
          <a:solidFill>
            <a:srgbClr val="318F9A"/>
          </a:solidFill>
        </p:spPr>
      </p:sp>
      <p:sp>
        <p:nvSpPr>
          <p:cNvPr name="AutoShape 14" id="14"/>
          <p:cNvSpPr/>
          <p:nvPr/>
        </p:nvSpPr>
        <p:spPr>
          <a:xfrm rot="0">
            <a:off x="-211377" y="8548370"/>
            <a:ext cx="1284046" cy="1985237"/>
          </a:xfrm>
          <a:prstGeom prst="rect">
            <a:avLst/>
          </a:prstGeom>
          <a:solidFill>
            <a:srgbClr val="04383F"/>
          </a:solidFill>
        </p:spPr>
      </p:sp>
      <p:sp>
        <p:nvSpPr>
          <p:cNvPr name="AutoShape 15" id="15"/>
          <p:cNvSpPr/>
          <p:nvPr/>
        </p:nvSpPr>
        <p:spPr>
          <a:xfrm rot="0">
            <a:off x="476791" y="2441886"/>
            <a:ext cx="119085" cy="8229600"/>
          </a:xfrm>
          <a:prstGeom prst="rect">
            <a:avLst/>
          </a:prstGeom>
          <a:solidFill>
            <a:srgbClr val="318F9A"/>
          </a:solidFill>
        </p:spPr>
      </p:sp>
      <p:grpSp>
        <p:nvGrpSpPr>
          <p:cNvPr name="Group 16" id="16"/>
          <p:cNvGrpSpPr/>
          <p:nvPr/>
        </p:nvGrpSpPr>
        <p:grpSpPr>
          <a:xfrm rot="3994440">
            <a:off x="765337" y="616379"/>
            <a:ext cx="1075468" cy="1075468"/>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18" id="18"/>
          <p:cNvGrpSpPr>
            <a:grpSpLocks noChangeAspect="true"/>
          </p:cNvGrpSpPr>
          <p:nvPr/>
        </p:nvGrpSpPr>
        <p:grpSpPr>
          <a:xfrm rot="3994440">
            <a:off x="1361012" y="1053035"/>
            <a:ext cx="677655" cy="677655"/>
            <a:chOff x="-2540" y="-2540"/>
            <a:chExt cx="6355080" cy="6355080"/>
          </a:xfrm>
        </p:grpSpPr>
        <p:sp>
          <p:nvSpPr>
            <p:cNvPr name="Freeform 19" id="1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99840" y="2859510"/>
            <a:ext cx="7801199" cy="2638425"/>
          </a:xfrm>
          <a:prstGeom prst="rect">
            <a:avLst/>
          </a:prstGeom>
        </p:spPr>
        <p:txBody>
          <a:bodyPr anchor="t" rtlCol="false" tIns="0" lIns="0" bIns="0" rIns="0">
            <a:spAutoFit/>
          </a:bodyPr>
          <a:lstStyle/>
          <a:p>
            <a:pPr>
              <a:lnSpc>
                <a:spcPts val="10500"/>
              </a:lnSpc>
            </a:pPr>
            <a:r>
              <a:rPr lang="en-US" sz="7500" spc="825">
                <a:solidFill>
                  <a:srgbClr val="04383F"/>
                </a:solidFill>
                <a:latin typeface="Josefin Sans Bold"/>
              </a:rPr>
              <a:t>HOMEPAGE CODE</a:t>
            </a:r>
          </a:p>
        </p:txBody>
      </p:sp>
      <p:sp>
        <p:nvSpPr>
          <p:cNvPr name="AutoShape 3" id="3"/>
          <p:cNvSpPr/>
          <p:nvPr/>
        </p:nvSpPr>
        <p:spPr>
          <a:xfrm rot="0">
            <a:off x="17215332" y="-211377"/>
            <a:ext cx="1301660" cy="1950007"/>
          </a:xfrm>
          <a:prstGeom prst="rect">
            <a:avLst/>
          </a:prstGeom>
          <a:solidFill>
            <a:srgbClr val="04383F"/>
          </a:solidFill>
        </p:spPr>
      </p:sp>
      <p:sp>
        <p:nvSpPr>
          <p:cNvPr name="AutoShape 4" id="4"/>
          <p:cNvSpPr/>
          <p:nvPr/>
        </p:nvSpPr>
        <p:spPr>
          <a:xfrm rot="0">
            <a:off x="2839405" y="869315"/>
            <a:ext cx="15766959" cy="125413"/>
          </a:xfrm>
          <a:prstGeom prst="rect">
            <a:avLst/>
          </a:prstGeom>
          <a:solidFill>
            <a:srgbClr val="318F9A"/>
          </a:solidFill>
        </p:spPr>
      </p:sp>
      <p:sp>
        <p:nvSpPr>
          <p:cNvPr name="AutoShape 5" id="5"/>
          <p:cNvSpPr/>
          <p:nvPr/>
        </p:nvSpPr>
        <p:spPr>
          <a:xfrm rot="0">
            <a:off x="-211377" y="8548370"/>
            <a:ext cx="1284046" cy="1985237"/>
          </a:xfrm>
          <a:prstGeom prst="rect">
            <a:avLst/>
          </a:prstGeom>
          <a:solidFill>
            <a:srgbClr val="04383F"/>
          </a:solidFill>
        </p:spPr>
      </p:sp>
      <p:sp>
        <p:nvSpPr>
          <p:cNvPr name="AutoShape 6" id="6"/>
          <p:cNvSpPr/>
          <p:nvPr/>
        </p:nvSpPr>
        <p:spPr>
          <a:xfrm rot="0">
            <a:off x="476791" y="2441886"/>
            <a:ext cx="119085" cy="8229600"/>
          </a:xfrm>
          <a:prstGeom prst="rect">
            <a:avLst/>
          </a:prstGeom>
          <a:solidFill>
            <a:srgbClr val="318F9A"/>
          </a:solidFill>
        </p:spPr>
      </p:sp>
      <p:grpSp>
        <p:nvGrpSpPr>
          <p:cNvPr name="Group 7" id="7"/>
          <p:cNvGrpSpPr/>
          <p:nvPr/>
        </p:nvGrpSpPr>
        <p:grpSpPr>
          <a:xfrm rot="3994440">
            <a:off x="765337" y="616379"/>
            <a:ext cx="1075468" cy="107546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9" id="9"/>
          <p:cNvGrpSpPr>
            <a:grpSpLocks noChangeAspect="true"/>
          </p:cNvGrpSpPr>
          <p:nvPr/>
        </p:nvGrpSpPr>
        <p:grpSpPr>
          <a:xfrm rot="3994440">
            <a:off x="1361012" y="1053035"/>
            <a:ext cx="677655" cy="677655"/>
            <a:chOff x="-2540" y="-2540"/>
            <a:chExt cx="6355080" cy="6355080"/>
          </a:xfrm>
        </p:grpSpPr>
        <p:sp>
          <p:nvSpPr>
            <p:cNvPr name="Freeform 10" id="1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83F"/>
        </a:solidFill>
      </p:bgPr>
    </p:bg>
    <p:spTree>
      <p:nvGrpSpPr>
        <p:cNvPr id="1" name=""/>
        <p:cNvGrpSpPr/>
        <p:nvPr/>
      </p:nvGrpSpPr>
      <p:grpSpPr>
        <a:xfrm>
          <a:off x="0" y="0"/>
          <a:ext cx="0" cy="0"/>
          <a:chOff x="0" y="0"/>
          <a:chExt cx="0" cy="0"/>
        </a:xfrm>
      </p:grpSpPr>
      <p:grpSp>
        <p:nvGrpSpPr>
          <p:cNvPr name="Group 2" id="2"/>
          <p:cNvGrpSpPr/>
          <p:nvPr/>
        </p:nvGrpSpPr>
        <p:grpSpPr>
          <a:xfrm rot="0">
            <a:off x="1028700" y="5143500"/>
            <a:ext cx="9011216" cy="2579150"/>
            <a:chOff x="0" y="0"/>
            <a:chExt cx="12014955" cy="3438867"/>
          </a:xfrm>
        </p:grpSpPr>
        <p:sp>
          <p:nvSpPr>
            <p:cNvPr name="TextBox 3" id="3"/>
            <p:cNvSpPr txBox="true"/>
            <p:nvPr/>
          </p:nvSpPr>
          <p:spPr>
            <a:xfrm rot="0">
              <a:off x="0" y="-66675"/>
              <a:ext cx="12014955" cy="816257"/>
            </a:xfrm>
            <a:prstGeom prst="rect">
              <a:avLst/>
            </a:prstGeom>
          </p:spPr>
          <p:txBody>
            <a:bodyPr anchor="t" rtlCol="false" tIns="0" lIns="0" bIns="0" rIns="0">
              <a:spAutoFit/>
            </a:bodyPr>
            <a:lstStyle/>
            <a:p>
              <a:pPr>
                <a:lnSpc>
                  <a:spcPts val="5180"/>
                </a:lnSpc>
              </a:pPr>
              <a:r>
                <a:rPr lang="en-US" sz="3700" spc="443">
                  <a:solidFill>
                    <a:srgbClr val="FDFDFD"/>
                  </a:solidFill>
                  <a:latin typeface="League Spartan Italics"/>
                </a:rPr>
                <a:t>AN EXAMPLE</a:t>
              </a:r>
            </a:p>
          </p:txBody>
        </p:sp>
        <p:sp>
          <p:nvSpPr>
            <p:cNvPr name="TextBox 4" id="4"/>
            <p:cNvSpPr txBox="true"/>
            <p:nvPr/>
          </p:nvSpPr>
          <p:spPr>
            <a:xfrm rot="0">
              <a:off x="0" y="1210017"/>
              <a:ext cx="12014955" cy="2228850"/>
            </a:xfrm>
            <a:prstGeom prst="rect">
              <a:avLst/>
            </a:prstGeom>
          </p:spPr>
          <p:txBody>
            <a:bodyPr anchor="t" rtlCol="false" tIns="0" lIns="0" bIns="0" rIns="0">
              <a:spAutoFit/>
            </a:bodyPr>
            <a:lstStyle/>
            <a:p>
              <a:pPr algn="just">
                <a:lnSpc>
                  <a:spcPts val="4500"/>
                </a:lnSpc>
              </a:pPr>
              <a:r>
                <a:rPr lang="en-US" sz="3000" spc="30">
                  <a:solidFill>
                    <a:srgbClr val="FDFDFD"/>
                  </a:solidFill>
                  <a:latin typeface="Glacial Indifference"/>
                </a:rPr>
                <a:t>Suppose 4 coins are tossed simultaneously, and we want to find out probability of getting exactly 2 heads in this event. </a:t>
              </a:r>
            </a:p>
          </p:txBody>
        </p:sp>
      </p:grpSp>
      <p:sp>
        <p:nvSpPr>
          <p:cNvPr name="AutoShape 5" id="5"/>
          <p:cNvSpPr/>
          <p:nvPr/>
        </p:nvSpPr>
        <p:spPr>
          <a:xfrm rot="0">
            <a:off x="14430812" y="-228992"/>
            <a:ext cx="4086181" cy="3387522"/>
          </a:xfrm>
          <a:prstGeom prst="rect">
            <a:avLst/>
          </a:prstGeom>
          <a:solidFill>
            <a:srgbClr val="FDFDFD"/>
          </a:solidFill>
        </p:spPr>
      </p:sp>
      <p:sp>
        <p:nvSpPr>
          <p:cNvPr name="AutoShape 6" id="6"/>
          <p:cNvSpPr/>
          <p:nvPr/>
        </p:nvSpPr>
        <p:spPr>
          <a:xfrm rot="0">
            <a:off x="17140215" y="-2738378"/>
            <a:ext cx="119085" cy="8229600"/>
          </a:xfrm>
          <a:prstGeom prst="rect">
            <a:avLst/>
          </a:prstGeom>
          <a:solidFill>
            <a:srgbClr val="318F9A"/>
          </a:solidFill>
        </p:spPr>
      </p:sp>
      <p:sp>
        <p:nvSpPr>
          <p:cNvPr name="TextBox 7" id="7"/>
          <p:cNvSpPr txBox="true"/>
          <p:nvPr/>
        </p:nvSpPr>
        <p:spPr>
          <a:xfrm rot="0">
            <a:off x="1028700" y="1224022"/>
            <a:ext cx="12178713" cy="2710339"/>
          </a:xfrm>
          <a:prstGeom prst="rect">
            <a:avLst/>
          </a:prstGeom>
        </p:spPr>
        <p:txBody>
          <a:bodyPr anchor="t" rtlCol="false" tIns="0" lIns="0" bIns="0" rIns="0">
            <a:spAutoFit/>
          </a:bodyPr>
          <a:lstStyle/>
          <a:p>
            <a:pPr>
              <a:lnSpc>
                <a:spcPts val="10845"/>
              </a:lnSpc>
            </a:pPr>
            <a:r>
              <a:rPr lang="en-US" sz="7746" spc="852">
                <a:solidFill>
                  <a:srgbClr val="FDFDFD"/>
                </a:solidFill>
                <a:latin typeface="Josefin Sans Bold"/>
              </a:rPr>
              <a:t>PROBABILITIES VIA PASCAL'S TRIANGLE</a:t>
            </a:r>
          </a:p>
        </p:txBody>
      </p:sp>
      <p:sp>
        <p:nvSpPr>
          <p:cNvPr name="AutoShape 8" id="8"/>
          <p:cNvSpPr/>
          <p:nvPr/>
        </p:nvSpPr>
        <p:spPr>
          <a:xfrm rot="0">
            <a:off x="-211377" y="-176148"/>
            <a:ext cx="1023248" cy="1190339"/>
          </a:xfrm>
          <a:prstGeom prst="rect">
            <a:avLst/>
          </a:prstGeom>
          <a:solidFill>
            <a:srgbClr val="FDFDFD"/>
          </a:solidFill>
        </p:spPr>
      </p:sp>
      <p:pic>
        <p:nvPicPr>
          <p:cNvPr name="Picture 9" id="9"/>
          <p:cNvPicPr>
            <a:picLocks noChangeAspect="true"/>
          </p:cNvPicPr>
          <p:nvPr/>
        </p:nvPicPr>
        <p:blipFill>
          <a:blip r:embed="rId2"/>
          <a:srcRect l="0" t="0" r="0" b="0"/>
          <a:stretch>
            <a:fillRect/>
          </a:stretch>
        </p:blipFill>
        <p:spPr>
          <a:xfrm flipH="false" flipV="false" rot="0">
            <a:off x="12238602" y="4683074"/>
            <a:ext cx="4384419" cy="4384419"/>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83F"/>
        </a:solidFill>
      </p:bgPr>
    </p:bg>
    <p:spTree>
      <p:nvGrpSpPr>
        <p:cNvPr id="1" name=""/>
        <p:cNvGrpSpPr/>
        <p:nvPr/>
      </p:nvGrpSpPr>
      <p:grpSpPr>
        <a:xfrm>
          <a:off x="0" y="0"/>
          <a:ext cx="0" cy="0"/>
          <a:chOff x="0" y="0"/>
          <a:chExt cx="0" cy="0"/>
        </a:xfrm>
      </p:grpSpPr>
      <p:sp>
        <p:nvSpPr>
          <p:cNvPr name="AutoShape 2" id="2"/>
          <p:cNvSpPr/>
          <p:nvPr/>
        </p:nvSpPr>
        <p:spPr>
          <a:xfrm rot="0">
            <a:off x="-211377" y="-176148"/>
            <a:ext cx="1023248" cy="1190339"/>
          </a:xfrm>
          <a:prstGeom prst="rect">
            <a:avLst/>
          </a:prstGeom>
          <a:solidFill>
            <a:srgbClr val="FDFDFD"/>
          </a:solidFill>
        </p:spPr>
      </p:sp>
      <p:pic>
        <p:nvPicPr>
          <p:cNvPr name="Picture 3" id="3"/>
          <p:cNvPicPr>
            <a:picLocks noChangeAspect="true"/>
          </p:cNvPicPr>
          <p:nvPr/>
        </p:nvPicPr>
        <p:blipFill>
          <a:blip r:embed="rId2"/>
          <a:srcRect l="1389" t="2264" r="1389" b="1415"/>
          <a:stretch>
            <a:fillRect/>
          </a:stretch>
        </p:blipFill>
        <p:spPr>
          <a:xfrm flipH="false" flipV="false" rot="0">
            <a:off x="10099317" y="1872413"/>
            <a:ext cx="7782866" cy="6309998"/>
          </a:xfrm>
          <a:prstGeom prst="rect">
            <a:avLst/>
          </a:prstGeom>
        </p:spPr>
      </p:pic>
      <p:grpSp>
        <p:nvGrpSpPr>
          <p:cNvPr name="Group 4" id="4"/>
          <p:cNvGrpSpPr/>
          <p:nvPr/>
        </p:nvGrpSpPr>
        <p:grpSpPr>
          <a:xfrm rot="0">
            <a:off x="9333328" y="6362321"/>
            <a:ext cx="765989" cy="223516"/>
            <a:chOff x="0" y="0"/>
            <a:chExt cx="6350000" cy="1852930"/>
          </a:xfrm>
        </p:grpSpPr>
        <p:sp>
          <p:nvSpPr>
            <p:cNvPr name="Freeform 5" id="5"/>
            <p:cNvSpPr/>
            <p:nvPr/>
          </p:nvSpPr>
          <p:spPr>
            <a:xfrm>
              <a:off x="0" y="0"/>
              <a:ext cx="6350000" cy="1854200"/>
            </a:xfrm>
            <a:custGeom>
              <a:avLst/>
              <a:gdLst/>
              <a:ahLst/>
              <a:cxnLst/>
              <a:rect r="r" b="b" t="t" l="l"/>
              <a:pathLst>
                <a:path h="1854200" w="63500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FFFFFF"/>
            </a:solidFill>
          </p:spPr>
        </p:sp>
      </p:grpSp>
      <p:grpSp>
        <p:nvGrpSpPr>
          <p:cNvPr name="Group 6" id="6"/>
          <p:cNvGrpSpPr/>
          <p:nvPr/>
        </p:nvGrpSpPr>
        <p:grpSpPr>
          <a:xfrm rot="-5400000">
            <a:off x="16400575" y="6913230"/>
            <a:ext cx="676110" cy="197289"/>
            <a:chOff x="0" y="0"/>
            <a:chExt cx="6350000" cy="1852930"/>
          </a:xfrm>
        </p:grpSpPr>
        <p:sp>
          <p:nvSpPr>
            <p:cNvPr name="Freeform 7" id="7"/>
            <p:cNvSpPr/>
            <p:nvPr/>
          </p:nvSpPr>
          <p:spPr>
            <a:xfrm>
              <a:off x="0" y="0"/>
              <a:ext cx="6350000" cy="1854200"/>
            </a:xfrm>
            <a:custGeom>
              <a:avLst/>
              <a:gdLst/>
              <a:ahLst/>
              <a:cxnLst/>
              <a:rect r="r" b="b" t="t" l="l"/>
              <a:pathLst>
                <a:path h="1854200" w="63500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04383F"/>
            </a:solidFill>
          </p:spPr>
        </p:sp>
      </p:grpSp>
      <p:grpSp>
        <p:nvGrpSpPr>
          <p:cNvPr name="Group 8" id="8"/>
          <p:cNvGrpSpPr/>
          <p:nvPr/>
        </p:nvGrpSpPr>
        <p:grpSpPr>
          <a:xfrm rot="0">
            <a:off x="811870" y="1872413"/>
            <a:ext cx="8332130" cy="2162387"/>
            <a:chOff x="0" y="0"/>
            <a:chExt cx="11109506" cy="2883182"/>
          </a:xfrm>
        </p:grpSpPr>
        <p:sp>
          <p:nvSpPr>
            <p:cNvPr name="TextBox 9" id="9"/>
            <p:cNvSpPr txBox="true"/>
            <p:nvPr/>
          </p:nvSpPr>
          <p:spPr>
            <a:xfrm rot="0">
              <a:off x="0" y="-66675"/>
              <a:ext cx="11109506" cy="816257"/>
            </a:xfrm>
            <a:prstGeom prst="rect">
              <a:avLst/>
            </a:prstGeom>
          </p:spPr>
          <p:txBody>
            <a:bodyPr anchor="t" rtlCol="false" tIns="0" lIns="0" bIns="0" rIns="0">
              <a:spAutoFit/>
            </a:bodyPr>
            <a:lstStyle/>
            <a:p>
              <a:pPr>
                <a:lnSpc>
                  <a:spcPts val="5180"/>
                </a:lnSpc>
              </a:pPr>
              <a:r>
                <a:rPr lang="en-US" sz="3700" spc="443">
                  <a:solidFill>
                    <a:srgbClr val="FDFDFD"/>
                  </a:solidFill>
                  <a:latin typeface="League Spartan Italics"/>
                </a:rPr>
                <a:t>TOTAL OUTCOMES</a:t>
              </a:r>
            </a:p>
          </p:txBody>
        </p:sp>
        <p:sp>
          <p:nvSpPr>
            <p:cNvPr name="TextBox 10" id="10"/>
            <p:cNvSpPr txBox="true"/>
            <p:nvPr/>
          </p:nvSpPr>
          <p:spPr>
            <a:xfrm rot="0">
              <a:off x="0" y="654332"/>
              <a:ext cx="11109506" cy="2228850"/>
            </a:xfrm>
            <a:prstGeom prst="rect">
              <a:avLst/>
            </a:prstGeom>
          </p:spPr>
          <p:txBody>
            <a:bodyPr anchor="t" rtlCol="false" tIns="0" lIns="0" bIns="0" rIns="0">
              <a:spAutoFit/>
            </a:bodyPr>
            <a:lstStyle/>
            <a:p>
              <a:pPr algn="just">
                <a:lnSpc>
                  <a:spcPts val="4500"/>
                </a:lnSpc>
              </a:pPr>
              <a:r>
                <a:rPr lang="en-US" sz="3000" spc="30">
                  <a:solidFill>
                    <a:srgbClr val="FDFDFD"/>
                  </a:solidFill>
                  <a:latin typeface="Glacial Indifference"/>
                </a:rPr>
                <a:t>We look at the 4th row of the pascal's triangle and upon adding the elements we get 1 + 4 + 6 + 4 + 1 = 16.</a:t>
              </a:r>
            </a:p>
          </p:txBody>
        </p:sp>
      </p:grpSp>
      <p:grpSp>
        <p:nvGrpSpPr>
          <p:cNvPr name="Group 11" id="11"/>
          <p:cNvGrpSpPr/>
          <p:nvPr/>
        </p:nvGrpSpPr>
        <p:grpSpPr>
          <a:xfrm rot="0">
            <a:off x="811870" y="4401846"/>
            <a:ext cx="8332130" cy="1590887"/>
            <a:chOff x="0" y="0"/>
            <a:chExt cx="11109506" cy="2121182"/>
          </a:xfrm>
        </p:grpSpPr>
        <p:sp>
          <p:nvSpPr>
            <p:cNvPr name="TextBox 12" id="12"/>
            <p:cNvSpPr txBox="true"/>
            <p:nvPr/>
          </p:nvSpPr>
          <p:spPr>
            <a:xfrm rot="0">
              <a:off x="0" y="-66675"/>
              <a:ext cx="11109506" cy="816257"/>
            </a:xfrm>
            <a:prstGeom prst="rect">
              <a:avLst/>
            </a:prstGeom>
          </p:spPr>
          <p:txBody>
            <a:bodyPr anchor="t" rtlCol="false" tIns="0" lIns="0" bIns="0" rIns="0">
              <a:spAutoFit/>
            </a:bodyPr>
            <a:lstStyle/>
            <a:p>
              <a:pPr>
                <a:lnSpc>
                  <a:spcPts val="5180"/>
                </a:lnSpc>
              </a:pPr>
              <a:r>
                <a:rPr lang="en-US" sz="3700" spc="443">
                  <a:solidFill>
                    <a:srgbClr val="FDFDFD"/>
                  </a:solidFill>
                  <a:latin typeface="League Spartan Italics"/>
                </a:rPr>
                <a:t>FAVOURABLE OUTCOMES</a:t>
              </a:r>
            </a:p>
          </p:txBody>
        </p:sp>
        <p:sp>
          <p:nvSpPr>
            <p:cNvPr name="TextBox 13" id="13"/>
            <p:cNvSpPr txBox="true"/>
            <p:nvPr/>
          </p:nvSpPr>
          <p:spPr>
            <a:xfrm rot="0">
              <a:off x="0" y="654332"/>
              <a:ext cx="11109506" cy="1466850"/>
            </a:xfrm>
            <a:prstGeom prst="rect">
              <a:avLst/>
            </a:prstGeom>
          </p:spPr>
          <p:txBody>
            <a:bodyPr anchor="t" rtlCol="false" tIns="0" lIns="0" bIns="0" rIns="0">
              <a:spAutoFit/>
            </a:bodyPr>
            <a:lstStyle/>
            <a:p>
              <a:pPr algn="just">
                <a:lnSpc>
                  <a:spcPts val="4500"/>
                </a:lnSpc>
              </a:pPr>
              <a:r>
                <a:rPr lang="en-US" sz="3000" spc="30">
                  <a:solidFill>
                    <a:srgbClr val="FDFDFD"/>
                  </a:solidFill>
                  <a:latin typeface="Glacial Indifference"/>
                </a:rPr>
                <a:t>For 2 heads, we head to row 4, column 2 - hence we get 6.</a:t>
              </a:r>
            </a:p>
          </p:txBody>
        </p:sp>
      </p:grpSp>
      <p:grpSp>
        <p:nvGrpSpPr>
          <p:cNvPr name="Group 14" id="14"/>
          <p:cNvGrpSpPr/>
          <p:nvPr/>
        </p:nvGrpSpPr>
        <p:grpSpPr>
          <a:xfrm rot="0">
            <a:off x="811870" y="6591525"/>
            <a:ext cx="8332130" cy="1590887"/>
            <a:chOff x="0" y="0"/>
            <a:chExt cx="11109506" cy="2121182"/>
          </a:xfrm>
        </p:grpSpPr>
        <p:sp>
          <p:nvSpPr>
            <p:cNvPr name="TextBox 15" id="15"/>
            <p:cNvSpPr txBox="true"/>
            <p:nvPr/>
          </p:nvSpPr>
          <p:spPr>
            <a:xfrm rot="0">
              <a:off x="0" y="-66675"/>
              <a:ext cx="11109506" cy="816257"/>
            </a:xfrm>
            <a:prstGeom prst="rect">
              <a:avLst/>
            </a:prstGeom>
          </p:spPr>
          <p:txBody>
            <a:bodyPr anchor="t" rtlCol="false" tIns="0" lIns="0" bIns="0" rIns="0">
              <a:spAutoFit/>
            </a:bodyPr>
            <a:lstStyle/>
            <a:p>
              <a:pPr>
                <a:lnSpc>
                  <a:spcPts val="5180"/>
                </a:lnSpc>
              </a:pPr>
              <a:r>
                <a:rPr lang="en-US" sz="3700" spc="443">
                  <a:solidFill>
                    <a:srgbClr val="FDFDFD"/>
                  </a:solidFill>
                  <a:latin typeface="League Spartan Italics"/>
                </a:rPr>
                <a:t>PLUG IN THE FORMULA</a:t>
              </a:r>
            </a:p>
          </p:txBody>
        </p:sp>
        <p:sp>
          <p:nvSpPr>
            <p:cNvPr name="TextBox 16" id="16"/>
            <p:cNvSpPr txBox="true"/>
            <p:nvPr/>
          </p:nvSpPr>
          <p:spPr>
            <a:xfrm rot="0">
              <a:off x="0" y="654332"/>
              <a:ext cx="11109506" cy="1466850"/>
            </a:xfrm>
            <a:prstGeom prst="rect">
              <a:avLst/>
            </a:prstGeom>
          </p:spPr>
          <p:txBody>
            <a:bodyPr anchor="t" rtlCol="false" tIns="0" lIns="0" bIns="0" rIns="0">
              <a:spAutoFit/>
            </a:bodyPr>
            <a:lstStyle/>
            <a:p>
              <a:pPr algn="just">
                <a:lnSpc>
                  <a:spcPts val="4500"/>
                </a:lnSpc>
              </a:pPr>
              <a:r>
                <a:rPr lang="en-US" sz="3000" spc="30">
                  <a:solidFill>
                    <a:srgbClr val="FDFDFD"/>
                  </a:solidFill>
                  <a:latin typeface="Glacial Indifference"/>
                </a:rPr>
                <a:t>Hence the probability to get exactly 2 heads in 4 consecutive coin tosses is 6/16=37.5%</a:t>
              </a:r>
            </a:p>
          </p:txBody>
        </p:sp>
      </p:grpSp>
      <p:sp>
        <p:nvSpPr>
          <p:cNvPr name="TextBox 17" id="17"/>
          <p:cNvSpPr txBox="true"/>
          <p:nvPr/>
        </p:nvSpPr>
        <p:spPr>
          <a:xfrm rot="0">
            <a:off x="11502924" y="8115737"/>
            <a:ext cx="6379258" cy="384598"/>
          </a:xfrm>
          <a:prstGeom prst="rect">
            <a:avLst/>
          </a:prstGeom>
        </p:spPr>
        <p:txBody>
          <a:bodyPr anchor="t" rtlCol="false" tIns="0" lIns="0" bIns="0" rIns="0">
            <a:spAutoFit/>
          </a:bodyPr>
          <a:lstStyle/>
          <a:p>
            <a:pPr algn="r">
              <a:lnSpc>
                <a:spcPts val="3150"/>
              </a:lnSpc>
            </a:pPr>
            <a:r>
              <a:rPr lang="en-US" sz="2100" spc="21">
                <a:solidFill>
                  <a:srgbClr val="FAFAFA"/>
                </a:solidFill>
                <a:latin typeface="Glacial Indifference"/>
              </a:rPr>
              <a:t>Note : Indexing of rows and columns starts from Zero'</a:t>
            </a:r>
          </a:p>
        </p:txBody>
      </p:sp>
      <p:sp>
        <p:nvSpPr>
          <p:cNvPr name="AutoShape 18" id="18"/>
          <p:cNvSpPr/>
          <p:nvPr/>
        </p:nvSpPr>
        <p:spPr>
          <a:xfrm rot="0">
            <a:off x="11635051" y="9623430"/>
            <a:ext cx="10869754" cy="125413"/>
          </a:xfrm>
          <a:prstGeom prst="rect">
            <a:avLst/>
          </a:prstGeom>
          <a:solidFill>
            <a:srgbClr val="318F9A"/>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DAEJmARx-kU</dc:identifier>
  <dcterms:modified xsi:type="dcterms:W3CDTF">2011-08-01T06:04:30Z</dcterms:modified>
  <cp:revision>1</cp:revision>
  <dc:title>DST Project</dc:title>
</cp:coreProperties>
</file>