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0C77A-05BD-F868-1A97-BF8EFB1B88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0F1985-6C2B-8A1E-33C1-CE2ADAFD31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CEF579-6976-1ECB-9A24-9123C64756EC}"/>
              </a:ext>
            </a:extLst>
          </p:cNvPr>
          <p:cNvSpPr>
            <a:spLocks noGrp="1"/>
          </p:cNvSpPr>
          <p:nvPr>
            <p:ph type="dt" sz="half" idx="10"/>
          </p:nvPr>
        </p:nvSpPr>
        <p:spPr/>
        <p:txBody>
          <a:bodyPr/>
          <a:lstStyle/>
          <a:p>
            <a:fld id="{304D02CE-C355-4114-9AB2-75658B89262D}" type="datetimeFigureOut">
              <a:rPr lang="en-IN" smtClean="0"/>
              <a:t>15-11-2022</a:t>
            </a:fld>
            <a:endParaRPr lang="en-IN"/>
          </a:p>
        </p:txBody>
      </p:sp>
      <p:sp>
        <p:nvSpPr>
          <p:cNvPr id="5" name="Footer Placeholder 4">
            <a:extLst>
              <a:ext uri="{FF2B5EF4-FFF2-40B4-BE49-F238E27FC236}">
                <a16:creationId xmlns:a16="http://schemas.microsoft.com/office/drawing/2014/main" id="{D813715C-9DF6-986B-B830-5F6E933F92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F94F6-367D-0F90-2370-4DAB6418FC09}"/>
              </a:ext>
            </a:extLst>
          </p:cNvPr>
          <p:cNvSpPr>
            <a:spLocks noGrp="1"/>
          </p:cNvSpPr>
          <p:nvPr>
            <p:ph type="sldNum" sz="quarter" idx="12"/>
          </p:nvPr>
        </p:nvSpPr>
        <p:spPr/>
        <p:txBody>
          <a:bodyPr/>
          <a:lstStyle/>
          <a:p>
            <a:fld id="{368108E9-05DD-4E41-BBCC-858F0D012E96}" type="slidenum">
              <a:rPr lang="en-IN" smtClean="0"/>
              <a:t>‹#›</a:t>
            </a:fld>
            <a:endParaRPr lang="en-IN"/>
          </a:p>
        </p:txBody>
      </p:sp>
    </p:spTree>
    <p:extLst>
      <p:ext uri="{BB962C8B-B14F-4D97-AF65-F5344CB8AC3E}">
        <p14:creationId xmlns:p14="http://schemas.microsoft.com/office/powerpoint/2010/main" val="49243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A38F-220B-0705-A362-BF95A6C028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8E30A1-CF57-4EA6-804C-EBFA985283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38F23A-BB4D-123F-867E-C9F79D5CE308}"/>
              </a:ext>
            </a:extLst>
          </p:cNvPr>
          <p:cNvSpPr>
            <a:spLocks noGrp="1"/>
          </p:cNvSpPr>
          <p:nvPr>
            <p:ph type="dt" sz="half" idx="10"/>
          </p:nvPr>
        </p:nvSpPr>
        <p:spPr/>
        <p:txBody>
          <a:bodyPr/>
          <a:lstStyle/>
          <a:p>
            <a:fld id="{304D02CE-C355-4114-9AB2-75658B89262D}" type="datetimeFigureOut">
              <a:rPr lang="en-IN" smtClean="0"/>
              <a:t>15-11-2022</a:t>
            </a:fld>
            <a:endParaRPr lang="en-IN"/>
          </a:p>
        </p:txBody>
      </p:sp>
      <p:sp>
        <p:nvSpPr>
          <p:cNvPr id="5" name="Footer Placeholder 4">
            <a:extLst>
              <a:ext uri="{FF2B5EF4-FFF2-40B4-BE49-F238E27FC236}">
                <a16:creationId xmlns:a16="http://schemas.microsoft.com/office/drawing/2014/main" id="{D1C7A339-E891-3679-BD16-A7DA7FD3B1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A861FE-9DA0-E1CB-FE44-A709B90A2BF4}"/>
              </a:ext>
            </a:extLst>
          </p:cNvPr>
          <p:cNvSpPr>
            <a:spLocks noGrp="1"/>
          </p:cNvSpPr>
          <p:nvPr>
            <p:ph type="sldNum" sz="quarter" idx="12"/>
          </p:nvPr>
        </p:nvSpPr>
        <p:spPr/>
        <p:txBody>
          <a:bodyPr/>
          <a:lstStyle/>
          <a:p>
            <a:fld id="{368108E9-05DD-4E41-BBCC-858F0D012E96}" type="slidenum">
              <a:rPr lang="en-IN" smtClean="0"/>
              <a:t>‹#›</a:t>
            </a:fld>
            <a:endParaRPr lang="en-IN"/>
          </a:p>
        </p:txBody>
      </p:sp>
    </p:spTree>
    <p:extLst>
      <p:ext uri="{BB962C8B-B14F-4D97-AF65-F5344CB8AC3E}">
        <p14:creationId xmlns:p14="http://schemas.microsoft.com/office/powerpoint/2010/main" val="198469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8DDCBB-E97A-7ED0-1F1B-CB966A1714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8A1A66-E1A6-E8F2-0080-54CABFEA4B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0F0A25-489B-67D9-4C4F-93E0CF86DF00}"/>
              </a:ext>
            </a:extLst>
          </p:cNvPr>
          <p:cNvSpPr>
            <a:spLocks noGrp="1"/>
          </p:cNvSpPr>
          <p:nvPr>
            <p:ph type="dt" sz="half" idx="10"/>
          </p:nvPr>
        </p:nvSpPr>
        <p:spPr/>
        <p:txBody>
          <a:bodyPr/>
          <a:lstStyle/>
          <a:p>
            <a:fld id="{304D02CE-C355-4114-9AB2-75658B89262D}" type="datetimeFigureOut">
              <a:rPr lang="en-IN" smtClean="0"/>
              <a:t>15-11-2022</a:t>
            </a:fld>
            <a:endParaRPr lang="en-IN"/>
          </a:p>
        </p:txBody>
      </p:sp>
      <p:sp>
        <p:nvSpPr>
          <p:cNvPr id="5" name="Footer Placeholder 4">
            <a:extLst>
              <a:ext uri="{FF2B5EF4-FFF2-40B4-BE49-F238E27FC236}">
                <a16:creationId xmlns:a16="http://schemas.microsoft.com/office/drawing/2014/main" id="{7046E499-B196-AAEC-257D-B07CCEFDD5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EAD816-EBAE-A1DE-6842-2EED7EC21B0E}"/>
              </a:ext>
            </a:extLst>
          </p:cNvPr>
          <p:cNvSpPr>
            <a:spLocks noGrp="1"/>
          </p:cNvSpPr>
          <p:nvPr>
            <p:ph type="sldNum" sz="quarter" idx="12"/>
          </p:nvPr>
        </p:nvSpPr>
        <p:spPr/>
        <p:txBody>
          <a:bodyPr/>
          <a:lstStyle/>
          <a:p>
            <a:fld id="{368108E9-05DD-4E41-BBCC-858F0D012E96}" type="slidenum">
              <a:rPr lang="en-IN" smtClean="0"/>
              <a:t>‹#›</a:t>
            </a:fld>
            <a:endParaRPr lang="en-IN"/>
          </a:p>
        </p:txBody>
      </p:sp>
    </p:spTree>
    <p:extLst>
      <p:ext uri="{BB962C8B-B14F-4D97-AF65-F5344CB8AC3E}">
        <p14:creationId xmlns:p14="http://schemas.microsoft.com/office/powerpoint/2010/main" val="310174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D180-9A09-8515-11A9-F202F1D5DF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EEAA49-94D9-89B5-D287-5A841C358D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F6199F-93F4-352F-06BB-CC5DABC33B31}"/>
              </a:ext>
            </a:extLst>
          </p:cNvPr>
          <p:cNvSpPr>
            <a:spLocks noGrp="1"/>
          </p:cNvSpPr>
          <p:nvPr>
            <p:ph type="dt" sz="half" idx="10"/>
          </p:nvPr>
        </p:nvSpPr>
        <p:spPr/>
        <p:txBody>
          <a:bodyPr/>
          <a:lstStyle/>
          <a:p>
            <a:fld id="{304D02CE-C355-4114-9AB2-75658B89262D}" type="datetimeFigureOut">
              <a:rPr lang="en-IN" smtClean="0"/>
              <a:t>15-11-2022</a:t>
            </a:fld>
            <a:endParaRPr lang="en-IN"/>
          </a:p>
        </p:txBody>
      </p:sp>
      <p:sp>
        <p:nvSpPr>
          <p:cNvPr id="5" name="Footer Placeholder 4">
            <a:extLst>
              <a:ext uri="{FF2B5EF4-FFF2-40B4-BE49-F238E27FC236}">
                <a16:creationId xmlns:a16="http://schemas.microsoft.com/office/drawing/2014/main" id="{DD2DB923-D5E4-120C-9A0F-1DD3C992DF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46F141-8FFE-70F5-0A1D-AB2B7EEEBC9C}"/>
              </a:ext>
            </a:extLst>
          </p:cNvPr>
          <p:cNvSpPr>
            <a:spLocks noGrp="1"/>
          </p:cNvSpPr>
          <p:nvPr>
            <p:ph type="sldNum" sz="quarter" idx="12"/>
          </p:nvPr>
        </p:nvSpPr>
        <p:spPr/>
        <p:txBody>
          <a:bodyPr/>
          <a:lstStyle/>
          <a:p>
            <a:fld id="{368108E9-05DD-4E41-BBCC-858F0D012E96}" type="slidenum">
              <a:rPr lang="en-IN" smtClean="0"/>
              <a:t>‹#›</a:t>
            </a:fld>
            <a:endParaRPr lang="en-IN"/>
          </a:p>
        </p:txBody>
      </p:sp>
    </p:spTree>
    <p:extLst>
      <p:ext uri="{BB962C8B-B14F-4D97-AF65-F5344CB8AC3E}">
        <p14:creationId xmlns:p14="http://schemas.microsoft.com/office/powerpoint/2010/main" val="211675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CEF2-89DF-D7F1-93E6-8223DDC91B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09651D-4459-F602-7D20-CA0D8488A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34020-BDB5-2EC9-8076-1D925EE64C58}"/>
              </a:ext>
            </a:extLst>
          </p:cNvPr>
          <p:cNvSpPr>
            <a:spLocks noGrp="1"/>
          </p:cNvSpPr>
          <p:nvPr>
            <p:ph type="dt" sz="half" idx="10"/>
          </p:nvPr>
        </p:nvSpPr>
        <p:spPr/>
        <p:txBody>
          <a:bodyPr/>
          <a:lstStyle/>
          <a:p>
            <a:fld id="{304D02CE-C355-4114-9AB2-75658B89262D}" type="datetimeFigureOut">
              <a:rPr lang="en-IN" smtClean="0"/>
              <a:t>15-11-2022</a:t>
            </a:fld>
            <a:endParaRPr lang="en-IN"/>
          </a:p>
        </p:txBody>
      </p:sp>
      <p:sp>
        <p:nvSpPr>
          <p:cNvPr id="5" name="Footer Placeholder 4">
            <a:extLst>
              <a:ext uri="{FF2B5EF4-FFF2-40B4-BE49-F238E27FC236}">
                <a16:creationId xmlns:a16="http://schemas.microsoft.com/office/drawing/2014/main" id="{6E4ADF56-82F4-D2BA-D002-FBC68E25DA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EF8E82-031E-EE4A-D9AC-ED5E51D6312C}"/>
              </a:ext>
            </a:extLst>
          </p:cNvPr>
          <p:cNvSpPr>
            <a:spLocks noGrp="1"/>
          </p:cNvSpPr>
          <p:nvPr>
            <p:ph type="sldNum" sz="quarter" idx="12"/>
          </p:nvPr>
        </p:nvSpPr>
        <p:spPr/>
        <p:txBody>
          <a:bodyPr/>
          <a:lstStyle/>
          <a:p>
            <a:fld id="{368108E9-05DD-4E41-BBCC-858F0D012E96}" type="slidenum">
              <a:rPr lang="en-IN" smtClean="0"/>
              <a:t>‹#›</a:t>
            </a:fld>
            <a:endParaRPr lang="en-IN"/>
          </a:p>
        </p:txBody>
      </p:sp>
    </p:spTree>
    <p:extLst>
      <p:ext uri="{BB962C8B-B14F-4D97-AF65-F5344CB8AC3E}">
        <p14:creationId xmlns:p14="http://schemas.microsoft.com/office/powerpoint/2010/main" val="1185546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542D-6D3C-2B79-B35B-562F6A2255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7F3C28-D945-9DC3-68AE-C15A14CEBA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8060D4-90D5-7337-6DFF-12A0E469C3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764C0A-2913-77DA-790E-184D23C7075A}"/>
              </a:ext>
            </a:extLst>
          </p:cNvPr>
          <p:cNvSpPr>
            <a:spLocks noGrp="1"/>
          </p:cNvSpPr>
          <p:nvPr>
            <p:ph type="dt" sz="half" idx="10"/>
          </p:nvPr>
        </p:nvSpPr>
        <p:spPr/>
        <p:txBody>
          <a:bodyPr/>
          <a:lstStyle/>
          <a:p>
            <a:fld id="{304D02CE-C355-4114-9AB2-75658B89262D}" type="datetimeFigureOut">
              <a:rPr lang="en-IN" smtClean="0"/>
              <a:t>15-11-2022</a:t>
            </a:fld>
            <a:endParaRPr lang="en-IN"/>
          </a:p>
        </p:txBody>
      </p:sp>
      <p:sp>
        <p:nvSpPr>
          <p:cNvPr id="6" name="Footer Placeholder 5">
            <a:extLst>
              <a:ext uri="{FF2B5EF4-FFF2-40B4-BE49-F238E27FC236}">
                <a16:creationId xmlns:a16="http://schemas.microsoft.com/office/drawing/2014/main" id="{1E9D5B50-8424-A9E3-7CF1-603C9BF9CC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DEDE1C-E91E-1548-6ADD-77CBB7D8A1A1}"/>
              </a:ext>
            </a:extLst>
          </p:cNvPr>
          <p:cNvSpPr>
            <a:spLocks noGrp="1"/>
          </p:cNvSpPr>
          <p:nvPr>
            <p:ph type="sldNum" sz="quarter" idx="12"/>
          </p:nvPr>
        </p:nvSpPr>
        <p:spPr/>
        <p:txBody>
          <a:bodyPr/>
          <a:lstStyle/>
          <a:p>
            <a:fld id="{368108E9-05DD-4E41-BBCC-858F0D012E96}" type="slidenum">
              <a:rPr lang="en-IN" smtClean="0"/>
              <a:t>‹#›</a:t>
            </a:fld>
            <a:endParaRPr lang="en-IN"/>
          </a:p>
        </p:txBody>
      </p:sp>
    </p:spTree>
    <p:extLst>
      <p:ext uri="{BB962C8B-B14F-4D97-AF65-F5344CB8AC3E}">
        <p14:creationId xmlns:p14="http://schemas.microsoft.com/office/powerpoint/2010/main" val="87903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AB0C-9379-57D5-DABB-2EDED50DA9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2F456B-F184-E160-C7B3-20DEFC644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82770B-1B47-8DA5-3658-8407D5C5BF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530003-97FA-5CD1-95AC-C0E6F1424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ABA91D-B465-57B8-DD42-6515424E3F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5D66D3-F2D9-24EA-9303-128E78973545}"/>
              </a:ext>
            </a:extLst>
          </p:cNvPr>
          <p:cNvSpPr>
            <a:spLocks noGrp="1"/>
          </p:cNvSpPr>
          <p:nvPr>
            <p:ph type="dt" sz="half" idx="10"/>
          </p:nvPr>
        </p:nvSpPr>
        <p:spPr/>
        <p:txBody>
          <a:bodyPr/>
          <a:lstStyle/>
          <a:p>
            <a:fld id="{304D02CE-C355-4114-9AB2-75658B89262D}" type="datetimeFigureOut">
              <a:rPr lang="en-IN" smtClean="0"/>
              <a:t>15-11-2022</a:t>
            </a:fld>
            <a:endParaRPr lang="en-IN"/>
          </a:p>
        </p:txBody>
      </p:sp>
      <p:sp>
        <p:nvSpPr>
          <p:cNvPr id="8" name="Footer Placeholder 7">
            <a:extLst>
              <a:ext uri="{FF2B5EF4-FFF2-40B4-BE49-F238E27FC236}">
                <a16:creationId xmlns:a16="http://schemas.microsoft.com/office/drawing/2014/main" id="{B7BA8A07-D61F-43D2-97FF-385B6B233E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0BCC6D-A228-CB2B-9E97-A7553A7175A7}"/>
              </a:ext>
            </a:extLst>
          </p:cNvPr>
          <p:cNvSpPr>
            <a:spLocks noGrp="1"/>
          </p:cNvSpPr>
          <p:nvPr>
            <p:ph type="sldNum" sz="quarter" idx="12"/>
          </p:nvPr>
        </p:nvSpPr>
        <p:spPr/>
        <p:txBody>
          <a:bodyPr/>
          <a:lstStyle/>
          <a:p>
            <a:fld id="{368108E9-05DD-4E41-BBCC-858F0D012E96}" type="slidenum">
              <a:rPr lang="en-IN" smtClean="0"/>
              <a:t>‹#›</a:t>
            </a:fld>
            <a:endParaRPr lang="en-IN"/>
          </a:p>
        </p:txBody>
      </p:sp>
    </p:spTree>
    <p:extLst>
      <p:ext uri="{BB962C8B-B14F-4D97-AF65-F5344CB8AC3E}">
        <p14:creationId xmlns:p14="http://schemas.microsoft.com/office/powerpoint/2010/main" val="355186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F5D6-197D-21A3-8859-DFDAC1ECE8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0C0AC1-1ED9-6A75-2AD1-D50F717C20DB}"/>
              </a:ext>
            </a:extLst>
          </p:cNvPr>
          <p:cNvSpPr>
            <a:spLocks noGrp="1"/>
          </p:cNvSpPr>
          <p:nvPr>
            <p:ph type="dt" sz="half" idx="10"/>
          </p:nvPr>
        </p:nvSpPr>
        <p:spPr/>
        <p:txBody>
          <a:bodyPr/>
          <a:lstStyle/>
          <a:p>
            <a:fld id="{304D02CE-C355-4114-9AB2-75658B89262D}" type="datetimeFigureOut">
              <a:rPr lang="en-IN" smtClean="0"/>
              <a:t>15-11-2022</a:t>
            </a:fld>
            <a:endParaRPr lang="en-IN"/>
          </a:p>
        </p:txBody>
      </p:sp>
      <p:sp>
        <p:nvSpPr>
          <p:cNvPr id="4" name="Footer Placeholder 3">
            <a:extLst>
              <a:ext uri="{FF2B5EF4-FFF2-40B4-BE49-F238E27FC236}">
                <a16:creationId xmlns:a16="http://schemas.microsoft.com/office/drawing/2014/main" id="{8DEA67E6-BBEF-214B-A554-E41510E42E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12AA7E-94D4-1DE9-5235-80519EA9AE7B}"/>
              </a:ext>
            </a:extLst>
          </p:cNvPr>
          <p:cNvSpPr>
            <a:spLocks noGrp="1"/>
          </p:cNvSpPr>
          <p:nvPr>
            <p:ph type="sldNum" sz="quarter" idx="12"/>
          </p:nvPr>
        </p:nvSpPr>
        <p:spPr/>
        <p:txBody>
          <a:bodyPr/>
          <a:lstStyle/>
          <a:p>
            <a:fld id="{368108E9-05DD-4E41-BBCC-858F0D012E96}" type="slidenum">
              <a:rPr lang="en-IN" smtClean="0"/>
              <a:t>‹#›</a:t>
            </a:fld>
            <a:endParaRPr lang="en-IN"/>
          </a:p>
        </p:txBody>
      </p:sp>
    </p:spTree>
    <p:extLst>
      <p:ext uri="{BB962C8B-B14F-4D97-AF65-F5344CB8AC3E}">
        <p14:creationId xmlns:p14="http://schemas.microsoft.com/office/powerpoint/2010/main" val="288612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6A1C08-9446-C754-28D5-F859A6675B83}"/>
              </a:ext>
            </a:extLst>
          </p:cNvPr>
          <p:cNvSpPr>
            <a:spLocks noGrp="1"/>
          </p:cNvSpPr>
          <p:nvPr>
            <p:ph type="dt" sz="half" idx="10"/>
          </p:nvPr>
        </p:nvSpPr>
        <p:spPr/>
        <p:txBody>
          <a:bodyPr/>
          <a:lstStyle/>
          <a:p>
            <a:fld id="{304D02CE-C355-4114-9AB2-75658B89262D}" type="datetimeFigureOut">
              <a:rPr lang="en-IN" smtClean="0"/>
              <a:t>15-11-2022</a:t>
            </a:fld>
            <a:endParaRPr lang="en-IN"/>
          </a:p>
        </p:txBody>
      </p:sp>
      <p:sp>
        <p:nvSpPr>
          <p:cNvPr id="3" name="Footer Placeholder 2">
            <a:extLst>
              <a:ext uri="{FF2B5EF4-FFF2-40B4-BE49-F238E27FC236}">
                <a16:creationId xmlns:a16="http://schemas.microsoft.com/office/drawing/2014/main" id="{AFA75188-00F0-41F8-BFFF-E6CEADDA3F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F1C133-6437-42B2-5DC3-83D8A4A80CA6}"/>
              </a:ext>
            </a:extLst>
          </p:cNvPr>
          <p:cNvSpPr>
            <a:spLocks noGrp="1"/>
          </p:cNvSpPr>
          <p:nvPr>
            <p:ph type="sldNum" sz="quarter" idx="12"/>
          </p:nvPr>
        </p:nvSpPr>
        <p:spPr/>
        <p:txBody>
          <a:bodyPr/>
          <a:lstStyle/>
          <a:p>
            <a:fld id="{368108E9-05DD-4E41-BBCC-858F0D012E96}" type="slidenum">
              <a:rPr lang="en-IN" smtClean="0"/>
              <a:t>‹#›</a:t>
            </a:fld>
            <a:endParaRPr lang="en-IN"/>
          </a:p>
        </p:txBody>
      </p:sp>
    </p:spTree>
    <p:extLst>
      <p:ext uri="{BB962C8B-B14F-4D97-AF65-F5344CB8AC3E}">
        <p14:creationId xmlns:p14="http://schemas.microsoft.com/office/powerpoint/2010/main" val="405798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58BF-08BF-EB3A-A21C-266289F13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88CBBD-446C-AF6E-26C9-E331C5DF51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B982DC-6756-8C7E-FACC-78690C2A6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A7B447-A893-1F30-8415-AECD6397BD46}"/>
              </a:ext>
            </a:extLst>
          </p:cNvPr>
          <p:cNvSpPr>
            <a:spLocks noGrp="1"/>
          </p:cNvSpPr>
          <p:nvPr>
            <p:ph type="dt" sz="half" idx="10"/>
          </p:nvPr>
        </p:nvSpPr>
        <p:spPr/>
        <p:txBody>
          <a:bodyPr/>
          <a:lstStyle/>
          <a:p>
            <a:fld id="{304D02CE-C355-4114-9AB2-75658B89262D}" type="datetimeFigureOut">
              <a:rPr lang="en-IN" smtClean="0"/>
              <a:t>15-11-2022</a:t>
            </a:fld>
            <a:endParaRPr lang="en-IN"/>
          </a:p>
        </p:txBody>
      </p:sp>
      <p:sp>
        <p:nvSpPr>
          <p:cNvPr id="6" name="Footer Placeholder 5">
            <a:extLst>
              <a:ext uri="{FF2B5EF4-FFF2-40B4-BE49-F238E27FC236}">
                <a16:creationId xmlns:a16="http://schemas.microsoft.com/office/drawing/2014/main" id="{506944F0-B87A-DC2F-BF20-0CDB1C265F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322871-E03C-4FFE-7368-0BBF6F5B5A60}"/>
              </a:ext>
            </a:extLst>
          </p:cNvPr>
          <p:cNvSpPr>
            <a:spLocks noGrp="1"/>
          </p:cNvSpPr>
          <p:nvPr>
            <p:ph type="sldNum" sz="quarter" idx="12"/>
          </p:nvPr>
        </p:nvSpPr>
        <p:spPr/>
        <p:txBody>
          <a:bodyPr/>
          <a:lstStyle/>
          <a:p>
            <a:fld id="{368108E9-05DD-4E41-BBCC-858F0D012E96}" type="slidenum">
              <a:rPr lang="en-IN" smtClean="0"/>
              <a:t>‹#›</a:t>
            </a:fld>
            <a:endParaRPr lang="en-IN"/>
          </a:p>
        </p:txBody>
      </p:sp>
    </p:spTree>
    <p:extLst>
      <p:ext uri="{BB962C8B-B14F-4D97-AF65-F5344CB8AC3E}">
        <p14:creationId xmlns:p14="http://schemas.microsoft.com/office/powerpoint/2010/main" val="314786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82FF-218C-A7E3-7463-E61830D9B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F18BC6-D4D9-E3EC-CD60-AC160A4AE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8DD1FE-3590-0D3D-A7C2-2E47976F4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D5B83-8D50-588C-8D13-EBE77C937DA9}"/>
              </a:ext>
            </a:extLst>
          </p:cNvPr>
          <p:cNvSpPr>
            <a:spLocks noGrp="1"/>
          </p:cNvSpPr>
          <p:nvPr>
            <p:ph type="dt" sz="half" idx="10"/>
          </p:nvPr>
        </p:nvSpPr>
        <p:spPr/>
        <p:txBody>
          <a:bodyPr/>
          <a:lstStyle/>
          <a:p>
            <a:fld id="{304D02CE-C355-4114-9AB2-75658B89262D}" type="datetimeFigureOut">
              <a:rPr lang="en-IN" smtClean="0"/>
              <a:t>15-11-2022</a:t>
            </a:fld>
            <a:endParaRPr lang="en-IN"/>
          </a:p>
        </p:txBody>
      </p:sp>
      <p:sp>
        <p:nvSpPr>
          <p:cNvPr id="6" name="Footer Placeholder 5">
            <a:extLst>
              <a:ext uri="{FF2B5EF4-FFF2-40B4-BE49-F238E27FC236}">
                <a16:creationId xmlns:a16="http://schemas.microsoft.com/office/drawing/2014/main" id="{D833528F-71AD-EEA2-EA4C-053142C4EE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A8E5B7-2EA3-9E34-6F99-9B6A80DAC66E}"/>
              </a:ext>
            </a:extLst>
          </p:cNvPr>
          <p:cNvSpPr>
            <a:spLocks noGrp="1"/>
          </p:cNvSpPr>
          <p:nvPr>
            <p:ph type="sldNum" sz="quarter" idx="12"/>
          </p:nvPr>
        </p:nvSpPr>
        <p:spPr/>
        <p:txBody>
          <a:bodyPr/>
          <a:lstStyle/>
          <a:p>
            <a:fld id="{368108E9-05DD-4E41-BBCC-858F0D012E96}" type="slidenum">
              <a:rPr lang="en-IN" smtClean="0"/>
              <a:t>‹#›</a:t>
            </a:fld>
            <a:endParaRPr lang="en-IN"/>
          </a:p>
        </p:txBody>
      </p:sp>
    </p:spTree>
    <p:extLst>
      <p:ext uri="{BB962C8B-B14F-4D97-AF65-F5344CB8AC3E}">
        <p14:creationId xmlns:p14="http://schemas.microsoft.com/office/powerpoint/2010/main" val="269988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B1FAF1-7292-AB59-4615-DF45BDA3BB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FBA542-04D8-50F8-FA37-A8B5CBBFB9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D32ADB-F092-6C4C-8B50-2425EFED64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D02CE-C355-4114-9AB2-75658B89262D}" type="datetimeFigureOut">
              <a:rPr lang="en-IN" smtClean="0"/>
              <a:t>15-11-2022</a:t>
            </a:fld>
            <a:endParaRPr lang="en-IN"/>
          </a:p>
        </p:txBody>
      </p:sp>
      <p:sp>
        <p:nvSpPr>
          <p:cNvPr id="5" name="Footer Placeholder 4">
            <a:extLst>
              <a:ext uri="{FF2B5EF4-FFF2-40B4-BE49-F238E27FC236}">
                <a16:creationId xmlns:a16="http://schemas.microsoft.com/office/drawing/2014/main" id="{90278A15-2B4C-D969-6AE9-27BDE93905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B649BE-E3F7-A95A-CB2F-69974956E1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108E9-05DD-4E41-BBCC-858F0D012E96}" type="slidenum">
              <a:rPr lang="en-IN" smtClean="0"/>
              <a:t>‹#›</a:t>
            </a:fld>
            <a:endParaRPr lang="en-IN"/>
          </a:p>
        </p:txBody>
      </p:sp>
    </p:spTree>
    <p:extLst>
      <p:ext uri="{BB962C8B-B14F-4D97-AF65-F5344CB8AC3E}">
        <p14:creationId xmlns:p14="http://schemas.microsoft.com/office/powerpoint/2010/main" val="108772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file:///C:\xampp\htdocs\online\query%20text\database_design.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C:\xampp\htdocs\online\query%20text\Input_design.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file:///C:\xampp\htdocs\online\query%20text\Output_desgin.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file:///C:\xampp\htdocs\online\query%20text\data_flow_diagram.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386E-6609-0434-5ED8-BFD1B44F5E73}"/>
              </a:ext>
            </a:extLst>
          </p:cNvPr>
          <p:cNvSpPr>
            <a:spLocks noGrp="1"/>
          </p:cNvSpPr>
          <p:nvPr>
            <p:ph type="ctrTitle"/>
          </p:nvPr>
        </p:nvSpPr>
        <p:spPr>
          <a:xfrm>
            <a:off x="1524000" y="1122363"/>
            <a:ext cx="9144000" cy="1988390"/>
          </a:xfrm>
        </p:spPr>
        <p:txBody>
          <a:bodyPr>
            <a:normAutofit/>
          </a:bodyPr>
          <a:lstStyle/>
          <a:p>
            <a:r>
              <a:rPr lang="en-IN" sz="4400" dirty="0">
                <a:latin typeface="Arial" panose="020B0604020202020204" pitchFamily="34" charset="0"/>
                <a:ea typeface="Times New Roman" panose="02020603050405020304" pitchFamily="18" charset="0"/>
              </a:rPr>
              <a:t>O</a:t>
            </a:r>
            <a:r>
              <a:rPr lang="en-IN" sz="4400" dirty="0">
                <a:ln>
                  <a:noFill/>
                </a:ln>
                <a:effectLst/>
                <a:latin typeface="Arial" panose="020B0604020202020204" pitchFamily="34" charset="0"/>
                <a:ea typeface="Times New Roman" panose="02020603050405020304" pitchFamily="18" charset="0"/>
              </a:rPr>
              <a:t>nline </a:t>
            </a:r>
            <a:r>
              <a:rPr lang="en-IN" sz="4400" dirty="0">
                <a:latin typeface="Arial" panose="020B0604020202020204" pitchFamily="34" charset="0"/>
                <a:ea typeface="Times New Roman" panose="02020603050405020304" pitchFamily="18" charset="0"/>
              </a:rPr>
              <a:t>A</a:t>
            </a:r>
            <a:r>
              <a:rPr lang="en-IN" sz="4400" dirty="0">
                <a:ln>
                  <a:noFill/>
                </a:ln>
                <a:effectLst/>
                <a:latin typeface="Arial" panose="020B0604020202020204" pitchFamily="34" charset="0"/>
                <a:ea typeface="Times New Roman" panose="02020603050405020304" pitchFamily="18" charset="0"/>
              </a:rPr>
              <a:t>dmission </a:t>
            </a:r>
            <a:r>
              <a:rPr lang="en-IN" sz="4400" dirty="0">
                <a:latin typeface="Arial" panose="020B0604020202020204" pitchFamily="34" charset="0"/>
                <a:ea typeface="Times New Roman" panose="02020603050405020304" pitchFamily="18" charset="0"/>
              </a:rPr>
              <a:t>S</a:t>
            </a:r>
            <a:r>
              <a:rPr lang="en-IN" sz="4400" dirty="0">
                <a:ln>
                  <a:noFill/>
                </a:ln>
                <a:effectLst/>
                <a:latin typeface="Arial" panose="020B0604020202020204" pitchFamily="34" charset="0"/>
                <a:ea typeface="Times New Roman" panose="02020603050405020304" pitchFamily="18" charset="0"/>
              </a:rPr>
              <a:t>ystem </a:t>
            </a:r>
            <a:endParaRPr lang="en-IN" sz="4400" dirty="0"/>
          </a:p>
        </p:txBody>
      </p:sp>
      <p:sp>
        <p:nvSpPr>
          <p:cNvPr id="3" name="Subtitle 2">
            <a:extLst>
              <a:ext uri="{FF2B5EF4-FFF2-40B4-BE49-F238E27FC236}">
                <a16:creationId xmlns:a16="http://schemas.microsoft.com/office/drawing/2014/main" id="{ABA6633A-F466-4191-4DA8-4885B594623B}"/>
              </a:ext>
            </a:extLst>
          </p:cNvPr>
          <p:cNvSpPr>
            <a:spLocks noGrp="1"/>
          </p:cNvSpPr>
          <p:nvPr>
            <p:ph type="subTitle" idx="1"/>
          </p:nvPr>
        </p:nvSpPr>
        <p:spPr/>
        <p:txBody>
          <a:bodyPr/>
          <a:lstStyle/>
          <a:p>
            <a:pPr algn="l"/>
            <a:r>
              <a:rPr lang="en-US" dirty="0"/>
              <a:t>Name:- Shah Malay Ashwinkumar</a:t>
            </a:r>
          </a:p>
          <a:p>
            <a:pPr algn="l"/>
            <a:r>
              <a:rPr lang="en-US" dirty="0"/>
              <a:t>Exam NO:- 4205</a:t>
            </a:r>
          </a:p>
          <a:p>
            <a:pPr algn="l"/>
            <a:r>
              <a:rPr lang="en-US" dirty="0"/>
              <a:t>Project Guide:-Prof. </a:t>
            </a:r>
            <a:r>
              <a:rPr lang="en-US"/>
              <a:t>Nehal </a:t>
            </a:r>
            <a:r>
              <a:rPr lang="en-US" dirty="0"/>
              <a:t>Patel</a:t>
            </a:r>
            <a:endParaRPr lang="en-IN" dirty="0"/>
          </a:p>
          <a:p>
            <a:pPr algn="l"/>
            <a:endParaRPr lang="en-IN" dirty="0"/>
          </a:p>
        </p:txBody>
      </p:sp>
    </p:spTree>
    <p:extLst>
      <p:ext uri="{BB962C8B-B14F-4D97-AF65-F5344CB8AC3E}">
        <p14:creationId xmlns:p14="http://schemas.microsoft.com/office/powerpoint/2010/main" val="298077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EFC3-0824-F196-F01E-AD34FCBFE920}"/>
              </a:ext>
            </a:extLst>
          </p:cNvPr>
          <p:cNvSpPr>
            <a:spLocks noGrp="1"/>
          </p:cNvSpPr>
          <p:nvPr>
            <p:ph type="title"/>
          </p:nvPr>
        </p:nvSpPr>
        <p:spPr>
          <a:xfrm>
            <a:off x="838200" y="795431"/>
            <a:ext cx="10515600" cy="1325563"/>
          </a:xfrm>
        </p:spPr>
        <p:txBody>
          <a:bodyPr/>
          <a:lstStyle/>
          <a:p>
            <a:r>
              <a:rPr lang="en-US" sz="1800" b="1" dirty="0">
                <a:effectLst/>
                <a:latin typeface="Arial" panose="020B0604020202020204" pitchFamily="34" charset="0"/>
                <a:ea typeface="Times New Roman" panose="02020603050405020304" pitchFamily="18" charset="0"/>
              </a:rPr>
              <a:t>Database Design</a:t>
            </a:r>
            <a:endParaRPr lang="en-IN" dirty="0"/>
          </a:p>
        </p:txBody>
      </p:sp>
      <p:sp>
        <p:nvSpPr>
          <p:cNvPr id="3" name="Content Placeholder 2">
            <a:extLst>
              <a:ext uri="{FF2B5EF4-FFF2-40B4-BE49-F238E27FC236}">
                <a16:creationId xmlns:a16="http://schemas.microsoft.com/office/drawing/2014/main" id="{94818B95-4457-0058-00D2-D2CA03E0BD1B}"/>
              </a:ext>
            </a:extLst>
          </p:cNvPr>
          <p:cNvSpPr>
            <a:spLocks noGrp="1"/>
          </p:cNvSpPr>
          <p:nvPr>
            <p:ph idx="1"/>
          </p:nvPr>
        </p:nvSpPr>
        <p:spPr>
          <a:xfrm>
            <a:off x="838200" y="2318684"/>
            <a:ext cx="10515600" cy="4351338"/>
          </a:xfrm>
        </p:spPr>
        <p:txBody>
          <a:bodyPr/>
          <a:lstStyle/>
          <a:p>
            <a:r>
              <a:rPr lang="en-IN" dirty="0">
                <a:hlinkClick r:id="rId2" action="ppaction://hlinkfile"/>
              </a:rPr>
              <a:t>C:\xampp\htdocs\online\query text\database_design.pdf</a:t>
            </a:r>
            <a:endParaRPr lang="en-IN" dirty="0"/>
          </a:p>
        </p:txBody>
      </p:sp>
    </p:spTree>
    <p:extLst>
      <p:ext uri="{BB962C8B-B14F-4D97-AF65-F5344CB8AC3E}">
        <p14:creationId xmlns:p14="http://schemas.microsoft.com/office/powerpoint/2010/main" val="44578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83BD-7E3B-7412-1107-406E7AC5B83C}"/>
              </a:ext>
            </a:extLst>
          </p:cNvPr>
          <p:cNvSpPr>
            <a:spLocks noGrp="1"/>
          </p:cNvSpPr>
          <p:nvPr>
            <p:ph type="title"/>
          </p:nvPr>
        </p:nvSpPr>
        <p:spPr>
          <a:xfrm>
            <a:off x="838200" y="992654"/>
            <a:ext cx="10515600" cy="1325563"/>
          </a:xfrm>
        </p:spPr>
        <p:txBody>
          <a:bodyPr/>
          <a:lstStyle/>
          <a:p>
            <a:r>
              <a:rPr lang="en-US" sz="1800" b="1" dirty="0">
                <a:effectLst/>
                <a:latin typeface="Arial" panose="020B0604020202020204" pitchFamily="34" charset="0"/>
                <a:ea typeface="Times New Roman" panose="02020603050405020304" pitchFamily="18" charset="0"/>
              </a:rPr>
              <a:t>Input Design</a:t>
            </a:r>
            <a:endParaRPr lang="en-IN" dirty="0"/>
          </a:p>
        </p:txBody>
      </p:sp>
      <p:sp>
        <p:nvSpPr>
          <p:cNvPr id="3" name="Content Placeholder 2">
            <a:extLst>
              <a:ext uri="{FF2B5EF4-FFF2-40B4-BE49-F238E27FC236}">
                <a16:creationId xmlns:a16="http://schemas.microsoft.com/office/drawing/2014/main" id="{8A23B9B0-AE64-F7E8-754A-26F8069AE994}"/>
              </a:ext>
            </a:extLst>
          </p:cNvPr>
          <p:cNvSpPr>
            <a:spLocks noGrp="1"/>
          </p:cNvSpPr>
          <p:nvPr>
            <p:ph idx="1"/>
          </p:nvPr>
        </p:nvSpPr>
        <p:spPr>
          <a:xfrm>
            <a:off x="838200" y="2608729"/>
            <a:ext cx="10515600" cy="3568234"/>
          </a:xfrm>
        </p:spPr>
        <p:txBody>
          <a:bodyPr/>
          <a:lstStyle/>
          <a:p>
            <a:r>
              <a:rPr lang="en-IN" dirty="0">
                <a:hlinkClick r:id="rId2" action="ppaction://hlinkfile"/>
              </a:rPr>
              <a:t>C:\xampp\htdocs\online\query text\Input_design.pdf</a:t>
            </a:r>
            <a:endParaRPr lang="en-IN" dirty="0"/>
          </a:p>
        </p:txBody>
      </p:sp>
    </p:spTree>
    <p:extLst>
      <p:ext uri="{BB962C8B-B14F-4D97-AF65-F5344CB8AC3E}">
        <p14:creationId xmlns:p14="http://schemas.microsoft.com/office/powerpoint/2010/main" val="5026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9BFC-AFAD-F7B0-E87C-0FF3C5B836FF}"/>
              </a:ext>
            </a:extLst>
          </p:cNvPr>
          <p:cNvSpPr>
            <a:spLocks noGrp="1"/>
          </p:cNvSpPr>
          <p:nvPr>
            <p:ph type="title"/>
          </p:nvPr>
        </p:nvSpPr>
        <p:spPr>
          <a:xfrm>
            <a:off x="838200" y="1321454"/>
            <a:ext cx="10515600" cy="1099017"/>
          </a:xfrm>
        </p:spPr>
        <p:txBody>
          <a:bodyPr/>
          <a:lstStyle/>
          <a:p>
            <a:r>
              <a:rPr lang="en-US" sz="1800" b="1" dirty="0">
                <a:effectLst/>
                <a:latin typeface="Arial" panose="020B0604020202020204" pitchFamily="34" charset="0"/>
                <a:ea typeface="Times New Roman" panose="02020603050405020304" pitchFamily="18" charset="0"/>
              </a:rPr>
              <a:t>Output Design</a:t>
            </a:r>
            <a:endParaRPr lang="en-IN" dirty="0"/>
          </a:p>
        </p:txBody>
      </p:sp>
      <p:sp>
        <p:nvSpPr>
          <p:cNvPr id="3" name="Content Placeholder 2">
            <a:extLst>
              <a:ext uri="{FF2B5EF4-FFF2-40B4-BE49-F238E27FC236}">
                <a16:creationId xmlns:a16="http://schemas.microsoft.com/office/drawing/2014/main" id="{D683CE90-4790-67FC-12D2-DB93265DCAC1}"/>
              </a:ext>
            </a:extLst>
          </p:cNvPr>
          <p:cNvSpPr>
            <a:spLocks noGrp="1"/>
          </p:cNvSpPr>
          <p:nvPr>
            <p:ph idx="1"/>
          </p:nvPr>
        </p:nvSpPr>
        <p:spPr>
          <a:xfrm>
            <a:off x="838200" y="2420471"/>
            <a:ext cx="10515600" cy="3756492"/>
          </a:xfrm>
        </p:spPr>
        <p:txBody>
          <a:bodyPr/>
          <a:lstStyle/>
          <a:p>
            <a:r>
              <a:rPr lang="en-IN" dirty="0">
                <a:hlinkClick r:id="rId2" action="ppaction://hlinkfile"/>
              </a:rPr>
              <a:t>C:\xampp\htdocs\online\query text\Output_desgin.pdf</a:t>
            </a:r>
            <a:endParaRPr lang="en-IN" dirty="0"/>
          </a:p>
        </p:txBody>
      </p:sp>
    </p:spTree>
    <p:extLst>
      <p:ext uri="{BB962C8B-B14F-4D97-AF65-F5344CB8AC3E}">
        <p14:creationId xmlns:p14="http://schemas.microsoft.com/office/powerpoint/2010/main" val="343515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A6EB-DFEF-FD68-4AC1-8D39EE82020C}"/>
              </a:ext>
            </a:extLst>
          </p:cNvPr>
          <p:cNvSpPr>
            <a:spLocks noGrp="1"/>
          </p:cNvSpPr>
          <p:nvPr>
            <p:ph type="title"/>
          </p:nvPr>
        </p:nvSpPr>
        <p:spPr>
          <a:xfrm>
            <a:off x="587189" y="179294"/>
            <a:ext cx="10515600" cy="854075"/>
          </a:xfrm>
        </p:spPr>
        <p:txBody>
          <a:bodyPr/>
          <a:lstStyle/>
          <a:p>
            <a:r>
              <a:rPr lang="en-US" sz="1800" b="1" dirty="0">
                <a:effectLst/>
                <a:latin typeface="Arial" panose="020B0604020202020204" pitchFamily="34" charset="0"/>
                <a:ea typeface="Times New Roman" panose="02020603050405020304" pitchFamily="18" charset="0"/>
              </a:rPr>
              <a:t>Testing</a:t>
            </a:r>
            <a:endParaRPr lang="en-IN" dirty="0"/>
          </a:p>
        </p:txBody>
      </p:sp>
      <p:sp>
        <p:nvSpPr>
          <p:cNvPr id="3" name="Content Placeholder 2">
            <a:extLst>
              <a:ext uri="{FF2B5EF4-FFF2-40B4-BE49-F238E27FC236}">
                <a16:creationId xmlns:a16="http://schemas.microsoft.com/office/drawing/2014/main" id="{FD3863D0-19CA-359F-2001-73A02F78E7F3}"/>
              </a:ext>
            </a:extLst>
          </p:cNvPr>
          <p:cNvSpPr>
            <a:spLocks noGrp="1"/>
          </p:cNvSpPr>
          <p:nvPr>
            <p:ph idx="1"/>
          </p:nvPr>
        </p:nvSpPr>
        <p:spPr>
          <a:xfrm>
            <a:off x="757517" y="1033369"/>
            <a:ext cx="10515600" cy="5459506"/>
          </a:xfrm>
        </p:spPr>
        <p:txBody>
          <a:bodyPr>
            <a:normAutofit fontScale="25000" lnSpcReduction="20000"/>
          </a:bodyPr>
          <a:lstStyle/>
          <a:p>
            <a:pPr marL="0" indent="0">
              <a:lnSpc>
                <a:spcPct val="170000"/>
              </a:lnSpc>
              <a:buNone/>
            </a:pPr>
            <a:r>
              <a:rPr lang="en-US" sz="5600" b="1" dirty="0">
                <a:effectLst/>
                <a:latin typeface="Arial" panose="020B0604020202020204" pitchFamily="34" charset="0"/>
                <a:ea typeface="Times New Roman" panose="02020603050405020304" pitchFamily="18" charset="0"/>
              </a:rPr>
              <a:t>Unit Testing</a:t>
            </a:r>
          </a:p>
          <a:p>
            <a:pPr algn="just">
              <a:lnSpc>
                <a:spcPct val="170000"/>
              </a:lnSpc>
            </a:pPr>
            <a:r>
              <a:rPr lang="en-US" sz="4800" dirty="0">
                <a:effectLst/>
                <a:latin typeface="Arial" panose="020B0604020202020204" pitchFamily="34" charset="0"/>
                <a:ea typeface="Times New Roman" panose="02020603050405020304" pitchFamily="18" charset="0"/>
              </a:rPr>
              <a:t>Unit testing is carried out screen-wise, each screen being identified as an object. Attention is diverted to individual modules, independently to one another to locate errors. This has enabled the detection of errors in coding and logic. This is the first level of testing. In this, codes are written such that from one module, we can move on to the next module according to the choice we enter.</a:t>
            </a:r>
          </a:p>
          <a:p>
            <a:pPr marL="0" indent="0" algn="just">
              <a:lnSpc>
                <a:spcPct val="170000"/>
              </a:lnSpc>
              <a:buNone/>
            </a:pPr>
            <a:r>
              <a:rPr lang="en-US" sz="5600" b="1" dirty="0">
                <a:effectLst/>
                <a:latin typeface="Arial" panose="020B0604020202020204" pitchFamily="34" charset="0"/>
                <a:ea typeface="Times New Roman" panose="02020603050405020304" pitchFamily="18" charset="0"/>
              </a:rPr>
              <a:t>System Testing</a:t>
            </a:r>
            <a:r>
              <a:rPr lang="en-US" sz="5600" dirty="0">
                <a:effectLst/>
                <a:latin typeface="Times New Roman" panose="02020603050405020304" pitchFamily="18" charset="0"/>
                <a:ea typeface="Times New Roman" panose="02020603050405020304" pitchFamily="18" charset="0"/>
              </a:rPr>
              <a:t> </a:t>
            </a:r>
          </a:p>
          <a:p>
            <a:pPr algn="just">
              <a:lnSpc>
                <a:spcPct val="170000"/>
              </a:lnSpc>
            </a:pPr>
            <a:r>
              <a:rPr lang="en-US" sz="4800" dirty="0">
                <a:effectLst/>
                <a:latin typeface="Arial" panose="020B0604020202020204" pitchFamily="34" charset="0"/>
                <a:ea typeface="Times New Roman" panose="02020603050405020304" pitchFamily="18" charset="0"/>
              </a:rPr>
              <a:t>In this, the entire system</a:t>
            </a:r>
            <a:r>
              <a:rPr lang="en-US" sz="4800" spc="400"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was tested as a whole with all forms, code, modules and class</a:t>
            </a:r>
            <a:r>
              <a:rPr lang="en-US" sz="4800" spc="3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modules. System</a:t>
            </a:r>
            <a:r>
              <a:rPr lang="en-US" sz="4800" spc="4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testing</a:t>
            </a:r>
            <a:r>
              <a:rPr lang="en-US" sz="4800" spc="50"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is</a:t>
            </a:r>
            <a:r>
              <a:rPr lang="en-US" sz="4800" spc="50"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the</a:t>
            </a:r>
            <a:r>
              <a:rPr lang="en-US" sz="4800" spc="50"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stage</a:t>
            </a:r>
            <a:r>
              <a:rPr lang="en-US" sz="4800" spc="40"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of</a:t>
            </a:r>
            <a:r>
              <a:rPr lang="en-US" sz="4800" spc="4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implementation,</a:t>
            </a:r>
            <a:r>
              <a:rPr lang="en-US" sz="4800" spc="50"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which</a:t>
            </a:r>
            <a:r>
              <a:rPr lang="en-US" sz="4800" spc="50"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is</a:t>
            </a:r>
            <a:r>
              <a:rPr lang="en-US" sz="4800" spc="50"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aimed</a:t>
            </a:r>
            <a:r>
              <a:rPr lang="en-US" sz="4800" spc="60"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at</a:t>
            </a:r>
            <a:r>
              <a:rPr lang="en-US" sz="4800" spc="3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ensuring</a:t>
            </a:r>
            <a:r>
              <a:rPr lang="en-US" sz="4800" spc="55" dirty="0">
                <a:effectLst/>
                <a:latin typeface="Arial" panose="020B0604020202020204" pitchFamily="34" charset="0"/>
                <a:ea typeface="Times New Roman" panose="02020603050405020304" pitchFamily="18" charset="0"/>
              </a:rPr>
              <a:t> </a:t>
            </a:r>
            <a:r>
              <a:rPr lang="en-US" sz="4800" spc="-20" dirty="0">
                <a:effectLst/>
                <a:latin typeface="Arial" panose="020B0604020202020204" pitchFamily="34" charset="0"/>
                <a:ea typeface="Times New Roman" panose="02020603050405020304" pitchFamily="18" charset="0"/>
              </a:rPr>
              <a:t>that</a:t>
            </a:r>
            <a:r>
              <a:rPr lang="en-US" sz="4800" dirty="0">
                <a:effectLst/>
                <a:latin typeface="Arial" panose="020B0604020202020204" pitchFamily="34" charset="0"/>
                <a:ea typeface="Times New Roman" panose="02020603050405020304" pitchFamily="18" charset="0"/>
              </a:rPr>
              <a:t> the system works accurately and efficiently before live operation commences. It is a series of different tests that verifies that all system elements have been properly integrated and</a:t>
            </a:r>
            <a:r>
              <a:rPr lang="en-US" sz="4800" spc="200"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perform allocated functions. System testing makes logical assumptions that if all parts of the system are correct, the goal will be successfully achieved. Testing is the process of executing the program with the intent of finding errors. Testing cannot show the absence of defects, it can only show that software errors are present.</a:t>
            </a:r>
          </a:p>
          <a:p>
            <a:pPr marL="0" indent="0" algn="just">
              <a:lnSpc>
                <a:spcPct val="170000"/>
              </a:lnSpc>
              <a:buNone/>
            </a:pPr>
            <a:r>
              <a:rPr lang="en-US" sz="5600" b="1" dirty="0">
                <a:effectLst/>
                <a:latin typeface="Arial" panose="020B0604020202020204" pitchFamily="34" charset="0"/>
                <a:ea typeface="Times New Roman" panose="02020603050405020304" pitchFamily="18" charset="0"/>
              </a:rPr>
              <a:t>Integration Testing</a:t>
            </a:r>
          </a:p>
          <a:p>
            <a:pPr algn="just">
              <a:lnSpc>
                <a:spcPct val="170000"/>
              </a:lnSpc>
            </a:pPr>
            <a:r>
              <a:rPr lang="en-US" sz="4800" dirty="0">
                <a:effectLst/>
                <a:latin typeface="Arial" panose="020B0604020202020204" pitchFamily="34" charset="0"/>
                <a:ea typeface="Times New Roman" panose="02020603050405020304" pitchFamily="18" charset="0"/>
              </a:rPr>
              <a:t>This testing strategies combines all the modules involved in the system. After the independent modules are tested, dependent modules that use the independent modules are tested. This</a:t>
            </a:r>
            <a:r>
              <a:rPr lang="en-US" sz="4800" spc="-1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sequence</a:t>
            </a:r>
            <a:r>
              <a:rPr lang="en-US" sz="4800" spc="-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of</a:t>
            </a:r>
            <a:r>
              <a:rPr lang="en-US" sz="4800" spc="-1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testing</a:t>
            </a:r>
            <a:r>
              <a:rPr lang="en-US" sz="4800" spc="-10"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layers of</a:t>
            </a:r>
            <a:r>
              <a:rPr lang="en-US" sz="4800" spc="-10"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dependent modules continues</a:t>
            </a:r>
            <a:r>
              <a:rPr lang="en-US" sz="4800" spc="-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until</a:t>
            </a:r>
            <a:r>
              <a:rPr lang="en-US" sz="4800" spc="-1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the entire</a:t>
            </a:r>
            <a:r>
              <a:rPr lang="en-US" sz="4800" spc="-10"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system is </a:t>
            </a:r>
            <a:r>
              <a:rPr lang="en-US" sz="4800" dirty="0" err="1">
                <a:effectLst/>
                <a:latin typeface="Arial" panose="020B0604020202020204" pitchFamily="34" charset="0"/>
                <a:ea typeface="Times New Roman" panose="02020603050405020304" pitchFamily="18" charset="0"/>
              </a:rPr>
              <a:t>constructed.Though</a:t>
            </a:r>
            <a:r>
              <a:rPr lang="en-US" sz="4800" dirty="0">
                <a:effectLst/>
                <a:latin typeface="Arial" panose="020B0604020202020204" pitchFamily="34" charset="0"/>
                <a:ea typeface="Times New Roman" panose="02020603050405020304" pitchFamily="18" charset="0"/>
              </a:rPr>
              <a:t> each module individually, they should work after linking them together. Data may be lost</a:t>
            </a:r>
            <a:r>
              <a:rPr lang="en-US" sz="4800" spc="-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across interface and one module can have adverse effect on another. Subroutines, after linking, may not do the desired function expected by the main routine. Integration testing is a systematic technique for constructing program structure while at the same time, conducting</a:t>
            </a:r>
            <a:r>
              <a:rPr lang="en-US" sz="4800" spc="-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test</a:t>
            </a:r>
            <a:r>
              <a:rPr lang="en-US" sz="4800" spc="-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to</a:t>
            </a:r>
            <a:r>
              <a:rPr lang="en-US" sz="4800" spc="-1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uncover</a:t>
            </a:r>
            <a:r>
              <a:rPr lang="en-US" sz="4800" spc="-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errors</a:t>
            </a:r>
            <a:r>
              <a:rPr lang="en-US" sz="4800" spc="-10"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associated with</a:t>
            </a:r>
            <a:r>
              <a:rPr lang="en-US" sz="4800" spc="-1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the</a:t>
            </a:r>
            <a:r>
              <a:rPr lang="en-US" sz="4800" spc="-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interface.</a:t>
            </a:r>
            <a:r>
              <a:rPr lang="en-US" sz="4800" spc="-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In</a:t>
            </a:r>
            <a:r>
              <a:rPr lang="en-US" sz="4800" spc="-1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the</a:t>
            </a:r>
            <a:r>
              <a:rPr lang="en-US" sz="4800" spc="-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testing</a:t>
            </a:r>
            <a:r>
              <a:rPr lang="en-US" sz="4800" spc="-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the</a:t>
            </a:r>
            <a:r>
              <a:rPr lang="en-US" sz="4800" spc="-15" dirty="0">
                <a:effectLst/>
                <a:latin typeface="Arial" panose="020B0604020202020204" pitchFamily="34" charset="0"/>
                <a:ea typeface="Times New Roman" panose="02020603050405020304" pitchFamily="18" charset="0"/>
              </a:rPr>
              <a:t> </a:t>
            </a:r>
            <a:r>
              <a:rPr lang="en-US" sz="4800" dirty="0">
                <a:effectLst/>
                <a:latin typeface="Arial" panose="020B0604020202020204" pitchFamily="34" charset="0"/>
                <a:ea typeface="Times New Roman" panose="02020603050405020304" pitchFamily="18" charset="0"/>
              </a:rPr>
              <a:t>programs are contracted and tested in the small segments.</a:t>
            </a:r>
            <a:endParaRPr lang="en-IN" sz="4800" dirty="0">
              <a:effectLst/>
              <a:latin typeface="Times New Roman" panose="02020603050405020304" pitchFamily="18" charset="0"/>
              <a:ea typeface="Times New Roman" panose="02020603050405020304" pitchFamily="18" charset="0"/>
            </a:endParaRPr>
          </a:p>
          <a:p>
            <a:pPr marL="0" indent="0" algn="just">
              <a:lnSpc>
                <a:spcPct val="170000"/>
              </a:lnSpc>
              <a:buNone/>
            </a:pPr>
            <a:endParaRPr lang="en-IN" sz="2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383204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650F-B189-2BDD-0B03-DFF159495629}"/>
              </a:ext>
            </a:extLst>
          </p:cNvPr>
          <p:cNvSpPr>
            <a:spLocks noGrp="1"/>
          </p:cNvSpPr>
          <p:nvPr>
            <p:ph type="title"/>
          </p:nvPr>
        </p:nvSpPr>
        <p:spPr>
          <a:xfrm>
            <a:off x="838200" y="472702"/>
            <a:ext cx="10515600" cy="880969"/>
          </a:xfrm>
        </p:spPr>
        <p:txBody>
          <a:bodyPr/>
          <a:lstStyle/>
          <a:p>
            <a:r>
              <a:rPr lang="en-US" sz="1800" b="1" dirty="0">
                <a:effectLst/>
                <a:latin typeface="Arial" panose="020B0604020202020204" pitchFamily="34" charset="0"/>
                <a:ea typeface="Times New Roman" panose="02020603050405020304" pitchFamily="18" charset="0"/>
              </a:rPr>
              <a:t>Limitations</a:t>
            </a:r>
            <a:endParaRPr lang="en-IN" dirty="0"/>
          </a:p>
        </p:txBody>
      </p:sp>
      <p:sp>
        <p:nvSpPr>
          <p:cNvPr id="3" name="Content Placeholder 2">
            <a:extLst>
              <a:ext uri="{FF2B5EF4-FFF2-40B4-BE49-F238E27FC236}">
                <a16:creationId xmlns:a16="http://schemas.microsoft.com/office/drawing/2014/main" id="{1635E714-B8B4-6C58-7B61-4BEBED3B12C8}"/>
              </a:ext>
            </a:extLst>
          </p:cNvPr>
          <p:cNvSpPr>
            <a:spLocks noGrp="1"/>
          </p:cNvSpPr>
          <p:nvPr>
            <p:ph idx="1"/>
          </p:nvPr>
        </p:nvSpPr>
        <p:spPr>
          <a:xfrm>
            <a:off x="838200" y="1353671"/>
            <a:ext cx="10515600" cy="4823292"/>
          </a:xfrm>
        </p:spPr>
        <p:txBody>
          <a:bodyPr>
            <a:normAutofit/>
          </a:bodyPr>
          <a:lstStyle/>
          <a:p>
            <a:pPr algn="just">
              <a:lnSpc>
                <a:spcPct val="160000"/>
              </a:lnSpc>
            </a:pPr>
            <a:r>
              <a:rPr lang="en-US" sz="1200" dirty="0">
                <a:solidFill>
                  <a:srgbClr val="000000"/>
                </a:solidFill>
                <a:effectLst/>
                <a:latin typeface="Arial" panose="020B0604020202020204" pitchFamily="34" charset="0"/>
                <a:ea typeface="Times New Roman" panose="02020603050405020304" pitchFamily="18" charset="0"/>
              </a:rPr>
              <a:t>Computer Literacy and Internet Access - In India, though Internet penetration is rather high. Internet connectivity and speed issues are a major barrier.  Most rural areas expertise high blackouts and electricity problems. This means, once more candidates in urban districts and square measures are placed at a big advantage.</a:t>
            </a:r>
            <a:endParaRPr lang="en-IN" sz="1200" dirty="0">
              <a:effectLst/>
              <a:latin typeface="Times New Roman" panose="02020603050405020304" pitchFamily="18" charset="0"/>
              <a:ea typeface="Times New Roman" panose="02020603050405020304" pitchFamily="18" charset="0"/>
            </a:endParaRPr>
          </a:p>
          <a:p>
            <a:pPr algn="just">
              <a:lnSpc>
                <a:spcPct val="160000"/>
              </a:lnSpc>
            </a:pPr>
            <a:r>
              <a:rPr lang="en-US" sz="1200" dirty="0">
                <a:solidFill>
                  <a:srgbClr val="000000"/>
                </a:solidFill>
                <a:effectLst/>
                <a:latin typeface="Arial" panose="020B0604020202020204" pitchFamily="34" charset="0"/>
                <a:ea typeface="Times New Roman" panose="02020603050405020304" pitchFamily="18" charset="0"/>
              </a:rPr>
              <a:t>Low Computer Literacy - Another major concern is the low rate of computer literacy in India. Current estimates say that solely concerning half dozen percent Indians are computer savvy. A fast shift to the net admission method is probably going to cause confusion and oppression among a good many candidates. </a:t>
            </a:r>
            <a:endParaRPr lang="en-IN" sz="1200" dirty="0">
              <a:effectLst/>
              <a:latin typeface="Times New Roman" panose="02020603050405020304" pitchFamily="18" charset="0"/>
              <a:ea typeface="Times New Roman" panose="02020603050405020304" pitchFamily="18" charset="0"/>
            </a:endParaRPr>
          </a:p>
          <a:p>
            <a:pPr algn="just">
              <a:lnSpc>
                <a:spcPct val="160000"/>
              </a:lnSpc>
            </a:pPr>
            <a:r>
              <a:rPr lang="en-US" sz="1200" dirty="0">
                <a:solidFill>
                  <a:srgbClr val="000000"/>
                </a:solidFill>
                <a:effectLst/>
                <a:latin typeface="Arial" panose="020B0604020202020204" pitchFamily="34" charset="0"/>
                <a:ea typeface="Times New Roman" panose="02020603050405020304" pitchFamily="18" charset="0"/>
              </a:rPr>
              <a:t>Security Concerns - The internet is a very vast network that requires a lot of expertise, time, and money to successfully monitor and disable all possible security threats. student admission would be very tricky because even the smallest security flaw could be exploited, causing severe damage and consequences. Hacker could tamper with students’ data. Online admission makes it very hard to ensure 100% safety.</a:t>
            </a:r>
            <a:endParaRPr lang="en-IN" sz="1200" dirty="0">
              <a:effectLst/>
              <a:latin typeface="Times New Roman" panose="02020603050405020304" pitchFamily="18" charset="0"/>
              <a:ea typeface="Times New Roman" panose="02020603050405020304" pitchFamily="18" charset="0"/>
            </a:endParaRPr>
          </a:p>
          <a:p>
            <a:pPr algn="just">
              <a:lnSpc>
                <a:spcPct val="160000"/>
              </a:lnSpc>
            </a:pPr>
            <a:r>
              <a:rPr lang="en-US" sz="1200" dirty="0">
                <a:solidFill>
                  <a:srgbClr val="202124"/>
                </a:solidFill>
                <a:effectLst/>
                <a:latin typeface="Arial" panose="020B0604020202020204" pitchFamily="34" charset="0"/>
                <a:ea typeface="Times New Roman" panose="02020603050405020304" pitchFamily="18" charset="0"/>
              </a:rPr>
              <a:t>Most rural areas expertise high blackouts and electricity problems. This means, once more candidates in urban districts and square measures are placed at a big advantage. Low Computer Literacy – Another major concern is the low rate of computer literacy in India.</a:t>
            </a:r>
            <a:endParaRPr lang="en-IN" sz="12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396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8275-6F0F-969E-1524-FDF2C0DAC92E}"/>
              </a:ext>
            </a:extLst>
          </p:cNvPr>
          <p:cNvSpPr>
            <a:spLocks noGrp="1"/>
          </p:cNvSpPr>
          <p:nvPr>
            <p:ph type="title"/>
          </p:nvPr>
        </p:nvSpPr>
        <p:spPr>
          <a:xfrm>
            <a:off x="838200" y="761720"/>
            <a:ext cx="10515600" cy="735387"/>
          </a:xfrm>
        </p:spPr>
        <p:txBody>
          <a:bodyPr/>
          <a:lstStyle/>
          <a:p>
            <a:r>
              <a:rPr lang="en-US" sz="1800" b="1" dirty="0">
                <a:effectLst/>
                <a:latin typeface="Arial" panose="020B0604020202020204" pitchFamily="34" charset="0"/>
                <a:ea typeface="Times New Roman" panose="02020603050405020304" pitchFamily="18" charset="0"/>
              </a:rPr>
              <a:t>Project description</a:t>
            </a:r>
            <a:endParaRPr lang="en-IN" dirty="0"/>
          </a:p>
        </p:txBody>
      </p:sp>
      <p:sp>
        <p:nvSpPr>
          <p:cNvPr id="3" name="Content Placeholder 2">
            <a:extLst>
              <a:ext uri="{FF2B5EF4-FFF2-40B4-BE49-F238E27FC236}">
                <a16:creationId xmlns:a16="http://schemas.microsoft.com/office/drawing/2014/main" id="{1978743B-3177-EAC2-EA50-097AD12C9BD9}"/>
              </a:ext>
            </a:extLst>
          </p:cNvPr>
          <p:cNvSpPr>
            <a:spLocks noGrp="1"/>
          </p:cNvSpPr>
          <p:nvPr>
            <p:ph idx="1"/>
          </p:nvPr>
        </p:nvSpPr>
        <p:spPr>
          <a:xfrm>
            <a:off x="838200" y="1577788"/>
            <a:ext cx="10515600" cy="4599175"/>
          </a:xfrm>
        </p:spPr>
        <p:txBody>
          <a:bodyPr>
            <a:normAutofit/>
          </a:bodyPr>
          <a:lstStyle/>
          <a:p>
            <a:pPr algn="just">
              <a:lnSpc>
                <a:spcPct val="150000"/>
              </a:lnSpc>
            </a:pPr>
            <a:r>
              <a:rPr lang="en-IN" sz="1400" dirty="0">
                <a:effectLst/>
                <a:latin typeface="Arial" panose="020B0604020202020204" pitchFamily="34" charset="0"/>
                <a:ea typeface="Times New Roman" panose="02020603050405020304" pitchFamily="18" charset="0"/>
              </a:rPr>
              <a:t>The admission management system is software that enables educational institutions to conduct student admission and enrolment procedures online. The admission management system manages student admission form collection, collects documents, and shortlists candidates to complete the admission process online.</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IN" sz="1400" dirty="0">
                <a:effectLst/>
                <a:latin typeface="Arial" panose="020B0604020202020204" pitchFamily="34" charset="0"/>
                <a:ea typeface="Times New Roman" panose="02020603050405020304" pitchFamily="18" charset="0"/>
              </a:rPr>
              <a:t>The increasing numbers of students seeking admission in the academic institutes (School, Colleges, and Universities) are causing tremendous pressure on the administrative body of the institutes to manage and arrange the admission process manually. It is difficult now to conduct the process accurately and in a timely manner. Hence, the need for online admission is inevitable.</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US" sz="1400" dirty="0">
                <a:effectLst/>
                <a:latin typeface="Arial" panose="020B0604020202020204" pitchFamily="34" charset="0"/>
                <a:ea typeface="Times New Roman" panose="02020603050405020304" pitchFamily="18" charset="0"/>
              </a:rPr>
              <a:t>The aim of the study is to analyze the current admission system and suggest an online admission system which will allow people to cast admission on a more convenient way, by using available resources which could facilitate the students during online admission.</a:t>
            </a: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6477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6F42-9443-DF41-CB0C-5AF171D055A3}"/>
              </a:ext>
            </a:extLst>
          </p:cNvPr>
          <p:cNvSpPr>
            <a:spLocks noGrp="1"/>
          </p:cNvSpPr>
          <p:nvPr>
            <p:ph type="title"/>
          </p:nvPr>
        </p:nvSpPr>
        <p:spPr>
          <a:xfrm>
            <a:off x="838200" y="365126"/>
            <a:ext cx="10515600" cy="970616"/>
          </a:xfrm>
        </p:spPr>
        <p:txBody>
          <a:bodyPr/>
          <a:lstStyle/>
          <a:p>
            <a:r>
              <a:rPr lang="en-US" sz="1800" b="1" dirty="0">
                <a:effectLst/>
                <a:latin typeface="Arial" panose="020B0604020202020204" pitchFamily="34" charset="0"/>
                <a:ea typeface="Times New Roman" panose="02020603050405020304" pitchFamily="18" charset="0"/>
              </a:rPr>
              <a:t>Technologies Used</a:t>
            </a:r>
            <a:endParaRPr lang="en-IN" dirty="0"/>
          </a:p>
        </p:txBody>
      </p:sp>
      <p:sp>
        <p:nvSpPr>
          <p:cNvPr id="3" name="Content Placeholder 2">
            <a:extLst>
              <a:ext uri="{FF2B5EF4-FFF2-40B4-BE49-F238E27FC236}">
                <a16:creationId xmlns:a16="http://schemas.microsoft.com/office/drawing/2014/main" id="{02F7C47D-A3CF-44DF-6C6A-473A289F99CA}"/>
              </a:ext>
            </a:extLst>
          </p:cNvPr>
          <p:cNvSpPr>
            <a:spLocks noGrp="1"/>
          </p:cNvSpPr>
          <p:nvPr>
            <p:ph idx="1"/>
          </p:nvPr>
        </p:nvSpPr>
        <p:spPr>
          <a:xfrm>
            <a:off x="838200" y="1407459"/>
            <a:ext cx="10515600" cy="4769504"/>
          </a:xfrm>
        </p:spPr>
        <p:txBody>
          <a:bodyPr>
            <a:normAutofit fontScale="92500" lnSpcReduction="10000"/>
          </a:bodyPr>
          <a:lstStyle/>
          <a:p>
            <a:r>
              <a:rPr lang="en-IN" sz="1800" b="1" i="0" u="none" strike="noStrike" baseline="0" dirty="0">
                <a:solidFill>
                  <a:srgbClr val="323232"/>
                </a:solidFill>
                <a:latin typeface="Times New Roman" panose="02020603050405020304" pitchFamily="18" charset="0"/>
              </a:rPr>
              <a:t>Software requirements: </a:t>
            </a:r>
          </a:p>
          <a:p>
            <a:pPr lvl="1">
              <a:lnSpc>
                <a:spcPct val="150000"/>
              </a:lnSpc>
            </a:pPr>
            <a:r>
              <a:rPr lang="en-IN" sz="1500" b="0" i="0" u="none" strike="noStrike" baseline="0" dirty="0">
                <a:solidFill>
                  <a:srgbClr val="000000"/>
                </a:solidFill>
                <a:latin typeface="Arial" panose="020B0604020202020204" pitchFamily="34" charset="0"/>
              </a:rPr>
              <a:t>Browser:- Microsoft Internet Explorer, Mozilla Firefox and Google Chrome </a:t>
            </a:r>
            <a:r>
              <a:rPr lang="en-IN" sz="1500" b="0" i="0" u="none" strike="noStrike" baseline="0" dirty="0">
                <a:solidFill>
                  <a:srgbClr val="000000"/>
                </a:solidFill>
                <a:latin typeface="Times New Roman" panose="02020603050405020304" pitchFamily="18" charset="0"/>
              </a:rPr>
              <a:t>	</a:t>
            </a:r>
          </a:p>
          <a:p>
            <a:pPr lvl="1">
              <a:lnSpc>
                <a:spcPct val="150000"/>
              </a:lnSpc>
            </a:pPr>
            <a:r>
              <a:rPr lang="en-US" sz="1500" b="0" i="0" u="none" strike="noStrike" baseline="0" dirty="0">
                <a:solidFill>
                  <a:srgbClr val="000000"/>
                </a:solidFill>
                <a:latin typeface="Arial" panose="020B0604020202020204" pitchFamily="34" charset="0"/>
              </a:rPr>
              <a:t>Operating System:-Windows 10 and Windows 11 	</a:t>
            </a:r>
          </a:p>
          <a:p>
            <a:pPr lvl="1">
              <a:lnSpc>
                <a:spcPct val="150000"/>
              </a:lnSpc>
            </a:pPr>
            <a:r>
              <a:rPr lang="en-IN" sz="1500" b="0" i="0" u="none" strike="noStrike" baseline="0" dirty="0">
                <a:solidFill>
                  <a:srgbClr val="000000"/>
                </a:solidFill>
                <a:latin typeface="Arial" panose="020B0604020202020204" pitchFamily="34" charset="0"/>
              </a:rPr>
              <a:t>Front End: Html, </a:t>
            </a:r>
            <a:r>
              <a:rPr lang="en-IN" sz="1500" b="0" i="0" u="none" strike="noStrike" baseline="0" dirty="0" err="1">
                <a:solidFill>
                  <a:srgbClr val="000000"/>
                </a:solidFill>
                <a:latin typeface="Arial" panose="020B0604020202020204" pitchFamily="34" charset="0"/>
              </a:rPr>
              <a:t>css</a:t>
            </a:r>
            <a:r>
              <a:rPr lang="en-IN" sz="1500" b="0" i="0" u="none" strike="noStrike" baseline="0" dirty="0">
                <a:solidFill>
                  <a:srgbClr val="000000"/>
                </a:solidFill>
                <a:latin typeface="Arial" panose="020B0604020202020204" pitchFamily="34" charset="0"/>
              </a:rPr>
              <a:t> 	</a:t>
            </a:r>
          </a:p>
          <a:p>
            <a:pPr lvl="1">
              <a:lnSpc>
                <a:spcPct val="150000"/>
              </a:lnSpc>
            </a:pPr>
            <a:r>
              <a:rPr lang="en-IN" sz="1500" b="0" i="0" u="none" strike="noStrike" baseline="0" dirty="0">
                <a:solidFill>
                  <a:srgbClr val="000000"/>
                </a:solidFill>
                <a:latin typeface="Arial" panose="020B0604020202020204" pitchFamily="34" charset="0"/>
              </a:rPr>
              <a:t>Back End: </a:t>
            </a:r>
            <a:r>
              <a:rPr lang="en-IN" sz="1500" b="0" i="0" u="none" strike="noStrike" baseline="0" dirty="0" err="1">
                <a:solidFill>
                  <a:srgbClr val="000000"/>
                </a:solidFill>
                <a:latin typeface="Arial" panose="020B0604020202020204" pitchFamily="34" charset="0"/>
              </a:rPr>
              <a:t>Php</a:t>
            </a:r>
            <a:r>
              <a:rPr lang="en-IN" sz="1500" b="0" i="0" u="none" strike="noStrike" baseline="0" dirty="0">
                <a:solidFill>
                  <a:srgbClr val="000000"/>
                </a:solidFill>
                <a:latin typeface="Arial" panose="020B0604020202020204" pitchFamily="34" charset="0"/>
              </a:rPr>
              <a:t>, </a:t>
            </a:r>
            <a:r>
              <a:rPr lang="en-IN" sz="1500" b="0" i="0" u="none" strike="noStrike" baseline="0" dirty="0" err="1">
                <a:solidFill>
                  <a:srgbClr val="000000"/>
                </a:solidFill>
                <a:latin typeface="Arial" panose="020B0604020202020204" pitchFamily="34" charset="0"/>
              </a:rPr>
              <a:t>mysql</a:t>
            </a:r>
            <a:r>
              <a:rPr lang="en-IN" sz="1500" b="0" i="0" u="none" strike="noStrike" baseline="0" dirty="0">
                <a:solidFill>
                  <a:srgbClr val="000000"/>
                </a:solidFill>
                <a:latin typeface="Arial" panose="020B0604020202020204" pitchFamily="34" charset="0"/>
              </a:rPr>
              <a:t> 	</a:t>
            </a:r>
          </a:p>
          <a:p>
            <a:pPr lvl="1">
              <a:lnSpc>
                <a:spcPct val="150000"/>
              </a:lnSpc>
            </a:pPr>
            <a:r>
              <a:rPr lang="en-IN" sz="1500" b="0" i="0" u="none" strike="noStrike" baseline="0" dirty="0">
                <a:solidFill>
                  <a:srgbClr val="000000"/>
                </a:solidFill>
                <a:latin typeface="Arial" panose="020B0604020202020204" pitchFamily="34" charset="0"/>
              </a:rPr>
              <a:t>Other Tools:- (None) 	</a:t>
            </a:r>
          </a:p>
          <a:p>
            <a:pPr marL="0" indent="0">
              <a:buNone/>
            </a:pPr>
            <a:endParaRPr lang="en-IN" sz="1500" b="0" i="0" u="none" strike="noStrike" baseline="0" dirty="0">
              <a:solidFill>
                <a:srgbClr val="000000"/>
              </a:solidFill>
              <a:latin typeface="Arial" panose="020B0604020202020204" pitchFamily="34" charset="0"/>
            </a:endParaRPr>
          </a:p>
          <a:p>
            <a:pPr>
              <a:lnSpc>
                <a:spcPct val="150000"/>
              </a:lnSpc>
            </a:pPr>
            <a:r>
              <a:rPr lang="en-US" sz="1800" b="1" i="0" u="none" strike="noStrike" baseline="0" dirty="0">
                <a:solidFill>
                  <a:srgbClr val="000000"/>
                </a:solidFill>
                <a:latin typeface="Arial" panose="020B0604020202020204" pitchFamily="34" charset="0"/>
              </a:rPr>
              <a:t>Hardware Requirements:</a:t>
            </a:r>
          </a:p>
          <a:p>
            <a:pPr lvl="1">
              <a:lnSpc>
                <a:spcPct val="150000"/>
              </a:lnSpc>
            </a:pPr>
            <a:r>
              <a:rPr lang="en-US" sz="1500" b="0" i="0" u="none" strike="noStrike" baseline="0" dirty="0">
                <a:solidFill>
                  <a:srgbClr val="000000"/>
                </a:solidFill>
                <a:latin typeface="Arial" panose="020B0604020202020204" pitchFamily="34" charset="0"/>
              </a:rPr>
              <a:t>Processor:- </a:t>
            </a:r>
            <a:r>
              <a:rPr lang="en-US" sz="1800" dirty="0">
                <a:effectLst/>
                <a:latin typeface="Arial" panose="020B0604020202020204" pitchFamily="34" charset="0"/>
                <a:ea typeface="Times New Roman" panose="02020603050405020304" pitchFamily="18" charset="0"/>
              </a:rPr>
              <a:t>11</a:t>
            </a:r>
            <a:r>
              <a:rPr lang="en-US" sz="1800" baseline="30000" dirty="0">
                <a:effectLst/>
                <a:latin typeface="Arial" panose="020B0604020202020204" pitchFamily="34" charset="0"/>
                <a:ea typeface="Times New Roman" panose="02020603050405020304" pitchFamily="18" charset="0"/>
              </a:rPr>
              <a:t>th</a:t>
            </a:r>
            <a:r>
              <a:rPr lang="en-US" sz="1800" dirty="0">
                <a:effectLst/>
                <a:latin typeface="Arial" panose="020B0604020202020204" pitchFamily="34" charset="0"/>
                <a:ea typeface="Times New Roman" panose="02020603050405020304" pitchFamily="18" charset="0"/>
              </a:rPr>
              <a:t> Gen </a:t>
            </a:r>
            <a:r>
              <a:rPr lang="en-US" sz="1800" dirty="0" err="1">
                <a:effectLst/>
                <a:latin typeface="Arial" panose="020B0604020202020204" pitchFamily="34" charset="0"/>
                <a:ea typeface="Times New Roman" panose="02020603050405020304" pitchFamily="18" charset="0"/>
              </a:rPr>
              <a:t>Intel</a:t>
            </a:r>
            <a:r>
              <a:rPr lang="en-US" sz="1800" baseline="30000" dirty="0" err="1">
                <a:effectLst/>
                <a:latin typeface="Arial" panose="020B0604020202020204" pitchFamily="34" charset="0"/>
                <a:ea typeface="Times New Roman" panose="02020603050405020304" pitchFamily="18" charset="0"/>
              </a:rPr>
              <a:t>R</a:t>
            </a:r>
            <a:r>
              <a:rPr lang="en-US" sz="1800" dirty="0">
                <a:effectLst/>
                <a:latin typeface="Arial" panose="020B0604020202020204" pitchFamily="34" charset="0"/>
                <a:ea typeface="Times New Roman" panose="02020603050405020304" pitchFamily="18" charset="0"/>
              </a:rPr>
              <a:t> Core™ i5-1135G7 @ 2.40GHz  2.42GHz</a:t>
            </a:r>
            <a:r>
              <a:rPr lang="en-US" sz="1500" b="0" i="0" u="none" strike="noStrike" baseline="0" dirty="0">
                <a:solidFill>
                  <a:srgbClr val="000000"/>
                </a:solidFill>
                <a:latin typeface="Arial" panose="020B0604020202020204" pitchFamily="34" charset="0"/>
              </a:rPr>
              <a:t>	</a:t>
            </a:r>
          </a:p>
          <a:p>
            <a:pPr lvl="1">
              <a:lnSpc>
                <a:spcPct val="150000"/>
              </a:lnSpc>
            </a:pPr>
            <a:r>
              <a:rPr lang="en-IN" sz="1500" b="0" i="0" u="none" strike="noStrike" baseline="0" dirty="0">
                <a:solidFill>
                  <a:srgbClr val="000000"/>
                </a:solidFill>
                <a:latin typeface="Arial" panose="020B0604020202020204" pitchFamily="34" charset="0"/>
              </a:rPr>
              <a:t>RAM:- </a:t>
            </a:r>
            <a:r>
              <a:rPr lang="en-US" sz="1600" dirty="0">
                <a:effectLst/>
                <a:latin typeface="Arial" panose="020B0604020202020204" pitchFamily="34" charset="0"/>
                <a:ea typeface="Times New Roman" panose="02020603050405020304" pitchFamily="18" charset="0"/>
              </a:rPr>
              <a:t>8.00 GB </a:t>
            </a:r>
            <a:r>
              <a:rPr lang="en-IN" sz="1500" b="0" i="0" u="none" strike="noStrike" baseline="0" dirty="0">
                <a:solidFill>
                  <a:srgbClr val="000000"/>
                </a:solidFill>
                <a:latin typeface="Arial" panose="020B0604020202020204" pitchFamily="34" charset="0"/>
              </a:rPr>
              <a:t>	</a:t>
            </a:r>
          </a:p>
          <a:p>
            <a:pPr lvl="1">
              <a:lnSpc>
                <a:spcPct val="150000"/>
              </a:lnSpc>
            </a:pPr>
            <a:r>
              <a:rPr lang="en-IN" sz="1500" b="0" i="0" u="none" strike="noStrike" baseline="0" dirty="0">
                <a:solidFill>
                  <a:srgbClr val="000000"/>
                </a:solidFill>
                <a:latin typeface="Arial" panose="020B0604020202020204" pitchFamily="34" charset="0"/>
              </a:rPr>
              <a:t>Hard Disk:- </a:t>
            </a:r>
            <a:r>
              <a:rPr lang="en-US" sz="1600" dirty="0">
                <a:effectLst/>
                <a:latin typeface="Arial" panose="020B0604020202020204" pitchFamily="34" charset="0"/>
                <a:ea typeface="Times New Roman" panose="02020603050405020304" pitchFamily="18" charset="0"/>
              </a:rPr>
              <a:t>1.00 TB</a:t>
            </a:r>
            <a:r>
              <a:rPr lang="en-IN" sz="1500" b="0" i="0" u="none" strike="noStrike" baseline="0" dirty="0">
                <a:solidFill>
                  <a:srgbClr val="000000"/>
                </a:solidFill>
                <a:latin typeface="Arial" panose="020B0604020202020204" pitchFamily="34" charset="0"/>
              </a:rPr>
              <a:t> 	</a:t>
            </a:r>
          </a:p>
          <a:p>
            <a:pPr lvl="1">
              <a:lnSpc>
                <a:spcPct val="150000"/>
              </a:lnSpc>
            </a:pPr>
            <a:r>
              <a:rPr lang="en-IN" sz="1500" b="0" i="0" u="none" strike="noStrike" baseline="0" dirty="0">
                <a:solidFill>
                  <a:srgbClr val="000000"/>
                </a:solidFill>
                <a:latin typeface="Arial" panose="020B0604020202020204" pitchFamily="34" charset="0"/>
              </a:rPr>
              <a:t>System Type:- </a:t>
            </a:r>
            <a:r>
              <a:rPr lang="en-US" sz="1500" dirty="0">
                <a:effectLst/>
                <a:latin typeface="Arial" panose="020B0604020202020204" pitchFamily="34" charset="0"/>
                <a:ea typeface="Times New Roman" panose="02020603050405020304" pitchFamily="18" charset="0"/>
              </a:rPr>
              <a:t>64-bit Operating System, x64-Based Processor </a:t>
            </a:r>
            <a:r>
              <a:rPr lang="en-IN" b="0" i="0" u="none" strike="noStrike" baseline="0" dirty="0">
                <a:solidFill>
                  <a:srgbClr val="000000"/>
                </a:solidFill>
                <a:latin typeface="Arial" panose="020B0604020202020204" pitchFamily="34" charset="0"/>
              </a:rPr>
              <a:t>	</a:t>
            </a:r>
          </a:p>
          <a:p>
            <a:pPr marL="0" indent="0">
              <a:buNone/>
            </a:pPr>
            <a:endParaRPr lang="en-IN" dirty="0"/>
          </a:p>
        </p:txBody>
      </p:sp>
    </p:spTree>
    <p:extLst>
      <p:ext uri="{BB962C8B-B14F-4D97-AF65-F5344CB8AC3E}">
        <p14:creationId xmlns:p14="http://schemas.microsoft.com/office/powerpoint/2010/main" val="21467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3FEB-9B74-0A02-2DFA-7CE08A348581}"/>
              </a:ext>
            </a:extLst>
          </p:cNvPr>
          <p:cNvSpPr>
            <a:spLocks noGrp="1"/>
          </p:cNvSpPr>
          <p:nvPr>
            <p:ph type="title"/>
          </p:nvPr>
        </p:nvSpPr>
        <p:spPr>
          <a:xfrm>
            <a:off x="838200" y="681037"/>
            <a:ext cx="10515600" cy="758359"/>
          </a:xfrm>
        </p:spPr>
        <p:txBody>
          <a:bodyPr/>
          <a:lstStyle/>
          <a:p>
            <a:r>
              <a:rPr lang="en-US" sz="1800" b="1" dirty="0">
                <a:effectLst/>
                <a:latin typeface="Arial" panose="020B0604020202020204" pitchFamily="34" charset="0"/>
                <a:ea typeface="Times New Roman" panose="02020603050405020304" pitchFamily="18" charset="0"/>
              </a:rPr>
              <a:t>Existing System and its Drawbacks</a:t>
            </a:r>
            <a:endParaRPr lang="en-IN" dirty="0"/>
          </a:p>
        </p:txBody>
      </p:sp>
      <p:sp>
        <p:nvSpPr>
          <p:cNvPr id="3" name="Content Placeholder 2">
            <a:extLst>
              <a:ext uri="{FF2B5EF4-FFF2-40B4-BE49-F238E27FC236}">
                <a16:creationId xmlns:a16="http://schemas.microsoft.com/office/drawing/2014/main" id="{24013F80-9D76-6912-B026-E96F7EFB5D8B}"/>
              </a:ext>
            </a:extLst>
          </p:cNvPr>
          <p:cNvSpPr>
            <a:spLocks noGrp="1"/>
          </p:cNvSpPr>
          <p:nvPr>
            <p:ph idx="1"/>
          </p:nvPr>
        </p:nvSpPr>
        <p:spPr>
          <a:xfrm>
            <a:off x="838200" y="1439396"/>
            <a:ext cx="10515600" cy="5006228"/>
          </a:xfrm>
        </p:spPr>
        <p:txBody>
          <a:bodyPr>
            <a:normAutofit lnSpcReduction="10000"/>
          </a:bodyPr>
          <a:lstStyle/>
          <a:p>
            <a:pPr algn="just">
              <a:lnSpc>
                <a:spcPct val="150000"/>
              </a:lnSpc>
            </a:pPr>
            <a:r>
              <a:rPr lang="en-IN" sz="1400" dirty="0">
                <a:ln>
                  <a:noFill/>
                </a:ln>
                <a:effectLst/>
                <a:latin typeface="Arial" panose="020B0604020202020204" pitchFamily="34" charset="0"/>
                <a:ea typeface="Times New Roman" panose="02020603050405020304" pitchFamily="18" charset="0"/>
              </a:rPr>
              <a:t>An online admission system is a platform that allows organizational members to cast their Admission electronically, which can be through a website or any internet-connected device.</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US" sz="1400" dirty="0">
                <a:ln>
                  <a:noFill/>
                </a:ln>
                <a:effectLst/>
                <a:latin typeface="Arial" panose="020B0604020202020204" pitchFamily="34" charset="0"/>
                <a:ea typeface="Times New Roman" panose="02020603050405020304" pitchFamily="18" charset="0"/>
              </a:rPr>
              <a:t>You can conduct various types of admission through an online admission system. For example, you can use it for a simple majority admission, where the option of the admission form for submit data of student. You can also see your data on your index page. You can also use it for a more complex admission system like each admission holds weight according to the student result.</a:t>
            </a:r>
          </a:p>
          <a:p>
            <a:pPr algn="just">
              <a:lnSpc>
                <a:spcPct val="150000"/>
              </a:lnSpc>
            </a:pPr>
            <a:r>
              <a:rPr lang="en-IN" sz="1400" dirty="0">
                <a:ln>
                  <a:noFill/>
                </a:ln>
                <a:solidFill>
                  <a:srgbClr val="000000"/>
                </a:solidFill>
                <a:effectLst/>
                <a:latin typeface="Arial" panose="020B0604020202020204" pitchFamily="34" charset="0"/>
                <a:ea typeface="Times New Roman" panose="02020603050405020304" pitchFamily="18" charset="0"/>
              </a:rPr>
              <a:t>Our online Admission session goes like this:</a:t>
            </a:r>
            <a:endParaRPr lang="en-IN" sz="1400" dirty="0">
              <a:effectLst/>
              <a:latin typeface="Times New Roman" panose="02020603050405020304" pitchFamily="18" charset="0"/>
              <a:ea typeface="Times New Roman" panose="02020603050405020304" pitchFamily="18" charset="0"/>
            </a:endParaRPr>
          </a:p>
          <a:p>
            <a:pPr marL="800100" lvl="1" indent="-342900" algn="just">
              <a:lnSpc>
                <a:spcPct val="170000"/>
              </a:lnSpc>
              <a:buSzPts val="1000"/>
              <a:buFont typeface="Symbol" panose="05050102010706020507" pitchFamily="18" charset="2"/>
              <a:buChar char=""/>
              <a:tabLst>
                <a:tab pos="588645" algn="l"/>
              </a:tabLst>
            </a:pPr>
            <a:r>
              <a:rPr lang="en-IN" sz="1400" dirty="0">
                <a:ln>
                  <a:noFill/>
                </a:ln>
                <a:solidFill>
                  <a:srgbClr val="000000"/>
                </a:solidFill>
                <a:effectLst/>
                <a:latin typeface="Arial" panose="020B0604020202020204" pitchFamily="34" charset="0"/>
                <a:ea typeface="Times New Roman" panose="02020603050405020304" pitchFamily="18" charset="0"/>
              </a:rPr>
              <a:t>First, the students are required to register themselves into the admission system by using their username and password and after that they will be directed to login page.</a:t>
            </a:r>
            <a:endParaRPr lang="en-IN" sz="1400" dirty="0">
              <a:effectLst/>
              <a:latin typeface="Times New Roman" panose="02020603050405020304" pitchFamily="18" charset="0"/>
              <a:ea typeface="Times New Roman" panose="02020603050405020304" pitchFamily="18" charset="0"/>
            </a:endParaRPr>
          </a:p>
          <a:p>
            <a:pPr marL="800100" lvl="1" indent="-342900" algn="just">
              <a:lnSpc>
                <a:spcPct val="170000"/>
              </a:lnSpc>
              <a:buSzPts val="1000"/>
              <a:buFont typeface="Symbol" panose="05050102010706020507" pitchFamily="18" charset="2"/>
              <a:buChar char=""/>
              <a:tabLst>
                <a:tab pos="588645" algn="l"/>
              </a:tabLst>
            </a:pPr>
            <a:r>
              <a:rPr lang="en-IN" sz="1400" dirty="0">
                <a:ln>
                  <a:noFill/>
                </a:ln>
                <a:solidFill>
                  <a:srgbClr val="000000"/>
                </a:solidFill>
                <a:effectLst/>
                <a:latin typeface="Arial" panose="020B0604020202020204" pitchFamily="34" charset="0"/>
                <a:ea typeface="Times New Roman" panose="02020603050405020304" pitchFamily="18" charset="0"/>
              </a:rPr>
              <a:t>After the login process, they will be taken to the home page of college/university.</a:t>
            </a:r>
            <a:endParaRPr lang="en-IN" sz="1400" dirty="0">
              <a:effectLst/>
              <a:latin typeface="Times New Roman" panose="02020603050405020304" pitchFamily="18" charset="0"/>
              <a:ea typeface="Times New Roman" panose="02020603050405020304" pitchFamily="18" charset="0"/>
            </a:endParaRPr>
          </a:p>
          <a:p>
            <a:pPr marL="800100" lvl="1" indent="-342900" algn="just">
              <a:lnSpc>
                <a:spcPct val="170000"/>
              </a:lnSpc>
              <a:buSzPts val="1000"/>
              <a:buFont typeface="Symbol" panose="05050102010706020507" pitchFamily="18" charset="2"/>
              <a:buChar char=""/>
              <a:tabLst>
                <a:tab pos="588645" algn="l"/>
              </a:tabLst>
            </a:pPr>
            <a:r>
              <a:rPr lang="en-IN" sz="1400" dirty="0">
                <a:ln>
                  <a:noFill/>
                </a:ln>
                <a:solidFill>
                  <a:srgbClr val="000000"/>
                </a:solidFill>
                <a:effectLst/>
                <a:latin typeface="Arial" panose="020B0604020202020204" pitchFamily="34" charset="0"/>
                <a:ea typeface="Times New Roman" panose="02020603050405020304" pitchFamily="18" charset="0"/>
              </a:rPr>
              <a:t>Once the students are ready with their respective course, they have to fill the admission form the given website</a:t>
            </a:r>
            <a:endParaRPr lang="en-IN" sz="1400" dirty="0">
              <a:effectLst/>
              <a:latin typeface="Times New Roman" panose="02020603050405020304" pitchFamily="18" charset="0"/>
              <a:ea typeface="Times New Roman" panose="02020603050405020304" pitchFamily="18" charset="0"/>
            </a:endParaRPr>
          </a:p>
          <a:p>
            <a:pPr marL="800100" lvl="1" indent="-342900" algn="just">
              <a:lnSpc>
                <a:spcPct val="170000"/>
              </a:lnSpc>
              <a:buSzPts val="1000"/>
              <a:buFont typeface="Symbol" panose="05050102010706020507" pitchFamily="18" charset="2"/>
              <a:buChar char=""/>
              <a:tabLst>
                <a:tab pos="588645" algn="l"/>
              </a:tabLst>
            </a:pPr>
            <a:r>
              <a:rPr lang="en-IN" sz="1400" dirty="0">
                <a:ln>
                  <a:noFill/>
                </a:ln>
                <a:solidFill>
                  <a:srgbClr val="000000"/>
                </a:solidFill>
                <a:effectLst/>
                <a:latin typeface="Arial" panose="020B0604020202020204" pitchFamily="34" charset="0"/>
                <a:ea typeface="Times New Roman" panose="02020603050405020304" pitchFamily="18" charset="0"/>
              </a:rPr>
              <a:t>Finally, after submitting their form our system will tally their result and will give them admission Accordingly. </a:t>
            </a:r>
            <a:endParaRPr lang="en-IN" sz="1400" dirty="0">
              <a:effectLst/>
              <a:latin typeface="Times New Roman" panose="02020603050405020304" pitchFamily="18" charset="0"/>
              <a:ea typeface="Times New Roman" panose="02020603050405020304" pitchFamily="18" charset="0"/>
            </a:endParaRPr>
          </a:p>
          <a:p>
            <a:pPr marL="800100" lvl="1" indent="-342900" algn="just">
              <a:lnSpc>
                <a:spcPct val="170000"/>
              </a:lnSpc>
              <a:buSzPts val="1000"/>
              <a:buFont typeface="Symbol" panose="05050102010706020507" pitchFamily="18" charset="2"/>
              <a:buChar char=""/>
              <a:tabLst>
                <a:tab pos="588645" algn="l"/>
              </a:tabLst>
            </a:pPr>
            <a:r>
              <a:rPr lang="en-IN" sz="1400" dirty="0">
                <a:ln>
                  <a:noFill/>
                </a:ln>
                <a:solidFill>
                  <a:srgbClr val="000000"/>
                </a:solidFill>
                <a:effectLst/>
                <a:latin typeface="Arial" panose="020B0604020202020204" pitchFamily="34" charset="0"/>
                <a:ea typeface="Times New Roman" panose="02020603050405020304" pitchFamily="18" charset="0"/>
              </a:rPr>
              <a:t>If any problem occurs, then university will delete your data and if there won't be any problem then your details will be submitted successfully.</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143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2CD2-6FD6-7ADC-101F-02132FCFF1E7}"/>
              </a:ext>
            </a:extLst>
          </p:cNvPr>
          <p:cNvSpPr>
            <a:spLocks noGrp="1"/>
          </p:cNvSpPr>
          <p:nvPr>
            <p:ph type="title"/>
          </p:nvPr>
        </p:nvSpPr>
        <p:spPr>
          <a:xfrm>
            <a:off x="838200" y="365125"/>
            <a:ext cx="10515600" cy="755463"/>
          </a:xfrm>
        </p:spPr>
        <p:txBody>
          <a:bodyPr/>
          <a:lstStyle/>
          <a:p>
            <a:r>
              <a:rPr lang="en-IN" sz="1800" b="1" dirty="0">
                <a:ln>
                  <a:noFill/>
                </a:ln>
                <a:solidFill>
                  <a:srgbClr val="000000"/>
                </a:solidFill>
                <a:effectLst/>
                <a:latin typeface="Arial" panose="020B0604020202020204" pitchFamily="34" charset="0"/>
                <a:ea typeface="Times New Roman" panose="02020603050405020304" pitchFamily="18" charset="0"/>
              </a:rPr>
              <a:t>Disadvantages of Online admission system</a:t>
            </a:r>
            <a:endParaRPr lang="en-IN" b="1" dirty="0"/>
          </a:p>
        </p:txBody>
      </p:sp>
      <p:sp>
        <p:nvSpPr>
          <p:cNvPr id="3" name="Content Placeholder 2">
            <a:extLst>
              <a:ext uri="{FF2B5EF4-FFF2-40B4-BE49-F238E27FC236}">
                <a16:creationId xmlns:a16="http://schemas.microsoft.com/office/drawing/2014/main" id="{31AEA5B4-296E-2ECF-1BCC-476D31C3F4FB}"/>
              </a:ext>
            </a:extLst>
          </p:cNvPr>
          <p:cNvSpPr>
            <a:spLocks noGrp="1"/>
          </p:cNvSpPr>
          <p:nvPr>
            <p:ph idx="1"/>
          </p:nvPr>
        </p:nvSpPr>
        <p:spPr>
          <a:xfrm>
            <a:off x="838200" y="1344706"/>
            <a:ext cx="10515600" cy="4832256"/>
          </a:xfrm>
        </p:spPr>
        <p:txBody>
          <a:bodyPr>
            <a:normAutofit/>
          </a:bodyPr>
          <a:lstStyle/>
          <a:p>
            <a:pPr marL="342900" lvl="0" indent="-342900" algn="just">
              <a:lnSpc>
                <a:spcPct val="150000"/>
              </a:lnSpc>
              <a:buFont typeface="Symbol" panose="05050102010706020507" pitchFamily="18" charset="2"/>
              <a:buChar char=""/>
            </a:pPr>
            <a:r>
              <a:rPr lang="en-US" sz="1500" dirty="0">
                <a:solidFill>
                  <a:srgbClr val="000000"/>
                </a:solidFill>
                <a:effectLst/>
                <a:latin typeface="Arial" panose="020B0604020202020204" pitchFamily="34" charset="0"/>
                <a:ea typeface="Times New Roman" panose="02020603050405020304" pitchFamily="18" charset="0"/>
              </a:rPr>
              <a:t>Computer Literacy and Internet Access - In India, though Internet penetration is rather high. Internet connectivity and speed issues are a major barrier.  Most rural areas expertise high blackouts and electricity problems. This means, once more candidates in urban districts and square measures are placed at a big advantage.</a:t>
            </a:r>
            <a:endParaRPr lang="en-IN" sz="15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500" dirty="0">
                <a:solidFill>
                  <a:srgbClr val="000000"/>
                </a:solidFill>
                <a:effectLst/>
                <a:latin typeface="Arial" panose="020B0604020202020204" pitchFamily="34" charset="0"/>
                <a:ea typeface="Times New Roman" panose="02020603050405020304" pitchFamily="18" charset="0"/>
              </a:rPr>
              <a:t>Low Computer Literacy - Another major concern is the low rate of computer literacy in India. Current estimates say that solely concerning half dozen percent Indians are computer savvy. A fast shift to the net admission method is probably going to cause confusion and oppression among a good many candidates. </a:t>
            </a:r>
            <a:endParaRPr lang="en-IN" sz="15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500" dirty="0">
                <a:solidFill>
                  <a:srgbClr val="000000"/>
                </a:solidFill>
                <a:effectLst/>
                <a:latin typeface="Arial" panose="020B0604020202020204" pitchFamily="34" charset="0"/>
                <a:ea typeface="Times New Roman" panose="02020603050405020304" pitchFamily="18" charset="0"/>
              </a:rPr>
              <a:t>Security Concerns - The internet is a very vast network that requires a lot of expertise, time, and money to successfully monitor and disable all possible security threats. student admission would be very tricky because even the smallest security flaw could be exploited, causing severe damage and consequences. Hacker could tamper with students’ data. Online admission makes it very hard to ensure 100% safety.</a:t>
            </a:r>
            <a:endParaRPr lang="en-IN" sz="15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0554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9B64-8FAF-1292-92F0-6A7BFDF0EA45}"/>
              </a:ext>
            </a:extLst>
          </p:cNvPr>
          <p:cNvSpPr>
            <a:spLocks noGrp="1"/>
          </p:cNvSpPr>
          <p:nvPr>
            <p:ph type="title"/>
          </p:nvPr>
        </p:nvSpPr>
        <p:spPr>
          <a:xfrm>
            <a:off x="838200" y="365126"/>
            <a:ext cx="10515600" cy="872004"/>
          </a:xfrm>
        </p:spPr>
        <p:txBody>
          <a:bodyPr>
            <a:normAutofit/>
          </a:bodyPr>
          <a:lstStyle/>
          <a:p>
            <a:r>
              <a:rPr lang="en-US" sz="1800" b="1" dirty="0">
                <a:effectLst/>
                <a:latin typeface="Arial" panose="020B0604020202020204" pitchFamily="34" charset="0"/>
                <a:ea typeface="Times New Roman" panose="02020603050405020304" pitchFamily="18" charset="0"/>
              </a:rPr>
              <a:t>Requirement Gathering and Analysis</a:t>
            </a:r>
            <a:endParaRPr lang="en-IN" dirty="0"/>
          </a:p>
        </p:txBody>
      </p:sp>
      <p:sp>
        <p:nvSpPr>
          <p:cNvPr id="3" name="Content Placeholder 2">
            <a:extLst>
              <a:ext uri="{FF2B5EF4-FFF2-40B4-BE49-F238E27FC236}">
                <a16:creationId xmlns:a16="http://schemas.microsoft.com/office/drawing/2014/main" id="{675F2624-2323-F1DE-04A5-27BC8C4762FE}"/>
              </a:ext>
            </a:extLst>
          </p:cNvPr>
          <p:cNvSpPr>
            <a:spLocks noGrp="1"/>
          </p:cNvSpPr>
          <p:nvPr>
            <p:ph idx="1"/>
          </p:nvPr>
        </p:nvSpPr>
        <p:spPr>
          <a:xfrm>
            <a:off x="838200" y="1362635"/>
            <a:ext cx="10515600" cy="4814328"/>
          </a:xfrm>
        </p:spPr>
        <p:txBody>
          <a:bodyPr>
            <a:normAutofit fontScale="92500" lnSpcReduction="10000"/>
          </a:bodyPr>
          <a:lstStyle/>
          <a:p>
            <a:pPr algn="just">
              <a:lnSpc>
                <a:spcPct val="160000"/>
              </a:lnSpc>
            </a:pPr>
            <a:r>
              <a:rPr lang="en-US" sz="1600" dirty="0">
                <a:effectLst/>
                <a:latin typeface="Arial" panose="020B0604020202020204" pitchFamily="34" charset="0"/>
                <a:ea typeface="Times New Roman" panose="02020603050405020304" pitchFamily="18" charset="0"/>
              </a:rPr>
              <a:t>The final output is the requirements specification document (SRS).For smaller problems or problems that can easily be comprehended; the specification activity might come after the entire analysis is complete. However, it is more likely that problem analysis and specification are done concurrently. All the information for specification activity as following the analysis activity. The transition from analysis to specification should also not be</a:t>
            </a:r>
            <a:r>
              <a:rPr lang="en-US" sz="1600" spc="1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expected</a:t>
            </a:r>
            <a:r>
              <a:rPr lang="en-US" sz="1600" spc="13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to</a:t>
            </a:r>
            <a:r>
              <a:rPr lang="en-US" sz="1600" spc="12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be</a:t>
            </a:r>
            <a:r>
              <a:rPr lang="en-US" sz="1600" spc="11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straightforward,</a:t>
            </a:r>
            <a:r>
              <a:rPr lang="en-US" sz="1600" spc="13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even</a:t>
            </a:r>
            <a:r>
              <a:rPr lang="en-US" sz="1600" spc="12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if</a:t>
            </a:r>
            <a:r>
              <a:rPr lang="en-US" sz="1600" spc="12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some</a:t>
            </a:r>
            <a:r>
              <a:rPr lang="en-US" sz="1600" spc="13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formal</a:t>
            </a:r>
            <a:r>
              <a:rPr lang="en-US" sz="1600" spc="13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modeling</a:t>
            </a:r>
            <a:r>
              <a:rPr lang="en-US" sz="1600" spc="13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is</a:t>
            </a:r>
            <a:r>
              <a:rPr lang="en-US" sz="1600" spc="12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used</a:t>
            </a:r>
            <a:r>
              <a:rPr lang="en-US" sz="1600" spc="11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during</a:t>
            </a:r>
            <a:r>
              <a:rPr lang="en-US" sz="1600" spc="125" dirty="0">
                <a:effectLst/>
                <a:latin typeface="Arial" panose="020B0604020202020204" pitchFamily="34" charset="0"/>
                <a:ea typeface="Times New Roman" panose="02020603050405020304" pitchFamily="18" charset="0"/>
              </a:rPr>
              <a:t> </a:t>
            </a:r>
            <a:r>
              <a:rPr lang="en-US" sz="1600" spc="-10" dirty="0">
                <a:effectLst/>
                <a:latin typeface="Arial" panose="020B0604020202020204" pitchFamily="34" charset="0"/>
                <a:ea typeface="Times New Roman" panose="02020603050405020304" pitchFamily="18" charset="0"/>
              </a:rPr>
              <a:t>analysis. </a:t>
            </a:r>
            <a:r>
              <a:rPr lang="en-US" sz="1600" dirty="0">
                <a:effectLst/>
                <a:latin typeface="Arial" panose="020B0604020202020204" pitchFamily="34" charset="0"/>
                <a:ea typeface="Times New Roman" panose="02020603050405020304" pitchFamily="18" charset="0"/>
              </a:rPr>
              <a:t>Essentially, what passes from requirements analysis activity to the specification activity is the</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knowledge</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acquired about</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the</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system. The</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modeling is</a:t>
            </a:r>
            <a:r>
              <a:rPr lang="en-US" sz="1600" spc="-1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essentially</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a</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tool</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to</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help</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obtain</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a thorough and complete knowledge about the proposed system.</a:t>
            </a:r>
            <a:endParaRPr lang="en-IN" sz="1600" dirty="0">
              <a:effectLst/>
              <a:latin typeface="Times New Roman" panose="02020603050405020304" pitchFamily="18" charset="0"/>
              <a:ea typeface="Times New Roman" panose="02020603050405020304" pitchFamily="18" charset="0"/>
            </a:endParaRPr>
          </a:p>
          <a:p>
            <a:pPr algn="just">
              <a:lnSpc>
                <a:spcPct val="160000"/>
              </a:lnSpc>
            </a:pPr>
            <a:r>
              <a:rPr lang="en-US" sz="1600" b="1" dirty="0">
                <a:effectLst/>
                <a:latin typeface="Arial" panose="020B0604020202020204" pitchFamily="34" charset="0"/>
                <a:ea typeface="Times New Roman" panose="02020603050405020304" pitchFamily="18" charset="0"/>
              </a:rPr>
              <a:t>Analysis</a:t>
            </a:r>
            <a:r>
              <a:rPr lang="en-US" sz="1600" b="1" spc="-10" dirty="0">
                <a:effectLst/>
                <a:latin typeface="Arial" panose="020B0604020202020204" pitchFamily="34" charset="0"/>
                <a:ea typeface="Times New Roman" panose="02020603050405020304" pitchFamily="18" charset="0"/>
              </a:rPr>
              <a:t> </a:t>
            </a:r>
            <a:r>
              <a:rPr lang="en-US" sz="1600" b="1" dirty="0">
                <a:effectLst/>
                <a:latin typeface="Arial" panose="020B0604020202020204" pitchFamily="34" charset="0"/>
                <a:ea typeface="Times New Roman" panose="02020603050405020304" pitchFamily="18" charset="0"/>
              </a:rPr>
              <a:t>of</a:t>
            </a:r>
            <a:r>
              <a:rPr lang="en-US" sz="1600" b="1" spc="-5" dirty="0">
                <a:effectLst/>
                <a:latin typeface="Arial" panose="020B0604020202020204" pitchFamily="34" charset="0"/>
                <a:ea typeface="Times New Roman" panose="02020603050405020304" pitchFamily="18" charset="0"/>
              </a:rPr>
              <a:t> </a:t>
            </a:r>
            <a:r>
              <a:rPr lang="en-US" sz="1600" b="1" dirty="0">
                <a:effectLst/>
                <a:latin typeface="Arial" panose="020B0604020202020204" pitchFamily="34" charset="0"/>
                <a:ea typeface="Times New Roman" panose="02020603050405020304" pitchFamily="18" charset="0"/>
              </a:rPr>
              <a:t>data</a:t>
            </a:r>
            <a:r>
              <a:rPr lang="en-US" sz="1600" b="1" spc="-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is</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a</a:t>
            </a:r>
            <a:r>
              <a:rPr lang="en-US" sz="1600" spc="-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process</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of</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inspecting, cleaning,</a:t>
            </a:r>
            <a:r>
              <a:rPr lang="en-US" sz="1600" spc="-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transforming, and</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modeling </a:t>
            </a:r>
            <a:r>
              <a:rPr lang="en-US" sz="1600" b="1" dirty="0">
                <a:latin typeface="Arial" panose="020B0604020202020204" pitchFamily="34" charset="0"/>
                <a:ea typeface="Times New Roman" panose="02020603050405020304" pitchFamily="18" charset="0"/>
              </a:rPr>
              <a:t>data</a:t>
            </a:r>
            <a:r>
              <a:rPr lang="en-US" sz="1600" b="1" dirty="0">
                <a:solidFill>
                  <a:srgbClr val="0000FF"/>
                </a:solidFill>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with the goal of highlighting useful </a:t>
            </a:r>
            <a:r>
              <a:rPr lang="en-US" sz="1600" strike="noStrike" dirty="0">
                <a:effectLst/>
                <a:latin typeface="Arial" panose="020B0604020202020204" pitchFamily="34" charset="0"/>
                <a:ea typeface="Times New Roman" panose="02020603050405020304" pitchFamily="18" charset="0"/>
              </a:rPr>
              <a:t>information </a:t>
            </a:r>
            <a:r>
              <a:rPr lang="en-US" sz="1600" dirty="0">
                <a:effectLst/>
                <a:latin typeface="Arial" panose="020B0604020202020204" pitchFamily="34" charset="0"/>
                <a:ea typeface="Times New Roman" panose="02020603050405020304" pitchFamily="18" charset="0"/>
              </a:rPr>
              <a:t>, suggesting conclusions, and supporting decision making. Data analysis has multiple facets and approaches, encompassing</a:t>
            </a:r>
            <a:r>
              <a:rPr lang="en-US" sz="1600" spc="-1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diverse</a:t>
            </a:r>
            <a:r>
              <a:rPr lang="en-US" sz="1600" spc="-1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techniques</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under</a:t>
            </a:r>
            <a:r>
              <a:rPr lang="en-US" sz="1600" spc="-2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a</a:t>
            </a:r>
            <a:r>
              <a:rPr lang="en-US" sz="1600" spc="-2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variety</a:t>
            </a:r>
            <a:r>
              <a:rPr lang="en-US" sz="1600" spc="-2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of</a:t>
            </a:r>
            <a:r>
              <a:rPr lang="en-US" sz="1600" spc="-2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names,</a:t>
            </a:r>
            <a:r>
              <a:rPr lang="en-US" sz="1600" spc="-1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in</a:t>
            </a:r>
            <a:r>
              <a:rPr lang="en-US" sz="1600" spc="-2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different</a:t>
            </a:r>
            <a:r>
              <a:rPr lang="en-US" sz="1600" spc="-1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business,</a:t>
            </a:r>
            <a:r>
              <a:rPr lang="en-US" sz="1600" spc="-2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science, and social science domains.</a:t>
            </a:r>
            <a:endParaRPr lang="en-IN" sz="1600" dirty="0">
              <a:effectLst/>
              <a:latin typeface="Times New Roman" panose="02020603050405020304" pitchFamily="18" charset="0"/>
              <a:ea typeface="Times New Roman" panose="02020603050405020304" pitchFamily="18" charset="0"/>
            </a:endParaRPr>
          </a:p>
          <a:p>
            <a:pPr algn="just">
              <a:lnSpc>
                <a:spcPct val="160000"/>
              </a:lnSpc>
            </a:pPr>
            <a:r>
              <a:rPr lang="en-US" sz="1600" dirty="0">
                <a:latin typeface="Arial" panose="020B0604020202020204" pitchFamily="34" charset="0"/>
                <a:ea typeface="Times New Roman" panose="02020603050405020304" pitchFamily="18" charset="0"/>
              </a:rPr>
              <a:t>Data</a:t>
            </a:r>
            <a:r>
              <a:rPr lang="en-US" sz="1600" spc="-20" dirty="0">
                <a:latin typeface="Arial" panose="020B0604020202020204" pitchFamily="34" charset="0"/>
                <a:ea typeface="Times New Roman" panose="02020603050405020304" pitchFamily="18" charset="0"/>
              </a:rPr>
              <a:t> </a:t>
            </a:r>
            <a:r>
              <a:rPr lang="en-US" sz="1600" dirty="0">
                <a:latin typeface="Arial" panose="020B0604020202020204" pitchFamily="34" charset="0"/>
                <a:ea typeface="Times New Roman" panose="02020603050405020304" pitchFamily="18" charset="0"/>
              </a:rPr>
              <a:t>mining</a:t>
            </a:r>
            <a:r>
              <a:rPr lang="en-US" sz="1600" spc="-5" dirty="0">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is</a:t>
            </a:r>
            <a:r>
              <a:rPr lang="en-US" sz="1600" spc="-2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a</a:t>
            </a:r>
            <a:r>
              <a:rPr lang="en-US" sz="1600" spc="-3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particular</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data</a:t>
            </a:r>
            <a:r>
              <a:rPr lang="en-US" sz="1600" spc="-2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analysis</a:t>
            </a:r>
            <a:r>
              <a:rPr lang="en-US" sz="1600" spc="-1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technique</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that</a:t>
            </a:r>
            <a:r>
              <a:rPr lang="en-US" sz="1600" spc="-3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focuses</a:t>
            </a:r>
            <a:r>
              <a:rPr lang="en-US" sz="1600" spc="-2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on</a:t>
            </a:r>
            <a:r>
              <a:rPr lang="en-US" sz="1600" spc="-25"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modeling</a:t>
            </a:r>
            <a:r>
              <a:rPr lang="en-US" sz="1600" spc="-10"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and knowledge discovery for predictive rather than purely descriptive purposes.</a:t>
            </a: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9953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0B67-4AB0-119C-B6A2-F7482CF01491}"/>
              </a:ext>
            </a:extLst>
          </p:cNvPr>
          <p:cNvSpPr>
            <a:spLocks noGrp="1"/>
          </p:cNvSpPr>
          <p:nvPr>
            <p:ph type="title"/>
          </p:nvPr>
        </p:nvSpPr>
        <p:spPr>
          <a:xfrm>
            <a:off x="838200" y="654143"/>
            <a:ext cx="10515600" cy="746499"/>
          </a:xfrm>
        </p:spPr>
        <p:txBody>
          <a:bodyPr>
            <a:normAutofit/>
          </a:bodyPr>
          <a:lstStyle/>
          <a:p>
            <a:r>
              <a:rPr lang="en-US" sz="1800" b="1" dirty="0">
                <a:effectLst/>
                <a:latin typeface="Arial" panose="020B0604020202020204" pitchFamily="34" charset="0"/>
                <a:ea typeface="Times New Roman" panose="02020603050405020304" pitchFamily="18" charset="0"/>
              </a:rPr>
              <a:t>Functional requirement (Admin) </a:t>
            </a:r>
            <a:endParaRPr lang="en-IN" dirty="0"/>
          </a:p>
        </p:txBody>
      </p:sp>
      <p:sp>
        <p:nvSpPr>
          <p:cNvPr id="3" name="Content Placeholder 2">
            <a:extLst>
              <a:ext uri="{FF2B5EF4-FFF2-40B4-BE49-F238E27FC236}">
                <a16:creationId xmlns:a16="http://schemas.microsoft.com/office/drawing/2014/main" id="{C6D0AB5B-1A85-FBB4-8B7C-64FEB9E2CC44}"/>
              </a:ext>
            </a:extLst>
          </p:cNvPr>
          <p:cNvSpPr>
            <a:spLocks noGrp="1"/>
          </p:cNvSpPr>
          <p:nvPr>
            <p:ph idx="1"/>
          </p:nvPr>
        </p:nvSpPr>
        <p:spPr>
          <a:xfrm>
            <a:off x="838200" y="1488141"/>
            <a:ext cx="10515600" cy="4715716"/>
          </a:xfrm>
        </p:spPr>
        <p:txBody>
          <a:bodyPr/>
          <a:lstStyle/>
          <a:p>
            <a:pPr marL="342900" lvl="0" indent="-342900" algn="just">
              <a:lnSpc>
                <a:spcPct val="150000"/>
              </a:lnSpc>
              <a:buFont typeface="Symbol" panose="05050102010706020507" pitchFamily="18" charset="2"/>
              <a:buChar char=""/>
            </a:pPr>
            <a:r>
              <a:rPr lang="en-US" sz="1400" dirty="0">
                <a:effectLst/>
                <a:latin typeface="Arial" panose="020B0604020202020204" pitchFamily="34" charset="0"/>
                <a:ea typeface="Times New Roman" panose="02020603050405020304" pitchFamily="18" charset="0"/>
              </a:rPr>
              <a:t>Admin will be able to manage new applications, users, admins and admission.</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400" dirty="0">
                <a:effectLst/>
                <a:latin typeface="Arial" panose="020B0604020202020204" pitchFamily="34" charset="0"/>
                <a:ea typeface="Times New Roman" panose="02020603050405020304" pitchFamily="18" charset="0"/>
              </a:rPr>
              <a:t>He can perform insert, update and delete on above modules.</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400" dirty="0">
                <a:effectLst/>
                <a:latin typeface="Arial" panose="020B0604020202020204" pitchFamily="34" charset="0"/>
                <a:ea typeface="Times New Roman" panose="02020603050405020304" pitchFamily="18" charset="0"/>
              </a:rPr>
              <a:t>Moreover, he can set the merit date and also see the admission rank-wise. </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400" dirty="0">
                <a:effectLst/>
                <a:latin typeface="Arial" panose="020B0604020202020204" pitchFamily="34" charset="0"/>
                <a:ea typeface="Times New Roman" panose="02020603050405020304" pitchFamily="18" charset="0"/>
              </a:rPr>
              <a:t>He will be able to manage the admission result page as per declared merit date. </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400" dirty="0">
                <a:effectLst/>
                <a:latin typeface="Arial" panose="020B0604020202020204" pitchFamily="34" charset="0"/>
                <a:ea typeface="Times New Roman" panose="02020603050405020304" pitchFamily="18" charset="0"/>
              </a:rPr>
              <a:t>He can view and retrieve details of newly registered users from adddata table. </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400" dirty="0">
                <a:effectLst/>
                <a:latin typeface="Arial" panose="020B0604020202020204" pitchFamily="34" charset="0"/>
                <a:ea typeface="Times New Roman" panose="02020603050405020304" pitchFamily="18" charset="0"/>
              </a:rPr>
              <a:t>Ensure that students must not be associated with old identity. </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400" dirty="0">
                <a:effectLst/>
                <a:latin typeface="Arial" panose="020B0604020202020204" pitchFamily="34" charset="0"/>
                <a:ea typeface="Times New Roman" panose="02020603050405020304" pitchFamily="18" charset="0"/>
              </a:rPr>
              <a:t>Ensure that system operations are logged and audited.</a:t>
            </a: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2701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8D5F-0C87-E54F-1AF8-2BA19FC74959}"/>
              </a:ext>
            </a:extLst>
          </p:cNvPr>
          <p:cNvSpPr>
            <a:spLocks noGrp="1"/>
          </p:cNvSpPr>
          <p:nvPr>
            <p:ph type="title"/>
          </p:nvPr>
        </p:nvSpPr>
        <p:spPr>
          <a:xfrm>
            <a:off x="838200" y="598207"/>
            <a:ext cx="10515600" cy="889934"/>
          </a:xfrm>
        </p:spPr>
        <p:txBody>
          <a:bodyPr/>
          <a:lstStyle/>
          <a:p>
            <a:r>
              <a:rPr lang="en-US" sz="1800" b="1" dirty="0">
                <a:effectLst/>
                <a:latin typeface="Arial" panose="020B0604020202020204" pitchFamily="34" charset="0"/>
                <a:ea typeface="Times New Roman" panose="02020603050405020304" pitchFamily="18" charset="0"/>
              </a:rPr>
              <a:t>Online Admission System Functional requirement (User)</a:t>
            </a:r>
            <a:endParaRPr lang="en-IN" dirty="0"/>
          </a:p>
        </p:txBody>
      </p:sp>
      <p:sp>
        <p:nvSpPr>
          <p:cNvPr id="3" name="Content Placeholder 2">
            <a:extLst>
              <a:ext uri="{FF2B5EF4-FFF2-40B4-BE49-F238E27FC236}">
                <a16:creationId xmlns:a16="http://schemas.microsoft.com/office/drawing/2014/main" id="{7961C575-6A02-7A58-6827-A52B99BD3B36}"/>
              </a:ext>
            </a:extLst>
          </p:cNvPr>
          <p:cNvSpPr>
            <a:spLocks noGrp="1"/>
          </p:cNvSpPr>
          <p:nvPr>
            <p:ph idx="1"/>
          </p:nvPr>
        </p:nvSpPr>
        <p:spPr/>
        <p:txBody>
          <a:bodyPr>
            <a:normAutofit/>
          </a:bodyPr>
          <a:lstStyle/>
          <a:p>
            <a:pPr marL="342900" lvl="0" indent="-342900" algn="just">
              <a:lnSpc>
                <a:spcPct val="150000"/>
              </a:lnSpc>
              <a:buFont typeface="Symbol" panose="05050102010706020507" pitchFamily="18" charset="2"/>
              <a:buChar char=""/>
            </a:pPr>
            <a:r>
              <a:rPr lang="en-US" sz="1400" dirty="0">
                <a:effectLst/>
                <a:latin typeface="Arial" panose="020B0604020202020204" pitchFamily="34" charset="0"/>
                <a:ea typeface="Times New Roman" panose="02020603050405020304" pitchFamily="18" charset="0"/>
              </a:rPr>
              <a:t>He shall be able to admission from any system within the nation.</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400" dirty="0">
                <a:effectLst/>
                <a:latin typeface="Arial" panose="020B0604020202020204" pitchFamily="34" charset="0"/>
                <a:ea typeface="Times New Roman" panose="02020603050405020304" pitchFamily="18" charset="0"/>
              </a:rPr>
              <a:t>A user only needs to enter his/her username and password for new application. </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400" dirty="0">
                <a:effectLst/>
                <a:latin typeface="Arial" panose="020B0604020202020204" pitchFamily="34" charset="0"/>
                <a:ea typeface="Times New Roman" panose="02020603050405020304" pitchFamily="18" charset="0"/>
              </a:rPr>
              <a:t>When user wants to admission, he needs to first login using his/her username and password. </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400" dirty="0">
                <a:effectLst/>
                <a:latin typeface="Arial" panose="020B0604020202020204" pitchFamily="34" charset="0"/>
                <a:ea typeface="Times New Roman" panose="02020603050405020304" pitchFamily="18" charset="0"/>
              </a:rPr>
              <a:t>After a user has Login successfully, he/she will be allowed to use websites.</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400" dirty="0">
                <a:effectLst/>
                <a:latin typeface="Arial" panose="020B0604020202020204" pitchFamily="34" charset="0"/>
                <a:ea typeface="Times New Roman" panose="02020603050405020304" pitchFamily="18" charset="0"/>
              </a:rPr>
              <a:t>After a user has Admission successfully, he/she will be allowed to use websites.</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400" dirty="0">
                <a:effectLst/>
                <a:latin typeface="Arial" panose="020B0604020202020204" pitchFamily="34" charset="0"/>
                <a:ea typeface="Times New Roman" panose="02020603050405020304" pitchFamily="18" charset="0"/>
              </a:rPr>
              <a:t>A user can check overall admission of India as well as state-wise admission also in table form.</a:t>
            </a:r>
            <a:endParaRPr lang="en-IN" sz="1400" dirty="0">
              <a:effectLst/>
              <a:latin typeface="Times New Roman" panose="02020603050405020304" pitchFamily="18" charset="0"/>
              <a:ea typeface="Times New Roman" panose="02020603050405020304" pitchFamily="18" charset="0"/>
            </a:endParaRPr>
          </a:p>
          <a:p>
            <a:endParaRPr lang="en-IN" sz="1400" dirty="0"/>
          </a:p>
        </p:txBody>
      </p:sp>
    </p:spTree>
    <p:extLst>
      <p:ext uri="{BB962C8B-B14F-4D97-AF65-F5344CB8AC3E}">
        <p14:creationId xmlns:p14="http://schemas.microsoft.com/office/powerpoint/2010/main" val="201005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F181-9073-A05A-5F4E-DABE0DBC62FF}"/>
              </a:ext>
            </a:extLst>
          </p:cNvPr>
          <p:cNvSpPr>
            <a:spLocks noGrp="1"/>
          </p:cNvSpPr>
          <p:nvPr>
            <p:ph type="title"/>
          </p:nvPr>
        </p:nvSpPr>
        <p:spPr>
          <a:xfrm>
            <a:off x="712694" y="1113681"/>
            <a:ext cx="10515600" cy="934757"/>
          </a:xfrm>
        </p:spPr>
        <p:txBody>
          <a:bodyPr/>
          <a:lstStyle/>
          <a:p>
            <a:r>
              <a:rPr lang="en-US" sz="1800" b="1" dirty="0">
                <a:effectLst/>
                <a:latin typeface="Arial" panose="020B0604020202020204" pitchFamily="34" charset="0"/>
                <a:ea typeface="Times New Roman" panose="02020603050405020304" pitchFamily="18" charset="0"/>
              </a:rPr>
              <a:t>Data Flow Diagram / UML</a:t>
            </a:r>
            <a:endParaRPr lang="en-IN" dirty="0"/>
          </a:p>
        </p:txBody>
      </p:sp>
      <p:sp>
        <p:nvSpPr>
          <p:cNvPr id="3" name="Content Placeholder 2">
            <a:extLst>
              <a:ext uri="{FF2B5EF4-FFF2-40B4-BE49-F238E27FC236}">
                <a16:creationId xmlns:a16="http://schemas.microsoft.com/office/drawing/2014/main" id="{6B721F79-FD8F-4C6C-098D-7446345FB541}"/>
              </a:ext>
            </a:extLst>
          </p:cNvPr>
          <p:cNvSpPr>
            <a:spLocks noGrp="1"/>
          </p:cNvSpPr>
          <p:nvPr>
            <p:ph idx="1"/>
          </p:nvPr>
        </p:nvSpPr>
        <p:spPr>
          <a:xfrm>
            <a:off x="712694" y="2259106"/>
            <a:ext cx="10515600" cy="3257643"/>
          </a:xfrm>
        </p:spPr>
        <p:txBody>
          <a:bodyPr/>
          <a:lstStyle/>
          <a:p>
            <a:r>
              <a:rPr lang="en-IN" dirty="0">
                <a:hlinkClick r:id="rId2" action="ppaction://hlinkfile"/>
              </a:rPr>
              <a:t>C:\xampp\htdocs\online\query text\data_flow_diagram.pdf</a:t>
            </a:r>
            <a:endParaRPr lang="en-IN" dirty="0"/>
          </a:p>
        </p:txBody>
      </p:sp>
    </p:spTree>
    <p:extLst>
      <p:ext uri="{BB962C8B-B14F-4D97-AF65-F5344CB8AC3E}">
        <p14:creationId xmlns:p14="http://schemas.microsoft.com/office/powerpoint/2010/main" val="3400152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1727</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Times New Roman</vt:lpstr>
      <vt:lpstr>Office Theme</vt:lpstr>
      <vt:lpstr>Online Admission System </vt:lpstr>
      <vt:lpstr>Project description</vt:lpstr>
      <vt:lpstr>Technologies Used</vt:lpstr>
      <vt:lpstr>Existing System and its Drawbacks</vt:lpstr>
      <vt:lpstr>Disadvantages of Online admission system</vt:lpstr>
      <vt:lpstr>Requirement Gathering and Analysis</vt:lpstr>
      <vt:lpstr>Functional requirement (Admin) </vt:lpstr>
      <vt:lpstr>Online Admission System Functional requirement (User)</vt:lpstr>
      <vt:lpstr>Data Flow Diagram / UML</vt:lpstr>
      <vt:lpstr>Database Design</vt:lpstr>
      <vt:lpstr>Input Design</vt:lpstr>
      <vt:lpstr>Output Design</vt:lpstr>
      <vt:lpstr>Testing</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Admission System </dc:title>
  <dc:creator>Malay Shah</dc:creator>
  <cp:lastModifiedBy>Malay Shah</cp:lastModifiedBy>
  <cp:revision>1</cp:revision>
  <dcterms:created xsi:type="dcterms:W3CDTF">2022-11-15T05:49:58Z</dcterms:created>
  <dcterms:modified xsi:type="dcterms:W3CDTF">2022-11-15T06:33:02Z</dcterms:modified>
</cp:coreProperties>
</file>