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10287000" cx="18288000"/>
  <p:notesSz cx="6858000" cy="9144000"/>
  <p:embeddedFontLst>
    <p:embeddedFont>
      <p:font typeface="Nunito Sans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gGWqUxbYVckeEFaKI8bYL+pGu0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Sans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32.png"/><Relationship Id="rId9" Type="http://schemas.openxmlformats.org/officeDocument/2006/relationships/image" Target="../media/image19.png"/><Relationship Id="rId5" Type="http://schemas.openxmlformats.org/officeDocument/2006/relationships/image" Target="../media/image33.png"/><Relationship Id="rId6" Type="http://schemas.openxmlformats.org/officeDocument/2006/relationships/image" Target="../media/image23.png"/><Relationship Id="rId7" Type="http://schemas.openxmlformats.org/officeDocument/2006/relationships/image" Target="../media/image27.png"/><Relationship Id="rId8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6" Type="http://schemas.openxmlformats.org/officeDocument/2006/relationships/image" Target="../media/image30.png"/><Relationship Id="rId7" Type="http://schemas.openxmlformats.org/officeDocument/2006/relationships/image" Target="../media/image3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E444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9123" r="0" t="5670"/>
          <a:stretch/>
        </p:blipFill>
        <p:spPr>
          <a:xfrm>
            <a:off x="0" y="0"/>
            <a:ext cx="80772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8866452" y="7748011"/>
            <a:ext cx="4522268" cy="2114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ນຳສະເໜີໂດຍ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ນ ມະໄລທອງ ແກ້ວຜ່ອງໃສ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ນ ປັດທະມາ ອິນທະລັງສີ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ນ ບົວວັນ ໄຊຍະຄຳ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13821214" y="8322825"/>
            <a:ext cx="3438086" cy="1330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ຫ້ອງ 2CS1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ສາຂາ ວິທະຍາສາດຄອມພິວເຕີ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ມະຫາວິທະຍາໄລແຫ່ງຊາດ</a:t>
            </a:r>
            <a:endParaRPr/>
          </a:p>
        </p:txBody>
      </p:sp>
      <p:grpSp>
        <p:nvGrpSpPr>
          <p:cNvPr id="87" name="Google Shape;87;p1"/>
          <p:cNvGrpSpPr/>
          <p:nvPr/>
        </p:nvGrpSpPr>
        <p:grpSpPr>
          <a:xfrm>
            <a:off x="2970088" y="637370"/>
            <a:ext cx="11792728" cy="5640010"/>
            <a:chOff x="1255469" y="-521774"/>
            <a:chExt cx="15723639" cy="7520014"/>
          </a:xfrm>
        </p:grpSpPr>
        <p:sp>
          <p:nvSpPr>
            <p:cNvPr id="88" name="Google Shape;88;p1"/>
            <p:cNvSpPr txBox="1"/>
            <p:nvPr/>
          </p:nvSpPr>
          <p:spPr>
            <a:xfrm>
              <a:off x="1255469" y="-521774"/>
              <a:ext cx="15723639" cy="61884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76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0985" u="none" cap="none" strike="noStrike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The Bread Basket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0" u="none" cap="none" strike="noStrike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Association Rule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0" u="none" cap="none" strike="noStrike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Mining</a:t>
              </a:r>
              <a:endParaRPr/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3282393" y="6160404"/>
              <a:ext cx="12257554" cy="837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24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 u="none" cap="none" strike="noStrike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By Python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408866"/>
            <a:ext cx="4099094" cy="186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0"/>
          <p:cNvSpPr txBox="1"/>
          <p:nvPr/>
        </p:nvSpPr>
        <p:spPr>
          <a:xfrm>
            <a:off x="6816278" y="800100"/>
            <a:ext cx="465544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ຍອດຂາຍໃນແຕ່ລະເດືອນ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7118" y="1668718"/>
            <a:ext cx="15753764" cy="6949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29738" y="1730497"/>
            <a:ext cx="7337045" cy="1514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9820" y="4232793"/>
            <a:ext cx="9299480" cy="1675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39295" y="6622514"/>
            <a:ext cx="7340530" cy="199974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1"/>
          <p:cNvSpPr txBox="1"/>
          <p:nvPr/>
        </p:nvSpPr>
        <p:spPr>
          <a:xfrm>
            <a:off x="9139238" y="4416859"/>
            <a:ext cx="9525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64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1"/>
          <p:cNvSpPr txBox="1"/>
          <p:nvPr/>
        </p:nvSpPr>
        <p:spPr>
          <a:xfrm>
            <a:off x="1097526" y="726021"/>
            <a:ext cx="8960874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99">
                <a:solidFill>
                  <a:srgbClr val="353333"/>
                </a:solidFill>
                <a:latin typeface="Arial"/>
                <a:ea typeface="Arial"/>
                <a:cs typeface="Arial"/>
                <a:sym typeface="Arial"/>
              </a:rPr>
              <a:t>ກົດການພົວພັນ (Association Rule)</a:t>
            </a:r>
            <a:endParaRPr/>
          </a:p>
        </p:txBody>
      </p:sp>
      <p:sp>
        <p:nvSpPr>
          <p:cNvPr id="204" name="Google Shape;204;p11"/>
          <p:cNvSpPr txBox="1"/>
          <p:nvPr/>
        </p:nvSpPr>
        <p:spPr>
          <a:xfrm>
            <a:off x="1097526" y="4315222"/>
            <a:ext cx="6652718" cy="592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7030" lvl="1" marL="734059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ຄ່າຄວາມໝັ້ນໃຈ (Confidence)</a:t>
            </a:r>
            <a:endParaRPr/>
          </a:p>
        </p:txBody>
      </p:sp>
      <p:sp>
        <p:nvSpPr>
          <p:cNvPr id="205" name="Google Shape;205;p11"/>
          <p:cNvSpPr txBox="1"/>
          <p:nvPr/>
        </p:nvSpPr>
        <p:spPr>
          <a:xfrm>
            <a:off x="1860963" y="7886700"/>
            <a:ext cx="6098857" cy="952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>
                <a:solidFill>
                  <a:srgbClr val="F3A731"/>
                </a:solidFill>
                <a:latin typeface="Arial"/>
                <a:ea typeface="Arial"/>
                <a:cs typeface="Arial"/>
                <a:sym typeface="Arial"/>
              </a:rPr>
              <a:t>Apriori Algorithm</a:t>
            </a:r>
            <a:endParaRPr/>
          </a:p>
        </p:txBody>
      </p:sp>
      <p:sp>
        <p:nvSpPr>
          <p:cNvPr id="206" name="Google Shape;206;p11"/>
          <p:cNvSpPr txBox="1"/>
          <p:nvPr/>
        </p:nvSpPr>
        <p:spPr>
          <a:xfrm>
            <a:off x="1028700" y="2571155"/>
            <a:ext cx="5410200" cy="684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7030" lvl="1" marL="734059" marR="0" rtl="0" algn="l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ຄ່າສະໜັບສະໜູນ (Support)</a:t>
            </a:r>
            <a:endParaRPr/>
          </a:p>
        </p:txBody>
      </p:sp>
      <p:sp>
        <p:nvSpPr>
          <p:cNvPr id="207" name="Google Shape;207;p11"/>
          <p:cNvSpPr txBox="1"/>
          <p:nvPr/>
        </p:nvSpPr>
        <p:spPr>
          <a:xfrm>
            <a:off x="1028700" y="5908375"/>
            <a:ext cx="6652718" cy="1300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7030" lvl="1" marL="734059" marR="0" rtl="0" algn="l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ອັດຕາສ່ວນລະຫວ່າງຄ່າສະໜັບສະໜູນ ແລະ  ຄ່າຄວາມໝັ້ນໃຈ (Lift)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14:window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2"/>
          <p:cNvPicPr preferRelativeResize="0"/>
          <p:nvPr/>
        </p:nvPicPr>
        <p:blipFill rotWithShape="1">
          <a:blip r:embed="rId3">
            <a:alphaModFix/>
          </a:blip>
          <a:srcRect b="13699" l="0" r="0" t="0"/>
          <a:stretch/>
        </p:blipFill>
        <p:spPr>
          <a:xfrm>
            <a:off x="1028700" y="3129167"/>
            <a:ext cx="16230601" cy="3476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0356" y="7887605"/>
            <a:ext cx="1966586" cy="1641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54859" y="7887605"/>
            <a:ext cx="2164660" cy="1641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83717" y="7931038"/>
            <a:ext cx="2375429" cy="1641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013024" y="7931038"/>
            <a:ext cx="1662363" cy="1641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198079" y="7931038"/>
            <a:ext cx="1596445" cy="1641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283792" y="7844171"/>
            <a:ext cx="1333853" cy="164120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2"/>
          <p:cNvSpPr txBox="1"/>
          <p:nvPr/>
        </p:nvSpPr>
        <p:spPr>
          <a:xfrm>
            <a:off x="4873764" y="923925"/>
            <a:ext cx="8540472" cy="866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353333"/>
                </a:solidFill>
                <a:latin typeface="Arial"/>
                <a:ea typeface="Arial"/>
                <a:cs typeface="Arial"/>
                <a:sym typeface="Arial"/>
              </a:rPr>
              <a:t>ລາຍການເມນູທີ່ໄດ້ຂາຍໃນແຕ່ລະໃບບິນ</a:t>
            </a:r>
            <a:endParaRPr sz="5000">
              <a:solidFill>
                <a:srgbClr val="35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2"/>
          <p:cNvSpPr txBox="1"/>
          <p:nvPr/>
        </p:nvSpPr>
        <p:spPr>
          <a:xfrm>
            <a:off x="1028700" y="6629296"/>
            <a:ext cx="21868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94 Column x 9465 row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1574177"/>
            <a:ext cx="16230601" cy="5902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11494" y="8172693"/>
            <a:ext cx="1667167" cy="1713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09340" y="8172693"/>
            <a:ext cx="2053704" cy="1713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267524" y="8172693"/>
            <a:ext cx="1664050" cy="1713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53503" y="8172693"/>
            <a:ext cx="1778585" cy="171391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3"/>
          <p:cNvSpPr txBox="1"/>
          <p:nvPr/>
        </p:nvSpPr>
        <p:spPr>
          <a:xfrm>
            <a:off x="3579882" y="571500"/>
            <a:ext cx="11128236" cy="865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353333"/>
                </a:solidFill>
                <a:latin typeface="Arial"/>
                <a:ea typeface="Arial"/>
                <a:cs typeface="Arial"/>
                <a:sym typeface="Arial"/>
              </a:rPr>
              <a:t>ຜົນທີ່ໄດ້ຈາກການວິເຄາະດ້ວຍ </a:t>
            </a:r>
            <a:r>
              <a:rPr lang="en-US" sz="5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Apriori Agorithm</a:t>
            </a:r>
            <a:endParaRPr sz="5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6220" y="1084305"/>
            <a:ext cx="1264856" cy="1264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0200" y="977769"/>
            <a:ext cx="1477929" cy="14779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14"/>
          <p:cNvCxnSpPr/>
          <p:nvPr/>
        </p:nvCxnSpPr>
        <p:spPr>
          <a:xfrm>
            <a:off x="7293194" y="1716733"/>
            <a:ext cx="3701611" cy="11307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8" name="Google Shape;238;p14"/>
          <p:cNvSpPr txBox="1"/>
          <p:nvPr/>
        </p:nvSpPr>
        <p:spPr>
          <a:xfrm>
            <a:off x="2069648" y="3508675"/>
            <a:ext cx="3967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974806"/>
                </a:solidFill>
                <a:latin typeface="Arial"/>
                <a:ea typeface="Arial"/>
                <a:cs typeface="Arial"/>
                <a:sym typeface="Arial"/>
              </a:rPr>
              <a:t>Support</a:t>
            </a:r>
            <a:endParaRPr/>
          </a:p>
        </p:txBody>
      </p:sp>
      <p:sp>
        <p:nvSpPr>
          <p:cNvPr id="239" name="Google Shape;239;p14"/>
          <p:cNvSpPr txBox="1"/>
          <p:nvPr/>
        </p:nvSpPr>
        <p:spPr>
          <a:xfrm>
            <a:off x="1587150" y="5351075"/>
            <a:ext cx="4580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974806"/>
                </a:solidFill>
                <a:latin typeface="Arial"/>
                <a:ea typeface="Arial"/>
                <a:cs typeface="Arial"/>
                <a:sym typeface="Arial"/>
              </a:rPr>
              <a:t>Confidence</a:t>
            </a:r>
            <a:endParaRPr/>
          </a:p>
        </p:txBody>
      </p:sp>
      <p:sp>
        <p:nvSpPr>
          <p:cNvPr id="240" name="Google Shape;240;p14"/>
          <p:cNvSpPr txBox="1"/>
          <p:nvPr/>
        </p:nvSpPr>
        <p:spPr>
          <a:xfrm>
            <a:off x="2546522" y="7193450"/>
            <a:ext cx="1524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974806"/>
                </a:solidFill>
                <a:latin typeface="Arial"/>
                <a:ea typeface="Arial"/>
                <a:cs typeface="Arial"/>
                <a:sym typeface="Arial"/>
              </a:rPr>
              <a:t>Lift</a:t>
            </a:r>
            <a:endParaRPr/>
          </a:p>
        </p:txBody>
      </p:sp>
      <p:sp>
        <p:nvSpPr>
          <p:cNvPr id="241" name="Google Shape;241;p14"/>
          <p:cNvSpPr txBox="1"/>
          <p:nvPr/>
        </p:nvSpPr>
        <p:spPr>
          <a:xfrm>
            <a:off x="8194843" y="3508675"/>
            <a:ext cx="3094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0.023</a:t>
            </a:r>
            <a:endParaRPr/>
          </a:p>
        </p:txBody>
      </p:sp>
      <p:sp>
        <p:nvSpPr>
          <p:cNvPr id="242" name="Google Shape;242;p14"/>
          <p:cNvSpPr txBox="1"/>
          <p:nvPr/>
        </p:nvSpPr>
        <p:spPr>
          <a:xfrm>
            <a:off x="8381631" y="5351075"/>
            <a:ext cx="2275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0.70</a:t>
            </a:r>
            <a:endParaRPr/>
          </a:p>
        </p:txBody>
      </p:sp>
      <p:sp>
        <p:nvSpPr>
          <p:cNvPr id="243" name="Google Shape;243;p14"/>
          <p:cNvSpPr txBox="1"/>
          <p:nvPr/>
        </p:nvSpPr>
        <p:spPr>
          <a:xfrm>
            <a:off x="8381628" y="7193450"/>
            <a:ext cx="1898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1.47</a:t>
            </a:r>
            <a:endParaRPr/>
          </a:p>
        </p:txBody>
      </p:sp>
      <p:sp>
        <p:nvSpPr>
          <p:cNvPr id="244" name="Google Shape;244;p14"/>
          <p:cNvSpPr txBox="1"/>
          <p:nvPr/>
        </p:nvSpPr>
        <p:spPr>
          <a:xfrm>
            <a:off x="13806950" y="3508675"/>
            <a:ext cx="2275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2.3%</a:t>
            </a:r>
            <a:endParaRPr/>
          </a:p>
        </p:txBody>
      </p:sp>
      <p:sp>
        <p:nvSpPr>
          <p:cNvPr id="245" name="Google Shape;245;p14"/>
          <p:cNvSpPr txBox="1"/>
          <p:nvPr/>
        </p:nvSpPr>
        <p:spPr>
          <a:xfrm>
            <a:off x="13916746" y="5351075"/>
            <a:ext cx="2472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70%</a:t>
            </a:r>
            <a:endParaRPr/>
          </a:p>
        </p:txBody>
      </p:sp>
      <p:sp>
        <p:nvSpPr>
          <p:cNvPr id="246" name="Google Shape;246;p14"/>
          <p:cNvSpPr txBox="1"/>
          <p:nvPr/>
        </p:nvSpPr>
        <p:spPr>
          <a:xfrm>
            <a:off x="13959219" y="7193450"/>
            <a:ext cx="2430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1.47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15"/>
          <p:cNvPicPr preferRelativeResize="0"/>
          <p:nvPr/>
        </p:nvPicPr>
        <p:blipFill rotWithShape="1">
          <a:blip r:embed="rId3">
            <a:alphaModFix/>
          </a:blip>
          <a:srcRect b="5368" l="8367" r="148" t="17443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5"/>
          <p:cNvSpPr txBox="1"/>
          <p:nvPr/>
        </p:nvSpPr>
        <p:spPr>
          <a:xfrm>
            <a:off x="1028700" y="2170423"/>
            <a:ext cx="8805647" cy="2009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>
                <a:solidFill>
                  <a:srgbClr val="353333"/>
                </a:solidFill>
                <a:latin typeface="Arial"/>
                <a:ea typeface="Arial"/>
                <a:cs typeface="Arial"/>
                <a:sym typeface="Arial"/>
              </a:rPr>
              <a:t>ຂໍຂອບໃຈ</a:t>
            </a:r>
            <a:endParaRPr sz="15000">
              <a:solidFill>
                <a:srgbClr val="35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2C7C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2"/>
          <p:cNvGrpSpPr/>
          <p:nvPr/>
        </p:nvGrpSpPr>
        <p:grpSpPr>
          <a:xfrm>
            <a:off x="2279122" y="723900"/>
            <a:ext cx="13887597" cy="8449474"/>
            <a:chOff x="2279122" y="723900"/>
            <a:chExt cx="13887597" cy="8449474"/>
          </a:xfrm>
        </p:grpSpPr>
        <p:sp>
          <p:nvSpPr>
            <p:cNvPr id="95" name="Google Shape;95;p2"/>
            <p:cNvSpPr/>
            <p:nvPr/>
          </p:nvSpPr>
          <p:spPr>
            <a:xfrm>
              <a:off x="2590800" y="7531100"/>
              <a:ext cx="1219200" cy="889000"/>
            </a:xfrm>
            <a:prstGeom prst="flowChartMagneticDisk">
              <a:avLst/>
            </a:prstGeom>
            <a:solidFill>
              <a:schemeClr val="accent6"/>
            </a:solidFill>
            <a:ln cap="flat" cmpd="sng" w="25400">
              <a:solidFill>
                <a:srgbClr val="B46D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2"/>
            <p:cNvGrpSpPr/>
            <p:nvPr/>
          </p:nvGrpSpPr>
          <p:grpSpPr>
            <a:xfrm>
              <a:off x="4800600" y="6353072"/>
              <a:ext cx="1524000" cy="873638"/>
              <a:chOff x="4967748" y="6152535"/>
              <a:chExt cx="1570704" cy="1048365"/>
            </a:xfrm>
          </p:grpSpPr>
          <p:sp>
            <p:nvSpPr>
              <p:cNvPr id="97" name="Google Shape;97;p2"/>
              <p:cNvSpPr/>
              <p:nvPr/>
            </p:nvSpPr>
            <p:spPr>
              <a:xfrm>
                <a:off x="5451987" y="6152535"/>
                <a:ext cx="671052" cy="609600"/>
              </a:xfrm>
              <a:prstGeom prst="flowChartMagneticDisk">
                <a:avLst/>
              </a:prstGeom>
              <a:solidFill>
                <a:schemeClr val="accent6"/>
              </a:solidFill>
              <a:ln cap="flat" cmpd="sng" w="25400">
                <a:solidFill>
                  <a:srgbClr val="B46D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5867400" y="6381135"/>
                <a:ext cx="671052" cy="609600"/>
              </a:xfrm>
              <a:prstGeom prst="flowChartMagneticDisk">
                <a:avLst/>
              </a:prstGeom>
              <a:solidFill>
                <a:schemeClr val="accent6"/>
              </a:solidFill>
              <a:ln cap="flat" cmpd="sng" w="25400">
                <a:solidFill>
                  <a:srgbClr val="B46D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4967748" y="6399570"/>
                <a:ext cx="671052" cy="609600"/>
              </a:xfrm>
              <a:prstGeom prst="flowChartMagneticDisk">
                <a:avLst/>
              </a:prstGeom>
              <a:solidFill>
                <a:schemeClr val="accent6"/>
              </a:solidFill>
              <a:ln cap="flat" cmpd="sng" w="25400">
                <a:solidFill>
                  <a:srgbClr val="B46D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5429865" y="6591300"/>
                <a:ext cx="671052" cy="609600"/>
              </a:xfrm>
              <a:prstGeom prst="flowChartMagneticDisk">
                <a:avLst/>
              </a:prstGeom>
              <a:solidFill>
                <a:schemeClr val="accent6"/>
              </a:solidFill>
              <a:ln cap="flat" cmpd="sng" w="25400">
                <a:solidFill>
                  <a:srgbClr val="B46D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Data" id="101" name="Google Shape;101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91400" y="4963241"/>
              <a:ext cx="1094659" cy="10946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" id="102" name="Google Shape;102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695777" y="3383320"/>
              <a:ext cx="1117600" cy="111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alytics free icon" id="103" name="Google Shape;103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924071" y="2022371"/>
              <a:ext cx="1146891" cy="11468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Knowledge free icon" id="104" name="Google Shape;104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4325600" y="723900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5" name="Google Shape;105;p2"/>
            <p:cNvCxnSpPr/>
            <p:nvPr/>
          </p:nvCxnSpPr>
          <p:spPr>
            <a:xfrm flipH="1" rot="10800000">
              <a:off x="3913013" y="7226710"/>
              <a:ext cx="918812" cy="583791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6" name="Google Shape;106;p2"/>
            <p:cNvCxnSpPr/>
            <p:nvPr/>
          </p:nvCxnSpPr>
          <p:spPr>
            <a:xfrm flipH="1" rot="10800000">
              <a:off x="6311884" y="5886449"/>
              <a:ext cx="918812" cy="583791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7" name="Google Shape;107;p2"/>
            <p:cNvCxnSpPr/>
            <p:nvPr/>
          </p:nvCxnSpPr>
          <p:spPr>
            <a:xfrm flipH="1" rot="10800000">
              <a:off x="8610601" y="4500920"/>
              <a:ext cx="918812" cy="583791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8" name="Google Shape;108;p2"/>
            <p:cNvCxnSpPr/>
            <p:nvPr/>
          </p:nvCxnSpPr>
          <p:spPr>
            <a:xfrm flipH="1" rot="10800000">
              <a:off x="10909318" y="3115391"/>
              <a:ext cx="918812" cy="583791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9" name="Google Shape;109;p2"/>
            <p:cNvCxnSpPr/>
            <p:nvPr/>
          </p:nvCxnSpPr>
          <p:spPr>
            <a:xfrm flipH="1" rot="10800000">
              <a:off x="13208034" y="1729862"/>
              <a:ext cx="918812" cy="583791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110" name="Google Shape;110;p2"/>
            <p:cNvGrpSpPr/>
            <p:nvPr/>
          </p:nvGrpSpPr>
          <p:grpSpPr>
            <a:xfrm>
              <a:off x="2279122" y="6205486"/>
              <a:ext cx="1990024" cy="803172"/>
              <a:chOff x="2279122" y="6205486"/>
              <a:chExt cx="1990024" cy="803172"/>
            </a:xfrm>
          </p:grpSpPr>
          <p:sp>
            <p:nvSpPr>
              <p:cNvPr id="111" name="Google Shape;111;p2"/>
              <p:cNvSpPr/>
              <p:nvPr/>
            </p:nvSpPr>
            <p:spPr>
              <a:xfrm>
                <a:off x="2279122" y="6205486"/>
                <a:ext cx="1990024" cy="803172"/>
              </a:xfrm>
              <a:prstGeom prst="flowChartTerminator">
                <a:avLst/>
              </a:prstGeom>
              <a:noFill/>
              <a:ln cap="flat" cmpd="sng" w="9525">
                <a:solidFill>
                  <a:srgbClr val="9389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2"/>
              <p:cNvSpPr txBox="1"/>
              <p:nvPr/>
            </p:nvSpPr>
            <p:spPr>
              <a:xfrm>
                <a:off x="2533083" y="6427420"/>
                <a:ext cx="14798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ການເລືອກຂໍ້ມູນ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" name="Google Shape;113;p2"/>
            <p:cNvGrpSpPr/>
            <p:nvPr/>
          </p:nvGrpSpPr>
          <p:grpSpPr>
            <a:xfrm>
              <a:off x="4781266" y="5060745"/>
              <a:ext cx="1990024" cy="803172"/>
              <a:chOff x="2279122" y="6205486"/>
              <a:chExt cx="1990024" cy="803172"/>
            </a:xfrm>
          </p:grpSpPr>
          <p:sp>
            <p:nvSpPr>
              <p:cNvPr id="114" name="Google Shape;114;p2"/>
              <p:cNvSpPr/>
              <p:nvPr/>
            </p:nvSpPr>
            <p:spPr>
              <a:xfrm>
                <a:off x="2279122" y="6205486"/>
                <a:ext cx="1990024" cy="803172"/>
              </a:xfrm>
              <a:prstGeom prst="flowChartTerminator">
                <a:avLst/>
              </a:prstGeom>
              <a:noFill/>
              <a:ln cap="flat" cmpd="sng" w="9525">
                <a:solidFill>
                  <a:srgbClr val="9389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2"/>
              <p:cNvSpPr txBox="1"/>
              <p:nvPr/>
            </p:nvSpPr>
            <p:spPr>
              <a:xfrm>
                <a:off x="2624005" y="6455995"/>
                <a:ext cx="14013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ການກຽມຂໍ້ມູນ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" name="Google Shape;116;p2"/>
            <p:cNvGrpSpPr/>
            <p:nvPr/>
          </p:nvGrpSpPr>
          <p:grpSpPr>
            <a:xfrm>
              <a:off x="7010978" y="3747217"/>
              <a:ext cx="2029723" cy="803172"/>
              <a:chOff x="2248086" y="6205486"/>
              <a:chExt cx="2029723" cy="803172"/>
            </a:xfrm>
          </p:grpSpPr>
          <p:sp>
            <p:nvSpPr>
              <p:cNvPr id="117" name="Google Shape;117;p2"/>
              <p:cNvSpPr/>
              <p:nvPr/>
            </p:nvSpPr>
            <p:spPr>
              <a:xfrm>
                <a:off x="2279122" y="6205486"/>
                <a:ext cx="1990024" cy="803172"/>
              </a:xfrm>
              <a:prstGeom prst="flowChartTerminator">
                <a:avLst/>
              </a:prstGeom>
              <a:noFill/>
              <a:ln cap="flat" cmpd="sng" w="9525">
                <a:solidFill>
                  <a:srgbClr val="9389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2"/>
              <p:cNvSpPr txBox="1"/>
              <p:nvPr/>
            </p:nvSpPr>
            <p:spPr>
              <a:xfrm>
                <a:off x="2248086" y="6470739"/>
                <a:ext cx="2029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ການແປງຮູບແບບຂໍ້ມູນ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" name="Google Shape;119;p2"/>
            <p:cNvGrpSpPr/>
            <p:nvPr/>
          </p:nvGrpSpPr>
          <p:grpSpPr>
            <a:xfrm>
              <a:off x="9230748" y="2312219"/>
              <a:ext cx="1990024" cy="803172"/>
              <a:chOff x="2279122" y="6205486"/>
              <a:chExt cx="1990024" cy="803172"/>
            </a:xfrm>
          </p:grpSpPr>
          <p:sp>
            <p:nvSpPr>
              <p:cNvPr id="120" name="Google Shape;120;p2"/>
              <p:cNvSpPr/>
              <p:nvPr/>
            </p:nvSpPr>
            <p:spPr>
              <a:xfrm>
                <a:off x="2279122" y="6205486"/>
                <a:ext cx="1990024" cy="803172"/>
              </a:xfrm>
              <a:prstGeom prst="flowChartTerminator">
                <a:avLst/>
              </a:prstGeom>
              <a:noFill/>
              <a:ln cap="flat" cmpd="sng" w="9525">
                <a:solidFill>
                  <a:srgbClr val="9389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2"/>
              <p:cNvSpPr txBox="1"/>
              <p:nvPr/>
            </p:nvSpPr>
            <p:spPr>
              <a:xfrm>
                <a:off x="2342128" y="6454817"/>
                <a:ext cx="186140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ການເຮັດເໝືອງຂໍ້ມູນ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2"/>
            <p:cNvGrpSpPr/>
            <p:nvPr/>
          </p:nvGrpSpPr>
          <p:grpSpPr>
            <a:xfrm>
              <a:off x="11677417" y="946051"/>
              <a:ext cx="1990024" cy="803172"/>
              <a:chOff x="2279122" y="6205486"/>
              <a:chExt cx="1990024" cy="803172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2279122" y="6205486"/>
                <a:ext cx="1990024" cy="803172"/>
              </a:xfrm>
              <a:prstGeom prst="flowChartTerminator">
                <a:avLst/>
              </a:prstGeom>
              <a:noFill/>
              <a:ln cap="flat" cmpd="sng" w="9525">
                <a:solidFill>
                  <a:srgbClr val="9389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2"/>
              <p:cNvSpPr txBox="1"/>
              <p:nvPr/>
            </p:nvSpPr>
            <p:spPr>
              <a:xfrm>
                <a:off x="2472775" y="6454817"/>
                <a:ext cx="160011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ສະຫຼຸບການວິເຄາະ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5" name="Google Shape;125;p2"/>
            <p:cNvSpPr txBox="1"/>
            <p:nvPr/>
          </p:nvSpPr>
          <p:spPr>
            <a:xfrm>
              <a:off x="2663429" y="8711709"/>
              <a:ext cx="12192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ຂໍ້ມູນ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4740614" y="7566888"/>
              <a:ext cx="20713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ຂໍ້ມູນທີ່ຕ້ອງການ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6771290" y="6257045"/>
              <a:ext cx="25392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ຂໍ້ມູນທີ່ກະກຽມແລ້ວ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9144000" y="4845903"/>
              <a:ext cx="253923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ຂໍ້ມູນທີ່ຢູ່ໃນຮູບແບບແລ້ວ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 txBox="1"/>
            <p:nvPr/>
          </p:nvSpPr>
          <p:spPr>
            <a:xfrm>
              <a:off x="11468453" y="3386435"/>
              <a:ext cx="25392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ຂໍ້ມູນເຊິງເລິກ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 txBox="1"/>
            <p:nvPr/>
          </p:nvSpPr>
          <p:spPr>
            <a:xfrm>
              <a:off x="13627481" y="2118852"/>
              <a:ext cx="25392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ແຫຼ່ງຄວາມຮູ້ໃໝ່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"/>
          <p:cNvPicPr preferRelativeResize="0"/>
          <p:nvPr/>
        </p:nvPicPr>
        <p:blipFill rotWithShape="1">
          <a:blip r:embed="rId3">
            <a:alphaModFix/>
          </a:blip>
          <a:srcRect b="0" l="21281" r="7726" t="0"/>
          <a:stretch/>
        </p:blipFill>
        <p:spPr>
          <a:xfrm>
            <a:off x="6105400" y="6350"/>
            <a:ext cx="486856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"/>
          <p:cNvSpPr txBox="1"/>
          <p:nvPr/>
        </p:nvSpPr>
        <p:spPr>
          <a:xfrm>
            <a:off x="1028700" y="4683145"/>
            <a:ext cx="4900349" cy="107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353333"/>
                </a:solidFill>
                <a:latin typeface="Nunito Sans"/>
                <a:ea typeface="Nunito Sans"/>
                <a:cs typeface="Nunito Sans"/>
                <a:sym typeface="Nunito Sans"/>
              </a:rPr>
              <a:t>CONTENT</a:t>
            </a:r>
            <a:endParaRPr/>
          </a:p>
        </p:txBody>
      </p:sp>
      <p:sp>
        <p:nvSpPr>
          <p:cNvPr id="137" name="Google Shape;137;p3"/>
          <p:cNvSpPr txBox="1"/>
          <p:nvPr/>
        </p:nvSpPr>
        <p:spPr>
          <a:xfrm>
            <a:off x="11616494" y="7800082"/>
            <a:ext cx="615678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742950" lvl="1" marL="1174748" marR="0" rtl="0" algn="l">
              <a:lnSpc>
                <a:spcPct val="241035"/>
              </a:lnSpc>
              <a:spcBef>
                <a:spcPts val="0"/>
              </a:spcBef>
              <a:spcAft>
                <a:spcPts val="0"/>
              </a:spcAft>
              <a:buClr>
                <a:srgbClr val="9B673D"/>
              </a:buClr>
              <a:buSzPts val="3999"/>
              <a:buFont typeface="Calibri"/>
              <a:buAutoNum type="arabicPeriod" startAt="7"/>
            </a:pPr>
            <a:r>
              <a:rPr b="0" i="0" lang="en-US" sz="3999" u="none" cap="none" strike="noStrike">
                <a:solidFill>
                  <a:srgbClr val="9B673D"/>
                </a:solidFill>
                <a:latin typeface="Arial"/>
                <a:ea typeface="Arial"/>
                <a:cs typeface="Arial"/>
                <a:sym typeface="Arial"/>
              </a:rPr>
              <a:t>ບົດສະຫຼຸບ</a:t>
            </a:r>
            <a:endParaRPr b="0" i="0" sz="3999" u="none" cap="none" strike="noStrike">
              <a:solidFill>
                <a:srgbClr val="9B67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11397174" y="1305379"/>
            <a:ext cx="529062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42949" lvl="1" marL="1174748" marR="0" rtl="0" algn="l">
              <a:lnSpc>
                <a:spcPct val="240975"/>
              </a:lnSpc>
              <a:spcBef>
                <a:spcPts val="0"/>
              </a:spcBef>
              <a:spcAft>
                <a:spcPts val="0"/>
              </a:spcAft>
              <a:buClr>
                <a:srgbClr val="9B673D"/>
              </a:buClr>
              <a:buSzPts val="4000"/>
              <a:buFont typeface="Calibri"/>
              <a:buAutoNum type="arabicPeriod"/>
            </a:pPr>
            <a:r>
              <a:rPr b="0" i="0" lang="en-US" sz="4000" u="none" cap="none" strike="noStrike">
                <a:solidFill>
                  <a:srgbClr val="9B673D"/>
                </a:solidFill>
                <a:latin typeface="Arial"/>
                <a:ea typeface="Arial"/>
                <a:cs typeface="Arial"/>
                <a:sym typeface="Arial"/>
              </a:rPr>
              <a:t>ຂໍ້ມູນ</a:t>
            </a:r>
            <a:endParaRPr b="0" i="0" sz="4000" u="none" cap="none" strike="noStrike">
              <a:solidFill>
                <a:srgbClr val="9B67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11451512" y="2218882"/>
            <a:ext cx="592208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42949" lvl="1" marL="1174748" marR="0" rtl="0" algn="l">
              <a:lnSpc>
                <a:spcPct val="240975"/>
              </a:lnSpc>
              <a:spcBef>
                <a:spcPts val="0"/>
              </a:spcBef>
              <a:spcAft>
                <a:spcPts val="0"/>
              </a:spcAft>
              <a:buClr>
                <a:srgbClr val="9B673D"/>
              </a:buClr>
              <a:buSzPts val="4000"/>
              <a:buFont typeface="Calibri"/>
              <a:buAutoNum type="arabicPeriod" startAt="2"/>
            </a:pPr>
            <a:r>
              <a:rPr b="0" i="0" lang="en-US" sz="4000" u="none" cap="none" strike="noStrike">
                <a:solidFill>
                  <a:srgbClr val="9B673D"/>
                </a:solidFill>
                <a:latin typeface="Arial"/>
                <a:ea typeface="Arial"/>
                <a:cs typeface="Arial"/>
                <a:sym typeface="Arial"/>
              </a:rPr>
              <a:t>ການກະກຽມຂໍ້ມູນ</a:t>
            </a:r>
            <a:endParaRPr b="0" i="0" sz="4000" u="none" cap="none" strike="noStrike">
              <a:solidFill>
                <a:srgbClr val="9B67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11430000" y="3314700"/>
            <a:ext cx="6246351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42949" lvl="1" marL="1174748" marR="0" rtl="0" algn="l">
              <a:lnSpc>
                <a:spcPct val="240975"/>
              </a:lnSpc>
              <a:spcBef>
                <a:spcPts val="0"/>
              </a:spcBef>
              <a:spcAft>
                <a:spcPts val="0"/>
              </a:spcAft>
              <a:buClr>
                <a:srgbClr val="9B673D"/>
              </a:buClr>
              <a:buSzPts val="4000"/>
              <a:buFont typeface="Calibri"/>
              <a:buAutoNum type="arabicPeriod" startAt="3"/>
            </a:pPr>
            <a:r>
              <a:rPr b="0" i="0" lang="en-US" sz="4000" u="none" cap="none" strike="noStrike">
                <a:solidFill>
                  <a:srgbClr val="9B673D"/>
                </a:solidFill>
                <a:latin typeface="Arial"/>
                <a:ea typeface="Arial"/>
                <a:cs typeface="Arial"/>
                <a:sym typeface="Arial"/>
              </a:rPr>
              <a:t>ຂໍ້ມູນເຊິງເລິກຂອງການຂາຍ</a:t>
            </a:r>
            <a:endParaRPr b="0" i="0" sz="4000" u="none" cap="none" strike="noStrike">
              <a:solidFill>
                <a:srgbClr val="9B67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11473015" y="4354949"/>
            <a:ext cx="6417017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42949" lvl="1" marL="1174748" marR="0" rtl="0" algn="l">
              <a:lnSpc>
                <a:spcPct val="240975"/>
              </a:lnSpc>
              <a:spcBef>
                <a:spcPts val="0"/>
              </a:spcBef>
              <a:spcAft>
                <a:spcPts val="0"/>
              </a:spcAft>
              <a:buClr>
                <a:srgbClr val="9B673D"/>
              </a:buClr>
              <a:buSzPts val="4000"/>
              <a:buFont typeface="Calibri"/>
              <a:buAutoNum type="arabicPeriod" startAt="4"/>
            </a:pPr>
            <a:r>
              <a:rPr b="0" i="0" lang="en-US" sz="4000" u="none" cap="none" strike="noStrike">
                <a:solidFill>
                  <a:srgbClr val="9B673D"/>
                </a:solidFill>
                <a:latin typeface="Arial"/>
                <a:ea typeface="Arial"/>
                <a:cs typeface="Arial"/>
                <a:sym typeface="Arial"/>
              </a:rPr>
              <a:t>ທິດສະດີໃນການວິເຄາະ</a:t>
            </a:r>
            <a:endParaRPr b="0" i="0" sz="4000" u="none" cap="none" strike="noStrike">
              <a:solidFill>
                <a:srgbClr val="9B67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11473015" y="5497949"/>
            <a:ext cx="650235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42949" lvl="1" marL="1174748" marR="0" rtl="0" algn="l">
              <a:lnSpc>
                <a:spcPct val="240975"/>
              </a:lnSpc>
              <a:spcBef>
                <a:spcPts val="0"/>
              </a:spcBef>
              <a:spcAft>
                <a:spcPts val="0"/>
              </a:spcAft>
              <a:buClr>
                <a:srgbClr val="9B673D"/>
              </a:buClr>
              <a:buSzPts val="4000"/>
              <a:buFont typeface="Calibri"/>
              <a:buAutoNum type="arabicPeriod" startAt="5"/>
            </a:pPr>
            <a:r>
              <a:rPr b="0" i="0" lang="en-US" sz="4000" u="none" cap="none" strike="noStrike">
                <a:solidFill>
                  <a:srgbClr val="9B673D"/>
                </a:solidFill>
                <a:latin typeface="Arial"/>
                <a:ea typeface="Arial"/>
                <a:cs typeface="Arial"/>
                <a:sym typeface="Arial"/>
              </a:rPr>
              <a:t>ກັ່ນຕອງຂໍ້ມູນເພື່ອວິເຄາະ</a:t>
            </a:r>
            <a:endParaRPr b="0" i="0" sz="4000" u="none" cap="none" strike="noStrike">
              <a:solidFill>
                <a:srgbClr val="9B67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/>
          <p:nvPr/>
        </p:nvSpPr>
        <p:spPr>
          <a:xfrm>
            <a:off x="11473015" y="6630531"/>
            <a:ext cx="652795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42949" lvl="1" marL="1174748" marR="0" rtl="0" algn="l">
              <a:lnSpc>
                <a:spcPct val="240975"/>
              </a:lnSpc>
              <a:spcBef>
                <a:spcPts val="0"/>
              </a:spcBef>
              <a:spcAft>
                <a:spcPts val="0"/>
              </a:spcAft>
              <a:buClr>
                <a:srgbClr val="9B673D"/>
              </a:buClr>
              <a:buSzPts val="4000"/>
              <a:buFont typeface="Calibri"/>
              <a:buAutoNum type="arabicPeriod" startAt="6"/>
            </a:pPr>
            <a:r>
              <a:rPr b="0" i="0" lang="en-US" sz="4000" u="none" cap="none" strike="noStrike">
                <a:solidFill>
                  <a:srgbClr val="9B673D"/>
                </a:solidFill>
                <a:latin typeface="Arial"/>
                <a:ea typeface="Arial"/>
                <a:cs typeface="Arial"/>
                <a:sym typeface="Arial"/>
              </a:rPr>
              <a:t>ຜົນການວິເຄາະ</a:t>
            </a:r>
            <a:endParaRPr b="0" i="0" sz="4000" u="none" cap="none" strike="noStrike">
              <a:solidFill>
                <a:srgbClr val="9B673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4"/>
          <p:cNvPicPr preferRelativeResize="0"/>
          <p:nvPr/>
        </p:nvPicPr>
        <p:blipFill rotWithShape="1">
          <a:blip r:embed="rId3">
            <a:alphaModFix/>
          </a:blip>
          <a:srcRect b="2755" l="0" r="0" t="0"/>
          <a:stretch/>
        </p:blipFill>
        <p:spPr>
          <a:xfrm>
            <a:off x="3101664" y="2202664"/>
            <a:ext cx="12084671" cy="370313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/>
          <p:cNvSpPr txBox="1"/>
          <p:nvPr/>
        </p:nvSpPr>
        <p:spPr>
          <a:xfrm>
            <a:off x="4524068" y="800235"/>
            <a:ext cx="9239864" cy="942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99">
                <a:solidFill>
                  <a:srgbClr val="353333"/>
                </a:solidFill>
                <a:latin typeface="Arial"/>
                <a:ea typeface="Arial"/>
                <a:cs typeface="Arial"/>
                <a:sym typeface="Arial"/>
              </a:rPr>
              <a:t>ຂໍ້ມູນທີ່ນຳມາວິເຄາະ</a:t>
            </a:r>
            <a:endParaRPr/>
          </a:p>
        </p:txBody>
      </p:sp>
      <p:sp>
        <p:nvSpPr>
          <p:cNvPr id="150" name="Google Shape;150;p4"/>
          <p:cNvSpPr txBox="1"/>
          <p:nvPr/>
        </p:nvSpPr>
        <p:spPr>
          <a:xfrm>
            <a:off x="3341532" y="6492116"/>
            <a:ext cx="4619932" cy="1038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  5        ຖັນ</a:t>
            </a:r>
            <a:endParaRPr sz="6000">
              <a:solidFill>
                <a:srgbClr val="54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9007683" y="7200900"/>
            <a:ext cx="6200775" cy="7290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99">
                <a:solidFill>
                  <a:srgbClr val="BB5043"/>
                </a:solidFill>
                <a:latin typeface="Arial"/>
                <a:ea typeface="Arial"/>
                <a:cs typeface="Arial"/>
                <a:sym typeface="Arial"/>
              </a:rPr>
              <a:t>30/10/2016 - 09/04/2017</a:t>
            </a:r>
            <a:endParaRPr/>
          </a:p>
        </p:txBody>
      </p:sp>
      <p:sp>
        <p:nvSpPr>
          <p:cNvPr id="152" name="Google Shape;152;p4"/>
          <p:cNvSpPr txBox="1"/>
          <p:nvPr/>
        </p:nvSpPr>
        <p:spPr>
          <a:xfrm>
            <a:off x="3276600" y="7929946"/>
            <a:ext cx="4749796" cy="1131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20507   ແຖວ</a:t>
            </a:r>
            <a:endParaRPr sz="6000">
              <a:solidFill>
                <a:srgbClr val="54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5229" y="5143500"/>
            <a:ext cx="15217542" cy="369158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5"/>
          <p:cNvSpPr txBox="1"/>
          <p:nvPr/>
        </p:nvSpPr>
        <p:spPr>
          <a:xfrm>
            <a:off x="2438400" y="818801"/>
            <a:ext cx="13803183" cy="865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353333"/>
                </a:solidFill>
                <a:latin typeface="Arial"/>
                <a:ea typeface="Arial"/>
                <a:cs typeface="Arial"/>
                <a:sym typeface="Arial"/>
              </a:rPr>
              <a:t>ການກຽມຂໍ້ມູນ ແລະ ການແປງຮູບແບບຂໍ້ມູນ</a:t>
            </a:r>
            <a:endParaRPr sz="5000">
              <a:solidFill>
                <a:srgbClr val="35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4648200" y="4101052"/>
            <a:ext cx="10111264" cy="592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9">
                <a:solidFill>
                  <a:srgbClr val="353333"/>
                </a:solidFill>
                <a:latin typeface="Arial"/>
                <a:ea typeface="Arial"/>
                <a:cs typeface="Arial"/>
                <a:sym typeface="Arial"/>
              </a:rPr>
              <a:t>3 ກຳນົດປະເພດຂໍ້ມູນໃຫ້ເໝາະສົມ</a:t>
            </a:r>
            <a:endParaRPr sz="3399">
              <a:solidFill>
                <a:srgbClr val="35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4559709" y="2406365"/>
            <a:ext cx="9144000" cy="684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353333"/>
                </a:solidFill>
                <a:latin typeface="Arial"/>
                <a:ea typeface="Arial"/>
                <a:cs typeface="Arial"/>
                <a:sym typeface="Arial"/>
              </a:rPr>
              <a:t>1 ກວດສອບຂໍ້ມູນທີ່ຂາດຫາຍ ຫຼື ບໍ່ຄົບຖ້ວນ</a:t>
            </a:r>
            <a:endParaRPr sz="3400">
              <a:solidFill>
                <a:srgbClr val="35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4542503" y="3201324"/>
            <a:ext cx="9883271" cy="684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353333"/>
                </a:solidFill>
                <a:latin typeface="Arial"/>
                <a:ea typeface="Arial"/>
                <a:cs typeface="Arial"/>
                <a:sym typeface="Arial"/>
              </a:rPr>
              <a:t>2 ແຍກ Attribute </a:t>
            </a:r>
            <a:r>
              <a:rPr b="1" lang="en-US" sz="3400">
                <a:solidFill>
                  <a:srgbClr val="353333"/>
                </a:solidFill>
                <a:latin typeface="Arial"/>
                <a:ea typeface="Arial"/>
                <a:cs typeface="Arial"/>
                <a:sym typeface="Arial"/>
              </a:rPr>
              <a:t>‘date_time’</a:t>
            </a:r>
            <a:r>
              <a:rPr lang="en-US" sz="3400">
                <a:solidFill>
                  <a:srgbClr val="353333"/>
                </a:solidFill>
                <a:latin typeface="Arial"/>
                <a:ea typeface="Arial"/>
                <a:cs typeface="Arial"/>
                <a:sym typeface="Arial"/>
              </a:rPr>
              <a:t> ອອກເປັນຫົວໜ່ວຍວັນເວລາໃໝ່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4171" y="1028700"/>
            <a:ext cx="12199658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130" y="7989976"/>
            <a:ext cx="2746370" cy="253664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7"/>
          <p:cNvSpPr txBox="1"/>
          <p:nvPr/>
        </p:nvSpPr>
        <p:spPr>
          <a:xfrm>
            <a:off x="6553200" y="416424"/>
            <a:ext cx="5181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ເມນູທີ່ຂາຍດີທີ່ສຸດ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5521" y="1409700"/>
            <a:ext cx="13676959" cy="779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379609"/>
            <a:ext cx="2922187" cy="190739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8"/>
          <p:cNvSpPr txBox="1"/>
          <p:nvPr/>
        </p:nvSpPr>
        <p:spPr>
          <a:xfrm>
            <a:off x="5715318" y="571500"/>
            <a:ext cx="723868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ຍອດຂາຍຕາມຊ່ວງເວລາຂອງແຕ່ລະວັນ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5260" y="1849045"/>
            <a:ext cx="15057476" cy="6588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363330"/>
            <a:ext cx="5211913" cy="192367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9"/>
          <p:cNvSpPr txBox="1"/>
          <p:nvPr/>
        </p:nvSpPr>
        <p:spPr>
          <a:xfrm>
            <a:off x="5650896" y="647700"/>
            <a:ext cx="698620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ຍອດຂາຍຂອງແຕ່ລະວັນໃນຊ່ວງອາທິດ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2255" y="1939072"/>
            <a:ext cx="12663488" cy="6408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dell</dc:creator>
</cp:coreProperties>
</file>