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 autoAdjust="0"/>
    <p:restoredTop sz="94670"/>
  </p:normalViewPr>
  <p:slideViewPr>
    <p:cSldViewPr>
      <p:cViewPr varScale="1">
        <p:scale>
          <a:sx n="109" d="100"/>
          <a:sy n="109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ADAF43-1002-48E1-B8C8-19CC0FEA4603}" type="datetimeFigureOut">
              <a:rPr lang="en-US" smtClean="0"/>
              <a:pPr/>
              <a:t>1/19/21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71855D-BF29-483C-915E-A680CF045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857232"/>
            <a:ext cx="7772400" cy="1975104"/>
          </a:xfrm>
        </p:spPr>
        <p:txBody>
          <a:bodyPr/>
          <a:lstStyle/>
          <a:p>
            <a:pPr algn="ctr"/>
            <a:r>
              <a:rPr lang="en-US" dirty="0"/>
              <a:t>Design and manufacturing of paper recycling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2594624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Project Members   	                    Project Guide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Meet Rajesh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Bhati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                 Prof. V.K.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Patil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Neeraj Kumar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Attri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Sumit Anil Malbari</a:t>
            </a:r>
          </a:p>
        </p:txBody>
      </p:sp>
      <p:pic>
        <p:nvPicPr>
          <p:cNvPr id="1026" name="Picture 2" descr="C:\Users\Meet\Desktop\Report\PPT\green-recycling-symb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3400425"/>
            <a:ext cx="2357454" cy="188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BE Project\RPM\pulper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000504"/>
            <a:ext cx="3219450" cy="2552700"/>
          </a:xfrm>
          <a:prstGeom prst="rect">
            <a:avLst/>
          </a:prstGeom>
          <a:noFill/>
        </p:spPr>
      </p:pic>
      <p:pic>
        <p:nvPicPr>
          <p:cNvPr id="4100" name="Picture 4" descr="D:\BE Project\RPM\pulper 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4420" y="500042"/>
            <a:ext cx="4094490" cy="300354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57290" y="128586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Sideways blade position </a:t>
            </a:r>
            <a:r>
              <a:rPr lang="en-US" dirty="0" err="1"/>
              <a:t>pulper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4942" y="478632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Bottom blade position </a:t>
            </a:r>
            <a:r>
              <a:rPr lang="en-US" dirty="0" err="1"/>
              <a:t>pulper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pulping</a:t>
            </a:r>
          </a:p>
        </p:txBody>
      </p:sp>
      <p:pic>
        <p:nvPicPr>
          <p:cNvPr id="5122" name="Picture 2" descr="C:\Users\Meet\Desktop\Report\Actual setup images\IMG_297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85860"/>
            <a:ext cx="2087329" cy="4714908"/>
          </a:xfrm>
          <a:prstGeom prst="rect">
            <a:avLst/>
          </a:prstGeom>
          <a:noFill/>
        </p:spPr>
      </p:pic>
      <p:pic>
        <p:nvPicPr>
          <p:cNvPr id="5123" name="Picture 3" descr="C:\Users\Meet\Desktop\Report\Actual setup images\IMG_299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85860"/>
            <a:ext cx="3333773" cy="2500330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4088315"/>
            <a:ext cx="3357586" cy="18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71538" y="621508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setup for pulping process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0958" y="235743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9520" y="4786322"/>
            <a:ext cx="1714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Shaft connected to  blade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Refining is the operation in which through mechanical work in presence of aqueous medium, the morphology of </a:t>
            </a:r>
            <a:r>
              <a:rPr lang="en-US" sz="2200" dirty="0" err="1"/>
              <a:t>fibres</a:t>
            </a:r>
            <a:r>
              <a:rPr lang="en-US" sz="2200" dirty="0"/>
              <a:t> and their physical- chemical structure changes.</a:t>
            </a:r>
          </a:p>
          <a:p>
            <a:r>
              <a:rPr lang="en-US" sz="2200" dirty="0"/>
              <a:t>Refining is carried out in equipment called refiner.</a:t>
            </a:r>
          </a:p>
          <a:p>
            <a:r>
              <a:rPr lang="en-US" sz="2200" dirty="0"/>
              <a:t>Refiner consist of two major components-stationer tank and other rotational(rotor), between which the pulp is made to pass.</a:t>
            </a:r>
          </a:p>
          <a:p>
            <a:r>
              <a:rPr lang="en-US" sz="2200" dirty="0"/>
              <a:t>Rotor is equipped with blade for treating </a:t>
            </a:r>
            <a:r>
              <a:rPr lang="en-US" sz="2200" dirty="0" err="1"/>
              <a:t>fibre</a:t>
            </a:r>
            <a:r>
              <a:rPr lang="en-US" sz="2200" dirty="0"/>
              <a:t>.</a:t>
            </a:r>
          </a:p>
          <a:p>
            <a:pPr>
              <a:buNone/>
            </a:pPr>
            <a:r>
              <a:rPr lang="en-US" sz="2200" dirty="0"/>
              <a:t>COMPOSITON OF FIBRE</a:t>
            </a:r>
          </a:p>
          <a:p>
            <a:pPr>
              <a:buNone/>
            </a:pPr>
            <a:r>
              <a:rPr lang="en-US" sz="2200" dirty="0"/>
              <a:t>1) Carbohydrate(Cellulose and </a:t>
            </a:r>
            <a:r>
              <a:rPr lang="en-US" sz="2200" dirty="0" err="1"/>
              <a:t>Hemicellulose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/>
              <a:t>2) Lignin</a:t>
            </a:r>
          </a:p>
          <a:p>
            <a:pPr>
              <a:buNone/>
            </a:pPr>
            <a:r>
              <a:rPr lang="en-US" sz="2200" dirty="0"/>
              <a:t>3)other compound(Resins, Tannins)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214290"/>
            <a:ext cx="7498080" cy="6034110"/>
          </a:xfrm>
        </p:spPr>
        <p:txBody>
          <a:bodyPr/>
          <a:lstStyle/>
          <a:p>
            <a:r>
              <a:rPr lang="en-US" dirty="0" err="1"/>
              <a:t>Fibre</a:t>
            </a:r>
            <a:r>
              <a:rPr lang="en-US" dirty="0"/>
              <a:t> structure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9" name="Picture 5" descr="C:\Users\Meet\Desktop\Report\Actual setup images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214421"/>
            <a:ext cx="5512744" cy="50415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refining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Effects of refining can be grouped in 3</a:t>
            </a:r>
          </a:p>
          <a:p>
            <a:pPr>
              <a:buNone/>
            </a:pPr>
            <a:r>
              <a:rPr lang="en-US" sz="2200" dirty="0"/>
              <a:t>Hydration </a:t>
            </a:r>
          </a:p>
          <a:p>
            <a:pPr>
              <a:buNone/>
            </a:pPr>
            <a:r>
              <a:rPr lang="en-US" sz="2200" dirty="0"/>
              <a:t>Fibrillation</a:t>
            </a:r>
          </a:p>
          <a:p>
            <a:pPr>
              <a:buNone/>
            </a:pPr>
            <a:r>
              <a:rPr lang="en-US" sz="2200" dirty="0"/>
              <a:t>Trimming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428868"/>
            <a:ext cx="5336666" cy="366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1) Refining Tank</a:t>
            </a:r>
          </a:p>
          <a:p>
            <a:pPr>
              <a:buNone/>
            </a:pPr>
            <a:r>
              <a:rPr lang="en-US" sz="2200" dirty="0"/>
              <a:t>Volume capacity = 20 </a:t>
            </a:r>
            <a:r>
              <a:rPr lang="en-US" sz="2200" dirty="0" err="1"/>
              <a:t>litres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Height of tank = 30 cm </a:t>
            </a:r>
          </a:p>
          <a:p>
            <a:pPr>
              <a:buNone/>
            </a:pPr>
            <a:r>
              <a:rPr lang="en-US" sz="2200" dirty="0"/>
              <a:t>Diameter of tank = 29 cm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		Virtual setup of</a:t>
            </a:r>
          </a:p>
          <a:p>
            <a:pPr>
              <a:buNone/>
            </a:pPr>
            <a:r>
              <a:rPr lang="en-US" sz="2200" dirty="0"/>
              <a:t>		     Refining</a:t>
            </a:r>
          </a:p>
        </p:txBody>
      </p:sp>
      <p:pic>
        <p:nvPicPr>
          <p:cNvPr id="8196" name="Picture 4" descr="C:\Users\Meet\Desktop\Report\Pro E\refi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714488"/>
            <a:ext cx="4125245" cy="4526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eet\Desktop\Report\Actual setup images\IMG_3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85728"/>
            <a:ext cx="4232703" cy="56436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00364" y="62150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Setup for Refining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Deinking is the process of removing printing ink from paper </a:t>
            </a:r>
          </a:p>
          <a:p>
            <a:r>
              <a:rPr lang="en-US" sz="2200" dirty="0"/>
              <a:t>Ink from paper is detached by chemical and mechanical process</a:t>
            </a:r>
          </a:p>
          <a:p>
            <a:pPr>
              <a:buNone/>
            </a:pPr>
            <a:r>
              <a:rPr lang="en-US" sz="2200" dirty="0"/>
              <a:t>FLOTATION DEINKING</a:t>
            </a:r>
          </a:p>
          <a:p>
            <a:pPr>
              <a:buNone/>
            </a:pPr>
            <a:endParaRPr lang="en-US" sz="2200" dirty="0"/>
          </a:p>
          <a:p>
            <a:endParaRPr lang="en-US" dirty="0"/>
          </a:p>
        </p:txBody>
      </p:sp>
      <p:pic>
        <p:nvPicPr>
          <p:cNvPr id="4" name="Picture 3" descr="C:\Users\Meet\Desktop\New folder\FlCel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000372"/>
            <a:ext cx="557216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85728"/>
            <a:ext cx="7498080" cy="5962672"/>
          </a:xfrm>
        </p:spPr>
        <p:txBody>
          <a:bodyPr/>
          <a:lstStyle/>
          <a:p>
            <a:r>
              <a:rPr lang="en-US" sz="2200" dirty="0"/>
              <a:t>Chemicals used During deinking</a:t>
            </a:r>
          </a:p>
          <a:p>
            <a:r>
              <a:rPr lang="en-US" sz="2200" dirty="0"/>
              <a:t>Sodium Hydroxide- causes increase in pH which aids in ink removal.</a:t>
            </a:r>
          </a:p>
          <a:p>
            <a:r>
              <a:rPr lang="en-US" sz="2200" dirty="0"/>
              <a:t>Sodium Silicate- acts as dispersant to prevent ink from depositing on fiber surface.</a:t>
            </a:r>
          </a:p>
          <a:p>
            <a:r>
              <a:rPr lang="en-US" sz="2200" dirty="0"/>
              <a:t>The ink is hydrophobic in nature</a:t>
            </a:r>
          </a:p>
          <a:p>
            <a:r>
              <a:rPr lang="en-US" sz="2200" dirty="0"/>
              <a:t>When ionic surfactants is absorbed into ink particle the hydrophilic part gets oriented with water </a:t>
            </a:r>
          </a:p>
          <a:p>
            <a:r>
              <a:rPr lang="en-US" sz="2200" dirty="0"/>
              <a:t>The hydrophobic part of surfactant align with hydrophobic air bubble and thus the ink gets removed removed with the bubbles.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Volume capacity = 20litres</a:t>
            </a:r>
          </a:p>
          <a:p>
            <a:r>
              <a:rPr lang="en-US" sz="2200" dirty="0"/>
              <a:t>Length = 40 cm</a:t>
            </a:r>
          </a:p>
          <a:p>
            <a:r>
              <a:rPr lang="en-US" sz="2200" dirty="0"/>
              <a:t>Breadth = 30 cm</a:t>
            </a:r>
          </a:p>
          <a:p>
            <a:r>
              <a:rPr lang="en-US" sz="2200" dirty="0"/>
              <a:t>Height = 18 cm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r>
              <a:rPr lang="en-US" sz="2200" dirty="0"/>
              <a:t>     Virtual setup for </a:t>
            </a:r>
          </a:p>
          <a:p>
            <a:pPr>
              <a:buNone/>
            </a:pPr>
            <a:r>
              <a:rPr lang="en-US" sz="2200" dirty="0"/>
              <a:t>    Deinking process</a:t>
            </a:r>
          </a:p>
        </p:txBody>
      </p:sp>
      <p:pic>
        <p:nvPicPr>
          <p:cNvPr id="4" name="Picture 3" descr="C:\Users\Meet\Desktop\Report\Pro E\deinkin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500306"/>
            <a:ext cx="4554859" cy="367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take step forward in saving Earth</a:t>
            </a:r>
          </a:p>
          <a:p>
            <a:r>
              <a:rPr lang="en-US" sz="2200" dirty="0"/>
              <a:t>To promote recycling industries</a:t>
            </a:r>
          </a:p>
          <a:p>
            <a:r>
              <a:rPr lang="en-US" sz="2200" dirty="0"/>
              <a:t>To create awareness for awareness for importance of recycling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eet\Desktop\Report\New folder\IMG_300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14290"/>
            <a:ext cx="52673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57422" y="642939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Actual Setup for deinking process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process involves the transformation of diluted pulp into fine, wide uniform sheet of paper.</a:t>
            </a:r>
          </a:p>
          <a:p>
            <a:r>
              <a:rPr lang="en-US" sz="2200" dirty="0"/>
              <a:t>It consist of 2 major components</a:t>
            </a:r>
          </a:p>
          <a:p>
            <a:pPr>
              <a:buNone/>
            </a:pPr>
            <a:r>
              <a:rPr lang="en-US" sz="2200" dirty="0"/>
              <a:t>1)</a:t>
            </a:r>
            <a:r>
              <a:rPr lang="en-US" sz="2200" dirty="0" err="1"/>
              <a:t>Headbox</a:t>
            </a:r>
            <a:r>
              <a:rPr lang="en-US" sz="2200" dirty="0"/>
              <a:t> - responsible for output of pulp onto forming table in the form of thin ,wide and uniform sheet. 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headbox</a:t>
            </a:r>
            <a:r>
              <a:rPr lang="en-US" sz="2200" dirty="0"/>
              <a:t> performs 3 major tasks </a:t>
            </a:r>
          </a:p>
          <a:p>
            <a:pPr>
              <a:buNone/>
            </a:pPr>
            <a:r>
              <a:rPr lang="en-US" sz="2200" dirty="0"/>
              <a:t>a) Spread the stock evenly along the width of the paper machine</a:t>
            </a:r>
          </a:p>
          <a:p>
            <a:pPr>
              <a:buNone/>
            </a:pPr>
            <a:r>
              <a:rPr lang="en-US" sz="2200" dirty="0"/>
              <a:t>b) Accelerate the stock up to the machine operating speed. </a:t>
            </a:r>
          </a:p>
          <a:p>
            <a:pPr>
              <a:buNone/>
            </a:pPr>
            <a:r>
              <a:rPr lang="en-US" sz="2200" dirty="0"/>
              <a:t>c) Suspend the pulp fibers throughout the outgoing slurry.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5891234"/>
          </a:xfrm>
        </p:spPr>
        <p:txBody>
          <a:bodyPr>
            <a:normAutofit/>
          </a:bodyPr>
          <a:lstStyle/>
          <a:p>
            <a:r>
              <a:rPr lang="en-US" sz="2200" dirty="0"/>
              <a:t>2) Forming Table - responsible for producing the sheet and reducing part of the water contained by the pulp. </a:t>
            </a:r>
          </a:p>
          <a:p>
            <a:r>
              <a:rPr lang="en-US" sz="2200" dirty="0"/>
              <a:t>The pulp sent via lip of </a:t>
            </a:r>
            <a:r>
              <a:rPr lang="en-US" sz="2200" dirty="0" err="1"/>
              <a:t>headbox</a:t>
            </a:r>
            <a:r>
              <a:rPr lang="en-US" sz="2200" dirty="0"/>
              <a:t> is deposited on </a:t>
            </a:r>
            <a:r>
              <a:rPr lang="en-US" sz="2200" dirty="0" err="1"/>
              <a:t>continous</a:t>
            </a:r>
            <a:r>
              <a:rPr lang="en-US" sz="2200" dirty="0"/>
              <a:t> wire responsible for transporting </a:t>
            </a:r>
            <a:r>
              <a:rPr lang="en-US" sz="2200" dirty="0" err="1"/>
              <a:t>fibres</a:t>
            </a:r>
            <a:r>
              <a:rPr lang="en-US" sz="2200" dirty="0"/>
              <a:t> along forming table.</a:t>
            </a:r>
          </a:p>
          <a:p>
            <a:r>
              <a:rPr lang="en-US" sz="2200" dirty="0"/>
              <a:t> As water is removed </a:t>
            </a:r>
            <a:r>
              <a:rPr lang="en-US" sz="2200" dirty="0" err="1"/>
              <a:t>fibre</a:t>
            </a:r>
            <a:r>
              <a:rPr lang="en-US" sz="2200" dirty="0"/>
              <a:t> remains on the wire , this </a:t>
            </a:r>
            <a:r>
              <a:rPr lang="en-US" sz="2200" dirty="0" err="1"/>
              <a:t>fibre</a:t>
            </a:r>
            <a:r>
              <a:rPr lang="en-US" sz="2200" dirty="0"/>
              <a:t> will eventually be the sheet of paper. </a:t>
            </a:r>
          </a:p>
          <a:p>
            <a:r>
              <a:rPr lang="en-US" sz="2200" dirty="0"/>
              <a:t>Water from pulp can be removed in two steps:</a:t>
            </a:r>
          </a:p>
          <a:p>
            <a:pPr>
              <a:buNone/>
            </a:pPr>
            <a:r>
              <a:rPr lang="en-US" sz="2200" dirty="0"/>
              <a:t>1) Dewatering by gravity</a:t>
            </a:r>
          </a:p>
          <a:p>
            <a:pPr>
              <a:buNone/>
            </a:pPr>
            <a:r>
              <a:rPr lang="en-US" sz="2200" dirty="0"/>
              <a:t>2) vacuum dewatering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1) </a:t>
            </a:r>
            <a:r>
              <a:rPr lang="en-US" sz="2200" dirty="0" err="1"/>
              <a:t>Headbox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Volume capacity = 27 </a:t>
            </a:r>
            <a:r>
              <a:rPr lang="en-US" sz="2200" dirty="0" err="1"/>
              <a:t>litres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Length =breadth = height = 30 cm </a:t>
            </a:r>
          </a:p>
          <a:p>
            <a:r>
              <a:rPr lang="en-US" sz="2200" dirty="0"/>
              <a:t>2) Shaft in forming table</a:t>
            </a:r>
          </a:p>
          <a:p>
            <a:pPr>
              <a:buNone/>
            </a:pPr>
            <a:r>
              <a:rPr lang="en-US" sz="2200" dirty="0"/>
              <a:t>Diameter = 17 mm</a:t>
            </a:r>
          </a:p>
          <a:p>
            <a:r>
              <a:rPr lang="en-US" sz="2200" dirty="0"/>
              <a:t>3) Bearing selected</a:t>
            </a:r>
          </a:p>
          <a:p>
            <a:pPr>
              <a:buNone/>
            </a:pPr>
            <a:r>
              <a:rPr lang="en-US" sz="2200" dirty="0"/>
              <a:t>6003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       Virtual Setup For </a:t>
            </a:r>
          </a:p>
          <a:p>
            <a:pPr>
              <a:buNone/>
            </a:pPr>
            <a:r>
              <a:rPr lang="en-US" sz="2200" dirty="0"/>
              <a:t>       Forming process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</p:txBody>
      </p:sp>
      <p:pic>
        <p:nvPicPr>
          <p:cNvPr id="4" name="Picture 3" descr="C:\Users\Meet\Desktop\Report\Pro E\headbox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071810"/>
            <a:ext cx="4286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eet\Desktop\Report\Actual setup images\IMG_300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57166"/>
            <a:ext cx="641511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5918" y="6143644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Actual Setup for forming process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pressing and Drying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is the final step in paper formation</a:t>
            </a:r>
          </a:p>
          <a:p>
            <a:r>
              <a:rPr lang="en-US" sz="2200" dirty="0"/>
              <a:t>Once certain amount of water is removed it passes through number of rollers to remove the water remaining in the sheet</a:t>
            </a:r>
          </a:p>
          <a:p>
            <a:r>
              <a:rPr lang="en-US" sz="2200" dirty="0"/>
              <a:t>This process consist of 2 steps</a:t>
            </a:r>
          </a:p>
          <a:p>
            <a:pPr>
              <a:buNone/>
            </a:pPr>
            <a:r>
              <a:rPr lang="en-US" sz="2200" dirty="0"/>
              <a:t>1)Wet pressing – this is known as pressing section </a:t>
            </a:r>
          </a:p>
          <a:p>
            <a:r>
              <a:rPr lang="en-US" sz="2200" dirty="0"/>
              <a:t>When the paper leaves the forming table it consist of 80% water, at the end of pressing section water content reduces to approx. 60% </a:t>
            </a:r>
          </a:p>
          <a:p>
            <a:r>
              <a:rPr lang="en-US" sz="2200" dirty="0"/>
              <a:t>In this process the sheet of paper passes through number of rolls that put pressure on the paper and manage to remove 20 % water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85728"/>
            <a:ext cx="7498080" cy="5962672"/>
          </a:xfrm>
        </p:spPr>
        <p:txBody>
          <a:bodyPr/>
          <a:lstStyle/>
          <a:p>
            <a:pPr>
              <a:buNone/>
            </a:pPr>
            <a:r>
              <a:rPr lang="en-US" sz="2200" dirty="0"/>
              <a:t>Principle function of pressing section</a:t>
            </a:r>
          </a:p>
          <a:p>
            <a:r>
              <a:rPr lang="en-US" sz="2200" dirty="0"/>
              <a:t>The extraction of maximum amount of water possible, uniformly along the width of the machine. </a:t>
            </a:r>
          </a:p>
          <a:p>
            <a:r>
              <a:rPr lang="en-US" sz="2200" dirty="0"/>
              <a:t>To maximize the quality of the sheet, giving it surface smoothness, without reducing its thickness in excess, and assuring that both sides are the same. </a:t>
            </a:r>
          </a:p>
          <a:p>
            <a:pPr>
              <a:buNone/>
            </a:pPr>
            <a:r>
              <a:rPr lang="en-US" sz="2200" dirty="0"/>
              <a:t>The 4 pressing stage are</a:t>
            </a:r>
          </a:p>
          <a:p>
            <a:r>
              <a:rPr lang="en-US" sz="2200" dirty="0"/>
              <a:t>Compression and saturation of the sheet (stage I):</a:t>
            </a:r>
          </a:p>
          <a:p>
            <a:r>
              <a:rPr lang="en-US" sz="2200" dirty="0"/>
              <a:t>Compression and saturation of the felt (stage II):</a:t>
            </a:r>
          </a:p>
          <a:p>
            <a:r>
              <a:rPr lang="en-US" sz="2200" dirty="0"/>
              <a:t>Expansion of the felt (stage III):</a:t>
            </a:r>
          </a:p>
          <a:p>
            <a:r>
              <a:rPr lang="en-US" sz="2200" dirty="0"/>
              <a:t>Expansion of the sheet (stage IV):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4290"/>
            <a:ext cx="7498080" cy="60341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2) Drying – responsible for removing the remaining water by heating</a:t>
            </a:r>
          </a:p>
          <a:p>
            <a:r>
              <a:rPr lang="en-US" sz="2200" dirty="0"/>
              <a:t>When sheet enters this section it contains 60 % water.</a:t>
            </a:r>
          </a:p>
          <a:p>
            <a:r>
              <a:rPr lang="en-US" sz="2200" dirty="0"/>
              <a:t> The moisture content in the paper is reduced to 5 % after passing through this process. </a:t>
            </a:r>
          </a:p>
          <a:p>
            <a:r>
              <a:rPr lang="en-US" sz="2200" dirty="0"/>
              <a:t>The wet sheet of paper passes through heated rollers, causing the water in paper to evaporate.</a:t>
            </a:r>
          </a:p>
          <a:p>
            <a:pPr>
              <a:buNone/>
            </a:pPr>
            <a:r>
              <a:rPr lang="en-US" sz="2200" dirty="0"/>
              <a:t>The aim of drying operation is to obtain: </a:t>
            </a:r>
          </a:p>
          <a:p>
            <a:r>
              <a:rPr lang="en-US" sz="2200" dirty="0"/>
              <a:t>A homogenous formation of sheet </a:t>
            </a:r>
          </a:p>
          <a:p>
            <a:r>
              <a:rPr lang="en-US" sz="2200" dirty="0"/>
              <a:t> A homogenous drying profile </a:t>
            </a:r>
          </a:p>
          <a:p>
            <a:r>
              <a:rPr lang="en-US" sz="2200" dirty="0"/>
              <a:t> A regular distribution of temperature to the sheet </a:t>
            </a:r>
          </a:p>
          <a:p>
            <a:r>
              <a:rPr lang="en-US" sz="2200" dirty="0"/>
              <a:t>Drying can be carried from many process but the most famous is drying by heated cylinder</a:t>
            </a:r>
          </a:p>
          <a:p>
            <a:r>
              <a:rPr lang="en-US" sz="2200" dirty="0"/>
              <a:t>In this method sheet stays in contact with heated roller on one side and with bottom cylinder on other.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sz="2200" dirty="0"/>
              <a:t>Diameter of shaft = 17 mm</a:t>
            </a:r>
          </a:p>
          <a:p>
            <a:r>
              <a:rPr lang="en-US" sz="2200" dirty="0"/>
              <a:t>Bearing selected : 6003 </a:t>
            </a:r>
          </a:p>
          <a:p>
            <a:r>
              <a:rPr lang="en-US" sz="2200" dirty="0"/>
              <a:t>Volumetric flow rate of belt = 5.153m^3/kg </a:t>
            </a:r>
          </a:p>
        </p:txBody>
      </p:sp>
      <p:pic>
        <p:nvPicPr>
          <p:cNvPr id="4" name="Picture 3" descr="C:\Users\Meet\Desktop\Report\Pro E\roller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5715040" cy="373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14546" y="657227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Virtual setup of pressing and drying section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eet\Desktop\Report\Actual setup images\IMG_298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85728"/>
            <a:ext cx="66437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57422" y="621508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Actual Setup of pressing and drying Section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Paper is one such commodity used by everyone and everyday.</a:t>
            </a:r>
          </a:p>
          <a:p>
            <a:r>
              <a:rPr lang="en-US" sz="2200" dirty="0"/>
              <a:t>Paper is mainly manufacture by vegetable </a:t>
            </a:r>
            <a:r>
              <a:rPr lang="en-US" sz="2200" dirty="0" err="1"/>
              <a:t>fibres</a:t>
            </a:r>
            <a:r>
              <a:rPr lang="en-US" sz="2200" dirty="0"/>
              <a:t> obtained from trees.</a:t>
            </a:r>
          </a:p>
          <a:p>
            <a:r>
              <a:rPr lang="en-US" sz="2200" dirty="0"/>
              <a:t>Paper production accounts for about 35% of felled trees.</a:t>
            </a:r>
          </a:p>
          <a:p>
            <a:r>
              <a:rPr lang="en-US" sz="2200" dirty="0"/>
              <a:t>To ensure forest is not depleted of these woods, alternate source of raw material is required, this lead to paper recycling.</a:t>
            </a:r>
          </a:p>
          <a:p>
            <a:r>
              <a:rPr lang="en-US" sz="2200" dirty="0"/>
              <a:t>Recycling is the recovery of valuable material from scrap.</a:t>
            </a:r>
          </a:p>
          <a:p>
            <a:r>
              <a:rPr lang="en-US" sz="2200" dirty="0"/>
              <a:t>Waste paper recycling offers a sustainable solution to environment.</a:t>
            </a:r>
          </a:p>
          <a:p>
            <a:r>
              <a:rPr lang="en-US" sz="2200" dirty="0"/>
              <a:t>Recycling one ton of paper can roughly save 17 trees.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With further advancement in design and technology, production can enhanced.</a:t>
            </a:r>
          </a:p>
          <a:p>
            <a:pPr lvl="0"/>
            <a:r>
              <a:rPr lang="en-US" sz="2200" dirty="0"/>
              <a:t>It can be made fully automatic.</a:t>
            </a:r>
          </a:p>
          <a:p>
            <a:r>
              <a:rPr lang="en-US" sz="2200" dirty="0"/>
              <a:t>With proper development of this prototype and adopting advance simulation technique large scale production is possible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Lots of deforestation occurs due to manufacture of new paper</a:t>
            </a:r>
          </a:p>
          <a:p>
            <a:r>
              <a:rPr lang="en-US" sz="2200" dirty="0"/>
              <a:t>Recycling is the alternative to save the environment</a:t>
            </a:r>
          </a:p>
          <a:p>
            <a:r>
              <a:rPr lang="en-US" sz="2200" dirty="0"/>
              <a:t>So we have tried a take step in saving environment through our project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et\Desktop\Report\Actual setup images\IMG_29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85860"/>
            <a:ext cx="7561554" cy="350046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28860" y="514351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Actual Setup of Paper Recycling Machine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5891234"/>
          </a:xfrm>
        </p:spPr>
        <p:txBody>
          <a:bodyPr>
            <a:normAutofit/>
          </a:bodyPr>
          <a:lstStyle/>
          <a:p>
            <a:pPr algn="ctr"/>
            <a:endParaRPr lang="en-US" sz="8000" dirty="0"/>
          </a:p>
          <a:p>
            <a:pPr algn="ctr">
              <a:buNone/>
            </a:pPr>
            <a:endParaRPr lang="en-US" sz="8000" dirty="0"/>
          </a:p>
          <a:p>
            <a:pPr algn="ctr">
              <a:buNone/>
            </a:pP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435100" y="214313"/>
            <a:ext cx="7499350" cy="6034087"/>
          </a:xfrm>
        </p:spPr>
        <p:txBody>
          <a:bodyPr>
            <a:normAutofit/>
          </a:bodyPr>
          <a:lstStyle/>
          <a:p>
            <a:r>
              <a:rPr lang="en-US" sz="2200" dirty="0"/>
              <a:t>Recycling not only saves environment but also helps conserve energy</a:t>
            </a:r>
          </a:p>
          <a:p>
            <a:r>
              <a:rPr lang="en-US" sz="2200" dirty="0"/>
              <a:t>The Energy Information Administration claims a 40% reduction in energy when paper is recycled versus </a:t>
            </a:r>
            <a:r>
              <a:rPr lang="en-US" sz="2200" dirty="0" err="1"/>
              <a:t>unrecycled</a:t>
            </a:r>
            <a:r>
              <a:rPr lang="en-US" sz="2200" dirty="0"/>
              <a:t> paper.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paper used for recycling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3 types of paper are used for recycling</a:t>
            </a:r>
          </a:p>
          <a:p>
            <a:pPr>
              <a:buNone/>
            </a:pPr>
            <a:r>
              <a:rPr lang="en-US" sz="2200" dirty="0"/>
              <a:t>a) Mill broke</a:t>
            </a:r>
          </a:p>
          <a:p>
            <a:pPr>
              <a:buNone/>
            </a:pPr>
            <a:r>
              <a:rPr lang="en-US" sz="2200" dirty="0"/>
              <a:t>b) Pre consumer waste</a:t>
            </a:r>
          </a:p>
          <a:p>
            <a:pPr>
              <a:buNone/>
            </a:pPr>
            <a:r>
              <a:rPr lang="en-US" sz="2200" dirty="0"/>
              <a:t>c) Post consumer waste</a:t>
            </a:r>
          </a:p>
          <a:p>
            <a:endParaRPr lang="en-US" sz="2200" dirty="0"/>
          </a:p>
          <a:p>
            <a:r>
              <a:rPr lang="en-US" sz="2200" dirty="0"/>
              <a:t>Mill Broke:  Paper scrap during manufacturing of paper. </a:t>
            </a:r>
          </a:p>
          <a:p>
            <a:r>
              <a:rPr lang="en-US" sz="2200" dirty="0"/>
              <a:t>Pre consumer waste:  left the paper mill but discarded before consumer use.</a:t>
            </a:r>
          </a:p>
          <a:p>
            <a:r>
              <a:rPr lang="en-US" sz="2200" dirty="0"/>
              <a:t>Post consumer waste: paper discarded after consumer waste.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recycling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/>
              <a:t>White paper recycling consist of 5 major processes</a:t>
            </a:r>
          </a:p>
          <a:p>
            <a:r>
              <a:rPr lang="en-US" sz="2200" dirty="0"/>
              <a:t> Pulping </a:t>
            </a:r>
          </a:p>
          <a:p>
            <a:r>
              <a:rPr lang="en-US" sz="2200" dirty="0"/>
              <a:t>Refining </a:t>
            </a:r>
          </a:p>
          <a:p>
            <a:r>
              <a:rPr lang="en-US" sz="2200" dirty="0"/>
              <a:t>Deinking </a:t>
            </a:r>
          </a:p>
          <a:p>
            <a:r>
              <a:rPr lang="en-US" sz="2200" dirty="0"/>
              <a:t>Forming </a:t>
            </a:r>
          </a:p>
          <a:p>
            <a:r>
              <a:rPr lang="en-US" sz="2200" dirty="0"/>
              <a:t>Wet Pressing and Drying </a:t>
            </a:r>
          </a:p>
          <a:p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85794"/>
            <a:ext cx="7786742" cy="474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000232" y="5857892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	Virtual setup of Paper recycling Machine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Pulping is the process to create crushed virgin pulp</a:t>
            </a:r>
          </a:p>
          <a:p>
            <a:r>
              <a:rPr lang="en-US" sz="2200" dirty="0"/>
              <a:t>It disintegrate the </a:t>
            </a:r>
            <a:r>
              <a:rPr lang="en-US" sz="2200" dirty="0" err="1"/>
              <a:t>fibre</a:t>
            </a:r>
            <a:r>
              <a:rPr lang="en-US" sz="2200" dirty="0"/>
              <a:t> by action of mechanical operation.</a:t>
            </a:r>
          </a:p>
          <a:p>
            <a:r>
              <a:rPr lang="en-US" sz="2200" dirty="0"/>
              <a:t>Pulping is done in a large cylindrical tank called </a:t>
            </a:r>
            <a:r>
              <a:rPr lang="en-US" sz="2200" dirty="0" err="1"/>
              <a:t>pulper</a:t>
            </a:r>
            <a:endParaRPr lang="en-US" sz="2200" dirty="0"/>
          </a:p>
          <a:p>
            <a:r>
              <a:rPr lang="en-US" sz="2200" dirty="0"/>
              <a:t>The most significant part of </a:t>
            </a:r>
            <a:r>
              <a:rPr lang="en-US" sz="2200" dirty="0" err="1"/>
              <a:t>pulper</a:t>
            </a:r>
            <a:r>
              <a:rPr lang="en-US" sz="2200" dirty="0"/>
              <a:t> is its blade</a:t>
            </a:r>
          </a:p>
          <a:p>
            <a:r>
              <a:rPr lang="en-US" sz="2200" dirty="0"/>
              <a:t>Blade can arranged in two ways- sideways and at bottom.</a:t>
            </a:r>
          </a:p>
          <a:p>
            <a:r>
              <a:rPr lang="en-US" sz="2200" dirty="0"/>
              <a:t>These arrangement helps create required turbulence </a:t>
            </a:r>
          </a:p>
          <a:p>
            <a:r>
              <a:rPr lang="en-US" sz="2200" dirty="0"/>
              <a:t>Blade disintegrates the paper into tiny strands of cellulose called </a:t>
            </a:r>
            <a:r>
              <a:rPr lang="en-US" sz="2200" dirty="0" err="1"/>
              <a:t>fibre</a:t>
            </a:r>
            <a:r>
              <a:rPr lang="en-US" sz="2200" dirty="0"/>
              <a:t>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1) </a:t>
            </a:r>
            <a:r>
              <a:rPr lang="en-US" sz="2200" dirty="0" err="1"/>
              <a:t>Pulper</a:t>
            </a:r>
            <a:endParaRPr lang="en-US" sz="2200" dirty="0"/>
          </a:p>
          <a:p>
            <a:r>
              <a:rPr lang="en-US" sz="2200" dirty="0"/>
              <a:t>Volume Capacity = 40 </a:t>
            </a:r>
            <a:r>
              <a:rPr lang="en-US" sz="2200" dirty="0" err="1"/>
              <a:t>litres</a:t>
            </a:r>
            <a:endParaRPr lang="en-US" sz="2200" dirty="0"/>
          </a:p>
          <a:p>
            <a:r>
              <a:rPr lang="en-US" sz="2200" dirty="0"/>
              <a:t>Height of </a:t>
            </a:r>
            <a:r>
              <a:rPr lang="en-US" sz="2200" dirty="0" err="1"/>
              <a:t>pulper</a:t>
            </a:r>
            <a:r>
              <a:rPr lang="en-US" sz="2200" dirty="0"/>
              <a:t> = 60 cm </a:t>
            </a:r>
          </a:p>
          <a:p>
            <a:r>
              <a:rPr lang="en-US" sz="2200" dirty="0"/>
              <a:t>Diameter of </a:t>
            </a:r>
            <a:r>
              <a:rPr lang="en-US" sz="2200" dirty="0" err="1"/>
              <a:t>pulper</a:t>
            </a:r>
            <a:r>
              <a:rPr lang="en-US" sz="2200" dirty="0"/>
              <a:t> = 29 cm</a:t>
            </a:r>
          </a:p>
          <a:p>
            <a:pPr>
              <a:buNone/>
            </a:pPr>
            <a:r>
              <a:rPr lang="en-US" sz="2200" dirty="0"/>
              <a:t>2) Blade</a:t>
            </a:r>
          </a:p>
          <a:p>
            <a:r>
              <a:rPr lang="en-US" sz="2200" dirty="0"/>
              <a:t>Diameter of blade = 19.2 to 24.8 cm</a:t>
            </a:r>
          </a:p>
          <a:p>
            <a:r>
              <a:rPr lang="en-US" sz="2200" dirty="0"/>
              <a:t>Thickness of blade = 2 mm</a:t>
            </a:r>
          </a:p>
          <a:p>
            <a:pPr>
              <a:buNone/>
            </a:pPr>
            <a:r>
              <a:rPr lang="en-US" sz="2200" dirty="0"/>
              <a:t>3) Shaft connected to the blade</a:t>
            </a:r>
          </a:p>
          <a:p>
            <a:r>
              <a:rPr lang="en-US" sz="2200" dirty="0"/>
              <a:t>Diameter of Shaft = 12 mm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619</TotalTime>
  <Words>1318</Words>
  <Application>Microsoft Macintosh PowerPoint</Application>
  <PresentationFormat>On-screen Show (4:3)</PresentationFormat>
  <Paragraphs>176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Gill Sans MT</vt:lpstr>
      <vt:lpstr>Times New Roman</vt:lpstr>
      <vt:lpstr>Verdana</vt:lpstr>
      <vt:lpstr>Wingdings 2</vt:lpstr>
      <vt:lpstr>Solstice</vt:lpstr>
      <vt:lpstr>Design and manufacturing of paper recycling machine</vt:lpstr>
      <vt:lpstr>Purpose  </vt:lpstr>
      <vt:lpstr>Introduction</vt:lpstr>
      <vt:lpstr>PowerPoint Presentation</vt:lpstr>
      <vt:lpstr>Types of paper used for recycling </vt:lpstr>
      <vt:lpstr>Paper recycling process</vt:lpstr>
      <vt:lpstr>PowerPoint Presentation</vt:lpstr>
      <vt:lpstr>Pulping</vt:lpstr>
      <vt:lpstr>Design </vt:lpstr>
      <vt:lpstr>PowerPoint Presentation</vt:lpstr>
      <vt:lpstr>Components of pulping</vt:lpstr>
      <vt:lpstr>Refining</vt:lpstr>
      <vt:lpstr>PowerPoint Presentation</vt:lpstr>
      <vt:lpstr>Effect of refining</vt:lpstr>
      <vt:lpstr>Design</vt:lpstr>
      <vt:lpstr>PowerPoint Presentation</vt:lpstr>
      <vt:lpstr>Deinking</vt:lpstr>
      <vt:lpstr>PowerPoint Presentation</vt:lpstr>
      <vt:lpstr>Design</vt:lpstr>
      <vt:lpstr>PowerPoint Presentation</vt:lpstr>
      <vt:lpstr>Forming</vt:lpstr>
      <vt:lpstr>PowerPoint Presentation</vt:lpstr>
      <vt:lpstr>Design</vt:lpstr>
      <vt:lpstr>PowerPoint Presentation</vt:lpstr>
      <vt:lpstr>Wet pressing and Drying</vt:lpstr>
      <vt:lpstr>PowerPoint Presentation</vt:lpstr>
      <vt:lpstr>PowerPoint Presentation</vt:lpstr>
      <vt:lpstr>Design</vt:lpstr>
      <vt:lpstr>PowerPoint Presentation</vt:lpstr>
      <vt:lpstr>Future Scope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manufacturing of paper recycling machine</dc:title>
  <dc:creator>Meet</dc:creator>
  <cp:lastModifiedBy>Sumit Malbari</cp:lastModifiedBy>
  <cp:revision>56</cp:revision>
  <dcterms:created xsi:type="dcterms:W3CDTF">2015-06-10T17:15:09Z</dcterms:created>
  <dcterms:modified xsi:type="dcterms:W3CDTF">2021-01-20T04:27:12Z</dcterms:modified>
</cp:coreProperties>
</file>