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15" r:id="rId3"/>
    <p:sldId id="332" r:id="rId4"/>
    <p:sldId id="333" r:id="rId5"/>
    <p:sldId id="334" r:id="rId6"/>
    <p:sldId id="335" r:id="rId7"/>
    <p:sldId id="336" r:id="rId8"/>
    <p:sldId id="337" r:id="rId9"/>
    <p:sldId id="338" r:id="rId10"/>
    <p:sldId id="339" r:id="rId11"/>
    <p:sldId id="340" r:id="rId12"/>
    <p:sldId id="341" r:id="rId13"/>
    <p:sldId id="342"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7" r:id="rId27"/>
    <p:sldId id="358" r:id="rId28"/>
    <p:sldId id="359" r:id="rId29"/>
    <p:sldId id="360" r:id="rId30"/>
    <p:sldId id="361" r:id="rId31"/>
    <p:sldId id="363" r:id="rId32"/>
    <p:sldId id="362" r:id="rId33"/>
    <p:sldId id="364" r:id="rId34"/>
    <p:sldId id="365" r:id="rId35"/>
    <p:sldId id="366" r:id="rId36"/>
    <p:sldId id="367" r:id="rId37"/>
    <p:sldId id="368" r:id="rId38"/>
    <p:sldId id="369" r:id="rId39"/>
    <p:sldId id="370" r:id="rId40"/>
    <p:sldId id="371" r:id="rId41"/>
    <p:sldId id="373" r:id="rId42"/>
    <p:sldId id="372" r:id="rId43"/>
    <p:sldId id="26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9/28/2023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9/28/2023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145872" y="4522156"/>
            <a:ext cx="7661429" cy="1363215"/>
          </a:xfrm>
        </p:spPr>
        <p:txBody>
          <a:bodyPr anchor="t">
            <a:normAutofit/>
          </a:bodyPr>
          <a:lstStyle/>
          <a:p>
            <a:pPr algn="l"/>
            <a:r>
              <a:rPr lang="sr-Latn-RS" sz="4400" dirty="0">
                <a:latin typeface="Franklin Gothic Book" panose="020B0503020102020204" pitchFamily="34" charset="0"/>
                <a:cs typeface="Segoe UI" panose="020B0502040204020203" pitchFamily="34" charset="0"/>
              </a:rPr>
              <a:t>Rad sa nedostajućim podacima</a:t>
            </a:r>
            <a:br>
              <a:rPr lang="sr-Latn-RS" sz="4400" dirty="0">
                <a:latin typeface="Franklin Gothic Book" panose="020B0503020102020204" pitchFamily="34" charset="0"/>
                <a:cs typeface="Segoe UI" panose="020B0502040204020203" pitchFamily="34" charset="0"/>
              </a:rPr>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990030" cy="576738"/>
          </a:xfrm>
        </p:spPr>
        <p:txBody>
          <a:bodyPr anchor="b">
            <a:normAutofit fontScale="92500"/>
          </a:bodyPr>
          <a:lstStyle/>
          <a:p>
            <a:pPr algn="l"/>
            <a:r>
              <a:rPr lang="sr-Latn-RS" sz="2000" dirty="0">
                <a:latin typeface="Franklin Gothic Book" panose="020B0503020102020204" pitchFamily="34" charset="0"/>
              </a:rPr>
              <a:t>Prikupljanje i predobrada podataka za mašinsko učenje:</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25024" y="327889"/>
            <a:ext cx="2260711" cy="2260711"/>
          </a:xfrm>
          <a:prstGeom prst="rect">
            <a:avLst/>
          </a:prstGeom>
        </p:spPr>
      </p:pic>
      <p:pic>
        <p:nvPicPr>
          <p:cNvPr id="4" name="Picture 3">
            <a:extLst>
              <a:ext uri="{FF2B5EF4-FFF2-40B4-BE49-F238E27FC236}">
                <a16:creationId xmlns:a16="http://schemas.microsoft.com/office/drawing/2014/main" id="{BF8405D5-8AFC-5363-4EF6-EFF2D1B40990}"/>
              </a:ext>
            </a:extLst>
          </p:cNvPr>
          <p:cNvPicPr/>
          <p:nvPr/>
        </p:nvPicPr>
        <p:blipFill>
          <a:blip r:embed="rId8"/>
          <a:stretch>
            <a:fillRect/>
          </a:stretch>
        </p:blipFill>
        <p:spPr>
          <a:xfrm>
            <a:off x="5995995" y="1233765"/>
            <a:ext cx="1802335" cy="1910453"/>
          </a:xfrm>
          <a:prstGeom prst="rect">
            <a:avLst/>
          </a:prstGeom>
        </p:spPr>
      </p:pic>
      <p:sp>
        <p:nvSpPr>
          <p:cNvPr id="6" name="Subtitle 2">
            <a:extLst>
              <a:ext uri="{FF2B5EF4-FFF2-40B4-BE49-F238E27FC236}">
                <a16:creationId xmlns:a16="http://schemas.microsoft.com/office/drawing/2014/main" id="{6E38C7D5-C7A9-0964-1869-F273C9185D78}"/>
              </a:ext>
            </a:extLst>
          </p:cNvPr>
          <p:cNvSpPr txBox="1">
            <a:spLocks/>
          </p:cNvSpPr>
          <p:nvPr/>
        </p:nvSpPr>
        <p:spPr>
          <a:xfrm>
            <a:off x="4196370" y="5323356"/>
            <a:ext cx="5990030" cy="576738"/>
          </a:xfrm>
          <a:prstGeom prst="rect">
            <a:avLst/>
          </a:prstGeom>
        </p:spPr>
        <p:txBody>
          <a:bodyPr vert="horz" lIns="91440" tIns="45720" rIns="91440" bIns="45720" rtlCol="0" anchor="b">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sr-Latn-RS" sz="2000" dirty="0">
                <a:latin typeface="Franklin Gothic Book" panose="020B0503020102020204" pitchFamily="34" charset="0"/>
              </a:rPr>
              <a:t>Student: Andrija Malbaša 1477</a:t>
            </a:r>
          </a:p>
          <a:p>
            <a:pPr algn="l"/>
            <a:r>
              <a:rPr lang="sr-Latn-RS" sz="2000" dirty="0">
                <a:latin typeface="Franklin Gothic Book" panose="020B0503020102020204" pitchFamily="34" charset="0"/>
              </a:rPr>
              <a:t>Mentor: Prof. dr. Aleksandar Stanimirović</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Jednostavni pristupi u rukovanju nedostajućim podacima</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Do not impute:</a:t>
            </a:r>
          </a:p>
          <a:p>
            <a:r>
              <a:rPr lang="sr-Latn-RS" sz="1700" dirty="0">
                <a:solidFill>
                  <a:srgbClr val="000000"/>
                </a:solidFill>
                <a:latin typeface="Arial" panose="020B0604020202020204" pitchFamily="34" charset="0"/>
                <a:cs typeface="Arial" panose="020B0604020202020204" pitchFamily="34" charset="0"/>
              </a:rPr>
              <a:t>Nedostajuće vrednosti ostaju nezamenjene, tako da Data Mining algoritmi moraju da primene svoje podrazumevane strategije za rukovanje njima, ako ih uopšte i poseduju. U praksi, često dovodi do pogrešnih zaključaka</a:t>
            </a:r>
            <a:r>
              <a:rPr lang="sr-Latn-RS" sz="1800" dirty="0">
                <a:solidFill>
                  <a:srgbClr val="000000"/>
                </a:solidFill>
                <a:latin typeface="Arial" panose="020B0604020202020204" pitchFamily="34" charset="0"/>
                <a:cs typeface="Arial" panose="020B0604020202020204" pitchFamily="34" charset="0"/>
              </a:rPr>
              <a:t>.</a:t>
            </a:r>
            <a:endParaRPr lang="sr-Latn-RS" sz="1800" b="1" dirty="0">
              <a:solidFill>
                <a:srgbClr val="000000"/>
              </a:solidFill>
              <a:latin typeface="Arial" panose="020B0604020202020204" pitchFamily="34" charset="0"/>
              <a:cs typeface="Arial" panose="020B0604020202020204" pitchFamily="34" charset="0"/>
            </a:endParaRPr>
          </a:p>
          <a:p>
            <a:pPr marL="0" indent="0">
              <a:buNone/>
            </a:pPr>
            <a:r>
              <a:rPr lang="sr-Latn-RS" sz="2000" b="1" dirty="0">
                <a:solidFill>
                  <a:srgbClr val="000000"/>
                </a:solidFill>
                <a:latin typeface="Arial" panose="020B0604020202020204" pitchFamily="34" charset="0"/>
                <a:cs typeface="Arial" panose="020B0604020202020204" pitchFamily="34" charset="0"/>
              </a:rPr>
              <a:t>Ignore missing:</a:t>
            </a:r>
          </a:p>
          <a:p>
            <a:r>
              <a:rPr lang="sr-Latn-RS" sz="1700" dirty="0">
                <a:solidFill>
                  <a:srgbClr val="000000"/>
                </a:solidFill>
                <a:effectLst/>
                <a:latin typeface="Arial" panose="020B0604020202020204" pitchFamily="34" charset="0"/>
                <a:ea typeface="Arial" panose="020B0604020202020204" pitchFamily="34" charset="0"/>
              </a:rPr>
              <a:t>Ovim pristupom se odbacuju sve instance koje imaju barem jednu NV. </a:t>
            </a:r>
          </a:p>
          <a:p>
            <a:r>
              <a:rPr lang="sr-Latn-RS" sz="1700" kern="100" dirty="0">
                <a:solidFill>
                  <a:srgbClr val="000000"/>
                </a:solidFill>
                <a:effectLst/>
                <a:latin typeface="Arial" panose="020B0604020202020204" pitchFamily="34" charset="0"/>
                <a:ea typeface="Arial" panose="020B0604020202020204" pitchFamily="34" charset="0"/>
              </a:rPr>
              <a:t>Ukoliko su podaci MNAR, brisanje instanci koje sadrže NV će izazvati visok nivo pristrasnosti u modelu. Utvrđivanje ovog problema zahteva domensko znanje i uglavnom jedini način da se on proveri je kroz ručnu inspekciju.</a:t>
            </a:r>
          </a:p>
          <a:p>
            <a:r>
              <a:rPr lang="sr-Latn-RS" sz="1700" dirty="0">
                <a:solidFill>
                  <a:srgbClr val="000000"/>
                </a:solidFill>
                <a:latin typeface="Arial" panose="020B0604020202020204" pitchFamily="34" charset="0"/>
                <a:ea typeface="Arial" panose="020B0604020202020204" pitchFamily="34" charset="0"/>
              </a:rPr>
              <a:t>Č</a:t>
            </a:r>
            <a:r>
              <a:rPr lang="sr-Latn-RS" sz="1700" dirty="0">
                <a:solidFill>
                  <a:srgbClr val="000000"/>
                </a:solidFill>
                <a:effectLst/>
                <a:latin typeface="Arial" panose="020B0604020202020204" pitchFamily="34" charset="0"/>
                <a:ea typeface="Arial" panose="020B0604020202020204" pitchFamily="34" charset="0"/>
              </a:rPr>
              <a:t>ak i ako su podaci MCAR prisutan je gubitak informacija, pogotovo ako treba odbaciti značajan broj instanci.</a:t>
            </a:r>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18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09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Jednostavni pristupi u rukovanju nedostajućim podacima</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Zero imputation:</a:t>
            </a:r>
          </a:p>
          <a:p>
            <a:r>
              <a:rPr lang="sr-Latn-RS" sz="1700" dirty="0">
                <a:solidFill>
                  <a:srgbClr val="000000"/>
                </a:solidFill>
                <a:effectLst/>
                <a:latin typeface="Arial" panose="020B0604020202020204" pitchFamily="34" charset="0"/>
                <a:ea typeface="Arial" panose="020B0604020202020204" pitchFamily="34" charset="0"/>
              </a:rPr>
              <a:t>Ova metoda podrazumeva zamenu nedostajućih vrednosti nulama. </a:t>
            </a:r>
          </a:p>
          <a:p>
            <a:r>
              <a:rPr lang="sr-Latn-RS" sz="1700" dirty="0">
                <a:solidFill>
                  <a:srgbClr val="000000"/>
                </a:solidFill>
                <a:effectLst/>
                <a:latin typeface="Arial" panose="020B0604020202020204" pitchFamily="34" charset="0"/>
                <a:ea typeface="Arial" panose="020B0604020202020204" pitchFamily="34" charset="0"/>
              </a:rPr>
              <a:t>Ovo je jednostavan i čest metod u radu sa NV, pogotovo u slučajevima kada su nule značajne ili prikladne zamene za NV. </a:t>
            </a:r>
          </a:p>
          <a:p>
            <a:r>
              <a:rPr lang="sr-Latn-RS" sz="1700" dirty="0">
                <a:solidFill>
                  <a:srgbClr val="000000"/>
                </a:solidFill>
                <a:effectLst/>
                <a:latin typeface="Arial" panose="020B0604020202020204" pitchFamily="34" charset="0"/>
                <a:ea typeface="Arial" panose="020B0604020202020204" pitchFamily="34" charset="0"/>
              </a:rPr>
              <a:t>Mnoga istraživanja su eksperimentalno potvrdila da imputacija nulama rezultuje u značajnom padu performansi modela mašinskog učenja. </a:t>
            </a:r>
          </a:p>
          <a:p>
            <a:pPr marL="0" indent="0">
              <a:buNone/>
            </a:pPr>
            <a:r>
              <a:rPr lang="sr-Latn-RS" sz="2000" b="1" dirty="0">
                <a:solidFill>
                  <a:srgbClr val="000000"/>
                </a:solidFill>
                <a:latin typeface="Arial" panose="020B0604020202020204" pitchFamily="34" charset="0"/>
                <a:cs typeface="Arial" panose="020B0604020202020204" pitchFamily="34" charset="0"/>
              </a:rPr>
              <a:t>Ignore missing:</a:t>
            </a:r>
          </a:p>
          <a:p>
            <a:r>
              <a:rPr lang="sr-Latn-RS" sz="1700" kern="100" dirty="0">
                <a:solidFill>
                  <a:srgbClr val="000000"/>
                </a:solidFill>
                <a:effectLst/>
                <a:latin typeface="Arial" panose="020B0604020202020204" pitchFamily="34" charset="0"/>
                <a:ea typeface="Arial" panose="020B0604020202020204" pitchFamily="34" charset="0"/>
              </a:rPr>
              <a:t>MC predstavlja metodu zamene NV globalno najčešćom vrednošću za nominalne atribute i globalno srednjom vrednošću za numeričke atribute, što je prihavtljivo rešenje ukoliko previše instanci sadrži NV.</a:t>
            </a:r>
          </a:p>
        </p:txBody>
      </p:sp>
    </p:spTree>
    <p:extLst>
      <p:ext uri="{BB962C8B-B14F-4D97-AF65-F5344CB8AC3E}">
        <p14:creationId xmlns:p14="http://schemas.microsoft.com/office/powerpoint/2010/main" val="242493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Jednostavni pristupi u rukovanju nedostajućim podacima</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Concept most common:</a:t>
            </a:r>
          </a:p>
          <a:p>
            <a:r>
              <a:rPr lang="sr-Latn-RS" sz="1700" dirty="0">
                <a:solidFill>
                  <a:srgbClr val="000000"/>
                </a:solidFill>
                <a:effectLst/>
                <a:latin typeface="Arial" panose="020B0604020202020204" pitchFamily="34" charset="0"/>
                <a:ea typeface="Arial" panose="020B0604020202020204" pitchFamily="34" charset="0"/>
              </a:rPr>
              <a:t>Za nominalne atribute se NV zamenjuju najčešćom vrednošću za taj atribut dok za realne atribute zamenjuju srednjom vrednošću za taj atribut, pri čemu se razmatraju samo instance u okviru iste klase kao i referentna instanca (instanca čije se NV zamenjuju).</a:t>
            </a:r>
          </a:p>
          <a:p>
            <a:r>
              <a:rPr lang="sr-Latn-RS" sz="1700" kern="100" dirty="0">
                <a:solidFill>
                  <a:srgbClr val="000000"/>
                </a:solidFill>
                <a:effectLst/>
                <a:latin typeface="Arial" panose="020B0604020202020204" pitchFamily="34" charset="0"/>
                <a:ea typeface="Arial" panose="020B0604020202020204" pitchFamily="34" charset="0"/>
              </a:rPr>
              <a:t>U ovu kategoriju se mogu svrstati neki stariji Data Mining pristupi. </a:t>
            </a:r>
          </a:p>
          <a:p>
            <a:r>
              <a:rPr lang="sr-Latn-RS" sz="1700" kern="100" dirty="0">
                <a:solidFill>
                  <a:srgbClr val="000000"/>
                </a:solidFill>
                <a:effectLst/>
                <a:latin typeface="Arial" panose="020B0604020202020204" pitchFamily="34" charset="0"/>
                <a:ea typeface="Arial" panose="020B0604020202020204" pitchFamily="34" charset="0"/>
              </a:rPr>
              <a:t>Jedan od tih pristupa je i Hot Deck imputacija koja je stara preko 50 godina, i u svoje vreme često korišćena.</a:t>
            </a:r>
          </a:p>
          <a:p>
            <a:endParaRPr lang="sr-Latn-RS"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3080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Hot Deck</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rPr>
              <a:t>Hot Deck imputacija podrazumeva zamenu nedostajućih vrednosti jedne ili više promenljivih za „primaoca“ posmatranim vrednostima „donatora“ koji je sličan primaocu u odnosu na karakteristike koje su posmatrane za oba slučaja.</a:t>
            </a:r>
          </a:p>
          <a:p>
            <a:r>
              <a:rPr lang="sr-Latn-RS" sz="1700" dirty="0">
                <a:solidFill>
                  <a:srgbClr val="000000"/>
                </a:solidFill>
                <a:latin typeface="Arial" panose="020B0604020202020204" pitchFamily="34" charset="0"/>
                <a:ea typeface="Arial" panose="020B0604020202020204" pitchFamily="34" charset="0"/>
              </a:rPr>
              <a:t>Najpogodniji je kada su atributi kategoričkog tipa.</a:t>
            </a:r>
            <a:endParaRPr lang="sr-Latn-RS" sz="1700" dirty="0">
              <a:solidFill>
                <a:srgbClr val="000000"/>
              </a:solidFill>
              <a:effectLst/>
              <a:latin typeface="Arial" panose="020B0604020202020204" pitchFamily="34" charset="0"/>
              <a:ea typeface="Arial" panose="020B0604020202020204" pitchFamily="34" charset="0"/>
            </a:endParaRPr>
          </a:p>
          <a:p>
            <a:r>
              <a:rPr lang="sr-Latn-RS" sz="1700" dirty="0">
                <a:solidFill>
                  <a:srgbClr val="000000"/>
                </a:solidFill>
                <a:latin typeface="Arial" panose="020B0604020202020204" pitchFamily="34" charset="0"/>
                <a:ea typeface="Arial" panose="020B0604020202020204" pitchFamily="34" charset="0"/>
              </a:rPr>
              <a:t>D</a:t>
            </a:r>
            <a:r>
              <a:rPr lang="sr-Latn-RS" sz="1700" dirty="0">
                <a:solidFill>
                  <a:srgbClr val="000000"/>
                </a:solidFill>
                <a:effectLst/>
                <a:latin typeface="Arial" panose="020B0604020202020204" pitchFamily="34" charset="0"/>
                <a:ea typeface="Arial" panose="020B0604020202020204" pitchFamily="34" charset="0"/>
              </a:rPr>
              <a:t>obra karakteristika ovog metoda je da se mogu imputirati samo verodostojne vrednosti, s obzirom da one dolaze od posmatranih informacija iz skupa donatora.</a:t>
            </a:r>
          </a:p>
          <a:p>
            <a:r>
              <a:rPr lang="sr-Latn-RS" sz="1700" dirty="0">
                <a:solidFill>
                  <a:srgbClr val="000000"/>
                </a:solidFill>
                <a:effectLst/>
                <a:latin typeface="Arial" panose="020B0604020202020204" pitchFamily="34" charset="0"/>
                <a:ea typeface="Arial" panose="020B0604020202020204" pitchFamily="34" charset="0"/>
              </a:rPr>
              <a:t>Hot Deck se ne oslanja na model fitting da bi se imputirala varijabla zbog čega je potencijalno manje osetljiva na propuste (pogrešnu specifikaciju) modela od metoda imputacije zasnovanog na parametrijskom modelu.</a:t>
            </a:r>
          </a:p>
          <a:p>
            <a:r>
              <a:rPr lang="sr-Latn-RS" sz="1700" dirty="0">
                <a:solidFill>
                  <a:srgbClr val="000000"/>
                </a:solidFill>
                <a:effectLst/>
                <a:latin typeface="Arial" panose="020B0604020202020204" pitchFamily="34" charset="0"/>
                <a:ea typeface="Arial" panose="020B0604020202020204" pitchFamily="34" charset="0"/>
              </a:rPr>
              <a:t>Hot Deck i dalje pravi par implicitnih pretpostavki koje se odnose na izbor odgovarajuće metrike za uparivanje donatora sa primaocem. </a:t>
            </a:r>
          </a:p>
        </p:txBody>
      </p:sp>
    </p:spTree>
    <p:extLst>
      <p:ext uri="{BB962C8B-B14F-4D97-AF65-F5344CB8AC3E}">
        <p14:creationId xmlns:p14="http://schemas.microsoft.com/office/powerpoint/2010/main" val="51417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Hot deck</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Kreiranje skupova donatora:</a:t>
            </a:r>
          </a:p>
          <a:p>
            <a:r>
              <a:rPr lang="sr-Latn-RS" sz="1700" dirty="0">
                <a:solidFill>
                  <a:srgbClr val="000000"/>
                </a:solidFill>
                <a:effectLst/>
                <a:latin typeface="Arial" panose="020B0604020202020204" pitchFamily="34" charset="0"/>
                <a:ea typeface="Arial" panose="020B0604020202020204" pitchFamily="34" charset="0"/>
              </a:rPr>
              <a:t>Donor pools, takođe poznati i kao imputacione klase ili ćelije za prilagođavanje, formiraju se na osnovu pomoćnih promenljivih koje su posmatrane i za donatore i za primaoce. </a:t>
            </a:r>
          </a:p>
          <a:p>
            <a:r>
              <a:rPr lang="sr-Latn-RS" sz="1700" dirty="0">
                <a:solidFill>
                  <a:srgbClr val="000000"/>
                </a:solidFill>
                <a:effectLst/>
                <a:latin typeface="Arial" panose="020B0604020202020204" pitchFamily="34" charset="0"/>
                <a:ea typeface="Arial" panose="020B0604020202020204" pitchFamily="34" charset="0"/>
              </a:rPr>
              <a:t>Skup donatora se kreira u dva koraka:</a:t>
            </a:r>
          </a:p>
          <a:p>
            <a:pPr marL="342900" indent="-342900">
              <a:buFont typeface="+mj-lt"/>
              <a:buAutoNum type="arabicParenR"/>
            </a:pPr>
            <a:r>
              <a:rPr lang="sr-Latn-RS" sz="1700" dirty="0">
                <a:solidFill>
                  <a:srgbClr val="000000"/>
                </a:solidFill>
                <a:effectLst/>
                <a:latin typeface="Arial" panose="020B0604020202020204" pitchFamily="34" charset="0"/>
                <a:ea typeface="Arial" panose="020B0604020202020204" pitchFamily="34" charset="0"/>
              </a:rPr>
              <a:t>Primena adjustment cells metoda</a:t>
            </a:r>
          </a:p>
          <a:p>
            <a:pPr marL="342900" indent="-342900">
              <a:buFont typeface="+mj-lt"/>
              <a:buAutoNum type="arabicParenR"/>
            </a:pPr>
            <a:r>
              <a:rPr lang="sr-Latn-RS" sz="1700" dirty="0">
                <a:solidFill>
                  <a:srgbClr val="000000"/>
                </a:solidFill>
                <a:latin typeface="Arial" panose="020B0604020202020204" pitchFamily="34" charset="0"/>
                <a:ea typeface="Arial" panose="020B0604020202020204" pitchFamily="34" charset="0"/>
              </a:rPr>
              <a:t>Uparivanje na osnovu metrike</a:t>
            </a:r>
            <a:endParaRPr lang="sr-Latn-RS" sz="17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5132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Hot deck</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Adjustment cells:</a:t>
                </a:r>
              </a:p>
              <a:p>
                <a:r>
                  <a:rPr lang="sr-Latn-RS" sz="1700" dirty="0">
                    <a:solidFill>
                      <a:srgbClr val="000000"/>
                    </a:solidFill>
                    <a:latin typeface="Arial" panose="020B0604020202020204" pitchFamily="34" charset="0"/>
                    <a:ea typeface="Arial" panose="020B0604020202020204" pitchFamily="34" charset="0"/>
                  </a:rPr>
                  <a:t>N</a:t>
                </a:r>
                <a:r>
                  <a:rPr lang="sr-Latn-RS" sz="1700" dirty="0">
                    <a:solidFill>
                      <a:srgbClr val="000000"/>
                    </a:solidFill>
                    <a:effectLst/>
                    <a:latin typeface="Arial" panose="020B0604020202020204" pitchFamily="34" charset="0"/>
                    <a:ea typeface="Arial" panose="020B0604020202020204" pitchFamily="34" charset="0"/>
                  </a:rPr>
                  <a:t>a osnovu kovarijanta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oMath>
                </a14:m>
                <a:r>
                  <a:rPr lang="sr-Latn-RS" sz="1700" dirty="0">
                    <a:solidFill>
                      <a:srgbClr val="000000"/>
                    </a:solidFill>
                    <a:effectLst/>
                    <a:latin typeface="Arial" panose="020B0604020202020204" pitchFamily="34" charset="0"/>
                    <a:ea typeface="Arial" panose="020B0604020202020204" pitchFamily="34" charset="0"/>
                  </a:rPr>
                  <a:t> se klasifikuju instance koje daju i koje ne daju odgovore u imputacione klase tj. ćelije za prilagođavanje (adjustment cells).</a:t>
                </a:r>
              </a:p>
              <a:p>
                <a:r>
                  <a:rPr lang="sr-Latn-RS" sz="1700" dirty="0">
                    <a:solidFill>
                      <a:srgbClr val="000000"/>
                    </a:solidFill>
                    <a:effectLst/>
                    <a:latin typeface="Arial" panose="020B0604020202020204" pitchFamily="34" charset="0"/>
                    <a:ea typeface="Arial" panose="020B0604020202020204" pitchFamily="34" charset="0"/>
                  </a:rPr>
                  <a:t>Pre kreiranja ćelija, svi neprekidni kovarijanti se kategorišu. </a:t>
                </a:r>
              </a:p>
              <a:p>
                <a:r>
                  <a:rPr lang="sr-Latn-RS" sz="1700" dirty="0">
                    <a:solidFill>
                      <a:srgbClr val="000000"/>
                    </a:solidFill>
                    <a:effectLst/>
                    <a:latin typeface="Arial" panose="020B0604020202020204" pitchFamily="34" charset="0"/>
                    <a:ea typeface="Arial" panose="020B0604020202020204" pitchFamily="34" charset="0"/>
                  </a:rPr>
                  <a:t>Imputacija se zatim sprovodi nasumično za svakog „non-respondent“-a u svakoj ćeliji</a:t>
                </a:r>
                <a:r>
                  <a:rPr lang="sr-Latn-RS" sz="1700" dirty="0">
                    <a:solidFill>
                      <a:srgbClr val="000000"/>
                    </a:solidFill>
                    <a:latin typeface="Arial" panose="020B0604020202020204" pitchFamily="34" charset="0"/>
                    <a:ea typeface="Arial" panose="020B0604020202020204" pitchFamily="34" charset="0"/>
                  </a:rPr>
                  <a:t>.</a:t>
                </a:r>
              </a:p>
              <a:p>
                <a:pPr marL="0" marR="0" indent="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  Dva ključna svojstva varijable koja se koristi za kreiranje imputacionih klasa su:</a:t>
                </a:r>
              </a:p>
              <a:p>
                <a:pPr marL="342900" marR="0" lvl="0" indent="-342900" algn="just">
                  <a:lnSpc>
                    <a:spcPct val="117000"/>
                  </a:lnSpc>
                  <a:spcBef>
                    <a:spcPts val="0"/>
                  </a:spcBef>
                  <a:spcAft>
                    <a:spcPts val="0"/>
                  </a:spcAft>
                  <a:buFont typeface="+mj-lt"/>
                  <a:buAutoNum type="arabicPeriod"/>
                </a:pPr>
                <a:r>
                  <a:rPr lang="sr-Latn-RS" sz="1700" kern="100" dirty="0">
                    <a:solidFill>
                      <a:srgbClr val="000000"/>
                    </a:solidFill>
                    <a:effectLst/>
                    <a:latin typeface="Arial" panose="020B0604020202020204" pitchFamily="34" charset="0"/>
                    <a:ea typeface="Arial" panose="020B0604020202020204" pitchFamily="34" charset="0"/>
                  </a:rPr>
                  <a:t>Da li je u vezi sa nedostajućom promenljivom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𝑦</m:t>
                    </m:r>
                  </m:oMath>
                </a14:m>
                <a:r>
                  <a:rPr lang="sr-Latn-RS" sz="1700" kern="100" dirty="0">
                    <a:solidFill>
                      <a:srgbClr val="000000"/>
                    </a:solidFill>
                    <a:effectLst/>
                    <a:latin typeface="Arial" panose="020B0604020202020204" pitchFamily="34" charset="0"/>
                    <a:ea typeface="Arial" panose="020B0604020202020204" pitchFamily="34" charset="0"/>
                  </a:rPr>
                  <a:t>;</a:t>
                </a:r>
              </a:p>
              <a:p>
                <a:pPr marL="342900" marR="0" lvl="0" indent="-342900" algn="just">
                  <a:lnSpc>
                    <a:spcPct val="117000"/>
                  </a:lnSpc>
                  <a:spcBef>
                    <a:spcPts val="0"/>
                  </a:spcBef>
                  <a:spcAft>
                    <a:spcPts val="25"/>
                  </a:spcAft>
                  <a:buFont typeface="+mj-lt"/>
                  <a:buAutoNum type="arabicPeriod"/>
                </a:pPr>
                <a:r>
                  <a:rPr lang="sr-Latn-RS" sz="1700" kern="100" dirty="0">
                    <a:solidFill>
                      <a:srgbClr val="000000"/>
                    </a:solidFill>
                    <a:effectLst/>
                    <a:latin typeface="Arial" panose="020B0604020202020204" pitchFamily="34" charset="0"/>
                    <a:ea typeface="Arial" panose="020B0604020202020204" pitchFamily="34" charset="0"/>
                  </a:rPr>
                  <a:t>Da li je u vezi sa binarnom promenljivom koja ukazuje na prisustvo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𝑦</m:t>
                    </m:r>
                  </m:oMath>
                </a14:m>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420900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Hot deck</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pic>
        <p:nvPicPr>
          <p:cNvPr id="4" name="Picture 3">
            <a:extLst>
              <a:ext uri="{FF2B5EF4-FFF2-40B4-BE49-F238E27FC236}">
                <a16:creationId xmlns:a16="http://schemas.microsoft.com/office/drawing/2014/main" id="{5F46716C-727B-D79E-CB62-D2EC270EBE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137410"/>
            <a:ext cx="5943600" cy="2583180"/>
          </a:xfrm>
          <a:prstGeom prst="rect">
            <a:avLst/>
          </a:prstGeom>
          <a:noFill/>
          <a:ln>
            <a:noFill/>
          </a:ln>
        </p:spPr>
      </p:pic>
      <p:sp>
        <p:nvSpPr>
          <p:cNvPr id="5" name="Content Placeholder 2">
            <a:extLst>
              <a:ext uri="{FF2B5EF4-FFF2-40B4-BE49-F238E27FC236}">
                <a16:creationId xmlns:a16="http://schemas.microsoft.com/office/drawing/2014/main" id="{70317012-08C5-6CFD-E8F2-F01D1065940A}"/>
              </a:ext>
            </a:extLst>
          </p:cNvPr>
          <p:cNvSpPr>
            <a:spLocks noGrp="1"/>
          </p:cNvSpPr>
          <p:nvPr>
            <p:ph idx="1"/>
          </p:nvPr>
        </p:nvSpPr>
        <p:spPr>
          <a:xfrm>
            <a:off x="6096000" y="1957748"/>
            <a:ext cx="5592932" cy="3988182"/>
          </a:xfrm>
        </p:spPr>
        <p:txBody>
          <a:bodyPr vert="horz" lIns="91440" tIns="45720" rIns="91440" bIns="45720" rtlCol="0" anchor="t">
            <a:normAutofit/>
          </a:bodyPr>
          <a:lstStyle/>
          <a:p>
            <a:r>
              <a:rPr lang="sr-Latn-RS" sz="1700" dirty="0">
                <a:solidFill>
                  <a:srgbClr val="000000"/>
                </a:solidFill>
                <a:latin typeface="Arial" panose="020B0604020202020204" pitchFamily="34" charset="0"/>
                <a:ea typeface="Arial" panose="020B0604020202020204" pitchFamily="34" charset="0"/>
              </a:rPr>
              <a:t>Na slici levo se može videti kako odabir kovarijanata za kreiranje imputacionih klasa utiče na krajnji ishod imputacije.</a:t>
            </a:r>
          </a:p>
          <a:p>
            <a:r>
              <a:rPr lang="sr-Latn-RS" sz="1700" dirty="0">
                <a:solidFill>
                  <a:srgbClr val="000000"/>
                </a:solidFill>
                <a:latin typeface="Arial" panose="020B0604020202020204" pitchFamily="34" charset="0"/>
                <a:ea typeface="Arial" panose="020B0604020202020204" pitchFamily="34" charset="0"/>
              </a:rPr>
              <a:t>Za najbolje rezultate bi trebalo odabrati kovarijante koji su u jakoj vezi i sa nedostajanjem atributa i sa njihovim posmatranim vrednostima. </a:t>
            </a:r>
          </a:p>
          <a:p>
            <a:r>
              <a:rPr lang="sr-Latn-RS" sz="1700" dirty="0">
                <a:solidFill>
                  <a:srgbClr val="000000"/>
                </a:solidFill>
                <a:effectLst/>
                <a:latin typeface="Arial" panose="020B0604020202020204" pitchFamily="34" charset="0"/>
                <a:ea typeface="Arial" panose="020B0604020202020204" pitchFamily="34" charset="0"/>
              </a:rPr>
              <a:t>Potrebno je kreirati dodatne atribute </a:t>
            </a:r>
            <a:r>
              <a:rPr lang="sr-Latn-RS" sz="1700" dirty="0">
                <a:solidFill>
                  <a:srgbClr val="000000"/>
                </a:solidFill>
                <a:latin typeface="Arial" panose="020B0604020202020204" pitchFamily="34" charset="0"/>
                <a:ea typeface="Arial" panose="020B0604020202020204" pitchFamily="34" charset="0"/>
              </a:rPr>
              <a:t>za svaki atribut koji ima nedostajuće vrednosti koji može imati vrednosti 1 ili 0 u svojim redovima koje ukazuju na prisustva nedostajućih vrednosti u odgovarajućem redu atributa.</a:t>
            </a:r>
          </a:p>
          <a:p>
            <a:r>
              <a:rPr lang="sr-Latn-RS" sz="1700" dirty="0">
                <a:solidFill>
                  <a:srgbClr val="000000"/>
                </a:solidFill>
                <a:latin typeface="Arial" panose="020B0604020202020204" pitchFamily="34" charset="0"/>
                <a:ea typeface="Arial" panose="020B0604020202020204" pitchFamily="34" charset="0"/>
              </a:rPr>
              <a:t>Ako takvih kovarijanata nema ili ih je premalo, najbolje bi bilo iskoristiti neke druge metode za imputaciju.</a:t>
            </a:r>
          </a:p>
          <a:p>
            <a:endParaRPr lang="sr-Latn-RS"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254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Hot deck</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Definisanje metrike za uparivanje donatora i primaoca:</a:t>
                </a:r>
              </a:p>
              <a:p>
                <a:r>
                  <a:rPr lang="sr-Latn-RS" sz="1700" dirty="0">
                    <a:solidFill>
                      <a:srgbClr val="000000"/>
                    </a:solidFill>
                    <a:effectLst/>
                    <a:latin typeface="Arial" panose="020B0604020202020204" pitchFamily="34" charset="0"/>
                    <a:ea typeface="Arial" panose="020B0604020202020204" pitchFamily="34" charset="0"/>
                  </a:rPr>
                  <a:t>Neka  je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d>
                      <m:dPr>
                        <m:begChr m:val="["/>
                        <m:endChr m:val="]"/>
                        <m:ctrlPr>
                          <a:rPr lang="sr-Latn-RS" sz="1700" i="1">
                            <a:effectLst/>
                            <a:latin typeface="Cambria Math" panose="02040503050406030204" pitchFamily="18" charset="0"/>
                          </a:rPr>
                        </m:ctrlPr>
                      </m:dPr>
                      <m:e>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1</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2</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𝑖𝑞</m:t>
                            </m:r>
                          </m:sub>
                        </m:sSub>
                      </m:e>
                    </m:d>
                  </m:oMath>
                </a14:m>
                <a:r>
                  <a:rPr lang="sr-Latn-RS" sz="1700" dirty="0">
                    <a:solidFill>
                      <a:srgbClr val="000000"/>
                    </a:solidFill>
                    <a:effectLst/>
                    <a:latin typeface="Arial" panose="020B0604020202020204" pitchFamily="34" charset="0"/>
                    <a:ea typeface="Arial" panose="020B0604020202020204" pitchFamily="34" charset="0"/>
                  </a:rPr>
                  <a:t> vektor vrednosti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𝑞</m:t>
                    </m:r>
                  </m:oMath>
                </a14:m>
                <a:r>
                  <a:rPr lang="sr-Latn-RS" sz="1700" dirty="0">
                    <a:solidFill>
                      <a:srgbClr val="000000"/>
                    </a:solidFill>
                    <a:effectLst/>
                    <a:latin typeface="Arial" panose="020B0604020202020204" pitchFamily="34" charset="0"/>
                    <a:ea typeface="Arial" panose="020B0604020202020204" pitchFamily="34" charset="0"/>
                  </a:rPr>
                  <a:t> kovarijanata subjekta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oMath>
                </a14:m>
                <a:r>
                  <a:rPr lang="sr-Latn-RS" sz="1700" dirty="0">
                    <a:solidFill>
                      <a:srgbClr val="000000"/>
                    </a:solidFill>
                    <a:effectLst/>
                    <a:latin typeface="Arial" panose="020B0604020202020204" pitchFamily="34" charset="0"/>
                    <a:ea typeface="Arial" panose="020B0604020202020204" pitchFamily="34" charset="0"/>
                  </a:rPr>
                  <a:t> koji se koriste za kreiranje imputacionih klasa i neka 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𝐶</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sr-Latn-RS" sz="1700" dirty="0">
                    <a:solidFill>
                      <a:srgbClr val="000000"/>
                    </a:solidFill>
                    <a:effectLst/>
                    <a:latin typeface="Arial" panose="020B0604020202020204" pitchFamily="34" charset="0"/>
                    <a:ea typeface="Arial" panose="020B0604020202020204" pitchFamily="34" charset="0"/>
                  </a:rPr>
                  <a:t> ćelija kojoj subjekat pripada i koja je rezultat unakrsne klasifikacije. </a:t>
                </a:r>
              </a:p>
              <a:p>
                <a:r>
                  <a:rPr lang="sr-Latn-RS" sz="1700" kern="100" dirty="0">
                    <a:solidFill>
                      <a:srgbClr val="000000"/>
                    </a:solidFill>
                    <a:effectLst/>
                    <a:latin typeface="Arial" panose="020B0604020202020204" pitchFamily="34" charset="0"/>
                    <a:ea typeface="Arial" panose="020B0604020202020204" pitchFamily="34" charset="0"/>
                  </a:rPr>
                  <a:t>Uparivanje primaoca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𝑖</m:t>
                    </m:r>
                  </m:oMath>
                </a14:m>
                <a:r>
                  <a:rPr lang="sr-Latn-RS" sz="1700" kern="100" dirty="0">
                    <a:solidFill>
                      <a:srgbClr val="000000"/>
                    </a:solidFill>
                    <a:effectLst/>
                    <a:latin typeface="Arial" panose="020B0604020202020204" pitchFamily="34" charset="0"/>
                    <a:ea typeface="Arial" panose="020B0604020202020204" pitchFamily="34" charset="0"/>
                  </a:rPr>
                  <a:t> sa donatorima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𝑗</m:t>
                    </m:r>
                  </m:oMath>
                </a14:m>
                <a:r>
                  <a:rPr lang="sr-Latn-RS" sz="1700" kern="100" dirty="0">
                    <a:solidFill>
                      <a:srgbClr val="000000"/>
                    </a:solidFill>
                    <a:effectLst/>
                    <a:latin typeface="Arial" panose="020B0604020202020204" pitchFamily="34" charset="0"/>
                    <a:ea typeface="Arial" panose="020B0604020202020204" pitchFamily="34" charset="0"/>
                  </a:rPr>
                  <a:t> u istoj ćeliji je isto kao i uparivanje na osnovu metrike:</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𝑑</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𝑖</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𝑗</m:t>
                          </m:r>
                        </m:e>
                      </m:d>
                      <m:r>
                        <a:rPr lang="sr-Latn-RS" sz="1700" i="1" kern="100">
                          <a:solidFill>
                            <a:srgbClr val="000000"/>
                          </a:solidFill>
                          <a:effectLst/>
                          <a:latin typeface="Cambria Math" panose="02040503050406030204" pitchFamily="18" charset="0"/>
                          <a:ea typeface="Arial" panose="020B0604020202020204" pitchFamily="34" charset="0"/>
                        </a:rPr>
                        <m:t>=</m:t>
                      </m:r>
                      <m:d>
                        <m:dPr>
                          <m:begChr m:val="{"/>
                          <m:endChr m:val=""/>
                          <m:ctrlPr>
                            <a:rPr lang="sr-Latn-RS" sz="1700" i="1" kern="100">
                              <a:solidFill>
                                <a:srgbClr val="000000"/>
                              </a:solidFill>
                              <a:effectLst/>
                              <a:latin typeface="Cambria Math" panose="02040503050406030204" pitchFamily="18" charset="0"/>
                              <a:ea typeface="Arial" panose="020B0604020202020204" pitchFamily="34" charset="0"/>
                            </a:rPr>
                          </m:ctrlPr>
                        </m:dPr>
                        <m:e>
                          <m:eqArr>
                            <m:eqArrPr>
                              <m:ctrlPr>
                                <a:rPr lang="sr-Latn-RS" sz="1700" i="1" kern="100">
                                  <a:solidFill>
                                    <a:srgbClr val="000000"/>
                                  </a:solidFill>
                                  <a:effectLst/>
                                  <a:latin typeface="Cambria Math" panose="02040503050406030204" pitchFamily="18" charset="0"/>
                                  <a:ea typeface="Arial" panose="020B0604020202020204" pitchFamily="34" charset="0"/>
                                </a:rPr>
                              </m:ctrlPr>
                            </m:eqArrPr>
                            <m:e>
                              <m:r>
                                <a:rPr lang="sr-Latn-RS" sz="1700" i="1" kern="100">
                                  <a:solidFill>
                                    <a:srgbClr val="000000"/>
                                  </a:solidFill>
                                  <a:effectLst/>
                                  <a:latin typeface="Cambria Math" panose="02040503050406030204" pitchFamily="18" charset="0"/>
                                  <a:ea typeface="Arial" panose="020B0604020202020204" pitchFamily="34" charset="0"/>
                                </a:rPr>
                                <m:t>0,   </m:t>
                              </m:r>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𝐶</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e>
                            <m:e>
                              <m:r>
                                <a:rPr lang="sr-Latn-RS" sz="1700" i="1" kern="100">
                                  <a:solidFill>
                                    <a:srgbClr val="000000"/>
                                  </a:solidFill>
                                  <a:effectLst/>
                                  <a:latin typeface="Cambria Math" panose="02040503050406030204" pitchFamily="18" charset="0"/>
                                  <a:ea typeface="Arial" panose="020B0604020202020204" pitchFamily="34" charset="0"/>
                                </a:rPr>
                                <m:t>1,   </m:t>
                              </m:r>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𝐶</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e>
                          </m:eqArr>
                        </m:e>
                      </m:d>
                    </m:oMath>
                  </m:oMathPara>
                </a14:m>
                <a:endParaRPr lang="sr-Latn-RS" sz="1700" kern="100" dirty="0">
                  <a:solidFill>
                    <a:srgbClr val="000000"/>
                  </a:solidFill>
                  <a:latin typeface="Arial" panose="020B0604020202020204" pitchFamily="34" charset="0"/>
                  <a:ea typeface="Arial" panose="020B0604020202020204" pitchFamily="34" charset="0"/>
                </a:endParaRPr>
              </a:p>
              <a:p>
                <a:r>
                  <a:rPr lang="sr-Latn-RS" sz="1700" kern="100" dirty="0">
                    <a:solidFill>
                      <a:srgbClr val="000000"/>
                    </a:solidFill>
                    <a:latin typeface="Arial" panose="020B0604020202020204" pitchFamily="34" charset="0"/>
                    <a:ea typeface="Arial" panose="020B0604020202020204" pitchFamily="34" charset="0"/>
                  </a:rPr>
                  <a:t>Mogu se definisati i druge mere bliskosti tako da nema potrebe za kategorizacijom neprekidnih promenljivih (međutim, ovaj način je implementiran u KNN i K-Means imputation algoritmima)</a:t>
                </a:r>
                <a:endParaRPr lang="sr-Latn-RS" sz="1700" kern="100" dirty="0">
                  <a:solidFill>
                    <a:srgbClr val="000000"/>
                  </a:solidFill>
                  <a:effectLst/>
                  <a:latin typeface="Arial" panose="020B0604020202020204" pitchFamily="34" charset="0"/>
                  <a:ea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342078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3"/>
                <a:ext cx="8927067" cy="4755573"/>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rPr>
                  <a:t>U idealnom i retkom slučaju kada su parametri distribucije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𝜃</m:t>
                    </m:r>
                  </m:oMath>
                </a14:m>
                <a:r>
                  <a:rPr lang="sr-Latn-RS" sz="1700" dirty="0">
                    <a:solidFill>
                      <a:srgbClr val="000000"/>
                    </a:solidFill>
                    <a:effectLst/>
                    <a:latin typeface="Arial" panose="020B0604020202020204" pitchFamily="34" charset="0"/>
                    <a:ea typeface="Arial" panose="020B0604020202020204" pitchFamily="34" charset="0"/>
                  </a:rPr>
                  <a:t> poznati, uzorak iz takve raspodele uslovljen vrednostima drugih atributa ili ne </a:t>
                </a:r>
                <a:r>
                  <a:rPr lang="sr-Latn-RS" sz="1700" dirty="0">
                    <a:solidFill>
                      <a:srgbClr val="000000"/>
                    </a:solidFill>
                    <a:latin typeface="Arial" panose="020B0604020202020204" pitchFamily="34" charset="0"/>
                    <a:ea typeface="Arial" panose="020B0604020202020204" pitchFamily="34" charset="0"/>
                  </a:rPr>
                  <a:t>(</a:t>
                </a:r>
                <a:r>
                  <a:rPr lang="sr-Latn-RS" sz="1700" dirty="0">
                    <a:solidFill>
                      <a:srgbClr val="000000"/>
                    </a:solidFill>
                    <a:effectLst/>
                    <a:latin typeface="Arial" panose="020B0604020202020204" pitchFamily="34" charset="0"/>
                    <a:ea typeface="Arial" panose="020B0604020202020204" pitchFamily="34" charset="0"/>
                  </a:rPr>
                  <a:t>u zavisnosti od toga da li važe MAR, MCAR ili NMAR) bi bila pogodna imputirana vrednost za onu koja nedostaje. </a:t>
                </a:r>
              </a:p>
              <a:p>
                <a:r>
                  <a:rPr lang="sr-Latn-RS" sz="1700" dirty="0">
                    <a:solidFill>
                      <a:srgbClr val="000000"/>
                    </a:solidFill>
                    <a:effectLst/>
                    <a:latin typeface="Arial" panose="020B0604020202020204" pitchFamily="34" charset="0"/>
                    <a:ea typeface="Arial" panose="020B0604020202020204" pitchFamily="34" charset="0"/>
                  </a:rPr>
                  <a:t>Problem je što su ti parametri retko poznati i vrlo ih je teško proceniti. </a:t>
                </a:r>
              </a:p>
              <a:p>
                <a:r>
                  <a:rPr lang="sr-Latn-RS" sz="1700" dirty="0">
                    <a:solidFill>
                      <a:srgbClr val="000000"/>
                    </a:solidFill>
                    <a:effectLst/>
                    <a:latin typeface="Arial" panose="020B0604020202020204" pitchFamily="34" charset="0"/>
                    <a:ea typeface="Arial" panose="020B0604020202020204" pitchFamily="34" charset="0"/>
                  </a:rPr>
                  <a:t>Raspodela se može ponašati nepredvidivo ili imati previše parametara, što bi postupak maksimiziranja funkcije verovatnoće učinilo računski previše kompleksnim.</a:t>
                </a:r>
              </a:p>
              <a:p>
                <a:r>
                  <a:rPr lang="sr-Latn-RS" sz="1700" dirty="0">
                    <a:solidFill>
                      <a:srgbClr val="000000"/>
                    </a:solidFill>
                    <a:effectLst/>
                    <a:latin typeface="Arial" panose="020B0604020202020204" pitchFamily="34" charset="0"/>
                    <a:ea typeface="Arial" panose="020B0604020202020204" pitchFamily="34" charset="0"/>
                  </a:rPr>
                  <a:t>Jedan način da se reši ovaj problem je upotrebom skrivenih promenljivih kako bi se pojednostavnila funkcija verovatnoće i time se obračunale NV. </a:t>
                </a:r>
              </a:p>
              <a:p>
                <a:r>
                  <a:rPr lang="sr-Latn-RS" sz="1700" dirty="0">
                    <a:solidFill>
                      <a:srgbClr val="000000"/>
                    </a:solidFill>
                    <a:latin typeface="Arial" panose="020B0604020202020204" pitchFamily="34" charset="0"/>
                    <a:cs typeface="Segoe UI" panose="020B0502040204020203" pitchFamily="34" charset="0"/>
                  </a:rPr>
                  <a:t>Opisane su tri metode ovog tipa:</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Expectation-Maximization</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Multiple imputation</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Bayesian PCA imputation</a:t>
                </a:r>
              </a:p>
              <a:p>
                <a:pPr marL="342900" indent="-342900">
                  <a:buFont typeface="+mj-lt"/>
                  <a:buAutoNum type="arabicPeriod"/>
                </a:pPr>
                <a:endParaRPr lang="sr-Latn-RS" sz="1800" dirty="0">
                  <a:solidFill>
                    <a:srgbClr val="000000"/>
                  </a:solidFill>
                  <a:latin typeface="Segoe UI" panose="020B0502040204020203" pitchFamily="34" charset="0"/>
                  <a:cs typeface="Segoe UI" panose="020B0502040204020203"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3"/>
                <a:ext cx="8927067" cy="4755573"/>
              </a:xfrm>
              <a:blipFill>
                <a:blip r:embed="rId4"/>
                <a:stretch>
                  <a:fillRect l="-341" t="-897"/>
                </a:stretch>
              </a:blipFill>
            </p:spPr>
            <p:txBody>
              <a:bodyPr/>
              <a:lstStyle/>
              <a:p>
                <a:r>
                  <a:rPr lang="sr-Latn-RS">
                    <a:noFill/>
                  </a:rPr>
                  <a:t> </a:t>
                </a:r>
              </a:p>
            </p:txBody>
          </p:sp>
        </mc:Fallback>
      </mc:AlternateContent>
    </p:spTree>
    <p:extLst>
      <p:ext uri="{BB962C8B-B14F-4D97-AF65-F5344CB8AC3E}">
        <p14:creationId xmlns:p14="http://schemas.microsoft.com/office/powerpoint/2010/main" val="113743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Expectation-Maximization:</a:t>
                </a:r>
              </a:p>
              <a:p>
                <a:r>
                  <a:rPr lang="sr-Latn-RS" sz="1700" dirty="0">
                    <a:solidFill>
                      <a:srgbClr val="000000"/>
                    </a:solidFill>
                    <a:effectLst/>
                    <a:latin typeface="Arial" panose="020B0604020202020204" pitchFamily="34" charset="0"/>
                    <a:ea typeface="Arial" panose="020B0604020202020204" pitchFamily="34" charset="0"/>
                  </a:rPr>
                  <a:t>Expectation-Maximization algoritam je pristup za procenu parametara raspodele verovatnoće nekompletnih podataka koji pretpostavlja MAR ili MCAR. </a:t>
                </a:r>
              </a:p>
              <a:p>
                <a:r>
                  <a:rPr lang="sr-Latn-RS" sz="1700" dirty="0">
                    <a:solidFill>
                      <a:srgbClr val="000000"/>
                    </a:solidFill>
                    <a:effectLst/>
                    <a:latin typeface="Arial" panose="020B0604020202020204" pitchFamily="34" charset="0"/>
                    <a:ea typeface="Arial" panose="020B0604020202020204" pitchFamily="34" charset="0"/>
                  </a:rPr>
                  <a:t>Termin </a:t>
                </a:r>
                <a:r>
                  <a:rPr lang="sr-Latn-RS" sz="1700" i="1" dirty="0">
                    <a:solidFill>
                      <a:srgbClr val="000000"/>
                    </a:solidFill>
                    <a:effectLst/>
                    <a:latin typeface="Arial" panose="020B0604020202020204" pitchFamily="34" charset="0"/>
                    <a:ea typeface="Arial" panose="020B0604020202020204" pitchFamily="34" charset="0"/>
                  </a:rPr>
                  <a:t>nekompletni podaci</a:t>
                </a:r>
                <a:r>
                  <a:rPr lang="sr-Latn-RS" sz="1700" dirty="0">
                    <a:solidFill>
                      <a:srgbClr val="000000"/>
                    </a:solidFill>
                    <a:effectLst/>
                    <a:latin typeface="Arial" panose="020B0604020202020204" pitchFamily="34" charset="0"/>
                    <a:ea typeface="Arial" panose="020B0604020202020204" pitchFamily="34" charset="0"/>
                  </a:rPr>
                  <a:t> implicira postojanje dva prostora uzoraka: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oMath>
                </a14:m>
                <a:r>
                  <a:rPr lang="sr-Latn-RS" sz="1700" dirty="0">
                    <a:solidFill>
                      <a:srgbClr val="000000"/>
                    </a:solidFill>
                    <a:effectLst/>
                    <a:latin typeface="Arial" panose="020B0604020202020204" pitchFamily="34" charset="0"/>
                    <a:ea typeface="Arial" panose="020B0604020202020204" pitchFamily="34" charset="0"/>
                  </a:rPr>
                  <a:t> 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𝑌</m:t>
                    </m:r>
                  </m:oMath>
                </a14:m>
                <a:r>
                  <a:rPr lang="sr-Latn-RS" sz="1700" dirty="0">
                    <a:solidFill>
                      <a:srgbClr val="000000"/>
                    </a:solidFill>
                    <a:effectLst/>
                    <a:latin typeface="Arial" panose="020B0604020202020204" pitchFamily="34" charset="0"/>
                    <a:ea typeface="Arial" panose="020B0604020202020204" pitchFamily="34" charset="0"/>
                  </a:rPr>
                  <a:t>, kao i više-prema-jedan mapiranje iz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oMath>
                </a14:m>
                <a:r>
                  <a:rPr lang="sr-Latn-RS" sz="1700" dirty="0">
                    <a:solidFill>
                      <a:srgbClr val="000000"/>
                    </a:solidFill>
                    <a:effectLst/>
                    <a:latin typeface="Arial" panose="020B0604020202020204" pitchFamily="34" charset="0"/>
                    <a:ea typeface="Arial" panose="020B0604020202020204" pitchFamily="34" charset="0"/>
                  </a:rPr>
                  <a:t> ka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𝑌</m:t>
                    </m:r>
                  </m:oMath>
                </a14:m>
                <a:r>
                  <a:rPr lang="sr-Latn-RS" sz="1700" b="1" dirty="0">
                    <a:solidFill>
                      <a:srgbClr val="000000"/>
                    </a:solidFill>
                    <a:latin typeface="Arial" panose="020B0604020202020204" pitchFamily="34" charset="0"/>
                    <a:cs typeface="Arial" panose="020B0604020202020204" pitchFamily="34" charset="0"/>
                  </a:rPr>
                  <a:t>.</a:t>
                </a:r>
              </a:p>
              <a:p>
                <a:r>
                  <a:rPr lang="sr-Latn-RS" sz="1700" dirty="0">
                    <a:solidFill>
                      <a:srgbClr val="000000"/>
                    </a:solidFill>
                    <a:effectLst/>
                    <a:latin typeface="Arial" panose="020B0604020202020204" pitchFamily="34" charset="0"/>
                    <a:ea typeface="Arial" panose="020B0604020202020204" pitchFamily="34" charset="0"/>
                  </a:rPr>
                  <a:t>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oMath>
                </a14:m>
                <a:r>
                  <a:rPr lang="sr-Latn-RS" sz="1700" dirty="0">
                    <a:solidFill>
                      <a:srgbClr val="000000"/>
                    </a:solidFill>
                    <a:effectLst/>
                    <a:latin typeface="Arial" panose="020B0604020202020204" pitchFamily="34" charset="0"/>
                    <a:ea typeface="Arial" panose="020B0604020202020204" pitchFamily="34" charset="0"/>
                  </a:rPr>
                  <a:t> znamo jedino da leži u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sr-Latn-RS" sz="1700" dirty="0">
                    <a:solidFill>
                      <a:srgbClr val="000000"/>
                    </a:solidFill>
                    <a:effectLst/>
                    <a:latin typeface="Arial" panose="020B0604020202020204" pitchFamily="34" charset="0"/>
                    <a:ea typeface="Arial" panose="020B0604020202020204" pitchFamily="34" charset="0"/>
                  </a:rPr>
                  <a:t> koji predstavlja podskup od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oMath>
                </a14:m>
                <a:r>
                  <a:rPr lang="sr-Latn-RS" sz="1700" dirty="0">
                    <a:solidFill>
                      <a:srgbClr val="000000"/>
                    </a:solidFill>
                    <a:effectLst/>
                    <a:latin typeface="Arial" panose="020B0604020202020204" pitchFamily="34" charset="0"/>
                    <a:ea typeface="Arial" panose="020B0604020202020204" pitchFamily="34" charset="0"/>
                  </a:rPr>
                  <a:t> koji je određen izrazom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sr-Latn-RS" sz="1700" dirty="0">
                    <a:solidFill>
                      <a:srgbClr val="000000"/>
                    </a:solidFill>
                    <a:effectLst/>
                    <a:latin typeface="Arial" panose="020B0604020202020204" pitchFamily="34" charset="0"/>
                    <a:ea typeface="Arial" panose="020B0604020202020204" pitchFamily="34" charset="0"/>
                  </a:rPr>
                  <a:t>, gde su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oMath>
                </a14:m>
                <a:r>
                  <a:rPr lang="sr-Latn-RS" sz="1700" dirty="0">
                    <a:solidFill>
                      <a:srgbClr val="000000"/>
                    </a:solidFill>
                    <a:effectLst/>
                    <a:latin typeface="Arial" panose="020B0604020202020204" pitchFamily="34" charset="0"/>
                    <a:ea typeface="Arial" panose="020B0604020202020204" pitchFamily="34" charset="0"/>
                  </a:rPr>
                  <a:t> posmatrani podaci, a </a:t>
                </a:r>
                <a14:m>
                  <m:oMath xmlns:m="http://schemas.openxmlformats.org/officeDocument/2006/math">
                    <m:r>
                      <a:rPr lang="sr-Latn-RS" sz="1700" i="1"/>
                      <m:t>𝑥</m:t>
                    </m:r>
                  </m:oMath>
                </a14:m>
                <a:r>
                  <a:rPr lang="sr-Latn-RS" sz="1700" dirty="0">
                    <a:latin typeface="Arial" panose="020B0604020202020204" pitchFamily="34" charset="0"/>
                    <a:cs typeface="Arial" panose="020B0604020202020204" pitchFamily="34" charset="0"/>
                  </a:rPr>
                  <a:t> referiramo kao „kompletni podaci“. </a:t>
                </a:r>
              </a:p>
              <a:p>
                <a:r>
                  <a:rPr lang="sr-Latn-RS" sz="1700" dirty="0">
                    <a:solidFill>
                      <a:srgbClr val="000000"/>
                    </a:solidFill>
                    <a:effectLst/>
                    <a:latin typeface="Arial" panose="020B0604020202020204" pitchFamily="34" charset="0"/>
                    <a:ea typeface="Arial" panose="020B0604020202020204" pitchFamily="34" charset="0"/>
                  </a:rPr>
                  <a:t>Odnos između specifikacije kompletnih podataka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r>
                      <a:rPr lang="en-U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en-US" sz="1700" dirty="0">
                    <a:solidFill>
                      <a:srgbClr val="000000"/>
                    </a:solidFill>
                    <a:effectLst/>
                    <a:latin typeface="Arial" panose="020B0604020202020204" pitchFamily="34" charset="0"/>
                    <a:ea typeface="Arial" panose="020B0604020202020204" pitchFamily="34" charset="0"/>
                  </a:rPr>
                  <a:t> </a:t>
                </a:r>
                <a:r>
                  <a:rPr lang="en-US" sz="1700" dirty="0" err="1">
                    <a:solidFill>
                      <a:srgbClr val="000000"/>
                    </a:solidFill>
                    <a:effectLst/>
                    <a:latin typeface="Arial" panose="020B0604020202020204" pitchFamily="34" charset="0"/>
                    <a:ea typeface="Arial" panose="020B0604020202020204" pitchFamily="34" charset="0"/>
                  </a:rPr>
                  <a:t>i</a:t>
                </a:r>
                <a:r>
                  <a:rPr lang="en-US" sz="1700" dirty="0">
                    <a:solidFill>
                      <a:srgbClr val="000000"/>
                    </a:solidFill>
                    <a:effectLst/>
                    <a:latin typeface="Arial" panose="020B0604020202020204" pitchFamily="34" charset="0"/>
                    <a:ea typeface="Arial" panose="020B0604020202020204" pitchFamily="34" charset="0"/>
                  </a:rPr>
                  <a:t> </a:t>
                </a:r>
                <a:r>
                  <a:rPr lang="en-US" sz="1700" dirty="0" err="1">
                    <a:solidFill>
                      <a:srgbClr val="000000"/>
                    </a:solidFill>
                    <a:effectLst/>
                    <a:latin typeface="Arial" panose="020B0604020202020204" pitchFamily="34" charset="0"/>
                    <a:ea typeface="Arial" panose="020B0604020202020204" pitchFamily="34" charset="0"/>
                  </a:rPr>
                  <a:t>nekompletnih</a:t>
                </a:r>
                <a:r>
                  <a:rPr lang="en-US" sz="1700" dirty="0">
                    <a:solidFill>
                      <a:srgbClr val="000000"/>
                    </a:solidFill>
                    <a:effectLst/>
                    <a:latin typeface="Arial" panose="020B0604020202020204" pitchFamily="34" charset="0"/>
                    <a:ea typeface="Arial" panose="020B0604020202020204" pitchFamily="34" charset="0"/>
                  </a:rPr>
                  <a:t> </a:t>
                </a:r>
                <a:r>
                  <a:rPr lang="en-US" sz="1700" dirty="0" err="1">
                    <a:solidFill>
                      <a:srgbClr val="000000"/>
                    </a:solidFill>
                    <a:effectLst/>
                    <a:latin typeface="Arial" panose="020B0604020202020204" pitchFamily="34" charset="0"/>
                    <a:ea typeface="Arial" panose="020B0604020202020204" pitchFamily="34" charset="0"/>
                  </a:rPr>
                  <a:t>podataka</a:t>
                </a:r>
                <a:r>
                  <a:rPr lang="en-US" sz="17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𝑔</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sr-Latn-RS" sz="1700" dirty="0">
                    <a:solidFill>
                      <a:srgbClr val="000000"/>
                    </a:solidFill>
                    <a:effectLst/>
                    <a:latin typeface="Arial" panose="020B0604020202020204" pitchFamily="34" charset="0"/>
                    <a:ea typeface="Arial" panose="020B0604020202020204" pitchFamily="34" charset="0"/>
                  </a:rPr>
                  <a:t> (gde su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𝑔</m:t>
                    </m:r>
                  </m:oMath>
                </a14:m>
                <a:r>
                  <a:rPr lang="sr-Latn-RS" sz="1700" dirty="0">
                    <a:solidFill>
                      <a:srgbClr val="000000"/>
                    </a:solidFill>
                    <a:effectLst/>
                    <a:latin typeface="Arial" panose="020B0604020202020204" pitchFamily="34" charset="0"/>
                    <a:ea typeface="Arial" panose="020B0604020202020204" pitchFamily="34" charset="0"/>
                  </a:rPr>
                  <a:t> 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oMath>
                </a14:m>
                <a:r>
                  <a:rPr lang="sr-Latn-RS" sz="1700" dirty="0">
                    <a:solidFill>
                      <a:srgbClr val="000000"/>
                    </a:solidFill>
                    <a:effectLst/>
                    <a:latin typeface="Arial" panose="020B0604020202020204" pitchFamily="34" charset="0"/>
                    <a:ea typeface="Arial" panose="020B0604020202020204" pitchFamily="34" charset="0"/>
                  </a:rPr>
                  <a:t> funkcije gustine verovatnoće) je:</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𝑔</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𝑦</m:t>
                          </m:r>
                        </m:e>
                        <m:e>
                          <m:r>
                            <a:rPr lang="en-US" sz="1700" i="1" kern="100">
                              <a:solidFill>
                                <a:srgbClr val="000000"/>
                              </a:solidFill>
                              <a:effectLst/>
                              <a:latin typeface="Cambria Math" panose="02040503050406030204" pitchFamily="18" charset="0"/>
                              <a:ea typeface="Arial" panose="020B0604020202020204" pitchFamily="34" charset="0"/>
                            </a:rPr>
                            <m:t>𝜃</m:t>
                          </m:r>
                        </m:e>
                      </m:d>
                      <m:r>
                        <a:rPr lang="en-US" sz="1700" i="1" kern="100">
                          <a:solidFill>
                            <a:srgbClr val="000000"/>
                          </a:solidFill>
                          <a:effectLst/>
                          <a:latin typeface="Cambria Math" panose="02040503050406030204" pitchFamily="18" charset="0"/>
                          <a:ea typeface="Arial" panose="020B0604020202020204" pitchFamily="34" charset="0"/>
                        </a:rPr>
                        <m:t>=</m:t>
                      </m:r>
                      <m:nary>
                        <m:naryPr>
                          <m:limLoc m:val="undOvr"/>
                          <m:grow m:val="on"/>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en-US" sz="1700" i="1" kern="100">
                              <a:solidFill>
                                <a:srgbClr val="000000"/>
                              </a:solidFill>
                              <a:effectLst/>
                              <a:latin typeface="Cambria Math" panose="02040503050406030204" pitchFamily="18" charset="0"/>
                              <a:ea typeface="Arial" panose="020B0604020202020204" pitchFamily="34" charset="0"/>
                            </a:rPr>
                            <m:t>𝑋</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en-US" sz="1700" i="1" kern="100">
                                  <a:solidFill>
                                    <a:srgbClr val="000000"/>
                                  </a:solidFill>
                                  <a:effectLst/>
                                  <a:latin typeface="Cambria Math" panose="02040503050406030204" pitchFamily="18" charset="0"/>
                                  <a:ea typeface="Arial" panose="020B0604020202020204" pitchFamily="34" charset="0"/>
                                </a:rPr>
                                <m:t>𝑦</m:t>
                              </m:r>
                            </m:e>
                          </m:d>
                        </m:sub>
                        <m:sup/>
                        <m:e>
                          <m:r>
                            <a:rPr lang="en-US" sz="1700" i="1" kern="100">
                              <a:solidFill>
                                <a:srgbClr val="000000"/>
                              </a:solidFill>
                              <a:effectLst/>
                              <a:latin typeface="Cambria Math" panose="02040503050406030204" pitchFamily="18" charset="0"/>
                              <a:ea typeface="Arial" panose="020B0604020202020204" pitchFamily="34" charset="0"/>
                            </a:rPr>
                            <m:t>𝑓</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en-US" sz="1700" i="1" kern="100">
                                  <a:solidFill>
                                    <a:srgbClr val="000000"/>
                                  </a:solidFill>
                                  <a:effectLst/>
                                  <a:latin typeface="Cambria Math" panose="02040503050406030204" pitchFamily="18" charset="0"/>
                                  <a:ea typeface="Arial" panose="020B0604020202020204" pitchFamily="34" charset="0"/>
                                </a:rPr>
                                <m:t>𝑥</m:t>
                              </m:r>
                            </m:e>
                            <m:e>
                              <m:r>
                                <a:rPr lang="en-US" sz="1700" i="1" kern="100">
                                  <a:solidFill>
                                    <a:srgbClr val="000000"/>
                                  </a:solidFill>
                                  <a:effectLst/>
                                  <a:latin typeface="Cambria Math" panose="02040503050406030204" pitchFamily="18" charset="0"/>
                                  <a:ea typeface="Arial" panose="020B0604020202020204" pitchFamily="34" charset="0"/>
                                </a:rPr>
                                <m:t>𝜃</m:t>
                              </m:r>
                            </m:e>
                          </m:d>
                          <m:r>
                            <a:rPr lang="en-US" sz="1700" i="1" kern="100">
                              <a:solidFill>
                                <a:srgbClr val="000000"/>
                              </a:solidFill>
                              <a:effectLst/>
                              <a:latin typeface="Cambria Math" panose="02040503050406030204" pitchFamily="18" charset="0"/>
                              <a:ea typeface="Arial" panose="020B0604020202020204" pitchFamily="34" charset="0"/>
                            </a:rPr>
                            <m:t>𝑑𝑥</m:t>
                          </m:r>
                        </m:e>
                      </m:nary>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b="-16691"/>
                </a:stretch>
              </a:blipFill>
            </p:spPr>
            <p:txBody>
              <a:bodyPr/>
              <a:lstStyle/>
              <a:p>
                <a:r>
                  <a:rPr lang="sr-Latn-RS">
                    <a:noFill/>
                  </a:rPr>
                  <a:t> </a:t>
                </a:r>
              </a:p>
            </p:txBody>
          </p:sp>
        </mc:Fallback>
      </mc:AlternateContent>
    </p:spTree>
    <p:extLst>
      <p:ext uri="{BB962C8B-B14F-4D97-AF65-F5344CB8AC3E}">
        <p14:creationId xmlns:p14="http://schemas.microsoft.com/office/powerpoint/2010/main" val="414987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2" y="170574"/>
            <a:ext cx="7606068" cy="1469965"/>
          </a:xfrm>
        </p:spPr>
        <p:txBody>
          <a:bodyPr anchor="ctr">
            <a:normAutofit/>
          </a:bodyPr>
          <a:lstStyle/>
          <a:p>
            <a:r>
              <a:rPr lang="sr-Latn-RS" dirty="0">
                <a:latin typeface="Franklin Gothic Book" panose="020B0503020102020204" pitchFamily="34" charset="0"/>
                <a:cs typeface="Segoe UI" panose="020B0502040204020203" pitchFamily="34" charset="0"/>
              </a:rPr>
              <a:t>Uvod:</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Prilikom rada sa realnim podacima, u procesu prikupljanja podataka informacije se često gube. </a:t>
            </a:r>
          </a:p>
          <a:p>
            <a:r>
              <a:rPr lang="sr-Latn-RS" sz="1700" dirty="0">
                <a:solidFill>
                  <a:srgbClr val="000000"/>
                </a:solidFill>
                <a:latin typeface="Arial" panose="020B0604020202020204" pitchFamily="34" charset="0"/>
                <a:cs typeface="Arial" panose="020B0604020202020204" pitchFamily="34" charset="0"/>
              </a:rPr>
              <a:t>Ovaj gubitak informacija je opisan prisustvom nedostajućih vrednosti.</a:t>
            </a:r>
          </a:p>
          <a:p>
            <a:r>
              <a:rPr lang="sr-Latn-RS" sz="1700" dirty="0">
                <a:solidFill>
                  <a:srgbClr val="000000"/>
                </a:solidFill>
                <a:latin typeface="Arial" panose="020B0604020202020204" pitchFamily="34" charset="0"/>
                <a:cs typeface="Arial" panose="020B0604020202020204" pitchFamily="34" charset="0"/>
              </a:rPr>
              <a:t>One se mogu pojaviti iz mnogih razloga, među kojima su greške prilikom ručnog unosa podataka, greška u opremi za prikupljanje podataka, greške u merenju...</a:t>
            </a:r>
          </a:p>
          <a:p>
            <a:r>
              <a:rPr lang="sr-Latn-RS" sz="1700" dirty="0">
                <a:solidFill>
                  <a:srgbClr val="000000"/>
                </a:solidFill>
                <a:latin typeface="Arial" panose="020B0604020202020204" pitchFamily="34" charset="0"/>
                <a:cs typeface="Arial" panose="020B0604020202020204" pitchFamily="34" charset="0"/>
              </a:rPr>
              <a:t>Ove imperfekcije se moraju na adekvatan način obraditi kako bi model mogao na osnovu njih da donosi validne i verodostojne zaključke.</a:t>
            </a:r>
          </a:p>
          <a:p>
            <a:r>
              <a:rPr lang="sr-Latn-RS" sz="1700" dirty="0">
                <a:solidFill>
                  <a:srgbClr val="000000"/>
                </a:solidFill>
                <a:latin typeface="Arial" panose="020B0604020202020204" pitchFamily="34" charset="0"/>
                <a:cs typeface="Arial" panose="020B0604020202020204" pitchFamily="34" charset="0"/>
              </a:rPr>
              <a:t>Neadekvatno rukovanje nedostajućim vrednostima često izaziva bias, što dovodi ka pogrešnom zaključivanju modela mašinskog učenja.</a:t>
            </a: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912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en-US" sz="1700" kern="100" dirty="0">
                    <a:solidFill>
                      <a:srgbClr val="000000"/>
                    </a:solidFill>
                    <a:effectLst/>
                    <a:latin typeface="Arial" panose="020B0604020202020204" pitchFamily="34" charset="0"/>
                    <a:ea typeface="Arial" panose="020B0604020202020204" pitchFamily="34" charset="0"/>
                  </a:rPr>
                  <a:t>EM </a:t>
                </a:r>
                <a:r>
                  <a:rPr lang="en-US" sz="1700" kern="100" dirty="0" err="1">
                    <a:solidFill>
                      <a:srgbClr val="000000"/>
                    </a:solidFill>
                    <a:effectLst/>
                    <a:latin typeface="Arial" panose="020B0604020202020204" pitchFamily="34" charset="0"/>
                    <a:ea typeface="Arial" panose="020B0604020202020204" pitchFamily="34" charset="0"/>
                  </a:rPr>
                  <a:t>algoritam</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treba</a:t>
                </a:r>
                <a:r>
                  <a:rPr lang="en-US" sz="1700" kern="100" dirty="0">
                    <a:solidFill>
                      <a:srgbClr val="000000"/>
                    </a:solidFill>
                    <a:effectLst/>
                    <a:latin typeface="Arial" panose="020B0604020202020204" pitchFamily="34" charset="0"/>
                    <a:ea typeface="Arial" panose="020B0604020202020204" pitchFamily="34" charset="0"/>
                  </a:rPr>
                  <a:t> da </a:t>
                </a:r>
                <a:r>
                  <a:rPr lang="en-US" sz="1700" kern="100" dirty="0" err="1">
                    <a:solidFill>
                      <a:srgbClr val="000000"/>
                    </a:solidFill>
                    <a:effectLst/>
                    <a:latin typeface="Arial" panose="020B0604020202020204" pitchFamily="34" charset="0"/>
                    <a:ea typeface="Arial" panose="020B0604020202020204" pitchFamily="34" charset="0"/>
                  </a:rPr>
                  <a:t>pronađe</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vrednost</a:t>
                </a:r>
                <a:r>
                  <a:rPr lang="en-U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700" i="1" kern="100">
                        <a:solidFill>
                          <a:srgbClr val="000000"/>
                        </a:solidFill>
                        <a:effectLst/>
                        <a:latin typeface="Cambria Math" panose="02040503050406030204" pitchFamily="18" charset="0"/>
                        <a:ea typeface="Arial" panose="020B0604020202020204" pitchFamily="34" charset="0"/>
                      </a:rPr>
                      <m:t>𝜃</m:t>
                    </m:r>
                  </m:oMath>
                </a14:m>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koja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maksimizuje</a:t>
                </a:r>
                <a:r>
                  <a:rPr lang="en-U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𝑔</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𝑦</m:t>
                        </m:r>
                      </m:e>
                      <m:e>
                        <m:r>
                          <a:rPr lang="en-US" sz="1700" i="1" kern="100">
                            <a:solidFill>
                              <a:srgbClr val="000000"/>
                            </a:solidFill>
                            <a:effectLst/>
                            <a:latin typeface="Cambria Math" panose="02040503050406030204" pitchFamily="18" charset="0"/>
                            <a:ea typeface="Arial" panose="020B0604020202020204" pitchFamily="34" charset="0"/>
                          </a:rPr>
                          <m:t>𝜃</m:t>
                        </m:r>
                      </m:e>
                    </m:d>
                  </m:oMath>
                </a14:m>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kada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su</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dati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posmatrani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podaci</a:t>
                </a:r>
                <a:r>
                  <a:rPr lang="en-U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700" i="1" kern="100">
                        <a:solidFill>
                          <a:srgbClr val="000000"/>
                        </a:solidFill>
                        <a:effectLst/>
                        <a:latin typeface="Cambria Math" panose="02040503050406030204" pitchFamily="18" charset="0"/>
                        <a:ea typeface="Arial" panose="020B0604020202020204" pitchFamily="34" charset="0"/>
                      </a:rPr>
                      <m:t>𝑦</m:t>
                    </m:r>
                  </m:oMath>
                </a14:m>
                <a:r>
                  <a:rPr lang="en-US" sz="1700" kern="100" dirty="0">
                    <a:solidFill>
                      <a:srgbClr val="000000"/>
                    </a:solidFill>
                    <a:effectLst/>
                    <a:latin typeface="Arial" panose="020B0604020202020204" pitchFamily="34" charset="0"/>
                    <a:ea typeface="Arial" panose="020B0604020202020204" pitchFamily="34" charset="0"/>
                  </a:rPr>
                  <a:t>. </a:t>
                </a:r>
                <a:endParaRPr lang="sr-Latn-RS" sz="1700" kern="100" dirty="0">
                  <a:solidFill>
                    <a:srgbClr val="000000"/>
                  </a:solidFill>
                  <a:effectLst/>
                  <a:latin typeface="Arial" panose="020B0604020202020204" pitchFamily="34" charset="0"/>
                  <a:ea typeface="Arial" panose="020B0604020202020204" pitchFamily="34" charset="0"/>
                </a:endParaRPr>
              </a:p>
              <a:p>
                <a:r>
                  <a:rPr lang="sr-Latn-RS" sz="1700" kern="100" dirty="0">
                    <a:solidFill>
                      <a:srgbClr val="000000"/>
                    </a:solidFill>
                    <a:effectLst/>
                    <a:latin typeface="Arial" panose="020B0604020202020204" pitchFamily="34" charset="0"/>
                    <a:ea typeface="Arial" panose="020B0604020202020204" pitchFamily="34" charset="0"/>
                  </a:rPr>
                  <a:t>Algoritam se odvija u dva koraka koji se ponavljaju do konvergencije. Zavisne slučajne promenljive su modelovane preko posmatrane promenljive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𝑎</m:t>
                    </m:r>
                  </m:oMath>
                </a14:m>
                <a:r>
                  <a:rPr lang="sr-Latn-RS" sz="1700" kern="100" dirty="0">
                    <a:solidFill>
                      <a:srgbClr val="000000"/>
                    </a:solidFill>
                    <a:effectLst/>
                    <a:latin typeface="Arial" panose="020B0604020202020204" pitchFamily="34" charset="0"/>
                    <a:ea typeface="Arial" panose="020B0604020202020204" pitchFamily="34" charset="0"/>
                  </a:rPr>
                  <a:t> i skrivene promenljive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𝑏</m:t>
                    </m:r>
                  </m:oMath>
                </a14:m>
                <a:r>
                  <a:rPr lang="sr-Latn-RS" sz="1700" kern="100" dirty="0">
                    <a:solidFill>
                      <a:srgbClr val="000000"/>
                    </a:solidFill>
                    <a:effectLst/>
                    <a:latin typeface="Arial" panose="020B0604020202020204" pitchFamily="34" charset="0"/>
                    <a:ea typeface="Arial" panose="020B0604020202020204" pitchFamily="34" charset="0"/>
                  </a:rPr>
                  <a:t>:</a:t>
                </a:r>
              </a:p>
              <a:p>
                <a:pPr marL="342900" indent="-342900">
                  <a:buFont typeface="+mj-lt"/>
                  <a:buAutoNum type="arabicPeriod"/>
                </a:pPr>
                <a:r>
                  <a:rPr lang="sr-Latn-RS" sz="1700" u="sng" kern="100" dirty="0">
                    <a:solidFill>
                      <a:srgbClr val="000000"/>
                    </a:solidFill>
                    <a:latin typeface="Arial" panose="020B0604020202020204" pitchFamily="34" charset="0"/>
                    <a:ea typeface="Arial" panose="020B0604020202020204" pitchFamily="34" charset="0"/>
                  </a:rPr>
                  <a:t>E-korak</a:t>
                </a:r>
                <a:r>
                  <a:rPr lang="sr-Latn-RS" sz="1700" kern="100" dirty="0">
                    <a:solidFill>
                      <a:srgbClr val="000000"/>
                    </a:solidFill>
                    <a:latin typeface="Arial" panose="020B0604020202020204" pitchFamily="34" charset="0"/>
                    <a:ea typeface="Arial" panose="020B0604020202020204" pitchFamily="34" charset="0"/>
                  </a:rPr>
                  <a:t>: računanje očekivane vrednosti </a:t>
                </a:r>
                <a:r>
                  <a:rPr lang="sr-Latn-RS" sz="1700" dirty="0">
                    <a:solidFill>
                      <a:srgbClr val="000000"/>
                    </a:solidFill>
                    <a:effectLst/>
                    <a:latin typeface="Arial" panose="020B0604020202020204" pitchFamily="34" charset="0"/>
                    <a:ea typeface="Arial" panose="020B0604020202020204" pitchFamily="34" charset="0"/>
                  </a:rPr>
                  <a:t>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𝑙𝑜𝑔</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𝑃</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𝜃</m:t>
                        </m:r>
                      </m:sub>
                    </m:sSub>
                    <m:d>
                      <m:dPr>
                        <m:ctrlPr>
                          <a:rPr lang="sr-Latn-RS" sz="1700" i="1">
                            <a:effectLst/>
                            <a:latin typeface="Cambria Math" panose="02040503050406030204" pitchFamily="18" charset="0"/>
                          </a:rPr>
                        </m:ctrlPr>
                      </m:d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oMath>
                </a14:m>
                <a:r>
                  <a:rPr lang="sr-Latn-RS" sz="1700" dirty="0">
                    <a:solidFill>
                      <a:srgbClr val="000000"/>
                    </a:solidFill>
                    <a:effectLst/>
                    <a:latin typeface="Arial" panose="020B0604020202020204" pitchFamily="34" charset="0"/>
                    <a:ea typeface="Arial" panose="020B0604020202020204" pitchFamily="34" charset="0"/>
                  </a:rPr>
                  <a:t> ukoliko su dati posmatrani podaci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oMath>
                </a14:m>
                <a:r>
                  <a:rPr lang="sr-Latn-RS" sz="1700" dirty="0">
                    <a:solidFill>
                      <a:srgbClr val="000000"/>
                    </a:solidFill>
                    <a:effectLst/>
                    <a:latin typeface="Arial" panose="020B0604020202020204" pitchFamily="34" charset="0"/>
                    <a:ea typeface="Arial" panose="020B0604020202020204" pitchFamily="34" charset="0"/>
                  </a:rPr>
                  <a:t> i trenutni parametri distribucije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𝜃</m:t>
                    </m:r>
                  </m:oMath>
                </a14:m>
                <a:r>
                  <a:rPr lang="sr-Latn-RS" sz="1700" kern="100" dirty="0">
                    <a:solidFill>
                      <a:srgbClr val="000000"/>
                    </a:solidFill>
                    <a:effectLst/>
                    <a:latin typeface="Arial" panose="020B0604020202020204" pitchFamily="34" charset="0"/>
                    <a:ea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𝑄</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𝜃</m:t>
                          </m:r>
                          <m:r>
                            <a:rPr lang="sr-Latn-RS" sz="1700" i="1" kern="100">
                              <a:solidFill>
                                <a:srgbClr val="000000"/>
                              </a:solidFill>
                              <a:effectLst/>
                              <a:latin typeface="Cambria Math" panose="02040503050406030204" pitchFamily="18" charset="0"/>
                              <a:ea typeface="Arial" panose="020B0604020202020204" pitchFamily="34" charset="0"/>
                            </a:rPr>
                            <m:t>,</m:t>
                          </m:r>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r>
                                <a:rPr lang="en-US" sz="1700" i="1" kern="100">
                                  <a:solidFill>
                                    <a:srgbClr val="000000"/>
                                  </a:solidFill>
                                  <a:effectLst/>
                                  <a:latin typeface="Cambria Math" panose="02040503050406030204" pitchFamily="18" charset="0"/>
                                  <a:ea typeface="Arial" panose="020B0604020202020204" pitchFamily="34" charset="0"/>
                                </a:rPr>
                                <m:t>𝜃</m:t>
                              </m:r>
                            </m:e>
                            <m:sup>
                              <m:r>
                                <a:rPr lang="en-US" sz="1700" i="1" kern="100">
                                  <a:solidFill>
                                    <a:srgbClr val="000000"/>
                                  </a:solidFill>
                                  <a:effectLst/>
                                  <a:latin typeface="Cambria Math" panose="02040503050406030204" pitchFamily="18" charset="0"/>
                                  <a:ea typeface="Arial" panose="020B0604020202020204" pitchFamily="34" charset="0"/>
                                </a:rPr>
                                <m:t>′</m:t>
                              </m:r>
                            </m:sup>
                          </m:sSup>
                        </m:e>
                      </m:d>
                      <m:r>
                        <a:rPr lang="en-US" sz="1700" i="1" kern="100">
                          <a:solidFill>
                            <a:srgbClr val="000000"/>
                          </a:solidFill>
                          <a:effectLst/>
                          <a:latin typeface="Cambria Math" panose="02040503050406030204" pitchFamily="18" charset="0"/>
                          <a:ea typeface="Arial" panose="020B0604020202020204" pitchFamily="34" charset="0"/>
                        </a:rPr>
                        <m:t>=</m:t>
                      </m:r>
                      <m:nary>
                        <m:naryPr>
                          <m:chr m:val="∑"/>
                          <m:limLoc m:val="undOvr"/>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en-US" sz="1700" i="1" kern="100">
                              <a:solidFill>
                                <a:srgbClr val="000000"/>
                              </a:solidFill>
                              <a:effectLst/>
                              <a:latin typeface="Cambria Math" panose="02040503050406030204" pitchFamily="18" charset="0"/>
                              <a:ea typeface="Arial" panose="020B0604020202020204" pitchFamily="34" charset="0"/>
                            </a:rPr>
                            <m:t>𝑥</m:t>
                          </m:r>
                        </m:sub>
                        <m:sup/>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𝑃</m:t>
                              </m:r>
                            </m:e>
                            <m:sub>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r>
                                    <a:rPr lang="sr-Latn-RS" sz="1700" i="1" kern="100">
                                      <a:solidFill>
                                        <a:srgbClr val="000000"/>
                                      </a:solidFill>
                                      <a:effectLst/>
                                      <a:latin typeface="Cambria Math" panose="02040503050406030204" pitchFamily="18" charset="0"/>
                                      <a:ea typeface="Arial" panose="020B0604020202020204" pitchFamily="34" charset="0"/>
                                    </a:rPr>
                                    <m:t>𝜃</m:t>
                                  </m:r>
                                </m:e>
                                <m:sup>
                                  <m:r>
                                    <a:rPr lang="sr-Latn-RS" sz="1700" i="1" kern="100">
                                      <a:solidFill>
                                        <a:srgbClr val="000000"/>
                                      </a:solidFill>
                                      <a:effectLst/>
                                      <a:latin typeface="Cambria Math" panose="02040503050406030204" pitchFamily="18" charset="0"/>
                                      <a:ea typeface="Arial" panose="020B0604020202020204" pitchFamily="34" charset="0"/>
                                    </a:rPr>
                                    <m:t>′</m:t>
                                  </m:r>
                                </m:sup>
                              </m:sSup>
                            </m:sub>
                          </m:sSub>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𝑏</m:t>
                              </m:r>
                            </m:e>
                            <m:e>
                              <m:r>
                                <a:rPr lang="sr-Latn-RS" sz="1700" i="1" kern="100">
                                  <a:solidFill>
                                    <a:srgbClr val="000000"/>
                                  </a:solidFill>
                                  <a:effectLst/>
                                  <a:latin typeface="Cambria Math" panose="02040503050406030204" pitchFamily="18" charset="0"/>
                                  <a:ea typeface="Arial" panose="020B0604020202020204" pitchFamily="34" charset="0"/>
                                </a:rPr>
                                <m:t>𝑎</m:t>
                              </m:r>
                            </m:e>
                          </m:d>
                          <m:r>
                            <a:rPr lang="sr-Latn-RS" sz="1700" i="1" kern="100">
                              <a:solidFill>
                                <a:srgbClr val="000000"/>
                              </a:solidFill>
                              <a:effectLst/>
                              <a:latin typeface="Cambria Math" panose="02040503050406030204" pitchFamily="18" charset="0"/>
                              <a:ea typeface="Arial" panose="020B0604020202020204" pitchFamily="34" charset="0"/>
                            </a:rPr>
                            <m:t>𝑙𝑜𝑔</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𝑃</m:t>
                              </m:r>
                            </m:e>
                            <m:sub>
                              <m:r>
                                <a:rPr lang="sr-Latn-RS" sz="1700" i="1" kern="100">
                                  <a:solidFill>
                                    <a:srgbClr val="000000"/>
                                  </a:solidFill>
                                  <a:effectLst/>
                                  <a:latin typeface="Cambria Math" panose="02040503050406030204" pitchFamily="18" charset="0"/>
                                  <a:ea typeface="Arial" panose="020B0604020202020204" pitchFamily="34" charset="0"/>
                                </a:rPr>
                                <m:t>𝜃</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𝑏</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𝑎</m:t>
                          </m:r>
                          <m:r>
                            <a:rPr lang="sr-Latn-RS" sz="1700" i="1" kern="100">
                              <a:solidFill>
                                <a:srgbClr val="000000"/>
                              </a:solidFill>
                              <a:effectLst/>
                              <a:latin typeface="Cambria Math" panose="02040503050406030204" pitchFamily="18" charset="0"/>
                              <a:ea typeface="Arial" panose="020B0604020202020204" pitchFamily="34" charset="0"/>
                            </a:rPr>
                            <m:t>)</m:t>
                          </m:r>
                        </m:e>
                      </m:nary>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L="342900" indent="-342900">
                  <a:buAutoNum type="arabicPeriod" startAt="2"/>
                </a:pPr>
                <a:r>
                  <a:rPr lang="sr-Latn-RS" sz="1700" u="sng" kern="100" dirty="0">
                    <a:solidFill>
                      <a:srgbClr val="000000"/>
                    </a:solidFill>
                    <a:latin typeface="Arial" panose="020B0604020202020204" pitchFamily="34" charset="0"/>
                    <a:ea typeface="Arial" panose="020B0604020202020204" pitchFamily="34" charset="0"/>
                  </a:rPr>
                  <a:t>M-Korak</a:t>
                </a:r>
                <a:r>
                  <a:rPr lang="sr-Latn-RS" sz="1700" kern="100" dirty="0">
                    <a:solidFill>
                      <a:srgbClr val="000000"/>
                    </a:solidFill>
                    <a:latin typeface="Arial" panose="020B0604020202020204" pitchFamily="34" charset="0"/>
                    <a:ea typeface="Arial" panose="020B0604020202020204" pitchFamily="34" charset="0"/>
                  </a:rPr>
                  <a:t>: nalaženje</a:t>
                </a:r>
                <a:r>
                  <a:rPr lang="sr-Latn-R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𝜃</m:t>
                    </m:r>
                  </m:oMath>
                </a14:m>
                <a:r>
                  <a:rPr lang="sr-Latn-RS" sz="1700" kern="100" dirty="0">
                    <a:solidFill>
                      <a:srgbClr val="000000"/>
                    </a:solidFill>
                    <a:effectLst/>
                    <a:latin typeface="Arial" panose="020B0604020202020204" pitchFamily="34" charset="0"/>
                    <a:ea typeface="Arial" panose="020B0604020202020204" pitchFamily="34" charset="0"/>
                  </a:rPr>
                  <a:t> koje maksimizira logaritamsku verovatnoću posmatranih i </a:t>
                </a:r>
                <a:r>
                  <a:rPr lang="sr-Latn-RS" sz="1700" kern="100" dirty="0">
                    <a:solidFill>
                      <a:srgbClr val="000000"/>
                    </a:solidFill>
                    <a:latin typeface="Arial" panose="020B0604020202020204" pitchFamily="34" charset="0"/>
                    <a:ea typeface="Arial" panose="020B0604020202020204" pitchFamily="34" charset="0"/>
                  </a:rPr>
                  <a:t> </a:t>
                </a:r>
                <a:r>
                  <a:rPr lang="sr-Latn-RS" sz="1700" kern="100" dirty="0">
                    <a:solidFill>
                      <a:srgbClr val="000000"/>
                    </a:solidFill>
                    <a:effectLst/>
                    <a:latin typeface="Arial" panose="020B0604020202020204" pitchFamily="34" charset="0"/>
                    <a:ea typeface="Arial" panose="020B0604020202020204" pitchFamily="34" charset="0"/>
                  </a:rPr>
                  <a:t>neposmatranih promenljivih.</a:t>
                </a:r>
              </a:p>
              <a:p>
                <a:endParaRPr lang="sr-Latn-RS" sz="18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341" t="-1034"/>
                </a:stretch>
              </a:blipFill>
            </p:spPr>
            <p:txBody>
              <a:bodyPr/>
              <a:lstStyle/>
              <a:p>
                <a:r>
                  <a:rPr lang="sr-Latn-RS">
                    <a:noFill/>
                  </a:rPr>
                  <a:t> </a:t>
                </a:r>
              </a:p>
            </p:txBody>
          </p:sp>
        </mc:Fallback>
      </mc:AlternateContent>
    </p:spTree>
    <p:extLst>
      <p:ext uri="{BB962C8B-B14F-4D97-AF65-F5344CB8AC3E}">
        <p14:creationId xmlns:p14="http://schemas.microsoft.com/office/powerpoint/2010/main" val="333551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rPr>
                  <a:t>Da bi se EM algoritam koristio za imputaciju, treba pretpostaviti da podaci pripadaju nekoj raspodeli verovatnoće, što je i glavna mana ovog pristupa. </a:t>
                </a:r>
              </a:p>
              <a:p>
                <a:r>
                  <a:rPr lang="sr-Latn-RS" sz="1700" dirty="0">
                    <a:solidFill>
                      <a:srgbClr val="000000"/>
                    </a:solidFill>
                    <a:effectLst/>
                    <a:latin typeface="Arial" panose="020B0604020202020204" pitchFamily="34" charset="0"/>
                    <a:ea typeface="Arial" panose="020B0604020202020204" pitchFamily="34" charset="0"/>
                  </a:rPr>
                  <a:t>EM najbolje radi sa raspodelama koje je lako maksimizirati, kao što su mešoviti Gausovi modeli (</a:t>
                </a:r>
                <a:r>
                  <a:rPr lang="sr-Latn-RS" sz="1700" i="1" dirty="0">
                    <a:solidFill>
                      <a:srgbClr val="000000"/>
                    </a:solidFill>
                    <a:effectLst/>
                    <a:latin typeface="Arial" panose="020B0604020202020204" pitchFamily="34" charset="0"/>
                    <a:ea typeface="Arial" panose="020B0604020202020204" pitchFamily="34" charset="0"/>
                  </a:rPr>
                  <a:t>Gaussian mixture models</a:t>
                </a:r>
                <a:r>
                  <a:rPr lang="sr-Latn-RS" sz="1700" dirty="0">
                    <a:solidFill>
                      <a:srgbClr val="000000"/>
                    </a:solidFill>
                    <a:effectLst/>
                    <a:latin typeface="Arial" panose="020B0604020202020204" pitchFamily="34" charset="0"/>
                    <a:ea typeface="Arial" panose="020B0604020202020204" pitchFamily="34" charset="0"/>
                  </a:rPr>
                  <a:t>). </a:t>
                </a:r>
              </a:p>
              <a:p>
                <a:r>
                  <a:rPr lang="sr-Latn-RS" sz="1700" dirty="0">
                    <a:solidFill>
                      <a:srgbClr val="000000"/>
                    </a:solidFill>
                    <a:effectLst/>
                    <a:latin typeface="Arial" panose="020B0604020202020204" pitchFamily="34" charset="0"/>
                    <a:ea typeface="Arial" panose="020B0604020202020204" pitchFamily="34" charset="0"/>
                  </a:rPr>
                  <a:t>Kada EM radi sa multivarijatnom Gausovom raspodelom, korišćenje multivariajtnih Gausovih podataka se može parametrizovati preko srednje vrednosti i matrice kovarijanse. </a:t>
                </a:r>
              </a:p>
              <a:p>
                <a:r>
                  <a:rPr lang="sr-Latn-RS" sz="1700" dirty="0">
                    <a:solidFill>
                      <a:srgbClr val="000000"/>
                    </a:solidFill>
                    <a:effectLst/>
                    <a:latin typeface="Arial" panose="020B0604020202020204" pitchFamily="34" charset="0"/>
                    <a:ea typeface="Arial" panose="020B0604020202020204" pitchFamily="34" charset="0"/>
                  </a:rPr>
                  <a:t>U svakoj iteraciji EM algoritma za imputaciju, procene za srednje vrednosti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𝜇</m:t>
                    </m:r>
                  </m:oMath>
                </a14:m>
                <a:r>
                  <a:rPr lang="sr-Latn-RS" sz="1700" dirty="0">
                    <a:solidFill>
                      <a:srgbClr val="000000"/>
                    </a:solidFill>
                    <a:effectLst/>
                    <a:latin typeface="Arial" panose="020B0604020202020204" pitchFamily="34" charset="0"/>
                    <a:ea typeface="Arial" panose="020B0604020202020204" pitchFamily="34" charset="0"/>
                  </a:rPr>
                  <a:t> i kovarijanse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𝛴</m:t>
                    </m:r>
                  </m:oMath>
                </a14:m>
                <a:r>
                  <a:rPr lang="sr-Latn-RS" sz="1700" dirty="0">
                    <a:solidFill>
                      <a:srgbClr val="000000"/>
                    </a:solidFill>
                    <a:effectLst/>
                    <a:latin typeface="Arial" panose="020B0604020202020204" pitchFamily="34" charset="0"/>
                    <a:ea typeface="Arial" panose="020B0604020202020204" pitchFamily="34" charset="0"/>
                  </a:rPr>
                  <a:t> su predstavljene preko matrice i korigovane u tri faze, do konvergencije. Ovi parametri se koriste za primenu regresije nad NV korišćenjem celih podataka.</a:t>
                </a:r>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341" t="-1034"/>
                </a:stretch>
              </a:blipFill>
            </p:spPr>
            <p:txBody>
              <a:bodyPr/>
              <a:lstStyle/>
              <a:p>
                <a:r>
                  <a:rPr lang="sr-Latn-RS">
                    <a:noFill/>
                  </a:rPr>
                  <a:t> </a:t>
                </a:r>
              </a:p>
            </p:txBody>
          </p:sp>
        </mc:Fallback>
      </mc:AlternateContent>
    </p:spTree>
    <p:extLst>
      <p:ext uri="{BB962C8B-B14F-4D97-AF65-F5344CB8AC3E}">
        <p14:creationId xmlns:p14="http://schemas.microsoft.com/office/powerpoint/2010/main" val="230373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857666"/>
              </a:xfrm>
            </p:spPr>
            <p:txBody>
              <a:bodyPr vert="horz" lIns="91440" tIns="45720" rIns="91440" bIns="45720" rtlCol="0" anchor="t">
                <a:normAutofit/>
              </a:bodyPr>
              <a:lstStyle/>
              <a:p>
                <a:pPr marL="342900" indent="-342900">
                  <a:buFont typeface="+mj-lt"/>
                  <a:buAutoNum type="arabicPeriod"/>
                </a:pPr>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Faza 1 (E-korak): </a:t>
                </a:r>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r</a:t>
                </a:r>
                <a:r>
                  <a:rPr lang="sr-Latn-RS" sz="1700" dirty="0">
                    <a:solidFill>
                      <a:srgbClr val="000000"/>
                    </a:solidFill>
                    <a:effectLst/>
                    <a:latin typeface="Arial" panose="020B0604020202020204" pitchFamily="34" charset="0"/>
                    <a:ea typeface="Arial" panose="020B0604020202020204" pitchFamily="34" charset="0"/>
                  </a:rPr>
                  <a:t>ačunaju se srednje vrednosti za svaki atribut posmatranih podataka (instance sa NV se ne razmatraju prilikom računanja srednjih vrednosti). Nakon toga, računa se matrica kovarijanse, takođe samo na osnovu posmatranih podataka.</a:t>
                </a:r>
              </a:p>
              <a:p>
                <a:pPr marL="342900" indent="-342900" algn="just">
                  <a:buFont typeface="+mj-lt"/>
                  <a:buAutoNum type="arabicPeriod"/>
                </a:pPr>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Faza 2 (E-korak): </a:t>
                </a:r>
                <a:r>
                  <a:rPr lang="sr-Latn-RS" sz="1700" kern="100" dirty="0">
                    <a:solidFill>
                      <a:srgbClr val="000000"/>
                    </a:solidFill>
                    <a:effectLst/>
                    <a:latin typeface="Arial" panose="020B0604020202020204" pitchFamily="34" charset="0"/>
                    <a:ea typeface="Arial" panose="020B0604020202020204" pitchFamily="34" charset="0"/>
                  </a:rPr>
                  <a:t>NV se imputiraju svojim vrednostima uslovnog očekivanja na osnovu raspoloživih celih i na osnovu procenjenih koeficijenata regresije:</a:t>
                </a:r>
              </a:p>
              <a:p>
                <a:pPr marL="0" indent="0" algn="just">
                  <a:buNone/>
                </a:pPr>
                <a:r>
                  <a:rPr lang="sr-Latn-RS" sz="1700" kern="100" dirty="0">
                    <a:solidFill>
                      <a:srgbClr val="000000"/>
                    </a:solidFill>
                    <a:effectLst/>
                    <a:latin typeface="Arial" panose="020B0604020202020204" pitchFamily="34" charset="0"/>
                    <a:ea typeface="Arial" panose="020B0604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b>
                        <m:sSubPr>
                          <m:ctrlPr>
                            <a:rPr lang="sr-Latn-RS" sz="1700" i="1" kern="100">
                              <a:solidFill>
                                <a:srgbClr val="000000"/>
                              </a:solidFill>
                              <a:latin typeface="Cambria Math" panose="02040503050406030204" pitchFamily="18" charset="0"/>
                              <a:ea typeface="Arial" panose="020B0604020202020204" pitchFamily="34" charset="0"/>
                            </a:rPr>
                          </m:ctrlPr>
                        </m:sSubPr>
                        <m:e>
                          <m:r>
                            <a:rPr lang="sr-Latn-RS" sz="1700" i="1" kern="100">
                              <a:solidFill>
                                <a:srgbClr val="000000"/>
                              </a:solidFill>
                              <a:latin typeface="Cambria Math" panose="02040503050406030204" pitchFamily="18" charset="0"/>
                              <a:ea typeface="Arial" panose="020B0604020202020204" pitchFamily="34" charset="0"/>
                            </a:rPr>
                            <m:t>𝑥</m:t>
                          </m:r>
                        </m:e>
                        <m:sub>
                          <m:r>
                            <a:rPr lang="sr-Latn-RS" sz="1700" i="1" kern="100">
                              <a:solidFill>
                                <a:srgbClr val="000000"/>
                              </a:solidFill>
                              <a:latin typeface="Cambria Math" panose="02040503050406030204" pitchFamily="18" charset="0"/>
                              <a:ea typeface="Arial" panose="020B0604020202020204" pitchFamily="34" charset="0"/>
                            </a:rPr>
                            <m:t>𝑚𝑖𝑠</m:t>
                          </m:r>
                        </m:sub>
                      </m:sSub>
                      <m:r>
                        <a:rPr lang="sr-Latn-RS" sz="1700" i="1" kern="100">
                          <a:solidFill>
                            <a:srgbClr val="000000"/>
                          </a:solidFill>
                          <a:latin typeface="Cambria Math" panose="02040503050406030204" pitchFamily="18" charset="0"/>
                          <a:ea typeface="Arial" panose="020B0604020202020204" pitchFamily="34" charset="0"/>
                        </a:rPr>
                        <m:t>=</m:t>
                      </m:r>
                      <m:sSub>
                        <m:sSubPr>
                          <m:ctrlPr>
                            <a:rPr lang="sr-Latn-RS" sz="1700" i="1" kern="100">
                              <a:solidFill>
                                <a:srgbClr val="000000"/>
                              </a:solidFill>
                              <a:latin typeface="Cambria Math" panose="02040503050406030204" pitchFamily="18" charset="0"/>
                              <a:ea typeface="Arial" panose="020B0604020202020204" pitchFamily="34" charset="0"/>
                            </a:rPr>
                          </m:ctrlPr>
                        </m:sSubPr>
                        <m:e>
                          <m:r>
                            <a:rPr lang="sr-Latn-RS" sz="1700" i="1" kern="100">
                              <a:solidFill>
                                <a:srgbClr val="000000"/>
                              </a:solidFill>
                              <a:latin typeface="Cambria Math" panose="02040503050406030204" pitchFamily="18" charset="0"/>
                              <a:ea typeface="Arial" panose="020B0604020202020204" pitchFamily="34" charset="0"/>
                            </a:rPr>
                            <m:t>𝜇</m:t>
                          </m:r>
                        </m:e>
                        <m:sub>
                          <m:r>
                            <a:rPr lang="sr-Latn-RS" sz="1700" i="1" kern="100">
                              <a:solidFill>
                                <a:srgbClr val="000000"/>
                              </a:solidFill>
                              <a:latin typeface="Cambria Math" panose="02040503050406030204" pitchFamily="18" charset="0"/>
                              <a:ea typeface="Arial" panose="020B0604020202020204" pitchFamily="34" charset="0"/>
                            </a:rPr>
                            <m:t>𝑚𝑖𝑠</m:t>
                          </m:r>
                        </m:sub>
                      </m:sSub>
                      <m:r>
                        <a:rPr lang="sr-Latn-RS" sz="1700" i="1" kern="100">
                          <a:solidFill>
                            <a:srgbClr val="000000"/>
                          </a:solidFill>
                          <a:latin typeface="Cambria Math" panose="02040503050406030204" pitchFamily="18" charset="0"/>
                          <a:ea typeface="Arial" panose="020B0604020202020204" pitchFamily="34" charset="0"/>
                        </a:rPr>
                        <m:t>+</m:t>
                      </m:r>
                      <m:d>
                        <m:dPr>
                          <m:ctrlPr>
                            <a:rPr lang="sr-Latn-RS" sz="1700" i="1" kern="100">
                              <a:solidFill>
                                <a:srgbClr val="000000"/>
                              </a:solidFill>
                              <a:latin typeface="Cambria Math" panose="02040503050406030204" pitchFamily="18" charset="0"/>
                              <a:ea typeface="Arial" panose="020B0604020202020204" pitchFamily="34" charset="0"/>
                            </a:rPr>
                          </m:ctrlPr>
                        </m:dPr>
                        <m:e>
                          <m:sSub>
                            <m:sSubPr>
                              <m:ctrlPr>
                                <a:rPr lang="sr-Latn-RS" sz="1700" i="1" kern="100">
                                  <a:solidFill>
                                    <a:srgbClr val="000000"/>
                                  </a:solidFill>
                                  <a:latin typeface="Cambria Math" panose="02040503050406030204" pitchFamily="18" charset="0"/>
                                  <a:ea typeface="Arial" panose="020B0604020202020204" pitchFamily="34" charset="0"/>
                                </a:rPr>
                              </m:ctrlPr>
                            </m:sSubPr>
                            <m:e>
                              <m:r>
                                <a:rPr lang="sr-Latn-RS" sz="1700" i="1" kern="100">
                                  <a:solidFill>
                                    <a:srgbClr val="000000"/>
                                  </a:solidFill>
                                  <a:latin typeface="Cambria Math" panose="02040503050406030204" pitchFamily="18" charset="0"/>
                                  <a:ea typeface="Arial" panose="020B0604020202020204" pitchFamily="34" charset="0"/>
                                </a:rPr>
                                <m:t>𝑥</m:t>
                              </m:r>
                            </m:e>
                            <m:sub>
                              <m:r>
                                <a:rPr lang="sr-Latn-RS" sz="1700" i="1" kern="100">
                                  <a:solidFill>
                                    <a:srgbClr val="000000"/>
                                  </a:solidFill>
                                  <a:latin typeface="Cambria Math" panose="02040503050406030204" pitchFamily="18" charset="0"/>
                                  <a:ea typeface="Arial" panose="020B0604020202020204" pitchFamily="34" charset="0"/>
                                </a:rPr>
                                <m:t>𝑜𝑏𝑠</m:t>
                              </m:r>
                            </m:sub>
                          </m:sSub>
                          <m:r>
                            <a:rPr lang="sr-Latn-RS" sz="1700" i="1" kern="100">
                              <a:solidFill>
                                <a:srgbClr val="000000"/>
                              </a:solidFill>
                              <a:latin typeface="Cambria Math" panose="02040503050406030204" pitchFamily="18" charset="0"/>
                              <a:ea typeface="Arial" panose="020B0604020202020204" pitchFamily="34" charset="0"/>
                            </a:rPr>
                            <m:t>−</m:t>
                          </m:r>
                          <m:sSub>
                            <m:sSubPr>
                              <m:ctrlPr>
                                <a:rPr lang="sr-Latn-RS" sz="1700" i="1" kern="100">
                                  <a:solidFill>
                                    <a:srgbClr val="000000"/>
                                  </a:solidFill>
                                  <a:latin typeface="Cambria Math" panose="02040503050406030204" pitchFamily="18" charset="0"/>
                                  <a:ea typeface="Arial" panose="020B0604020202020204" pitchFamily="34" charset="0"/>
                                </a:rPr>
                              </m:ctrlPr>
                            </m:sSubPr>
                            <m:e>
                              <m:r>
                                <a:rPr lang="sr-Latn-RS" sz="1700" i="1" kern="100">
                                  <a:solidFill>
                                    <a:srgbClr val="000000"/>
                                  </a:solidFill>
                                  <a:latin typeface="Cambria Math" panose="02040503050406030204" pitchFamily="18" charset="0"/>
                                  <a:ea typeface="Arial" panose="020B0604020202020204" pitchFamily="34" charset="0"/>
                                </a:rPr>
                                <m:t>𝜇</m:t>
                              </m:r>
                            </m:e>
                            <m:sub>
                              <m:r>
                                <a:rPr lang="sr-Latn-RS" sz="1700" i="1" kern="100">
                                  <a:solidFill>
                                    <a:srgbClr val="000000"/>
                                  </a:solidFill>
                                  <a:latin typeface="Cambria Math" panose="02040503050406030204" pitchFamily="18" charset="0"/>
                                  <a:ea typeface="Arial" panose="020B0604020202020204" pitchFamily="34" charset="0"/>
                                </a:rPr>
                                <m:t>𝑜𝑏𝑠</m:t>
                              </m:r>
                            </m:sub>
                          </m:sSub>
                        </m:e>
                      </m:d>
                      <m:r>
                        <a:rPr lang="sr-Latn-RS" sz="1700" i="1" kern="100">
                          <a:solidFill>
                            <a:srgbClr val="000000"/>
                          </a:solidFill>
                          <a:latin typeface="Cambria Math" panose="02040503050406030204" pitchFamily="18" charset="0"/>
                          <a:ea typeface="Arial" panose="020B0604020202020204" pitchFamily="34" charset="0"/>
                        </a:rPr>
                        <m:t>𝐵</m:t>
                      </m:r>
                      <m:r>
                        <a:rPr lang="sr-Latn-RS" sz="1700" i="1" kern="100">
                          <a:solidFill>
                            <a:srgbClr val="000000"/>
                          </a:solidFill>
                          <a:latin typeface="Cambria Math" panose="02040503050406030204" pitchFamily="18" charset="0"/>
                          <a:ea typeface="Arial" panose="020B0604020202020204" pitchFamily="34" charset="0"/>
                        </a:rPr>
                        <m:t>+</m:t>
                      </m:r>
                      <m:r>
                        <a:rPr lang="sr-Latn-RS" sz="1700" i="1" kern="100">
                          <a:solidFill>
                            <a:srgbClr val="000000"/>
                          </a:solidFill>
                          <a:latin typeface="Cambria Math" panose="02040503050406030204" pitchFamily="18" charset="0"/>
                          <a:ea typeface="Arial" panose="020B0604020202020204" pitchFamily="34" charset="0"/>
                        </a:rPr>
                        <m:t>𝑒</m:t>
                      </m:r>
                    </m:oMath>
                  </m:oMathPara>
                </a14:m>
                <a:endParaRPr lang="sr-Latn-RS" sz="1700" kern="100" dirty="0">
                  <a:solidFill>
                    <a:srgbClr val="000000"/>
                  </a:solidFill>
                  <a:latin typeface="Arial" panose="020B0604020202020204" pitchFamily="34" charset="0"/>
                  <a:ea typeface="Arial" panose="020B0604020202020204" pitchFamily="34" charset="0"/>
                </a:endParaRPr>
              </a:p>
              <a:p>
                <a:pPr marL="0" indent="0" algn="just">
                  <a:buNone/>
                </a:pPr>
                <a:endParaRPr lang="sr-Latn-RS" sz="1700" kern="100" dirty="0">
                  <a:solidFill>
                    <a:srgbClr val="000000"/>
                  </a:solidFill>
                  <a:latin typeface="Arial" panose="020B0604020202020204" pitchFamily="34" charset="0"/>
                  <a:ea typeface="Arial" panose="020B0604020202020204" pitchFamily="34" charset="0"/>
                </a:endParaRPr>
              </a:p>
              <a:p>
                <a:pPr marL="0" indent="0" algn="just">
                  <a:buNone/>
                </a:pPr>
                <a:r>
                  <a:rPr lang="sr-Latn-RS" sz="1700" kern="100" dirty="0">
                    <a:solidFill>
                      <a:srgbClr val="000000"/>
                    </a:solidFill>
                    <a:latin typeface="Arial" panose="020B0604020202020204" pitchFamily="34" charset="0"/>
                    <a:ea typeface="Arial" panose="020B0604020202020204" pitchFamily="34" charset="0"/>
                  </a:rPr>
                  <a:t>     , gde je </a:t>
                </a:r>
                <a14:m>
                  <m:oMath xmlns:m="http://schemas.openxmlformats.org/officeDocument/2006/math">
                    <m:r>
                      <a:rPr lang="sr-Latn-RS" sz="1700" b="0" i="1" kern="100" smtClean="0">
                        <a:solidFill>
                          <a:srgbClr val="000000"/>
                        </a:solidFill>
                        <a:latin typeface="Cambria Math" panose="02040503050406030204" pitchFamily="18" charset="0"/>
                        <a:ea typeface="Arial" panose="020B0604020202020204" pitchFamily="34" charset="0"/>
                      </a:rPr>
                      <m:t>𝑒</m:t>
                    </m:r>
                  </m:oMath>
                </a14:m>
                <a:r>
                  <a:rPr lang="sr-Latn-RS" sz="1700" kern="100" dirty="0">
                    <a:solidFill>
                      <a:srgbClr val="000000"/>
                    </a:solidFill>
                    <a:latin typeface="Arial" panose="020B0604020202020204" pitchFamily="34" charset="0"/>
                    <a:ea typeface="Arial" panose="020B0604020202020204" pitchFamily="34" charset="0"/>
                  </a:rPr>
                  <a:t> rezidual a </a:t>
                </a:r>
                <a14:m>
                  <m:oMath xmlns:m="http://schemas.openxmlformats.org/officeDocument/2006/math">
                    <m:r>
                      <a:rPr lang="sr-Latn-RS" sz="1700" i="1" kern="100">
                        <a:solidFill>
                          <a:srgbClr val="000000"/>
                        </a:solidFill>
                        <a:latin typeface="Cambria Math" panose="02040503050406030204" pitchFamily="18" charset="0"/>
                        <a:ea typeface="Arial" panose="020B0604020202020204" pitchFamily="34" charset="0"/>
                      </a:rPr>
                      <m:t>𝐵</m:t>
                    </m:r>
                  </m:oMath>
                </a14:m>
                <a:r>
                  <a:rPr lang="sr-Latn-RS" sz="1700" kern="100" dirty="0">
                    <a:solidFill>
                      <a:srgbClr val="000000"/>
                    </a:solidFill>
                    <a:latin typeface="Arial" panose="020B0604020202020204" pitchFamily="34" charset="0"/>
                    <a:ea typeface="Arial" panose="020B0604020202020204" pitchFamily="34" charset="0"/>
                  </a:rPr>
                  <a:t> procenjeni koeficijenti regresije.</a:t>
                </a:r>
              </a:p>
              <a:p>
                <a:pPr marL="342900" indent="-342900">
                  <a:buFont typeface="+mj-lt"/>
                  <a:buAutoNum type="arabicPeriod" startAt="3"/>
                </a:pPr>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Faza 3 (M-korak): </a:t>
                </a:r>
                <a:r>
                  <a:rPr lang="sr-Latn-RS" sz="1700" dirty="0">
                    <a:solidFill>
                      <a:srgbClr val="000000"/>
                    </a:solidFill>
                    <a:effectLst/>
                    <a:latin typeface="Arial" panose="020B0604020202020204" pitchFamily="34" charset="0"/>
                    <a:ea typeface="Arial" panose="020B0604020202020204" pitchFamily="34" charset="0"/>
                  </a:rPr>
                  <a:t>Ponovna procena srednje vrednosti i matrice kovarijanse. Za srednju vrednost se uzima srednja vrednost uzorka kompletiranog skupa podataka, a kovarijansa je uzorak matrice kovarijanse i matrica kovarijanse imputacionih grešaka.</a:t>
                </a:r>
                <a:endParaRPr lang="sr-Latn-RS" sz="17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857666"/>
              </a:xfrm>
              <a:blipFill>
                <a:blip r:embed="rId4"/>
                <a:stretch>
                  <a:fillRect l="-341" t="-878" r="-410"/>
                </a:stretch>
              </a:blipFill>
            </p:spPr>
            <p:txBody>
              <a:bodyPr/>
              <a:lstStyle/>
              <a:p>
                <a:r>
                  <a:rPr lang="sr-Latn-RS">
                    <a:noFill/>
                  </a:rPr>
                  <a:t> </a:t>
                </a:r>
              </a:p>
            </p:txBody>
          </p:sp>
        </mc:Fallback>
      </mc:AlternateContent>
    </p:spTree>
    <p:extLst>
      <p:ext uri="{BB962C8B-B14F-4D97-AF65-F5344CB8AC3E}">
        <p14:creationId xmlns:p14="http://schemas.microsoft.com/office/powerpoint/2010/main" val="329229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Multiple Imputation:</a:t>
            </a:r>
          </a:p>
          <a:p>
            <a:r>
              <a:rPr lang="sr-Latn-RS" sz="1700" kern="100" dirty="0">
                <a:solidFill>
                  <a:srgbClr val="000000"/>
                </a:solidFill>
                <a:effectLst/>
                <a:latin typeface="Arial" panose="020B0604020202020204" pitchFamily="34" charset="0"/>
                <a:ea typeface="Arial" panose="020B0604020202020204" pitchFamily="34" charset="0"/>
              </a:rPr>
              <a:t>MI je dizajniran kako bi smanjio greške koje mogu nastati tokom procesa estimacije kod metoda maksimalne verovatnoće.</a:t>
            </a:r>
          </a:p>
          <a:p>
            <a:r>
              <a:rPr lang="sr-Latn-RS" sz="1700" dirty="0">
                <a:solidFill>
                  <a:srgbClr val="000000"/>
                </a:solidFill>
                <a:effectLst/>
                <a:latin typeface="Arial" panose="020B0604020202020204" pitchFamily="34" charset="0"/>
                <a:ea typeface="Arial" panose="020B0604020202020204" pitchFamily="34" charset="0"/>
              </a:rPr>
              <a:t>MI je Monte Karlo pristup u kome se generiše više vrednosti za imputiranje na osnovu posmatranih podataka. Za razliku od EM, MI izvršava nekoliko imputacija koje kao rezultat daju nekoliko kompletnih skupova podataka.</a:t>
            </a:r>
            <a:endParaRPr lang="sr-Latn-RS" sz="1700" kern="100" dirty="0">
              <a:solidFill>
                <a:srgbClr val="000000"/>
              </a:solidFill>
              <a:latin typeface="Arial" panose="020B0604020202020204" pitchFamily="34" charset="0"/>
              <a:ea typeface="Arial" panose="020B0604020202020204" pitchFamily="34" charset="0"/>
            </a:endParaRPr>
          </a:p>
          <a:p>
            <a:r>
              <a:rPr lang="sr-Latn-RS" sz="1700" dirty="0">
                <a:solidFill>
                  <a:srgbClr val="000000"/>
                </a:solidFill>
                <a:latin typeface="Arial" panose="020B0604020202020204" pitchFamily="34" charset="0"/>
                <a:ea typeface="Arial" panose="020B0604020202020204" pitchFamily="34" charset="0"/>
              </a:rPr>
              <a:t>P</a:t>
            </a:r>
            <a:r>
              <a:rPr lang="sr-Latn-RS" sz="1700" dirty="0">
                <a:solidFill>
                  <a:srgbClr val="000000"/>
                </a:solidFill>
                <a:effectLst/>
                <a:latin typeface="Arial" panose="020B0604020202020204" pitchFamily="34" charset="0"/>
                <a:ea typeface="Arial" panose="020B0604020202020204" pitchFamily="34" charset="0"/>
              </a:rPr>
              <a:t>arametri se ne procenjuju direktno na osnovu dostupnog skupa podataka, već se tokom procesa izvlače iz njihovih posteriornih Bjesovih raspodela na osnovu podataka koji su trenutno dostupni. </a:t>
            </a:r>
          </a:p>
          <a:p>
            <a:r>
              <a:rPr lang="sr-Latn-RS" sz="1700" dirty="0">
                <a:solidFill>
                  <a:srgbClr val="000000"/>
                </a:solidFill>
                <a:effectLst/>
                <a:latin typeface="Arial" panose="020B0604020202020204" pitchFamily="34" charset="0"/>
                <a:ea typeface="Arial" panose="020B0604020202020204" pitchFamily="34" charset="0"/>
              </a:rPr>
              <a:t>MI može primeniti samo ako važe MAR i MCAR mehanizmi nedostajanja.</a:t>
            </a:r>
          </a:p>
          <a:p>
            <a:r>
              <a:rPr lang="sr-Latn-RS" sz="1700" kern="100" dirty="0">
                <a:solidFill>
                  <a:srgbClr val="000000"/>
                </a:solidFill>
                <a:effectLst/>
                <a:latin typeface="Arial" panose="020B0604020202020204" pitchFamily="34" charset="0"/>
                <a:ea typeface="Arial" panose="020B0604020202020204" pitchFamily="34" charset="0"/>
              </a:rPr>
              <a:t>Za razliku od EM, MI će kreirati nekoliko verzija skupa podataka, kod kojih su posmatrani podaci isti a imputirane vrednosti za nedostajuće su različiti. Ovaj proces je poznat kao </a:t>
            </a:r>
            <a:r>
              <a:rPr lang="sr-Latn-RS" sz="1700" b="1" kern="100" dirty="0">
                <a:solidFill>
                  <a:srgbClr val="000000"/>
                </a:solidFill>
                <a:effectLst/>
                <a:latin typeface="Arial" panose="020B0604020202020204" pitchFamily="34" charset="0"/>
                <a:ea typeface="Arial" panose="020B0604020202020204" pitchFamily="34" charset="0"/>
              </a:rPr>
              <a:t>augmentacija podataka.</a:t>
            </a:r>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18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25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pic>
        <p:nvPicPr>
          <p:cNvPr id="4" name="Picture 3">
            <a:extLst>
              <a:ext uri="{FF2B5EF4-FFF2-40B4-BE49-F238E27FC236}">
                <a16:creationId xmlns:a16="http://schemas.microsoft.com/office/drawing/2014/main" id="{7A29185C-B8E0-686A-2E9A-299F4BDFA6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242" y="2130274"/>
            <a:ext cx="6052820" cy="3272155"/>
          </a:xfrm>
          <a:prstGeom prst="rect">
            <a:avLst/>
          </a:prstGeom>
          <a:noFill/>
          <a:ln>
            <a:noFill/>
          </a:ln>
        </p:spPr>
      </p:pic>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DC30A1F-8870-56F0-CA28-62D432DDE94C}"/>
                  </a:ext>
                </a:extLst>
              </p:cNvPr>
              <p:cNvSpPr>
                <a:spLocks noGrp="1"/>
              </p:cNvSpPr>
              <p:nvPr>
                <p:ph idx="1"/>
              </p:nvPr>
            </p:nvSpPr>
            <p:spPr>
              <a:xfrm>
                <a:off x="6640497" y="2026967"/>
                <a:ext cx="5226261" cy="3974338"/>
              </a:xfrm>
            </p:spPr>
            <p:txBody>
              <a:bodyPr vert="horz" lIns="91440" tIns="45720" rIns="91440" bIns="45720" rtlCol="0" anchor="t">
                <a:normAutofit fontScale="92500" lnSpcReduction="20000"/>
              </a:bodyPr>
              <a:lstStyle/>
              <a:p>
                <a:pPr marL="0" marR="434340" indent="0" algn="just">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17000"/>
                  </a:lnSpc>
                  <a:spcBef>
                    <a:spcPts val="0"/>
                  </a:spcBef>
                  <a:spcAft>
                    <a:spcPts val="0"/>
                  </a:spcAft>
                  <a:buFont typeface="+mj-lt"/>
                  <a:buAutoNum type="arabicPeriod"/>
                </a:pPr>
                <a:r>
                  <a:rPr lang="sr-Latn-RS" sz="1800" kern="100" dirty="0">
                    <a:solidFill>
                      <a:srgbClr val="000000"/>
                    </a:solidFill>
                    <a:effectLst/>
                    <a:latin typeface="Arial" panose="020B0604020202020204" pitchFamily="34" charset="0"/>
                    <a:ea typeface="Arial" panose="020B0604020202020204" pitchFamily="34" charset="0"/>
                  </a:rPr>
                  <a:t>Skup podataka sa NV (tj. nekompletni skup podataka) se duplira nekoliko puta. Dovoljno je napraviti 3 do 5 kopija (tj. izvršiti 3 do 5 imputacija za svaku NV). Efikasnost konačne estimacije koja je izvršena na osnovu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𝑚</m:t>
                    </m:r>
                  </m:oMath>
                </a14:m>
                <a:r>
                  <a:rPr lang="sr-Latn-RS" sz="1800" kern="100" dirty="0">
                    <a:solidFill>
                      <a:srgbClr val="000000"/>
                    </a:solidFill>
                    <a:effectLst/>
                    <a:latin typeface="Arial" panose="020B0604020202020204" pitchFamily="34" charset="0"/>
                    <a:ea typeface="Arial" panose="020B0604020202020204" pitchFamily="34" charset="0"/>
                  </a:rPr>
                  <a:t> imputacija je približno </a:t>
                </a:r>
                <a14:m>
                  <m:oMath xmlns:m="http://schemas.openxmlformats.org/officeDocument/2006/math">
                    <m:sSup>
                      <m:sSupPr>
                        <m:ctrlPr>
                          <a:rPr lang="sr-Latn-RS" sz="1800" i="1" kern="100">
                            <a:solidFill>
                              <a:srgbClr val="000000"/>
                            </a:solidFill>
                            <a:effectLst/>
                            <a:latin typeface="Cambria Math" panose="02040503050406030204" pitchFamily="18" charset="0"/>
                            <a:ea typeface="Arial" panose="020B0604020202020204" pitchFamily="34" charset="0"/>
                          </a:rPr>
                        </m:ctrlPr>
                      </m:sSupPr>
                      <m:e>
                        <m:r>
                          <a:rPr lang="sr-Latn-RS" sz="1800" i="1" kern="100">
                            <a:solidFill>
                              <a:srgbClr val="000000"/>
                            </a:solidFill>
                            <a:effectLst/>
                            <a:latin typeface="Cambria Math" panose="02040503050406030204" pitchFamily="18" charset="0"/>
                            <a:ea typeface="Arial" panose="020B0604020202020204" pitchFamily="34" charset="0"/>
                          </a:rPr>
                          <m:t>(1+</m:t>
                        </m:r>
                        <m:f>
                          <m:fPr>
                            <m:ctrlPr>
                              <a:rPr lang="sr-Latn-RS" sz="1800" i="1" kern="100">
                                <a:solidFill>
                                  <a:srgbClr val="000000"/>
                                </a:solidFill>
                                <a:effectLst/>
                                <a:latin typeface="Cambria Math" panose="02040503050406030204" pitchFamily="18" charset="0"/>
                                <a:ea typeface="Arial" panose="020B0604020202020204" pitchFamily="34" charset="0"/>
                              </a:rPr>
                            </m:ctrlPr>
                          </m:fPr>
                          <m:num>
                            <m:r>
                              <a:rPr lang="sr-Latn-RS" sz="1800" i="1" kern="100">
                                <a:solidFill>
                                  <a:srgbClr val="000000"/>
                                </a:solidFill>
                                <a:effectLst/>
                                <a:latin typeface="Cambria Math" panose="02040503050406030204" pitchFamily="18" charset="0"/>
                                <a:ea typeface="Arial" panose="020B0604020202020204" pitchFamily="34" charset="0"/>
                              </a:rPr>
                              <m:t>𝛾</m:t>
                            </m:r>
                          </m:num>
                          <m:den>
                            <m:r>
                              <a:rPr lang="sr-Latn-RS" sz="1800" i="1" kern="100">
                                <a:solidFill>
                                  <a:srgbClr val="000000"/>
                                </a:solidFill>
                                <a:effectLst/>
                                <a:latin typeface="Cambria Math" panose="02040503050406030204" pitchFamily="18" charset="0"/>
                                <a:ea typeface="Arial" panose="020B0604020202020204" pitchFamily="34" charset="0"/>
                              </a:rPr>
                              <m:t>𝑚</m:t>
                            </m:r>
                          </m:den>
                        </m:f>
                        <m:r>
                          <a:rPr lang="sr-Latn-RS" sz="1800" i="1" kern="100">
                            <a:solidFill>
                              <a:srgbClr val="000000"/>
                            </a:solidFill>
                            <a:effectLst/>
                            <a:latin typeface="Cambria Math" panose="02040503050406030204" pitchFamily="18" charset="0"/>
                            <a:ea typeface="Arial" panose="020B0604020202020204" pitchFamily="34" charset="0"/>
                          </a:rPr>
                          <m:t>)</m:t>
                        </m:r>
                      </m:e>
                      <m:sup>
                        <m:r>
                          <a:rPr lang="sr-Latn-RS" sz="1800" i="1" kern="100">
                            <a:solidFill>
                              <a:srgbClr val="000000"/>
                            </a:solidFill>
                            <a:effectLst/>
                            <a:latin typeface="Cambria Math" panose="02040503050406030204" pitchFamily="18" charset="0"/>
                            <a:ea typeface="Arial" panose="020B0604020202020204" pitchFamily="34" charset="0"/>
                          </a:rPr>
                          <m:t>−1</m:t>
                        </m:r>
                      </m:sup>
                    </m:sSup>
                  </m:oMath>
                </a14:m>
                <a:r>
                  <a:rPr lang="sr-Latn-RS" sz="1800" kern="100" dirty="0">
                    <a:solidFill>
                      <a:srgbClr val="000000"/>
                    </a:solidFill>
                    <a:effectLst/>
                    <a:latin typeface="Arial" panose="020B0604020202020204" pitchFamily="34" charset="0"/>
                    <a:ea typeface="Arial" panose="020B0604020202020204" pitchFamily="34" charset="0"/>
                  </a:rPr>
                  <a:t>, gde je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𝛾</m:t>
                    </m:r>
                  </m:oMath>
                </a14:m>
                <a:r>
                  <a:rPr lang="sr-Latn-RS" sz="1800" kern="100" dirty="0">
                    <a:solidFill>
                      <a:srgbClr val="000000"/>
                    </a:solidFill>
                    <a:effectLst/>
                    <a:latin typeface="Arial" panose="020B0604020202020204" pitchFamily="34" charset="0"/>
                    <a:ea typeface="Arial" panose="020B0604020202020204" pitchFamily="34" charset="0"/>
                  </a:rPr>
                  <a:t> deo skupa podataka koji je nedostajući;</a:t>
                </a:r>
              </a:p>
              <a:p>
                <a:pPr marL="342900" marR="0" lvl="0" indent="-342900" algn="just">
                  <a:lnSpc>
                    <a:spcPct val="117000"/>
                  </a:lnSpc>
                  <a:spcBef>
                    <a:spcPts val="0"/>
                  </a:spcBef>
                  <a:spcAft>
                    <a:spcPts val="0"/>
                  </a:spcAft>
                  <a:buFont typeface="+mj-lt"/>
                  <a:buAutoNum type="arabicPeriod"/>
                </a:pPr>
                <a:r>
                  <a:rPr lang="sr-Latn-RS" sz="1800" kern="100" dirty="0">
                    <a:solidFill>
                      <a:srgbClr val="000000"/>
                    </a:solidFill>
                    <a:effectLst/>
                    <a:latin typeface="Arial" panose="020B0604020202020204" pitchFamily="34" charset="0"/>
                    <a:ea typeface="Arial" panose="020B0604020202020204" pitchFamily="34" charset="0"/>
                  </a:rPr>
                  <a:t>NV se imputiraju vrednostima iz svake kopije skupa podataka. U svaku kopiju se imputiraju drugačije vrednosti;</a:t>
                </a:r>
              </a:p>
              <a:p>
                <a:pPr marL="342900" marR="0" lvl="0" indent="-342900" algn="just">
                  <a:lnSpc>
                    <a:spcPct val="117000"/>
                  </a:lnSpc>
                  <a:spcBef>
                    <a:spcPts val="0"/>
                  </a:spcBef>
                  <a:spcAft>
                    <a:spcPts val="25"/>
                  </a:spcAft>
                  <a:buFont typeface="+mj-lt"/>
                  <a:buAutoNum type="arabicPeriod"/>
                </a:pPr>
                <a:r>
                  <a:rPr lang="sr-Latn-RS" sz="1800" kern="100" dirty="0">
                    <a:solidFill>
                      <a:srgbClr val="000000"/>
                    </a:solidFill>
                    <a:effectLst/>
                    <a:latin typeface="Arial" panose="020B0604020202020204" pitchFamily="34" charset="0"/>
                    <a:ea typeface="Arial" panose="020B0604020202020204" pitchFamily="34" charset="0"/>
                  </a:rPr>
                  <a:t>Imputirani skupovi podataka se analiziraju uz pomoć statističkih testova i rezultati se sumarizuju.</a:t>
                </a: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DDC30A1F-8870-56F0-CA28-62D432DDE94C}"/>
                  </a:ext>
                </a:extLst>
              </p:cNvPr>
              <p:cNvSpPr>
                <a:spLocks noGrp="1" noRot="1" noChangeAspect="1" noMove="1" noResize="1" noEditPoints="1" noAdjustHandles="1" noChangeArrowheads="1" noChangeShapeType="1" noTextEdit="1"/>
              </p:cNvSpPr>
              <p:nvPr>
                <p:ph idx="1"/>
              </p:nvPr>
            </p:nvSpPr>
            <p:spPr>
              <a:xfrm>
                <a:off x="6640497" y="2026967"/>
                <a:ext cx="5226261" cy="3974338"/>
              </a:xfrm>
              <a:blipFill>
                <a:blip r:embed="rId5"/>
                <a:stretch>
                  <a:fillRect l="-583" r="-699"/>
                </a:stretch>
              </a:blipFill>
            </p:spPr>
            <p:txBody>
              <a:bodyPr/>
              <a:lstStyle/>
              <a:p>
                <a:r>
                  <a:rPr lang="sr-Latn-RS">
                    <a:noFill/>
                  </a:rPr>
                  <a:t> </a:t>
                </a:r>
              </a:p>
            </p:txBody>
          </p:sp>
        </mc:Fallback>
      </mc:AlternateContent>
    </p:spTree>
    <p:extLst>
      <p:ext uri="{BB962C8B-B14F-4D97-AF65-F5344CB8AC3E}">
        <p14:creationId xmlns:p14="http://schemas.microsoft.com/office/powerpoint/2010/main" val="140173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rPr>
                  <a:t>Pre početka procesa je potrebno zadati početne procene vrednosti za srednju vrednost i matrice kovarijanse (one se obično pribavljaju iz EM algoritma).</a:t>
                </a:r>
              </a:p>
              <a:p>
                <a:r>
                  <a:rPr lang="sr-Latn-RS" sz="1700" dirty="0">
                    <a:solidFill>
                      <a:srgbClr val="000000"/>
                    </a:solidFill>
                    <a:effectLst/>
                    <a:latin typeface="Arial" panose="020B0604020202020204" pitchFamily="34" charset="0"/>
                    <a:ea typeface="Arial" panose="020B0604020202020204" pitchFamily="34" charset="0"/>
                  </a:rPr>
                  <a:t>Vrednosti za imputaciju se kreiraju na osnovu dostupnih vrednosti parametara NV a potom se izvlače nove vrednosti parametara na osnovu Bajesovske posteriorne raspodele korišćenjem i posmatranih i nedostajučih podataka.</a:t>
                </a:r>
              </a:p>
              <a:p>
                <a:r>
                  <a:rPr lang="sr-Latn-RS" sz="1700" dirty="0">
                    <a:solidFill>
                      <a:srgbClr val="000000"/>
                    </a:solidFill>
                    <a:effectLst/>
                    <a:latin typeface="Arial" panose="020B0604020202020204" pitchFamily="34" charset="0"/>
                    <a:ea typeface="Arial" panose="020B0604020202020204" pitchFamily="34" charset="0"/>
                  </a:rPr>
                  <a:t> Nadovezivanje ovog procesa simuliranja NV i parametara je šta kreira Markovljev lanac koji će u nekom trenutku konvergirati. </a:t>
                </a:r>
              </a:p>
              <a:p>
                <a:r>
                  <a:rPr lang="sr-Latn-RS" sz="1700" dirty="0">
                    <a:solidFill>
                      <a:srgbClr val="000000"/>
                    </a:solidFill>
                    <a:effectLst/>
                    <a:latin typeface="Arial" panose="020B0604020202020204" pitchFamily="34" charset="0"/>
                    <a:ea typeface="Arial" panose="020B0604020202020204" pitchFamily="34" charset="0"/>
                  </a:rPr>
                  <a:t>Predložena je interpretacija konvergencije u smislu nedostatka serijske zavisnosti: proces je konvergirao 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𝑘</m:t>
                    </m:r>
                  </m:oMath>
                </a14:m>
                <a:r>
                  <a:rPr lang="sr-Latn-RS" sz="1700" dirty="0">
                    <a:solidFill>
                      <a:srgbClr val="000000"/>
                    </a:solidFill>
                    <a:effectLst/>
                    <a:latin typeface="Arial" panose="020B0604020202020204" pitchFamily="34" charset="0"/>
                    <a:ea typeface="Arial" panose="020B0604020202020204" pitchFamily="34" charset="0"/>
                  </a:rPr>
                  <a:t> ciklusa ukoliko je vrednost bilo kog parametra u iteraciji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𝑡</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∈1, 2, …</m:t>
                    </m:r>
                  </m:oMath>
                </a14:m>
                <a:r>
                  <a:rPr lang="sr-Latn-RS" sz="1700" dirty="0">
                    <a:solidFill>
                      <a:srgbClr val="000000"/>
                    </a:solidFill>
                    <a:effectLst/>
                    <a:latin typeface="Arial" panose="020B0604020202020204" pitchFamily="34" charset="0"/>
                    <a:ea typeface="Arial" panose="020B0604020202020204" pitchFamily="34" charset="0"/>
                  </a:rPr>
                  <a:t> statistički nezavisan od svoje vrednosti u iteraciji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𝑡</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𝑘</m:t>
                    </m:r>
                  </m:oMath>
                </a14:m>
                <a:r>
                  <a:rPr lang="sr-Latn-RS" sz="1700" dirty="0">
                    <a:solidFill>
                      <a:srgbClr val="000000"/>
                    </a:solidFill>
                    <a:effectLst/>
                    <a:latin typeface="Arial" panose="020B0604020202020204" pitchFamily="34" charset="0"/>
                    <a:ea typeface="Arial" panose="020B0604020202020204" pitchFamily="34" charset="0"/>
                  </a:rPr>
                  <a:t>. </a:t>
                </a:r>
              </a:p>
              <a:p>
                <a:r>
                  <a:rPr lang="en-US" sz="1700" kern="100" dirty="0" err="1">
                    <a:solidFill>
                      <a:srgbClr val="000000"/>
                    </a:solidFill>
                    <a:effectLst/>
                    <a:latin typeface="Arial" panose="020B0604020202020204" pitchFamily="34" charset="0"/>
                    <a:ea typeface="Arial" panose="020B0604020202020204" pitchFamily="34" charset="0"/>
                  </a:rPr>
                  <a:t>Nakon</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kreacije</a:t>
                </a:r>
                <a:r>
                  <a:rPr lang="en-U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700" i="1" kern="100">
                        <a:solidFill>
                          <a:srgbClr val="000000"/>
                        </a:solidFill>
                        <a:effectLst/>
                        <a:latin typeface="Cambria Math" panose="02040503050406030204" pitchFamily="18" charset="0"/>
                        <a:ea typeface="Arial" panose="020B0604020202020204" pitchFamily="34" charset="0"/>
                      </a:rPr>
                      <m:t>𝑚</m:t>
                    </m:r>
                  </m:oMath>
                </a14:m>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skupova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podataka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oni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mogu</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biti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analizirani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bilo</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kojom</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standardnom</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metodom</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npr</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logistička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regresija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ili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linearna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regresija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koja</a:t>
                </a:r>
                <a:r>
                  <a:rPr lang="en-US" sz="1700" kern="100" dirty="0">
                    <a:solidFill>
                      <a:srgbClr val="000000"/>
                    </a:solidFill>
                    <a:effectLst/>
                    <a:latin typeface="Arial" panose="020B0604020202020204" pitchFamily="34" charset="0"/>
                    <a:ea typeface="Arial" panose="020B0604020202020204" pitchFamily="34" charset="0"/>
                  </a:rPr>
                  <a:t> se </a:t>
                </a:r>
                <a:r>
                  <a:rPr lang="en-US" sz="1700" kern="100" dirty="0" err="1">
                    <a:solidFill>
                      <a:srgbClr val="000000"/>
                    </a:solidFill>
                    <a:effectLst/>
                    <a:latin typeface="Arial" panose="020B0604020202020204" pitchFamily="34" charset="0"/>
                    <a:ea typeface="Arial" panose="020B0604020202020204" pitchFamily="34" charset="0"/>
                  </a:rPr>
                  <a:t>primenjuje</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na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svaki</a:t>
                </a:r>
                <a:r>
                  <a:rPr lang="en-US" sz="1700" kern="100" dirty="0">
                    <a:solidFill>
                      <a:srgbClr val="000000"/>
                    </a:solidFill>
                    <a:effectLst/>
                    <a:latin typeface="Arial" panose="020B0604020202020204" pitchFamily="34" charset="0"/>
                    <a:ea typeface="Arial" panose="020B0604020202020204" pitchFamily="34" charset="0"/>
                  </a:rPr>
                  <a:t> od </a:t>
                </a:r>
                <a:r>
                  <a:rPr lang="en-US" sz="1700" kern="100" dirty="0" err="1">
                    <a:solidFill>
                      <a:srgbClr val="000000"/>
                    </a:solidFill>
                    <a:effectLst/>
                    <a:latin typeface="Arial" panose="020B0604020202020204" pitchFamily="34" charset="0"/>
                    <a:ea typeface="Arial" panose="020B0604020202020204" pitchFamily="34" charset="0"/>
                  </a:rPr>
                  <a:t>tih</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skupova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podataka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kako</a:t>
                </a:r>
                <a:r>
                  <a:rPr lang="en-US" sz="1700" kern="100" dirty="0">
                    <a:solidFill>
                      <a:srgbClr val="000000"/>
                    </a:solidFill>
                    <a:effectLst/>
                    <a:latin typeface="Arial" panose="020B0604020202020204" pitchFamily="34" charset="0"/>
                    <a:ea typeface="Arial" panose="020B0604020202020204" pitchFamily="34" charset="0"/>
                  </a:rPr>
                  <a:t> bi se </a:t>
                </a:r>
                <a:r>
                  <a:rPr lang="en-US" sz="1700" kern="100" dirty="0" err="1">
                    <a:solidFill>
                      <a:srgbClr val="000000"/>
                    </a:solidFill>
                    <a:effectLst/>
                    <a:latin typeface="Arial" panose="020B0604020202020204" pitchFamily="34" charset="0"/>
                    <a:ea typeface="Arial" panose="020B0604020202020204" pitchFamily="34" charset="0"/>
                  </a:rPr>
                  <a:t>dobila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varijabilnost</a:t>
                </a:r>
                <a:r>
                  <a:rPr lang="en-US" sz="17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700" i="1" kern="100">
                        <a:solidFill>
                          <a:srgbClr val="000000"/>
                        </a:solidFill>
                        <a:effectLst/>
                        <a:latin typeface="Cambria Math" panose="02040503050406030204" pitchFamily="18" charset="0"/>
                        <a:ea typeface="Arial" panose="020B0604020202020204" pitchFamily="34" charset="0"/>
                      </a:rPr>
                      <m:t>𝑚</m:t>
                    </m:r>
                  </m:oMath>
                </a14:m>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rezultata</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kojom</a:t>
                </a:r>
                <a:r>
                  <a:rPr lang="en-US" sz="1700" kern="100" dirty="0">
                    <a:solidFill>
                      <a:srgbClr val="000000"/>
                    </a:solidFill>
                    <a:effectLst/>
                    <a:latin typeface="Arial" panose="020B0604020202020204" pitchFamily="34" charset="0"/>
                    <a:ea typeface="Arial" panose="020B0604020202020204" pitchFamily="34" charset="0"/>
                  </a:rPr>
                  <a:t> se </a:t>
                </a:r>
                <a:r>
                  <a:rPr lang="en-US" sz="1700" kern="100" dirty="0" err="1">
                    <a:solidFill>
                      <a:srgbClr val="000000"/>
                    </a:solidFill>
                    <a:effectLst/>
                    <a:latin typeface="Arial" panose="020B0604020202020204" pitchFamily="34" charset="0"/>
                    <a:ea typeface="Arial" panose="020B0604020202020204" pitchFamily="34" charset="0"/>
                  </a:rPr>
                  <a:t>opisuje</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neizvesnost</a:t>
                </a:r>
                <a:r>
                  <a:rPr lang="en-US" sz="1700" kern="100" dirty="0">
                    <a:solidFill>
                      <a:srgbClr val="000000"/>
                    </a:solidFill>
                    <a:effectLst/>
                    <a:latin typeface="Arial" panose="020B0604020202020204" pitchFamily="34" charset="0"/>
                    <a:ea typeface="Arial" panose="020B0604020202020204" pitchFamily="34" charset="0"/>
                  </a:rPr>
                  <a:t> NV. </a:t>
                </a:r>
                <a:endParaRPr lang="sr-Latn-RS" sz="1700" kern="100" dirty="0">
                  <a:solidFill>
                    <a:srgbClr val="000000"/>
                  </a:solidFill>
                  <a:effectLst/>
                  <a:latin typeface="Arial" panose="020B0604020202020204" pitchFamily="34" charset="0"/>
                  <a:ea typeface="Arial" panose="020B0604020202020204" pitchFamily="34" charset="0"/>
                </a:endParaRPr>
              </a:p>
              <a:p>
                <a:endParaRPr lang="sr-Latn-RS" sz="18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341" t="-1034" r="-273"/>
                </a:stretch>
              </a:blipFill>
            </p:spPr>
            <p:txBody>
              <a:bodyPr/>
              <a:lstStyle/>
              <a:p>
                <a:r>
                  <a:rPr lang="sr-Latn-RS">
                    <a:noFill/>
                  </a:rPr>
                  <a:t> </a:t>
                </a:r>
              </a:p>
            </p:txBody>
          </p:sp>
        </mc:Fallback>
      </mc:AlternateContent>
    </p:spTree>
    <p:extLst>
      <p:ext uri="{BB962C8B-B14F-4D97-AF65-F5344CB8AC3E}">
        <p14:creationId xmlns:p14="http://schemas.microsoft.com/office/powerpoint/2010/main" val="308856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10569435" cy="4125258"/>
              </a:xfrm>
            </p:spPr>
            <p:txBody>
              <a:bodyPr vert="horz" lIns="91440" tIns="45720" rIns="91440" bIns="45720" rtlCol="0" anchor="t">
                <a:normAutofit fontScale="92500" lnSpcReduction="10000"/>
              </a:bodyPr>
              <a:lstStyle/>
              <a:p>
                <a:pPr algn="just"/>
                <a:r>
                  <a:rPr lang="sr-Latn-RS" sz="1800" kern="100" dirty="0">
                    <a:solidFill>
                      <a:srgbClr val="000000"/>
                    </a:solidFill>
                    <a:latin typeface="Arial" panose="020B0604020202020204" pitchFamily="34" charset="0"/>
                    <a:ea typeface="Arial" panose="020B0604020202020204" pitchFamily="34" charset="0"/>
                  </a:rPr>
                  <a:t>Nakon kreiranja m skupova podataka, svaki od njih se analizira primenom Rubinovog pravila: </a:t>
                </a:r>
                <a:r>
                  <a:rPr lang="en-US" sz="1800" kern="100" dirty="0">
                    <a:solidFill>
                      <a:srgbClr val="000000"/>
                    </a:solidFill>
                    <a:effectLst/>
                    <a:latin typeface="Arial" panose="020B0604020202020204" pitchFamily="34" charset="0"/>
                    <a:ea typeface="Arial" panose="020B0604020202020204" pitchFamily="34" charset="0"/>
                  </a:rPr>
                  <a:t>Neka </a:t>
                </a:r>
                <a14:m>
                  <m:oMath xmlns:m="http://schemas.openxmlformats.org/officeDocument/2006/math">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oMath>
                </a14:m>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označava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procenu</a:t>
                </a:r>
                <a:r>
                  <a:rPr lang="en-US" sz="1800" kern="100" dirty="0">
                    <a:solidFill>
                      <a:srgbClr val="000000"/>
                    </a:solidFill>
                    <a:effectLst/>
                    <a:latin typeface="Arial" panose="020B0604020202020204" pitchFamily="34" charset="0"/>
                    <a:ea typeface="Arial" panose="020B0604020202020204" pitchFamily="34" charset="0"/>
                  </a:rPr>
                  <a:t> od </a:t>
                </a:r>
                <a:r>
                  <a:rPr lang="en-US" sz="1800" kern="100" dirty="0" err="1">
                    <a:solidFill>
                      <a:srgbClr val="000000"/>
                    </a:solidFill>
                    <a:effectLst/>
                    <a:latin typeface="Arial" panose="020B0604020202020204" pitchFamily="34" charset="0"/>
                    <a:ea typeface="Arial" panose="020B0604020202020204" pitchFamily="34" charset="0"/>
                  </a:rPr>
                  <a:t>interesa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Arial" panose="020B0604020202020204" pitchFamily="34" charset="0"/>
                      </a:rPr>
                      <m:t>𝑈</m:t>
                    </m:r>
                  </m:oMath>
                </a14:m>
                <a:r>
                  <a:rPr lang="en-US" sz="1800" kern="100" dirty="0">
                    <a:solidFill>
                      <a:srgbClr val="000000"/>
                    </a:solidFill>
                    <a:effectLst/>
                    <a:latin typeface="Arial" panose="020B0604020202020204" pitchFamily="34" charset="0"/>
                    <a:ea typeface="Arial" panose="020B0604020202020204" pitchFamily="34" charset="0"/>
                  </a:rPr>
                  <a:t> je </a:t>
                </a:r>
                <a:r>
                  <a:rPr lang="en-US" sz="1800" kern="100" dirty="0" err="1">
                    <a:solidFill>
                      <a:srgbClr val="000000"/>
                    </a:solidFill>
                    <a:effectLst/>
                    <a:latin typeface="Arial" panose="020B0604020202020204" pitchFamily="34" charset="0"/>
                    <a:ea typeface="Arial" panose="020B0604020202020204" pitchFamily="34" charset="0"/>
                  </a:rPr>
                  <a:t>procenjena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varijansa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Nakon</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što</a:t>
                </a:r>
                <a:r>
                  <a:rPr lang="en-US" sz="1800" kern="100" dirty="0">
                    <a:solidFill>
                      <a:srgbClr val="000000"/>
                    </a:solidFill>
                    <a:effectLst/>
                    <a:latin typeface="Arial" panose="020B0604020202020204" pitchFamily="34" charset="0"/>
                    <a:ea typeface="Arial" panose="020B0604020202020204" pitchFamily="34" charset="0"/>
                  </a:rPr>
                  <a:t> se </a:t>
                </a:r>
                <a:r>
                  <a:rPr lang="en-US" sz="1800" kern="100" dirty="0" err="1">
                    <a:solidFill>
                      <a:srgbClr val="000000"/>
                    </a:solidFill>
                    <a:effectLst/>
                    <a:latin typeface="Arial" panose="020B0604020202020204" pitchFamily="34" charset="0"/>
                    <a:ea typeface="Arial" panose="020B0604020202020204" pitchFamily="34" charset="0"/>
                  </a:rPr>
                  <a:t>dobave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imputacije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dobijaju</a:t>
                </a:r>
                <a:r>
                  <a:rPr lang="en-US" sz="1800" kern="100" dirty="0">
                    <a:solidFill>
                      <a:srgbClr val="000000"/>
                    </a:solidFill>
                    <a:effectLst/>
                    <a:latin typeface="Arial" panose="020B0604020202020204" pitchFamily="34" charset="0"/>
                    <a:ea typeface="Arial" panose="020B0604020202020204" pitchFamily="34" charset="0"/>
                  </a:rPr>
                  <a:t> se </a:t>
                </a:r>
                <a:r>
                  <a:rPr lang="en-US" sz="1800" kern="100" dirty="0" err="1">
                    <a:solidFill>
                      <a:srgbClr val="000000"/>
                    </a:solidFill>
                    <a:effectLst/>
                    <a:latin typeface="Arial" panose="020B0604020202020204" pitchFamily="34" charset="0"/>
                    <a:ea typeface="Arial" panose="020B0604020202020204" pitchFamily="34" charset="0"/>
                  </a:rPr>
                  <a:t>procene</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e>
                      <m:sub>
                        <m:r>
                          <a:rPr lang="en-US" sz="1800" i="1" kern="100">
                            <a:solidFill>
                              <a:srgbClr val="000000"/>
                            </a:solidFill>
                            <a:effectLst/>
                            <a:latin typeface="Cambria Math" panose="02040503050406030204" pitchFamily="18" charset="0"/>
                            <a:ea typeface="Arial" panose="020B0604020202020204" pitchFamily="34" charset="0"/>
                          </a:rPr>
                          <m:t>1</m:t>
                        </m:r>
                      </m:sub>
                    </m:sSub>
                    <m:r>
                      <a:rPr lang="en-U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e>
                      <m:sub>
                        <m:r>
                          <a:rPr lang="en-US" sz="1800" i="1" kern="100">
                            <a:solidFill>
                              <a:srgbClr val="000000"/>
                            </a:solidFill>
                            <a:effectLst/>
                            <a:latin typeface="Cambria Math" panose="02040503050406030204" pitchFamily="18" charset="0"/>
                            <a:ea typeface="Arial" panose="020B0604020202020204" pitchFamily="34" charset="0"/>
                          </a:rPr>
                          <m:t>2</m:t>
                        </m:r>
                      </m:sub>
                    </m:sSub>
                    <m:r>
                      <a:rPr lang="en-U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e>
                      <m:sub>
                        <m:r>
                          <a:rPr lang="en-US" sz="1800" i="1" kern="100">
                            <a:solidFill>
                              <a:srgbClr val="000000"/>
                            </a:solidFill>
                            <a:effectLst/>
                            <a:latin typeface="Cambria Math" panose="02040503050406030204" pitchFamily="18" charset="0"/>
                            <a:ea typeface="Arial" panose="020B0604020202020204" pitchFamily="34" charset="0"/>
                          </a:rPr>
                          <m:t>𝑚</m:t>
                        </m:r>
                      </m:sub>
                    </m:sSub>
                    <m:r>
                      <a:rPr lang="en-US" sz="1800" i="1" kern="100">
                        <a:solidFill>
                          <a:srgbClr val="000000"/>
                        </a:solidFill>
                        <a:effectLst/>
                        <a:latin typeface="Cambria Math" panose="02040503050406030204" pitchFamily="18" charset="0"/>
                        <a:ea typeface="Arial" panose="020B0604020202020204" pitchFamily="34" charset="0"/>
                      </a:rPr>
                      <m:t> </m:t>
                    </m:r>
                  </m:oMath>
                </a14:m>
                <a:r>
                  <a:rPr lang="en-US" sz="1800" kern="100" dirty="0" err="1">
                    <a:solidFill>
                      <a:srgbClr val="000000"/>
                    </a:solidFill>
                    <a:effectLst/>
                    <a:latin typeface="Arial" panose="020B0604020202020204" pitchFamily="34" charset="0"/>
                    <a:ea typeface="Arial" panose="020B0604020202020204" pitchFamily="34" charset="0"/>
                  </a:rPr>
                  <a:t>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njihove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respektivne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varijanse</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𝑈</m:t>
                        </m:r>
                      </m:e>
                      <m:sub>
                        <m:r>
                          <a:rPr lang="en-US" sz="1800" i="1" kern="100">
                            <a:solidFill>
                              <a:srgbClr val="000000"/>
                            </a:solidFill>
                            <a:effectLst/>
                            <a:latin typeface="Cambria Math" panose="02040503050406030204" pitchFamily="18" charset="0"/>
                            <a:ea typeface="Arial" panose="020B0604020202020204" pitchFamily="34" charset="0"/>
                          </a:rPr>
                          <m:t>1</m:t>
                        </m:r>
                      </m:sub>
                    </m:sSub>
                    <m:r>
                      <a:rPr lang="en-U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𝑈</m:t>
                        </m:r>
                      </m:e>
                      <m:sub>
                        <m:r>
                          <a:rPr lang="en-US" sz="1800" i="1" kern="100">
                            <a:solidFill>
                              <a:srgbClr val="000000"/>
                            </a:solidFill>
                            <a:effectLst/>
                            <a:latin typeface="Cambria Math" panose="02040503050406030204" pitchFamily="18" charset="0"/>
                            <a:ea typeface="Arial" panose="020B0604020202020204" pitchFamily="34" charset="0"/>
                          </a:rPr>
                          <m:t>2</m:t>
                        </m:r>
                      </m:sub>
                    </m:sSub>
                    <m:r>
                      <a:rPr lang="en-U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𝑈</m:t>
                        </m:r>
                      </m:e>
                      <m:sub>
                        <m:r>
                          <a:rPr lang="en-US" sz="1800" i="1" kern="100">
                            <a:solidFill>
                              <a:srgbClr val="000000"/>
                            </a:solidFill>
                            <a:effectLst/>
                            <a:latin typeface="Cambria Math" panose="02040503050406030204" pitchFamily="18" charset="0"/>
                            <a:ea typeface="Arial" panose="020B0604020202020204" pitchFamily="34" charset="0"/>
                          </a:rPr>
                          <m:t>𝑚</m:t>
                        </m:r>
                      </m:sub>
                    </m:sSub>
                    <m:r>
                      <a:rPr lang="en-US" sz="1800" i="1" kern="100">
                        <a:solidFill>
                          <a:srgbClr val="000000"/>
                        </a:solidFill>
                        <a:effectLst/>
                        <a:latin typeface="Cambria Math" panose="02040503050406030204" pitchFamily="18" charset="0"/>
                        <a:ea typeface="Arial" panose="020B0604020202020204" pitchFamily="34" charset="0"/>
                      </a:rPr>
                      <m:t>.</m:t>
                    </m:r>
                  </m:oMath>
                </a14:m>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Krajnja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procena</a:t>
                </a:r>
                <a:r>
                  <a:rPr lang="en-US" sz="1800" kern="100" dirty="0">
                    <a:solidFill>
                      <a:srgbClr val="000000"/>
                    </a:solidFill>
                    <a:effectLst/>
                    <a:latin typeface="Arial" panose="020B0604020202020204" pitchFamily="34" charset="0"/>
                    <a:ea typeface="Arial" panose="020B0604020202020204" pitchFamily="34" charset="0"/>
                  </a:rPr>
                  <a:t> (MI </a:t>
                </a:r>
                <a:r>
                  <a:rPr lang="en-US" sz="1800" kern="100" dirty="0" err="1">
                    <a:solidFill>
                      <a:srgbClr val="000000"/>
                    </a:solidFill>
                    <a:effectLst/>
                    <a:latin typeface="Arial" panose="020B0604020202020204" pitchFamily="34" charset="0"/>
                    <a:ea typeface="Arial" panose="020B0604020202020204" pitchFamily="34" charset="0"/>
                  </a:rPr>
                  <a:t>procena</a:t>
                </a:r>
                <a:r>
                  <a:rPr lang="en-US" sz="1800" kern="100" dirty="0">
                    <a:solidFill>
                      <a:srgbClr val="000000"/>
                    </a:solidFill>
                    <a:effectLst/>
                    <a:latin typeface="Arial" panose="020B0604020202020204" pitchFamily="34" charset="0"/>
                    <a:ea typeface="Arial" panose="020B0604020202020204" pitchFamily="34" charset="0"/>
                  </a:rPr>
                  <a:t>) je </a:t>
                </a:r>
                <a:r>
                  <a:rPr lang="en-US" sz="1800" kern="100" dirty="0" err="1">
                    <a:solidFill>
                      <a:srgbClr val="000000"/>
                    </a:solidFill>
                    <a:effectLst/>
                    <a:latin typeface="Arial" panose="020B0604020202020204" pitchFamily="34" charset="0"/>
                    <a:ea typeface="Arial" panose="020B0604020202020204" pitchFamily="34" charset="0"/>
                  </a:rPr>
                  <a:t>izražena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preko</a:t>
                </a:r>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sr-Latn-RS" sz="1800" i="1"/>
                          </m:ctrlPr>
                        </m:accPr>
                        <m:e>
                          <m:r>
                            <a:rPr lang="en-US" sz="1800" i="1"/>
                            <m:t>𝑅</m:t>
                          </m:r>
                        </m:e>
                      </m:acc>
                      <m:r>
                        <a:rPr lang="en-US" sz="1800" i="1"/>
                        <m:t>=</m:t>
                      </m:r>
                      <m:f>
                        <m:fPr>
                          <m:ctrlPr>
                            <a:rPr lang="sr-Latn-RS" sz="1800" i="1"/>
                          </m:ctrlPr>
                        </m:fPr>
                        <m:num>
                          <m:r>
                            <a:rPr lang="en-US" sz="1800" i="1"/>
                            <m:t>1</m:t>
                          </m:r>
                        </m:num>
                        <m:den>
                          <m:r>
                            <a:rPr lang="en-US" sz="1800" i="1"/>
                            <m:t>𝑚</m:t>
                          </m:r>
                        </m:den>
                      </m:f>
                      <m:nary>
                        <m:naryPr>
                          <m:chr m:val="∑"/>
                          <m:limLoc m:val="undOvr"/>
                          <m:ctrlPr>
                            <a:rPr lang="sr-Latn-RS" sz="1800" i="1"/>
                          </m:ctrlPr>
                        </m:naryPr>
                        <m:sub>
                          <m:r>
                            <a:rPr lang="en-US" sz="1800" i="1"/>
                            <m:t>𝑖</m:t>
                          </m:r>
                          <m:r>
                            <a:rPr lang="en-US" sz="1800" i="1"/>
                            <m:t>=1</m:t>
                          </m:r>
                        </m:sub>
                        <m:sup>
                          <m:r>
                            <a:rPr lang="en-US" sz="1800" i="1"/>
                            <m:t>𝑚</m:t>
                          </m:r>
                        </m:sup>
                        <m:e>
                          <m:sSub>
                            <m:sSubPr>
                              <m:ctrlPr>
                                <a:rPr lang="sr-Latn-RS" sz="1800" i="1"/>
                              </m:ctrlPr>
                            </m:sSubPr>
                            <m:e>
                              <m:acc>
                                <m:accPr>
                                  <m:chr m:val="̂"/>
                                  <m:ctrlPr>
                                    <a:rPr lang="sr-Latn-RS" sz="1800" i="1"/>
                                  </m:ctrlPr>
                                </m:accPr>
                                <m:e>
                                  <m:r>
                                    <a:rPr lang="en-US" sz="1800" i="1"/>
                                    <m:t>𝑅</m:t>
                                  </m:r>
                                </m:e>
                              </m:acc>
                            </m:e>
                            <m:sub>
                              <m:r>
                                <a:rPr lang="en-US" sz="1800" i="1"/>
                                <m:t>𝑖</m:t>
                              </m:r>
                            </m:sub>
                          </m:sSub>
                          <m:r>
                            <a:rPr lang="en-US" sz="1800" i="1"/>
                            <m:t>.</m:t>
                          </m:r>
                        </m:e>
                      </m:nary>
                    </m:oMath>
                  </m:oMathPara>
                </a14:m>
                <a:endParaRPr lang="sr-Latn-RS" sz="1800" dirty="0"/>
              </a:p>
              <a:p>
                <a:pPr marL="8890" marR="0" indent="-8890" algn="just">
                  <a:lnSpc>
                    <a:spcPct val="117000"/>
                  </a:lnSpc>
                  <a:spcBef>
                    <a:spcPts val="0"/>
                  </a:spcBef>
                  <a:spcAft>
                    <a:spcPts val="25"/>
                  </a:spcAft>
                </a:pPr>
                <a:r>
                  <a:rPr lang="sr-Latn-R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Varijansa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procene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ima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dve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komponente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varijabilnost</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unutar</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svakog</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skupa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podataka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između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svih</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skupova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podataka</a:t>
                </a:r>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ctr">
                  <a:lnSpc>
                    <a:spcPct val="117000"/>
                  </a:lnSpc>
                  <a:spcBef>
                    <a:spcPts val="0"/>
                  </a:spcBef>
                  <a:spcAft>
                    <a:spcPts val="25"/>
                  </a:spcAft>
                  <a:buNone/>
                </a:pPr>
                <a:r>
                  <a:rPr lang="sr-Latn-RS" sz="1800" kern="100" dirty="0">
                    <a:solidFill>
                      <a:srgbClr val="000000"/>
                    </a:solidFill>
                    <a:effectLst/>
                    <a:ea typeface="Arial" panose="020B0604020202020204" pitchFamily="34" charset="0"/>
                  </a:rPr>
                  <a:t>              </a:t>
                </a:r>
                <a14:m>
                  <m:oMath xmlns:m="http://schemas.openxmlformats.org/officeDocument/2006/math">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𝑈</m:t>
                        </m:r>
                      </m:e>
                    </m:acc>
                    <m:r>
                      <a:rPr lang="en-US" sz="1800" i="1" kern="100">
                        <a:solidFill>
                          <a:srgbClr val="000000"/>
                        </a:solidFill>
                        <a:effectLst/>
                        <a:latin typeface="Cambria Math" panose="02040503050406030204" pitchFamily="18" charset="0"/>
                        <a:ea typeface="Arial" panose="020B0604020202020204" pitchFamily="34" charset="0"/>
                      </a:rPr>
                      <m:t>=</m:t>
                    </m:r>
                    <m:f>
                      <m:fPr>
                        <m:ctrlPr>
                          <a:rPr lang="sr-Latn-RS" sz="1800" i="1" kern="100">
                            <a:solidFill>
                              <a:srgbClr val="000000"/>
                            </a:solidFill>
                            <a:effectLst/>
                            <a:latin typeface="Cambria Math" panose="02040503050406030204" pitchFamily="18" charset="0"/>
                            <a:ea typeface="Arial" panose="020B0604020202020204" pitchFamily="34" charset="0"/>
                          </a:rPr>
                        </m:ctrlPr>
                      </m:fPr>
                      <m:num>
                        <m:r>
                          <a:rPr lang="en-US" sz="1800" i="1" kern="100">
                            <a:solidFill>
                              <a:srgbClr val="000000"/>
                            </a:solidFill>
                            <a:effectLst/>
                            <a:latin typeface="Cambria Math" panose="02040503050406030204" pitchFamily="18" charset="0"/>
                            <a:ea typeface="Arial" panose="020B0604020202020204" pitchFamily="34" charset="0"/>
                          </a:rPr>
                          <m:t>1</m:t>
                        </m:r>
                      </m:num>
                      <m:den>
                        <m:r>
                          <a:rPr lang="en-US" sz="1800" i="1" kern="100">
                            <a:solidFill>
                              <a:srgbClr val="000000"/>
                            </a:solidFill>
                            <a:effectLst/>
                            <a:latin typeface="Cambria Math" panose="02040503050406030204" pitchFamily="18" charset="0"/>
                            <a:ea typeface="Arial" panose="020B0604020202020204" pitchFamily="34" charset="0"/>
                          </a:rPr>
                          <m:t>𝑚</m:t>
                        </m:r>
                      </m:den>
                    </m:f>
                    <m:nary>
                      <m:naryPr>
                        <m:chr m:val="∑"/>
                        <m:limLoc m:val="undOvr"/>
                        <m:ctrlPr>
                          <a:rPr lang="sr-Latn-RS" sz="1800" i="1" kern="100">
                            <a:solidFill>
                              <a:srgbClr val="000000"/>
                            </a:solidFill>
                            <a:effectLst/>
                            <a:latin typeface="Cambria Math" panose="02040503050406030204" pitchFamily="18" charset="0"/>
                            <a:ea typeface="Arial" panose="020B0604020202020204" pitchFamily="34" charset="0"/>
                          </a:rPr>
                        </m:ctrlPr>
                      </m:naryPr>
                      <m:sub>
                        <m:r>
                          <a:rPr lang="en-US" sz="1800" i="1" kern="100">
                            <a:solidFill>
                              <a:srgbClr val="000000"/>
                            </a:solidFill>
                            <a:effectLst/>
                            <a:latin typeface="Cambria Math" panose="02040503050406030204" pitchFamily="18" charset="0"/>
                            <a:ea typeface="Arial" panose="020B0604020202020204" pitchFamily="34" charset="0"/>
                          </a:rPr>
                          <m:t>𝑖</m:t>
                        </m:r>
                        <m:r>
                          <a:rPr lang="en-US" sz="1800" i="1" kern="100">
                            <a:solidFill>
                              <a:srgbClr val="000000"/>
                            </a:solidFill>
                            <a:effectLst/>
                            <a:latin typeface="Cambria Math" panose="02040503050406030204" pitchFamily="18" charset="0"/>
                            <a:ea typeface="Arial" panose="020B0604020202020204" pitchFamily="34" charset="0"/>
                          </a:rPr>
                          <m:t>=1</m:t>
                        </m:r>
                      </m:sub>
                      <m:sup>
                        <m:r>
                          <a:rPr lang="en-US" sz="1800" i="1" kern="100">
                            <a:solidFill>
                              <a:srgbClr val="000000"/>
                            </a:solidFill>
                            <a:effectLst/>
                            <a:latin typeface="Cambria Math" panose="02040503050406030204" pitchFamily="18" charset="0"/>
                            <a:ea typeface="Arial" panose="020B0604020202020204" pitchFamily="34" charset="0"/>
                          </a:rPr>
                          <m:t>𝑚</m:t>
                        </m:r>
                      </m:sup>
                      <m:e>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𝑈</m:t>
                            </m:r>
                          </m:e>
                          <m:sub>
                            <m:r>
                              <a:rPr lang="en-US" sz="1800" i="1" kern="100">
                                <a:solidFill>
                                  <a:srgbClr val="000000"/>
                                </a:solidFill>
                                <a:effectLst/>
                                <a:latin typeface="Cambria Math" panose="02040503050406030204" pitchFamily="18" charset="0"/>
                                <a:ea typeface="Arial" panose="020B0604020202020204" pitchFamily="34" charset="0"/>
                              </a:rPr>
                              <m:t>𝑖</m:t>
                            </m:r>
                          </m:sub>
                        </m:sSub>
                      </m:e>
                    </m:nary>
                    <m:r>
                      <a:rPr lang="en-U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a typeface="Arial" panose="020B0604020202020204" pitchFamily="34" charset="0"/>
                  </a:rPr>
                  <a:t>  </a:t>
                </a:r>
                <a:r>
                  <a:rPr lang="en-US" sz="1800" kern="100" dirty="0">
                    <a:solidFill>
                      <a:srgbClr val="000000"/>
                    </a:solidFill>
                    <a:ea typeface="Arial" panose="020B0604020202020204" pitchFamily="34" charset="0"/>
                  </a:rPr>
                  <a:t> </a:t>
                </a:r>
                <a14:m>
                  <m:oMath xmlns:m="http://schemas.openxmlformats.org/officeDocument/2006/math">
                    <m:r>
                      <a:rPr lang="en-US" sz="1800" i="1" kern="100">
                        <a:solidFill>
                          <a:srgbClr val="000000"/>
                        </a:solidFill>
                        <a:latin typeface="Cambria Math" panose="02040503050406030204" pitchFamily="18" charset="0"/>
                        <a:ea typeface="Arial" panose="020B0604020202020204" pitchFamily="34" charset="0"/>
                      </a:rPr>
                      <m:t>𝐵</m:t>
                    </m:r>
                    <m:r>
                      <a:rPr lang="en-US" sz="1800" i="1" kern="100">
                        <a:solidFill>
                          <a:srgbClr val="000000"/>
                        </a:solidFill>
                        <a:latin typeface="Cambria Math" panose="02040503050406030204" pitchFamily="18" charset="0"/>
                        <a:ea typeface="Arial" panose="020B0604020202020204" pitchFamily="34" charset="0"/>
                      </a:rPr>
                      <m:t>=</m:t>
                    </m:r>
                    <m:f>
                      <m:fPr>
                        <m:ctrlPr>
                          <a:rPr lang="sr-Latn-RS" sz="1800" i="1" kern="100">
                            <a:solidFill>
                              <a:srgbClr val="000000"/>
                            </a:solidFill>
                            <a:latin typeface="Cambria Math" panose="02040503050406030204" pitchFamily="18" charset="0"/>
                            <a:ea typeface="Arial" panose="020B0604020202020204" pitchFamily="34" charset="0"/>
                          </a:rPr>
                        </m:ctrlPr>
                      </m:fPr>
                      <m:num>
                        <m:r>
                          <a:rPr lang="en-US" sz="1800" i="1" kern="100">
                            <a:solidFill>
                              <a:srgbClr val="000000"/>
                            </a:solidFill>
                            <a:latin typeface="Cambria Math" panose="02040503050406030204" pitchFamily="18" charset="0"/>
                            <a:ea typeface="Arial" panose="020B0604020202020204" pitchFamily="34" charset="0"/>
                          </a:rPr>
                          <m:t>1</m:t>
                        </m:r>
                      </m:num>
                      <m:den>
                        <m:r>
                          <a:rPr lang="en-US" sz="1800" i="1" kern="100">
                            <a:solidFill>
                              <a:srgbClr val="000000"/>
                            </a:solidFill>
                            <a:latin typeface="Cambria Math" panose="02040503050406030204" pitchFamily="18" charset="0"/>
                            <a:ea typeface="Arial" panose="020B0604020202020204" pitchFamily="34" charset="0"/>
                          </a:rPr>
                          <m:t>𝑚</m:t>
                        </m:r>
                        <m:r>
                          <a:rPr lang="en-US" sz="1800" i="1" kern="100">
                            <a:solidFill>
                              <a:srgbClr val="000000"/>
                            </a:solidFill>
                            <a:latin typeface="Cambria Math" panose="02040503050406030204" pitchFamily="18" charset="0"/>
                            <a:ea typeface="Arial" panose="020B0604020202020204" pitchFamily="34" charset="0"/>
                          </a:rPr>
                          <m:t>−1</m:t>
                        </m:r>
                      </m:den>
                    </m:f>
                    <m:nary>
                      <m:naryPr>
                        <m:chr m:val="∑"/>
                        <m:limLoc m:val="undOvr"/>
                        <m:ctrlPr>
                          <a:rPr lang="sr-Latn-RS" sz="1800" i="1" kern="100">
                            <a:solidFill>
                              <a:srgbClr val="000000"/>
                            </a:solidFill>
                            <a:latin typeface="Cambria Math" panose="02040503050406030204" pitchFamily="18" charset="0"/>
                            <a:ea typeface="Arial" panose="020B0604020202020204" pitchFamily="34" charset="0"/>
                          </a:rPr>
                        </m:ctrlPr>
                      </m:naryPr>
                      <m:sub>
                        <m:r>
                          <a:rPr lang="en-US" sz="1800" i="1" kern="100">
                            <a:solidFill>
                              <a:srgbClr val="000000"/>
                            </a:solidFill>
                            <a:latin typeface="Cambria Math" panose="02040503050406030204" pitchFamily="18" charset="0"/>
                            <a:ea typeface="Arial" panose="020B0604020202020204" pitchFamily="34" charset="0"/>
                          </a:rPr>
                          <m:t>𝑖</m:t>
                        </m:r>
                        <m:r>
                          <a:rPr lang="en-US" sz="1800" i="1" kern="100">
                            <a:solidFill>
                              <a:srgbClr val="000000"/>
                            </a:solidFill>
                            <a:latin typeface="Cambria Math" panose="02040503050406030204" pitchFamily="18" charset="0"/>
                            <a:ea typeface="Arial" panose="020B0604020202020204" pitchFamily="34" charset="0"/>
                          </a:rPr>
                          <m:t>=1</m:t>
                        </m:r>
                      </m:sub>
                      <m:sup>
                        <m:r>
                          <a:rPr lang="en-US" sz="1800" i="1" kern="100">
                            <a:solidFill>
                              <a:srgbClr val="000000"/>
                            </a:solidFill>
                            <a:latin typeface="Cambria Math" panose="02040503050406030204" pitchFamily="18" charset="0"/>
                            <a:ea typeface="Arial" panose="020B0604020202020204" pitchFamily="34" charset="0"/>
                          </a:rPr>
                          <m:t>𝑚</m:t>
                        </m:r>
                      </m:sup>
                      <m:e>
                        <m:sSup>
                          <m:sSupPr>
                            <m:ctrlPr>
                              <a:rPr lang="sr-Latn-RS" sz="1800" i="1" kern="100">
                                <a:solidFill>
                                  <a:srgbClr val="000000"/>
                                </a:solidFill>
                                <a:latin typeface="Cambria Math" panose="02040503050406030204" pitchFamily="18" charset="0"/>
                                <a:ea typeface="Arial" panose="020B0604020202020204" pitchFamily="34" charset="0"/>
                              </a:rPr>
                            </m:ctrlPr>
                          </m:sSupPr>
                          <m:e>
                            <m:r>
                              <a:rPr lang="en-US" sz="1800" i="1" kern="100">
                                <a:solidFill>
                                  <a:srgbClr val="000000"/>
                                </a:solidFill>
                                <a:latin typeface="Cambria Math" panose="02040503050406030204" pitchFamily="18" charset="0"/>
                                <a:ea typeface="Arial" panose="020B0604020202020204" pitchFamily="34" charset="0"/>
                              </a:rPr>
                              <m:t>(</m:t>
                            </m:r>
                            <m:sSub>
                              <m:sSubPr>
                                <m:ctrlPr>
                                  <a:rPr lang="sr-Latn-RS" sz="1800" i="1" kern="100">
                                    <a:solidFill>
                                      <a:srgbClr val="000000"/>
                                    </a:solidFill>
                                    <a:latin typeface="Cambria Math" panose="02040503050406030204" pitchFamily="18" charset="0"/>
                                    <a:ea typeface="Arial" panose="020B0604020202020204" pitchFamily="34" charset="0"/>
                                  </a:rPr>
                                </m:ctrlPr>
                              </m:sSubPr>
                              <m:e>
                                <m:acc>
                                  <m:accPr>
                                    <m:chr m:val="̂"/>
                                    <m:ctrlPr>
                                      <a:rPr lang="sr-Latn-RS" sz="1800" i="1" kern="100">
                                        <a:solidFill>
                                          <a:srgbClr val="000000"/>
                                        </a:solidFill>
                                        <a:latin typeface="Cambria Math" panose="02040503050406030204" pitchFamily="18" charset="0"/>
                                        <a:ea typeface="Arial" panose="020B0604020202020204" pitchFamily="34" charset="0"/>
                                      </a:rPr>
                                    </m:ctrlPr>
                                  </m:accPr>
                                  <m:e>
                                    <m:r>
                                      <a:rPr lang="en-US" sz="1800" i="1" kern="100">
                                        <a:solidFill>
                                          <a:srgbClr val="000000"/>
                                        </a:solidFill>
                                        <a:latin typeface="Cambria Math" panose="02040503050406030204" pitchFamily="18" charset="0"/>
                                        <a:ea typeface="Arial" panose="020B0604020202020204" pitchFamily="34" charset="0"/>
                                      </a:rPr>
                                      <m:t>𝑅</m:t>
                                    </m:r>
                                  </m:e>
                                </m:acc>
                              </m:e>
                              <m:sub>
                                <m:r>
                                  <a:rPr lang="en-US" sz="1800" i="1" kern="100">
                                    <a:solidFill>
                                      <a:srgbClr val="000000"/>
                                    </a:solidFill>
                                    <a:latin typeface="Cambria Math" panose="02040503050406030204" pitchFamily="18" charset="0"/>
                                    <a:ea typeface="Arial" panose="020B0604020202020204" pitchFamily="34" charset="0"/>
                                  </a:rPr>
                                  <m:t>𝑖</m:t>
                                </m:r>
                              </m:sub>
                            </m:sSub>
                            <m:r>
                              <a:rPr lang="en-US" sz="1800" i="1" kern="100">
                                <a:solidFill>
                                  <a:srgbClr val="000000"/>
                                </a:solidFill>
                                <a:latin typeface="Cambria Math" panose="02040503050406030204" pitchFamily="18" charset="0"/>
                                <a:ea typeface="Arial" panose="020B0604020202020204" pitchFamily="34" charset="0"/>
                              </a:rPr>
                              <m:t>−</m:t>
                            </m:r>
                            <m:acc>
                              <m:accPr>
                                <m:chr m:val="̅"/>
                                <m:ctrlPr>
                                  <a:rPr lang="sr-Latn-RS" sz="1800" i="1" kern="100">
                                    <a:solidFill>
                                      <a:srgbClr val="000000"/>
                                    </a:solidFill>
                                    <a:latin typeface="Cambria Math" panose="02040503050406030204" pitchFamily="18" charset="0"/>
                                    <a:ea typeface="Arial" panose="020B0604020202020204" pitchFamily="34" charset="0"/>
                                  </a:rPr>
                                </m:ctrlPr>
                              </m:accPr>
                              <m:e>
                                <m:r>
                                  <a:rPr lang="en-US" sz="1800" i="1" kern="100">
                                    <a:solidFill>
                                      <a:srgbClr val="000000"/>
                                    </a:solidFill>
                                    <a:latin typeface="Cambria Math" panose="02040503050406030204" pitchFamily="18" charset="0"/>
                                    <a:ea typeface="Arial" panose="020B0604020202020204" pitchFamily="34" charset="0"/>
                                  </a:rPr>
                                  <m:t>𝑅</m:t>
                                </m:r>
                              </m:e>
                            </m:acc>
                            <m:r>
                              <a:rPr lang="en-US" sz="1800" i="1" kern="100">
                                <a:solidFill>
                                  <a:srgbClr val="000000"/>
                                </a:solidFill>
                                <a:latin typeface="Cambria Math" panose="02040503050406030204" pitchFamily="18" charset="0"/>
                                <a:ea typeface="Arial" panose="020B0604020202020204" pitchFamily="34" charset="0"/>
                              </a:rPr>
                              <m:t>)</m:t>
                            </m:r>
                          </m:e>
                          <m:sup>
                            <m:r>
                              <a:rPr lang="en-US" sz="1800" i="1" kern="100">
                                <a:solidFill>
                                  <a:srgbClr val="000000"/>
                                </a:solidFill>
                                <a:latin typeface="Cambria Math" panose="02040503050406030204" pitchFamily="18" charset="0"/>
                                <a:ea typeface="Arial" panose="020B0604020202020204" pitchFamily="34" charset="0"/>
                              </a:rPr>
                              <m:t>2</m:t>
                            </m:r>
                          </m:sup>
                        </m:sSup>
                      </m:e>
                    </m:nary>
                  </m:oMath>
                </a14:m>
                <a:endParaRPr lang="sr-Latn-RS" sz="1800" kern="100" dirty="0">
                  <a:solidFill>
                    <a:srgbClr val="000000"/>
                  </a:solidFill>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endParaRPr lang="sr-Latn-RS" sz="1800" dirty="0"/>
              </a:p>
              <a:p>
                <a:pPr marL="8890" marR="0" indent="-8890" algn="just">
                  <a:lnSpc>
                    <a:spcPct val="117000"/>
                  </a:lnSpc>
                  <a:spcBef>
                    <a:spcPts val="0"/>
                  </a:spcBef>
                  <a:spcAft>
                    <a:spcPts val="25"/>
                  </a:spcAft>
                </a:pPr>
                <a:r>
                  <a:rPr lang="sr-Latn-R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Ukupna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varijansa</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Arial" panose="020B0604020202020204" pitchFamily="34" charset="0"/>
                      </a:rPr>
                      <m:t>𝑇</m:t>
                    </m:r>
                  </m:oMath>
                </a14:m>
                <a:r>
                  <a:rPr lang="en-US" sz="1800" kern="100" dirty="0">
                    <a:solidFill>
                      <a:srgbClr val="000000"/>
                    </a:solidFill>
                    <a:effectLst/>
                    <a:latin typeface="Arial" panose="020B0604020202020204" pitchFamily="34" charset="0"/>
                    <a:ea typeface="Arial" panose="020B0604020202020204" pitchFamily="34" charset="0"/>
                  </a:rPr>
                  <a:t> je </a:t>
                </a:r>
                <a:r>
                  <a:rPr lang="en-US" sz="1800" kern="100" dirty="0" err="1">
                    <a:solidFill>
                      <a:srgbClr val="000000"/>
                    </a:solidFill>
                    <a:effectLst/>
                    <a:latin typeface="Arial" panose="020B0604020202020204" pitchFamily="34" charset="0"/>
                    <a:ea typeface="Arial" panose="020B0604020202020204" pitchFamily="34" charset="0"/>
                  </a:rPr>
                  <a:t>korigovana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suma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ove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dve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komponente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faktorom</a:t>
                </a:r>
                <a:r>
                  <a:rPr lang="en-US" sz="1800" kern="100" dirty="0">
                    <a:solidFill>
                      <a:srgbClr val="000000"/>
                    </a:solidFill>
                    <a:effectLst/>
                    <a:latin typeface="Arial" panose="020B0604020202020204" pitchFamily="34" charset="0"/>
                    <a:ea typeface="Arial" panose="020B0604020202020204" pitchFamily="34" charset="0"/>
                  </a:rPr>
                  <a:t> koji </a:t>
                </a:r>
                <a:r>
                  <a:rPr lang="en-US" sz="1800" kern="100" dirty="0" err="1">
                    <a:solidFill>
                      <a:srgbClr val="000000"/>
                    </a:solidFill>
                    <a:effectLst/>
                    <a:latin typeface="Arial" panose="020B0604020202020204" pitchFamily="34" charset="0"/>
                    <a:ea typeface="Arial" panose="020B0604020202020204" pitchFamily="34" charset="0"/>
                  </a:rPr>
                  <a:t>uračunava</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grešku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simulacije</a:t>
                </a:r>
                <a:r>
                  <a:rPr lang="en-US" sz="1800" kern="100" dirty="0">
                    <a:solidFill>
                      <a:srgbClr val="000000"/>
                    </a:solidFill>
                    <a:effectLst/>
                    <a:latin typeface="Arial" panose="020B0604020202020204" pitchFamily="34" charset="0"/>
                    <a:ea typeface="Arial" panose="020B0604020202020204" pitchFamily="34" charset="0"/>
                  </a:rPr>
                  <a:t> u </a:t>
                </a:r>
                <a14:m>
                  <m:oMath xmlns:m="http://schemas.openxmlformats.org/officeDocument/2006/math">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oMath>
                </a14:m>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ctr">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en-US" sz="1800" i="1" kern="100">
                          <a:solidFill>
                            <a:srgbClr val="000000"/>
                          </a:solidFill>
                          <a:effectLst/>
                          <a:latin typeface="Cambria Math" panose="02040503050406030204" pitchFamily="18" charset="0"/>
                          <a:ea typeface="Arial" panose="020B0604020202020204" pitchFamily="34" charset="0"/>
                        </a:rPr>
                        <m:t>𝑇</m:t>
                      </m:r>
                      <m:r>
                        <a:rPr lang="en-US" sz="1800" i="1" kern="100">
                          <a:solidFill>
                            <a:srgbClr val="000000"/>
                          </a:solidFill>
                          <a:effectLst/>
                          <a:latin typeface="Cambria Math" panose="02040503050406030204" pitchFamily="18" charset="0"/>
                          <a:ea typeface="Arial" panose="020B0604020202020204" pitchFamily="34" charset="0"/>
                        </a:rPr>
                        <m:t>=</m:t>
                      </m:r>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𝑈</m:t>
                          </m:r>
                        </m:e>
                      </m:acc>
                      <m:r>
                        <a:rPr lang="en-US" sz="1800" i="1" kern="100">
                          <a:solidFill>
                            <a:srgbClr val="000000"/>
                          </a:solidFill>
                          <a:effectLst/>
                          <a:latin typeface="Cambria Math" panose="02040503050406030204" pitchFamily="18" charset="0"/>
                          <a:ea typeface="Arial" panose="020B0604020202020204" pitchFamily="34" charset="0"/>
                        </a:rPr>
                        <m:t>+(1+</m:t>
                      </m:r>
                      <m:f>
                        <m:fPr>
                          <m:ctrlPr>
                            <a:rPr lang="sr-Latn-RS" sz="1800" i="1" kern="100">
                              <a:solidFill>
                                <a:srgbClr val="000000"/>
                              </a:solidFill>
                              <a:effectLst/>
                              <a:latin typeface="Cambria Math" panose="02040503050406030204" pitchFamily="18" charset="0"/>
                              <a:ea typeface="Arial" panose="020B0604020202020204" pitchFamily="34" charset="0"/>
                            </a:rPr>
                          </m:ctrlPr>
                        </m:fPr>
                        <m:num>
                          <m:r>
                            <a:rPr lang="en-US" sz="1800" i="1" kern="100">
                              <a:solidFill>
                                <a:srgbClr val="000000"/>
                              </a:solidFill>
                              <a:effectLst/>
                              <a:latin typeface="Cambria Math" panose="02040503050406030204" pitchFamily="18" charset="0"/>
                              <a:ea typeface="Arial" panose="020B0604020202020204" pitchFamily="34" charset="0"/>
                            </a:rPr>
                            <m:t>1</m:t>
                          </m:r>
                        </m:num>
                        <m:den>
                          <m:r>
                            <a:rPr lang="en-US" sz="1800" i="1" kern="100">
                              <a:solidFill>
                                <a:srgbClr val="000000"/>
                              </a:solidFill>
                              <a:effectLst/>
                              <a:latin typeface="Cambria Math" panose="02040503050406030204" pitchFamily="18" charset="0"/>
                              <a:ea typeface="Arial" panose="020B0604020202020204" pitchFamily="34" charset="0"/>
                            </a:rPr>
                            <m:t>𝑚</m:t>
                          </m:r>
                        </m:den>
                      </m:f>
                      <m:r>
                        <a:rPr lang="en-US" sz="1800" i="1" kern="100">
                          <a:solidFill>
                            <a:srgbClr val="000000"/>
                          </a:solidFill>
                          <a:effectLst/>
                          <a:latin typeface="Cambria Math" panose="02040503050406030204" pitchFamily="18" charset="0"/>
                          <a:ea typeface="Arial" panose="020B0604020202020204" pitchFamily="34" charset="0"/>
                        </a:rPr>
                        <m:t>)</m:t>
                      </m:r>
                      <m:r>
                        <a:rPr lang="en-US" sz="1800" i="1" kern="100">
                          <a:solidFill>
                            <a:srgbClr val="000000"/>
                          </a:solidFill>
                          <a:effectLst/>
                          <a:latin typeface="Cambria Math" panose="02040503050406030204" pitchFamily="18" charset="0"/>
                          <a:ea typeface="Arial" panose="020B0604020202020204" pitchFamily="34" charset="0"/>
                        </a:rPr>
                        <m:t>𝐵</m:t>
                      </m:r>
                    </m:oMath>
                  </m:oMathPara>
                </a14:m>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ctr">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algn="just"/>
                <a:endParaRPr lang="sr-Latn-RS" sz="1800" kern="100" dirty="0">
                  <a:solidFill>
                    <a:srgbClr val="000000"/>
                  </a:solidFill>
                  <a:effectLst/>
                  <a:latin typeface="Arial" panose="020B0604020202020204" pitchFamily="34" charset="0"/>
                  <a:ea typeface="Arial" panose="020B0604020202020204" pitchFamily="34" charset="0"/>
                </a:endParaRPr>
              </a:p>
              <a:p>
                <a:endParaRPr lang="sr-Latn-RS" sz="14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10569435" cy="4125258"/>
              </a:xfrm>
              <a:blipFill>
                <a:blip r:embed="rId4"/>
                <a:stretch>
                  <a:fillRect l="-288" t="-1477" r="-2249"/>
                </a:stretch>
              </a:blipFill>
            </p:spPr>
            <p:txBody>
              <a:bodyPr/>
              <a:lstStyle/>
              <a:p>
                <a:r>
                  <a:rPr lang="sr-Latn-RS">
                    <a:noFill/>
                  </a:rPr>
                  <a:t> </a:t>
                </a:r>
              </a:p>
            </p:txBody>
          </p:sp>
        </mc:Fallback>
      </mc:AlternateContent>
    </p:spTree>
    <p:extLst>
      <p:ext uri="{BB962C8B-B14F-4D97-AF65-F5344CB8AC3E}">
        <p14:creationId xmlns:p14="http://schemas.microsoft.com/office/powerpoint/2010/main" val="151776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10569435" cy="4125258"/>
              </a:xfrm>
            </p:spPr>
            <p:txBody>
              <a:bodyPr vert="horz" lIns="91440" tIns="45720" rIns="91440" bIns="45720" rtlCol="0" anchor="t">
                <a:normAutofit/>
              </a:bodyPr>
              <a:lstStyle/>
              <a:p>
                <a:pPr marL="8890" marR="0" indent="-8890" algn="just">
                  <a:lnSpc>
                    <a:spcPct val="117000"/>
                  </a:lnSpc>
                  <a:spcBef>
                    <a:spcPts val="0"/>
                  </a:spcBef>
                  <a:spcAft>
                    <a:spcPts val="25"/>
                  </a:spcAft>
                </a:pPr>
                <a:r>
                  <a:rPr lang="sr-Latn-RS" sz="1800" kern="100" dirty="0">
                    <a:solidFill>
                      <a:srgbClr val="000000"/>
                    </a:solidFill>
                    <a:effectLst/>
                    <a:latin typeface="Arial" panose="020B0604020202020204" pitchFamily="34" charset="0"/>
                    <a:ea typeface="Arial" panose="020B0604020202020204" pitchFamily="34" charset="0"/>
                  </a:rPr>
                  <a:t>  </a:t>
                </a:r>
                <a:r>
                  <a:rPr lang="en-US" sz="1800" kern="100" dirty="0">
                    <a:solidFill>
                      <a:srgbClr val="000000"/>
                    </a:solidFill>
                    <a:effectLst/>
                    <a:latin typeface="Arial" panose="020B0604020202020204" pitchFamily="34" charset="0"/>
                    <a:ea typeface="Arial" panose="020B0604020202020204" pitchFamily="34" charset="0"/>
                  </a:rPr>
                  <a:t>Za </a:t>
                </a:r>
                <a:r>
                  <a:rPr lang="en-US" sz="1800" kern="100" dirty="0" err="1">
                    <a:solidFill>
                      <a:srgbClr val="000000"/>
                    </a:solidFill>
                    <a:effectLst/>
                    <a:latin typeface="Arial" panose="020B0604020202020204" pitchFamily="34" charset="0"/>
                    <a:ea typeface="Arial" panose="020B0604020202020204" pitchFamily="34" charset="0"/>
                  </a:rPr>
                  <a:t>intervale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pouzdanosti</a:t>
                </a:r>
                <a:r>
                  <a:rPr lang="en-US" sz="1800" kern="100" dirty="0">
                    <a:solidFill>
                      <a:srgbClr val="000000"/>
                    </a:solidFill>
                    <a:effectLst/>
                    <a:latin typeface="Arial" panose="020B0604020202020204" pitchFamily="34" charset="0"/>
                    <a:ea typeface="Arial" panose="020B0604020202020204" pitchFamily="34" charset="0"/>
                  </a:rPr>
                  <a:t>, Rubin </a:t>
                </a:r>
                <a:r>
                  <a:rPr lang="en-US" sz="1800" kern="100" dirty="0" err="1">
                    <a:solidFill>
                      <a:srgbClr val="000000"/>
                    </a:solidFill>
                    <a:effectLst/>
                    <a:latin typeface="Arial" panose="020B0604020202020204" pitchFamily="34" charset="0"/>
                    <a:ea typeface="Arial" panose="020B0604020202020204" pitchFamily="34" charset="0"/>
                  </a:rPr>
                  <a:t>daje</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aproksmaciju</a:t>
                </a:r>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acc>
                        <m:accPr>
                          <m:chr m:val="̅"/>
                          <m:ctrlPr>
                            <a:rPr lang="sr-Latn-RS" sz="1800" i="1" kern="100">
                              <a:solidFill>
                                <a:srgbClr val="000000"/>
                              </a:solidFill>
                              <a:effectLst/>
                              <a:latin typeface="Cambria Math" panose="02040503050406030204" pitchFamily="18" charset="0"/>
                              <a:ea typeface="Arial" panose="020B0604020202020204" pitchFamily="34" charset="0"/>
                            </a:rPr>
                          </m:ctrlPr>
                        </m:accPr>
                        <m:e>
                          <m:r>
                            <a:rPr lang="en-US" sz="1800" i="1" kern="100">
                              <a:solidFill>
                                <a:srgbClr val="000000"/>
                              </a:solidFill>
                              <a:effectLst/>
                              <a:latin typeface="Cambria Math" panose="02040503050406030204" pitchFamily="18" charset="0"/>
                              <a:ea typeface="Arial" panose="020B0604020202020204" pitchFamily="34" charset="0"/>
                            </a:rPr>
                            <m:t>𝑅</m:t>
                          </m:r>
                        </m:e>
                      </m:acc>
                      <m:r>
                        <a:rPr lang="en-U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𝑡</m:t>
                          </m:r>
                        </m:e>
                        <m:sub>
                          <m:r>
                            <a:rPr lang="en-US" sz="1800" i="1" kern="100">
                              <a:solidFill>
                                <a:srgbClr val="000000"/>
                              </a:solidFill>
                              <a:effectLst/>
                              <a:latin typeface="Cambria Math" panose="02040503050406030204" pitchFamily="18" charset="0"/>
                              <a:ea typeface="Arial" panose="020B0604020202020204" pitchFamily="34" charset="0"/>
                            </a:rPr>
                            <m:t>𝑣</m:t>
                          </m:r>
                        </m:sub>
                      </m:sSub>
                      <m:rad>
                        <m:radPr>
                          <m:degHide m:val="on"/>
                          <m:ctrlPr>
                            <a:rPr lang="sr-Latn-RS" sz="1800" i="1" kern="100">
                              <a:solidFill>
                                <a:srgbClr val="000000"/>
                              </a:solidFill>
                              <a:effectLst/>
                              <a:latin typeface="Cambria Math" panose="02040503050406030204" pitchFamily="18" charset="0"/>
                              <a:ea typeface="Arial" panose="020B0604020202020204" pitchFamily="34" charset="0"/>
                            </a:rPr>
                          </m:ctrlPr>
                        </m:radPr>
                        <m:deg/>
                        <m:e>
                          <m:r>
                            <a:rPr lang="en-US" sz="1800" i="1" kern="100">
                              <a:solidFill>
                                <a:srgbClr val="000000"/>
                              </a:solidFill>
                              <a:effectLst/>
                              <a:latin typeface="Cambria Math" panose="02040503050406030204" pitchFamily="18" charset="0"/>
                              <a:ea typeface="Arial" panose="020B0604020202020204" pitchFamily="34" charset="0"/>
                            </a:rPr>
                            <m:t>𝑇</m:t>
                          </m:r>
                        </m:e>
                      </m:rad>
                    </m:oMath>
                  </m:oMathPara>
                </a14:m>
                <a:endParaRPr lang="sr-Latn-RS" sz="1800" kern="100" dirty="0">
                  <a:solidFill>
                    <a:srgbClr val="000000"/>
                  </a:solidFill>
                  <a:effectLst/>
                  <a:latin typeface="Arial" panose="020B0604020202020204" pitchFamily="34" charset="0"/>
                  <a:ea typeface="Arial" panose="020B0604020202020204" pitchFamily="34" charset="0"/>
                </a:endParaRPr>
              </a:p>
              <a:p>
                <a:pPr marL="6350" marR="434340" indent="-6350" algn="just">
                  <a:lnSpc>
                    <a:spcPct val="117000"/>
                  </a:lnSpc>
                  <a:spcBef>
                    <a:spcPts val="0"/>
                  </a:spcBef>
                  <a:spcAft>
                    <a:spcPts val="25"/>
                  </a:spcAft>
                </a:pPr>
                <a:r>
                  <a:rPr lang="sr-Latn-RS" sz="1800" kern="100" dirty="0">
                    <a:solidFill>
                      <a:srgbClr val="000000"/>
                    </a:solidFill>
                    <a:latin typeface="Arial" panose="020B0604020202020204" pitchFamily="34" charset="0"/>
                    <a:ea typeface="Arial" panose="020B0604020202020204" pitchFamily="34" charset="0"/>
                  </a:rPr>
                  <a:t>  St</a:t>
                </a:r>
                <a:r>
                  <a:rPr lang="en-US" sz="1800" kern="100" dirty="0" err="1">
                    <a:solidFill>
                      <a:srgbClr val="000000"/>
                    </a:solidFill>
                    <a:effectLst/>
                    <a:latin typeface="Arial" panose="020B0604020202020204" pitchFamily="34" charset="0"/>
                    <a:ea typeface="Arial" panose="020B0604020202020204" pitchFamily="34" charset="0"/>
                  </a:rPr>
                  <a:t>epen</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slobode</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Arial" panose="020B0604020202020204" pitchFamily="34" charset="0"/>
                      </a:rPr>
                      <m:t>𝑣</m:t>
                    </m:r>
                    <m:r>
                      <a:rPr lang="sr-Latn-RS" sz="1800" b="0" i="0" kern="100" smtClean="0">
                        <a:solidFill>
                          <a:srgbClr val="000000"/>
                        </a:solidFill>
                        <a:effectLst/>
                        <a:latin typeface="Cambria Math" panose="02040503050406030204" pitchFamily="18" charset="0"/>
                        <a:ea typeface="Arial" panose="020B0604020202020204" pitchFamily="34" charset="0"/>
                      </a:rPr>
                      <m:t> </m:t>
                    </m:r>
                    <m:r>
                      <m:rPr>
                        <m:sty m:val="p"/>
                      </m:rPr>
                      <a:rPr lang="sr-Latn-RS" sz="1800" b="0" i="0" kern="100" smtClean="0">
                        <a:solidFill>
                          <a:srgbClr val="000000"/>
                        </a:solidFill>
                        <a:effectLst/>
                        <a:latin typeface="Cambria Math" panose="02040503050406030204" pitchFamily="18" charset="0"/>
                        <a:ea typeface="Arial" panose="020B0604020202020204" pitchFamily="34" charset="0"/>
                      </a:rPr>
                      <m:t>je</m:t>
                    </m:r>
                  </m:oMath>
                </a14:m>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procenjen</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kao</a:t>
                </a:r>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en-US" sz="1800" i="1" kern="100">
                          <a:solidFill>
                            <a:srgbClr val="000000"/>
                          </a:solidFill>
                          <a:effectLst/>
                          <a:latin typeface="Cambria Math" panose="02040503050406030204" pitchFamily="18" charset="0"/>
                          <a:ea typeface="Arial" panose="020B0604020202020204" pitchFamily="34" charset="0"/>
                        </a:rPr>
                        <m:t>𝑣</m:t>
                      </m:r>
                      <m:r>
                        <a:rPr lang="en-US" sz="1800" i="1" kern="100">
                          <a:solidFill>
                            <a:srgbClr val="000000"/>
                          </a:solidFill>
                          <a:effectLst/>
                          <a:latin typeface="Cambria Math" panose="02040503050406030204" pitchFamily="18" charset="0"/>
                          <a:ea typeface="Arial" panose="020B0604020202020204" pitchFamily="34" charset="0"/>
                        </a:rPr>
                        <m:t>=</m:t>
                      </m:r>
                      <m:d>
                        <m:dPr>
                          <m:ctrlPr>
                            <a:rPr lang="sr-Latn-RS" sz="1800" i="1" kern="100">
                              <a:solidFill>
                                <a:srgbClr val="000000"/>
                              </a:solidFill>
                              <a:effectLst/>
                              <a:latin typeface="Cambria Math" panose="02040503050406030204" pitchFamily="18" charset="0"/>
                              <a:ea typeface="Arial" panose="020B0604020202020204" pitchFamily="34" charset="0"/>
                            </a:rPr>
                          </m:ctrlPr>
                        </m:dPr>
                        <m:e>
                          <m:r>
                            <a:rPr lang="en-US" sz="1800" i="1" kern="100">
                              <a:solidFill>
                                <a:srgbClr val="000000"/>
                              </a:solidFill>
                              <a:effectLst/>
                              <a:latin typeface="Cambria Math" panose="02040503050406030204" pitchFamily="18" charset="0"/>
                              <a:ea typeface="Arial" panose="020B0604020202020204" pitchFamily="34" charset="0"/>
                            </a:rPr>
                            <m:t>𝑚</m:t>
                          </m:r>
                          <m:r>
                            <a:rPr lang="en-US" sz="1800" i="1" kern="100">
                              <a:solidFill>
                                <a:srgbClr val="000000"/>
                              </a:solidFill>
                              <a:effectLst/>
                              <a:latin typeface="Cambria Math" panose="02040503050406030204" pitchFamily="18" charset="0"/>
                              <a:ea typeface="Arial" panose="020B0604020202020204" pitchFamily="34" charset="0"/>
                            </a:rPr>
                            <m:t>−1</m:t>
                          </m:r>
                        </m:e>
                      </m:d>
                      <m:sSup>
                        <m:sSupPr>
                          <m:ctrlPr>
                            <a:rPr lang="sr-Latn-RS" sz="1800" i="1" kern="100">
                              <a:solidFill>
                                <a:srgbClr val="000000"/>
                              </a:solidFill>
                              <a:effectLst/>
                              <a:latin typeface="Cambria Math" panose="02040503050406030204" pitchFamily="18" charset="0"/>
                              <a:ea typeface="Arial" panose="020B0604020202020204" pitchFamily="34" charset="0"/>
                            </a:rPr>
                          </m:ctrlPr>
                        </m:sSupPr>
                        <m:e>
                          <m:d>
                            <m:dPr>
                              <m:begChr m:val="{"/>
                              <m:endChr m:val="}"/>
                              <m:ctrlPr>
                                <a:rPr lang="sr-Latn-RS" sz="1800" i="1" kern="100">
                                  <a:solidFill>
                                    <a:srgbClr val="000000"/>
                                  </a:solidFill>
                                  <a:effectLst/>
                                  <a:latin typeface="Cambria Math" panose="02040503050406030204" pitchFamily="18" charset="0"/>
                                  <a:ea typeface="Arial" panose="020B0604020202020204" pitchFamily="34" charset="0"/>
                                </a:rPr>
                              </m:ctrlPr>
                            </m:dPr>
                            <m:e>
                              <m:r>
                                <a:rPr lang="en-US" sz="1800" i="1" kern="100">
                                  <a:solidFill>
                                    <a:srgbClr val="000000"/>
                                  </a:solidFill>
                                  <a:effectLst/>
                                  <a:latin typeface="Cambria Math" panose="02040503050406030204" pitchFamily="18" charset="0"/>
                                  <a:ea typeface="Arial" panose="020B0604020202020204" pitchFamily="34" charset="0"/>
                                </a:rPr>
                                <m:t>1+</m:t>
                              </m:r>
                              <m:f>
                                <m:fPr>
                                  <m:ctrlPr>
                                    <a:rPr lang="sr-Latn-RS" sz="1800" i="1" kern="100">
                                      <a:solidFill>
                                        <a:srgbClr val="000000"/>
                                      </a:solidFill>
                                      <a:effectLst/>
                                      <a:latin typeface="Cambria Math" panose="02040503050406030204" pitchFamily="18" charset="0"/>
                                      <a:ea typeface="Arial" panose="020B0604020202020204" pitchFamily="34" charset="0"/>
                                    </a:rPr>
                                  </m:ctrlPr>
                                </m:fPr>
                                <m:num>
                                  <m:r>
                                    <a:rPr lang="en-US" sz="1800" i="1" kern="100">
                                      <a:solidFill>
                                        <a:srgbClr val="000000"/>
                                      </a:solidFill>
                                      <a:effectLst/>
                                      <a:latin typeface="Cambria Math" panose="02040503050406030204" pitchFamily="18" charset="0"/>
                                      <a:ea typeface="Arial" panose="020B0604020202020204" pitchFamily="34" charset="0"/>
                                    </a:rPr>
                                    <m:t>𝑊</m:t>
                                  </m:r>
                                </m:num>
                                <m:den>
                                  <m:d>
                                    <m:dPr>
                                      <m:ctrlPr>
                                        <a:rPr lang="sr-Latn-RS" sz="1800" i="1" kern="100">
                                          <a:solidFill>
                                            <a:srgbClr val="000000"/>
                                          </a:solidFill>
                                          <a:effectLst/>
                                          <a:latin typeface="Cambria Math" panose="02040503050406030204" pitchFamily="18" charset="0"/>
                                          <a:ea typeface="Arial" panose="020B0604020202020204" pitchFamily="34" charset="0"/>
                                        </a:rPr>
                                      </m:ctrlPr>
                                    </m:dPr>
                                    <m:e>
                                      <m:r>
                                        <a:rPr lang="en-US" sz="1800" i="1" kern="100">
                                          <a:solidFill>
                                            <a:srgbClr val="000000"/>
                                          </a:solidFill>
                                          <a:effectLst/>
                                          <a:latin typeface="Cambria Math" panose="02040503050406030204" pitchFamily="18" charset="0"/>
                                          <a:ea typeface="Arial" panose="020B0604020202020204" pitchFamily="34" charset="0"/>
                                        </a:rPr>
                                        <m:t>1+</m:t>
                                      </m:r>
                                      <m:f>
                                        <m:fPr>
                                          <m:ctrlPr>
                                            <a:rPr lang="sr-Latn-RS" sz="1800" i="1" kern="100">
                                              <a:solidFill>
                                                <a:srgbClr val="000000"/>
                                              </a:solidFill>
                                              <a:effectLst/>
                                              <a:latin typeface="Cambria Math" panose="02040503050406030204" pitchFamily="18" charset="0"/>
                                              <a:ea typeface="Arial" panose="020B0604020202020204" pitchFamily="34" charset="0"/>
                                            </a:rPr>
                                          </m:ctrlPr>
                                        </m:fPr>
                                        <m:num>
                                          <m:r>
                                            <a:rPr lang="en-US" sz="1800" i="1" kern="100">
                                              <a:solidFill>
                                                <a:srgbClr val="000000"/>
                                              </a:solidFill>
                                              <a:effectLst/>
                                              <a:latin typeface="Cambria Math" panose="02040503050406030204" pitchFamily="18" charset="0"/>
                                              <a:ea typeface="Arial" panose="020B0604020202020204" pitchFamily="34" charset="0"/>
                                            </a:rPr>
                                            <m:t>1</m:t>
                                          </m:r>
                                        </m:num>
                                        <m:den>
                                          <m:r>
                                            <a:rPr lang="en-US" sz="1800" i="1" kern="100">
                                              <a:solidFill>
                                                <a:srgbClr val="000000"/>
                                              </a:solidFill>
                                              <a:effectLst/>
                                              <a:latin typeface="Cambria Math" panose="02040503050406030204" pitchFamily="18" charset="0"/>
                                              <a:ea typeface="Arial" panose="020B0604020202020204" pitchFamily="34" charset="0"/>
                                            </a:rPr>
                                            <m:t>𝑚</m:t>
                                          </m:r>
                                        </m:den>
                                      </m:f>
                                    </m:e>
                                  </m:d>
                                  <m:r>
                                    <a:rPr lang="en-US" sz="1800" i="1" kern="100">
                                      <a:solidFill>
                                        <a:srgbClr val="000000"/>
                                      </a:solidFill>
                                      <a:effectLst/>
                                      <a:latin typeface="Cambria Math" panose="02040503050406030204" pitchFamily="18" charset="0"/>
                                      <a:ea typeface="Arial" panose="020B0604020202020204" pitchFamily="34" charset="0"/>
                                    </a:rPr>
                                    <m:t>𝐵</m:t>
                                  </m:r>
                                </m:den>
                              </m:f>
                            </m:e>
                          </m:d>
                        </m:e>
                        <m:sup>
                          <m:r>
                            <a:rPr lang="en-US" sz="1800" i="1" kern="100">
                              <a:solidFill>
                                <a:srgbClr val="000000"/>
                              </a:solidFill>
                              <a:effectLst/>
                              <a:latin typeface="Cambria Math" panose="02040503050406030204" pitchFamily="18" charset="0"/>
                              <a:ea typeface="Arial" panose="020B0604020202020204" pitchFamily="34" charset="0"/>
                            </a:rPr>
                            <m:t>2</m:t>
                          </m:r>
                        </m:sup>
                      </m:sSup>
                      <m:r>
                        <a:rPr lang="en-US" sz="1800" i="1" kern="100">
                          <a:solidFill>
                            <a:srgbClr val="000000"/>
                          </a:solidFill>
                          <a:effectLst/>
                          <a:latin typeface="Cambria Math" panose="02040503050406030204" pitchFamily="18" charset="0"/>
                          <a:ea typeface="Arial" panose="020B0604020202020204" pitchFamily="34" charset="0"/>
                        </a:rPr>
                        <m:t>,</m:t>
                      </m:r>
                    </m:oMath>
                  </m:oMathPara>
                </a14:m>
                <a:endParaRPr lang="sr-Latn-RS" sz="1800" kern="100" dirty="0">
                  <a:solidFill>
                    <a:srgbClr val="000000"/>
                  </a:solidFill>
                  <a:effectLst/>
                  <a:latin typeface="Arial" panose="020B0604020202020204" pitchFamily="34" charset="0"/>
                  <a:ea typeface="Arial" panose="020B0604020202020204" pitchFamily="34" charset="0"/>
                </a:endParaRPr>
              </a:p>
              <a:p>
                <a:pPr marL="6350" marR="434340" indent="-6350" algn="just">
                  <a:lnSpc>
                    <a:spcPct val="117000"/>
                  </a:lnSpc>
                  <a:spcBef>
                    <a:spcPts val="0"/>
                  </a:spcBef>
                  <a:spcAft>
                    <a:spcPts val="25"/>
                  </a:spcAft>
                </a:pPr>
                <a:r>
                  <a:rPr lang="en-US" sz="1800" kern="100" dirty="0">
                    <a:solidFill>
                      <a:srgbClr val="000000"/>
                    </a:solidFill>
                    <a:effectLst/>
                    <a:latin typeface="Arial" panose="020B0604020202020204" pitchFamily="34" charset="0"/>
                    <a:ea typeface="Arial" panose="020B0604020202020204" pitchFamily="34" charset="0"/>
                  </a:rPr>
                  <a:t> </a:t>
                </a:r>
                <a:r>
                  <a:rPr lang="sr-Latn-R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en-US" sz="1800" i="1" kern="100">
                            <a:solidFill>
                              <a:srgbClr val="000000"/>
                            </a:solidFill>
                            <a:effectLst/>
                            <a:latin typeface="Cambria Math" panose="02040503050406030204" pitchFamily="18" charset="0"/>
                            <a:ea typeface="Arial" panose="020B0604020202020204" pitchFamily="34" charset="0"/>
                          </a:rPr>
                          <m:t>𝑡</m:t>
                        </m:r>
                      </m:e>
                      <m:sub>
                        <m:r>
                          <a:rPr lang="en-US" sz="1800" i="1" kern="100">
                            <a:solidFill>
                              <a:srgbClr val="000000"/>
                            </a:solidFill>
                            <a:effectLst/>
                            <a:latin typeface="Cambria Math" panose="02040503050406030204" pitchFamily="18" charset="0"/>
                            <a:ea typeface="Arial" panose="020B0604020202020204" pitchFamily="34" charset="0"/>
                          </a:rPr>
                          <m:t>𝑣</m:t>
                        </m:r>
                      </m:sub>
                    </m:sSub>
                  </m:oMath>
                </a14:m>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odgovarajući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fraktil</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centralne</a:t>
                </a:r>
                <a:r>
                  <a:rPr lang="en-US" sz="1800" kern="100" dirty="0">
                    <a:solidFill>
                      <a:srgbClr val="000000"/>
                    </a:solidFill>
                    <a:effectLst/>
                    <a:latin typeface="Arial" panose="020B0604020202020204" pitchFamily="34" charset="0"/>
                    <a:ea typeface="Arial" panose="020B0604020202020204" pitchFamily="34" charset="0"/>
                  </a:rPr>
                  <a:t> t </a:t>
                </a:r>
                <a:r>
                  <a:rPr lang="en-US" sz="1800" kern="100" dirty="0" err="1">
                    <a:solidFill>
                      <a:srgbClr val="000000"/>
                    </a:solidFill>
                    <a:effectLst/>
                    <a:latin typeface="Arial" panose="020B0604020202020204" pitchFamily="34" charset="0"/>
                    <a:ea typeface="Arial" panose="020B0604020202020204" pitchFamily="34" charset="0"/>
                  </a:rPr>
                  <a:t>raspodele</a:t>
                </a:r>
                <a:r>
                  <a:rPr lang="sr-Latn-RS" sz="1800" kern="100" dirty="0">
                    <a:solidFill>
                      <a:srgbClr val="000000"/>
                    </a:solidFill>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marR="434340" indent="0" algn="ctr">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algn="just"/>
                <a:endParaRPr lang="sr-Latn-RS" sz="1800" kern="100" dirty="0">
                  <a:solidFill>
                    <a:srgbClr val="000000"/>
                  </a:solidFill>
                  <a:effectLst/>
                  <a:latin typeface="Arial" panose="020B0604020202020204" pitchFamily="34" charset="0"/>
                  <a:ea typeface="Arial" panose="020B0604020202020204" pitchFamily="34" charset="0"/>
                </a:endParaRPr>
              </a:p>
              <a:p>
                <a:endParaRPr lang="sr-Latn-RS" sz="1400" kern="100" dirty="0">
                  <a:solidFill>
                    <a:srgbClr val="000000"/>
                  </a:solidFill>
                  <a:effectLst/>
                  <a:latin typeface="Arial" panose="020B0604020202020204" pitchFamily="34" charset="0"/>
                  <a:ea typeface="Arial" panose="020B0604020202020204" pitchFamily="34" charset="0"/>
                </a:endParaRPr>
              </a:p>
              <a:p>
                <a:endParaRPr lang="sr-Latn-R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10569435" cy="4125258"/>
              </a:xfrm>
              <a:blipFill>
                <a:blip r:embed="rId4"/>
                <a:stretch>
                  <a:fillRect l="-346" t="-295"/>
                </a:stretch>
              </a:blipFill>
            </p:spPr>
            <p:txBody>
              <a:bodyPr/>
              <a:lstStyle/>
              <a:p>
                <a:r>
                  <a:rPr lang="sr-Latn-RS">
                    <a:noFill/>
                  </a:rPr>
                  <a:t> </a:t>
                </a:r>
              </a:p>
            </p:txBody>
          </p:sp>
        </mc:Fallback>
      </mc:AlternateContent>
    </p:spTree>
    <p:extLst>
      <p:ext uri="{BB962C8B-B14F-4D97-AF65-F5344CB8AC3E}">
        <p14:creationId xmlns:p14="http://schemas.microsoft.com/office/powerpoint/2010/main" val="4483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BPCA:</a:t>
                </a:r>
              </a:p>
              <a:p>
                <a:r>
                  <a:rPr lang="sr-Latn-RS" sz="1700" dirty="0">
                    <a:solidFill>
                      <a:srgbClr val="000000"/>
                    </a:solidFill>
                    <a:effectLst/>
                    <a:latin typeface="Arial" panose="020B0604020202020204" pitchFamily="34" charset="0"/>
                    <a:ea typeface="Arial" panose="020B0604020202020204" pitchFamily="34" charset="0"/>
                  </a:rPr>
                  <a:t>Bitno ograničenje konvencionalne PCA je to što ne definiše raspodelu verovatnoće jer onda korišćenje određenih statističkih tehnika zaključivanja nije moguće.</a:t>
                </a:r>
                <a:endParaRPr lang="sr-Latn-RS" sz="1700" b="1"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PCA se može reformulisati kao rešenje maksimalne verovatnoće specifičnog modela latentnih promenljivih.</a:t>
                </a:r>
              </a:p>
              <a:p>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Ako je latentn</a:t>
                </a:r>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a promenljiva </a:t>
                </a:r>
                <a:r>
                  <a:rPr lang="sr-Latn-RS" sz="17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oMath>
                </a14:m>
                <a:r>
                  <a:rPr lang="sr-Latn-RS" sz="1700" dirty="0">
                    <a:solidFill>
                      <a:srgbClr val="000000"/>
                    </a:solidFill>
                    <a:effectLst/>
                    <a:latin typeface="Arial" panose="020B0604020202020204" pitchFamily="34" charset="0"/>
                    <a:ea typeface="Arial" panose="020B0604020202020204" pitchFamily="34" charset="0"/>
                  </a:rPr>
                  <a:t> dimenzije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𝑞</m:t>
                    </m:r>
                  </m:oMath>
                </a14:m>
                <a:r>
                  <a:rPr lang="sr-Latn-RS" sz="1700" dirty="0">
                    <a:solidFill>
                      <a:srgbClr val="000000"/>
                    </a:solidFill>
                    <a:effectLst/>
                    <a:latin typeface="Arial" panose="020B0604020202020204" pitchFamily="34" charset="0"/>
                    <a:ea typeface="Arial" panose="020B0604020202020204" pitchFamily="34" charset="0"/>
                  </a:rPr>
                  <a:t>, čije je raspodela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𝑝</m:t>
                    </m:r>
                    <m:d>
                      <m:dPr>
                        <m:ctrlPr>
                          <a:rPr lang="sr-Latn-RS" sz="1700" i="1">
                            <a:effectLst/>
                            <a:latin typeface="Cambria Math" panose="02040503050406030204" pitchFamily="18" charset="0"/>
                          </a:rPr>
                        </m:ctrlPr>
                      </m:d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𝑁</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𝑘</m:t>
                        </m:r>
                      </m:sub>
                    </m:sSub>
                    <m:d>
                      <m:dPr>
                        <m:ctrlP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dPr>
                      <m:e>
                        <m:r>
                          <a:rPr lang="en-U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sSub>
                          <m:sSubPr>
                            <m:ctrlPr>
                              <a:rPr lang="sr-Latn-RS" sz="1700" i="1">
                                <a:effectLst/>
                                <a:latin typeface="Cambria Math" panose="02040503050406030204" pitchFamily="18" charset="0"/>
                              </a:rPr>
                            </m:ctrlPr>
                          </m:sSubPr>
                          <m:e>
                            <m:r>
                              <a:rPr lang="en-U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𝐼</m:t>
                            </m:r>
                          </m:e>
                          <m:sub>
                            <m:r>
                              <a:rPr lang="en-U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sub>
                        </m:sSub>
                      </m:e>
                    </m:d>
                  </m:oMath>
                </a14:m>
                <a:r>
                  <a:rPr lang="sr-Latn-RS" sz="1700" dirty="0">
                    <a:solidFill>
                      <a:srgbClr val="000000"/>
                    </a:solidFill>
                    <a:effectLst/>
                    <a:latin typeface="Arial" panose="020B0604020202020204" pitchFamily="34" charset="0"/>
                    <a:ea typeface="Arial" panose="020B0604020202020204" pitchFamily="34" charset="0"/>
                  </a:rPr>
                  <a:t>, posmatrana promenljiva </a:t>
                </a:r>
                <a14:m>
                  <m:oMath xmlns:m="http://schemas.openxmlformats.org/officeDocument/2006/math">
                    <m:r>
                      <a:rPr lang="sr-Latn-RS" sz="1700" b="0" i="1" smtClean="0">
                        <a:solidFill>
                          <a:srgbClr val="000000"/>
                        </a:solidFill>
                        <a:effectLst/>
                        <a:latin typeface="Cambria Math" panose="02040503050406030204" pitchFamily="18" charset="0"/>
                        <a:ea typeface="Arial" panose="020B0604020202020204" pitchFamily="34" charset="0"/>
                      </a:rPr>
                      <m:t>𝑦</m:t>
                    </m:r>
                  </m:oMath>
                </a14:m>
                <a:r>
                  <a:rPr lang="sr-Latn-RS" sz="1700" dirty="0">
                    <a:solidFill>
                      <a:srgbClr val="000000"/>
                    </a:solidFill>
                    <a:effectLst/>
                    <a:latin typeface="Arial" panose="020B0604020202020204" pitchFamily="34" charset="0"/>
                    <a:ea typeface="Arial" panose="020B0604020202020204" pitchFamily="34" charset="0"/>
                  </a:rPr>
                  <a:t> je definisana kao:</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𝑦</m:t>
                      </m:r>
                      <m:r>
                        <a:rPr lang="sr-Latn-RS" sz="1700" i="1" kern="100" smtClean="0">
                          <a:solidFill>
                            <a:srgbClr val="000000"/>
                          </a:solidFill>
                          <a:effectLst/>
                          <a:latin typeface="Cambria Math" panose="02040503050406030204" pitchFamily="18" charset="0"/>
                          <a:ea typeface="Arial" panose="020B0604020202020204" pitchFamily="34" charset="0"/>
                        </a:rPr>
                        <m:t>=</m:t>
                      </m:r>
                      <m:r>
                        <a:rPr lang="sr-Latn-RS" sz="1700" i="1" kern="100" smtClean="0">
                          <a:solidFill>
                            <a:srgbClr val="000000"/>
                          </a:solidFill>
                          <a:effectLst/>
                          <a:latin typeface="Cambria Math" panose="02040503050406030204" pitchFamily="18" charset="0"/>
                          <a:ea typeface="Arial" panose="020B0604020202020204" pitchFamily="34" charset="0"/>
                        </a:rPr>
                        <m:t>𝑊𝑥</m:t>
                      </m:r>
                      <m:r>
                        <a:rPr lang="sr-Latn-RS" sz="1700" i="1" kern="100" smtClean="0">
                          <a:solidFill>
                            <a:srgbClr val="000000"/>
                          </a:solidFill>
                          <a:effectLst/>
                          <a:latin typeface="Cambria Math" panose="02040503050406030204" pitchFamily="18" charset="0"/>
                          <a:ea typeface="Arial" panose="020B0604020202020204" pitchFamily="34" charset="0"/>
                        </a:rPr>
                        <m:t>+</m:t>
                      </m:r>
                      <m:r>
                        <a:rPr lang="sr-Latn-RS" sz="1700" i="1" kern="100" smtClean="0">
                          <a:solidFill>
                            <a:srgbClr val="000000"/>
                          </a:solidFill>
                          <a:effectLst/>
                          <a:latin typeface="Cambria Math" panose="02040503050406030204" pitchFamily="18" charset="0"/>
                          <a:ea typeface="Arial" panose="020B0604020202020204" pitchFamily="34" charset="0"/>
                        </a:rPr>
                        <m:t>𝜇</m:t>
                      </m:r>
                      <m:r>
                        <a:rPr lang="sr-Latn-RS" sz="1700" i="1" kern="100" smtClean="0">
                          <a:solidFill>
                            <a:srgbClr val="000000"/>
                          </a:solidFill>
                          <a:effectLst/>
                          <a:latin typeface="Cambria Math" panose="02040503050406030204" pitchFamily="18" charset="0"/>
                          <a:ea typeface="Arial" panose="020B0604020202020204" pitchFamily="34" charset="0"/>
                        </a:rPr>
                        <m:t>+</m:t>
                      </m:r>
                      <m:r>
                        <a:rPr lang="sr-Latn-RS" sz="1700" i="1" kern="100" smtClean="0">
                          <a:solidFill>
                            <a:srgbClr val="000000"/>
                          </a:solidFill>
                          <a:effectLst/>
                          <a:latin typeface="Cambria Math" panose="02040503050406030204" pitchFamily="18" charset="0"/>
                          <a:ea typeface="Arial" panose="020B0604020202020204" pitchFamily="34" charset="0"/>
                        </a:rPr>
                        <m:t>𝜖</m:t>
                      </m:r>
                    </m:oMath>
                  </m:oMathPara>
                </a14:m>
                <a:endParaRPr lang="sr-Latn-RS" sz="1700" kern="100" dirty="0">
                  <a:solidFill>
                    <a:srgbClr val="000000"/>
                  </a:solidFill>
                  <a:latin typeface="Arial" panose="020B0604020202020204" pitchFamily="34" charset="0"/>
                  <a:ea typeface="Arial" panose="020B0604020202020204" pitchFamily="34" charset="0"/>
                </a:endParaRPr>
              </a:p>
              <a:p>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oMath>
                </a14:m>
                <a:r>
                  <a:rPr lang="sr-Latn-RS" sz="1700" dirty="0">
                    <a:solidFill>
                      <a:srgbClr val="000000"/>
                    </a:solidFill>
                    <a:effectLst/>
                    <a:latin typeface="Arial" panose="020B0604020202020204" pitchFamily="34" charset="0"/>
                    <a:ea typeface="Arial" panose="020B0604020202020204" pitchFamily="34" charset="0"/>
                  </a:rPr>
                  <a:t> je matrica čije su kolone principijalne komponente,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𝜇</m:t>
                    </m:r>
                  </m:oMath>
                </a14:m>
                <a:r>
                  <a:rPr lang="sr-Latn-RS" sz="1700" dirty="0">
                    <a:solidFill>
                      <a:srgbClr val="000000"/>
                    </a:solidFill>
                    <a:effectLst/>
                    <a:latin typeface="Arial" panose="020B0604020202020204" pitchFamily="34" charset="0"/>
                    <a:ea typeface="Arial" panose="020B0604020202020204" pitchFamily="34" charset="0"/>
                  </a:rPr>
                  <a:t> 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𝐷</m:t>
                    </m:r>
                  </m:oMath>
                </a14:m>
                <a:r>
                  <a:rPr lang="sr-Latn-RS" sz="1700" dirty="0">
                    <a:solidFill>
                      <a:srgbClr val="000000"/>
                    </a:solidFill>
                    <a:effectLst/>
                    <a:latin typeface="Arial" panose="020B0604020202020204" pitchFamily="34" charset="0"/>
                    <a:ea typeface="Arial" panose="020B0604020202020204" pitchFamily="34" charset="0"/>
                  </a:rPr>
                  <a:t>-dimenzionalni vektor srednjih vrednosti, 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𝜖</m:t>
                    </m:r>
                  </m:oMath>
                </a14:m>
                <a:r>
                  <a:rPr lang="sr-Latn-RS" sz="1700" dirty="0">
                    <a:solidFill>
                      <a:srgbClr val="000000"/>
                    </a:solidFill>
                    <a:effectLst/>
                    <a:latin typeface="Arial" panose="020B0604020202020204" pitchFamily="34" charset="0"/>
                    <a:ea typeface="Arial" panose="020B0604020202020204" pitchFamily="34" charset="0"/>
                  </a:rPr>
                  <a:t> je vektor distribuiran Gausovom raspodelom kovarijanse </a:t>
                </a:r>
                <a14:m>
                  <m:oMath xmlns:m="http://schemas.openxmlformats.org/officeDocument/2006/math">
                    <m:sSup>
                      <m:sSupPr>
                        <m:ctrlPr>
                          <a:rPr lang="sr-Latn-RS" sz="1700" i="1">
                            <a:effectLst/>
                            <a:latin typeface="Cambria Math" panose="02040503050406030204" pitchFamily="18" charset="0"/>
                          </a:rPr>
                        </m:ctrlPr>
                      </m:s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𝜎</m:t>
                        </m:r>
                      </m:e>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2</m:t>
                        </m:r>
                      </m:sup>
                    </m:sSup>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𝐼</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𝐷</m:t>
                        </m:r>
                      </m:sub>
                    </m:sSub>
                  </m:oMath>
                </a14:m>
                <a:r>
                  <a:rPr lang="sr-Latn-RS" sz="1700" dirty="0">
                    <a:solidFill>
                      <a:srgbClr val="000000"/>
                    </a:solidFill>
                    <a:effectLst/>
                    <a:latin typeface="Arial" panose="020B0604020202020204" pitchFamily="34" charset="0"/>
                    <a:ea typeface="Arial" panose="020B0604020202020204" pitchFamily="34" charset="0"/>
                  </a:rPr>
                  <a:t>. </a:t>
                </a: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52778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Marginalna raspodela posmatrane promenljive je data konvoluciom dve multivarijatne Gausove raspodele, što daje ponovo višestruku Gausovu raspodelu:</a:t>
                </a: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𝑝</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𝑦</m:t>
                          </m:r>
                        </m:e>
                      </m:d>
                      <m:r>
                        <a:rPr lang="sr-Latn-RS" sz="1700" i="1" kern="100">
                          <a:solidFill>
                            <a:srgbClr val="000000"/>
                          </a:solidFill>
                          <a:effectLst/>
                          <a:latin typeface="Cambria Math" panose="02040503050406030204" pitchFamily="18" charset="0"/>
                          <a:ea typeface="Arial" panose="020B0604020202020204" pitchFamily="34" charset="0"/>
                        </a:rPr>
                        <m:t>=</m:t>
                      </m:r>
                      <m:nary>
                        <m:naryPr>
                          <m:limLoc m:val="undOvr"/>
                          <m:subHide m:val="on"/>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sup/>
                        <m:e>
                          <m:r>
                            <a:rPr lang="sr-Latn-RS" sz="1700" i="1" kern="100">
                              <a:solidFill>
                                <a:srgbClr val="000000"/>
                              </a:solidFill>
                              <a:effectLst/>
                              <a:latin typeface="Cambria Math" panose="02040503050406030204" pitchFamily="18" charset="0"/>
                              <a:ea typeface="Arial" panose="020B0604020202020204" pitchFamily="34" charset="0"/>
                            </a:rPr>
                            <m:t>𝑝</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𝑦</m:t>
                              </m:r>
                            </m:e>
                            <m:e>
                              <m:r>
                                <a:rPr lang="sr-Latn-RS" sz="1700" i="1" kern="100">
                                  <a:solidFill>
                                    <a:srgbClr val="000000"/>
                                  </a:solidFill>
                                  <a:effectLst/>
                                  <a:latin typeface="Cambria Math" panose="02040503050406030204" pitchFamily="18" charset="0"/>
                                  <a:ea typeface="Arial" panose="020B0604020202020204" pitchFamily="34" charset="0"/>
                                </a:rPr>
                                <m:t>𝑥</m:t>
                              </m:r>
                            </m:e>
                          </m:d>
                        </m:e>
                      </m:nary>
                      <m:r>
                        <a:rPr lang="sr-Latn-RS" sz="1700" i="1" kern="100">
                          <a:solidFill>
                            <a:srgbClr val="000000"/>
                          </a:solidFill>
                          <a:effectLst/>
                          <a:latin typeface="Cambria Math" panose="02040503050406030204" pitchFamily="18" charset="0"/>
                          <a:ea typeface="Arial" panose="020B0604020202020204" pitchFamily="34" charset="0"/>
                        </a:rPr>
                        <m:t>𝑝</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𝑥</m:t>
                          </m:r>
                        </m:e>
                      </m:d>
                      <m:r>
                        <a:rPr lang="sr-Latn-RS" sz="1700" i="1" kern="100">
                          <a:solidFill>
                            <a:srgbClr val="000000"/>
                          </a:solidFill>
                          <a:effectLst/>
                          <a:latin typeface="Cambria Math" panose="02040503050406030204" pitchFamily="18" charset="0"/>
                          <a:ea typeface="Arial" panose="020B0604020202020204" pitchFamily="34" charset="0"/>
                        </a:rPr>
                        <m:t>𝑑𝑥</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𝑁</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𝜇</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𝐶</m:t>
                      </m:r>
                      <m:r>
                        <a:rPr lang="sr-Latn-RS" sz="1700" i="1" kern="100">
                          <a:solidFill>
                            <a:srgbClr val="000000"/>
                          </a:solidFill>
                          <a:effectLst/>
                          <a:latin typeface="Cambria Math" panose="02040503050406030204" pitchFamily="18" charset="0"/>
                          <a:ea typeface="Arial" panose="020B0604020202020204" pitchFamily="34" charset="0"/>
                        </a:rPr>
                        <m:t>)</m:t>
                      </m:r>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Rešenje maksimalne verovatnoće ove raspodele daje konvencijalnu PCA (koja </a:t>
                </a:r>
                <a:r>
                  <a:rPr lang="sr-Latn-RS" sz="1700" dirty="0">
                    <a:solidFill>
                      <a:srgbClr val="000000"/>
                    </a:solidFill>
                    <a:effectLst/>
                    <a:latin typeface="Arial" panose="020B0604020202020204" pitchFamily="34" charset="0"/>
                    <a:ea typeface="Arial" panose="020B0604020202020204" pitchFamily="34" charset="0"/>
                  </a:rPr>
                  <a:t>je postignuta kada je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oMath>
                </a14:m>
                <a:r>
                  <a:rPr lang="sr-Latn-RS" sz="1700" dirty="0">
                    <a:solidFill>
                      <a:srgbClr val="000000"/>
                    </a:solidFill>
                    <a:effectLst/>
                    <a:latin typeface="Arial" panose="020B0604020202020204" pitchFamily="34" charset="0"/>
                    <a:ea typeface="Arial" panose="020B0604020202020204" pitchFamily="34" charset="0"/>
                  </a:rPr>
                  <a:t> najvećih sopstvenih vrednosti izabrano, i kada </a:t>
                </a:r>
                <a14:m>
                  <m:oMath xmlns:m="http://schemas.openxmlformats.org/officeDocument/2006/math">
                    <m:sSup>
                      <m:sSupPr>
                        <m:ctrlPr>
                          <a:rPr lang="sr-Latn-RS" sz="1700" i="1">
                            <a:latin typeface="Cambria Math" panose="02040503050406030204" pitchFamily="18" charset="0"/>
                          </a:rPr>
                        </m:ctrlPr>
                      </m:sSupPr>
                      <m:e>
                        <m:r>
                          <a:rPr lang="sr-Latn-RS" sz="1700" i="1">
                            <a:solidFill>
                              <a:srgbClr val="000000"/>
                            </a:solidFill>
                            <a:latin typeface="Cambria Math" panose="02040503050406030204" pitchFamily="18" charset="0"/>
                            <a:ea typeface="Arial" panose="020B0604020202020204" pitchFamily="34" charset="0"/>
                            <a:cs typeface="Arial" panose="020B0604020202020204" pitchFamily="34" charset="0"/>
                          </a:rPr>
                          <m:t>𝜎</m:t>
                        </m:r>
                      </m:e>
                      <m:sup>
                        <m:r>
                          <a:rPr lang="sr-Latn-RS" sz="1700" i="1">
                            <a:solidFill>
                              <a:srgbClr val="000000"/>
                            </a:solidFill>
                            <a:latin typeface="Cambria Math" panose="02040503050406030204" pitchFamily="18" charset="0"/>
                            <a:ea typeface="Arial" panose="020B0604020202020204" pitchFamily="34" charset="0"/>
                            <a:cs typeface="Arial" panose="020B0604020202020204" pitchFamily="34" charset="0"/>
                          </a:rPr>
                          <m:t>2</m:t>
                        </m:r>
                      </m:sup>
                    </m:sSup>
                  </m:oMath>
                </a14:m>
                <a:r>
                  <a:rPr lang="sr-Latn-RS" sz="1700" kern="100" dirty="0">
                    <a:solidFill>
                      <a:srgbClr val="000000"/>
                    </a:solidFill>
                    <a:effectLst/>
                    <a:latin typeface="Arial" panose="020B0604020202020204" pitchFamily="34" charset="0"/>
                    <a:ea typeface="Arial" panose="020B0604020202020204" pitchFamily="34" charset="0"/>
                  </a:rPr>
                  <a:t> teži nuli.</a:t>
                </a:r>
              </a:p>
              <a:p>
                <a:pPr marR="434340" algn="just">
                  <a:lnSpc>
                    <a:spcPct val="117000"/>
                  </a:lnSpc>
                  <a:spcBef>
                    <a:spcPts val="0"/>
                  </a:spcBef>
                  <a:spcAft>
                    <a:spcPts val="25"/>
                  </a:spcAft>
                </a:pPr>
                <a:r>
                  <a:rPr lang="sr-Latn-RS" sz="1700" kern="100" dirty="0">
                    <a:solidFill>
                      <a:srgbClr val="000000"/>
                    </a:solidFill>
                    <a:latin typeface="Arial" panose="020B0604020202020204" pitchFamily="34" charset="0"/>
                    <a:ea typeface="Arial" panose="020B0604020202020204" pitchFamily="34" charset="0"/>
                  </a:rPr>
                  <a:t>K</a:t>
                </a:r>
                <a:r>
                  <a:rPr lang="sr-Latn-RS" sz="1700" kern="100" dirty="0">
                    <a:solidFill>
                      <a:srgbClr val="000000"/>
                    </a:solidFill>
                    <a:effectLst/>
                    <a:latin typeface="Arial" panose="020B0604020202020204" pitchFamily="34" charset="0"/>
                    <a:ea typeface="Arial" panose="020B0604020202020204" pitchFamily="34" charset="0"/>
                  </a:rPr>
                  <a:t>ao i kod konvencionalnog PCA, model ne pruža mehanizam za određivanje vrednosti za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𝐾</m:t>
                    </m:r>
                  </m:oMath>
                </a14:m>
                <a:r>
                  <a:rPr lang="sr-Latn-RS" sz="1700" kern="100" dirty="0">
                    <a:solidFill>
                      <a:srgbClr val="000000"/>
                    </a:solidFill>
                    <a:effectLst/>
                    <a:latin typeface="Arial" panose="020B0604020202020204" pitchFamily="34" charset="0"/>
                    <a:ea typeface="Arial" panose="020B0604020202020204" pitchFamily="34" charset="0"/>
                  </a:rPr>
                  <a:t>.</a:t>
                </a: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341"/>
                </a:stretch>
              </a:blipFill>
            </p:spPr>
            <p:txBody>
              <a:bodyPr/>
              <a:lstStyle/>
              <a:p>
                <a:r>
                  <a:rPr lang="sr-Latn-RS">
                    <a:noFill/>
                  </a:rPr>
                  <a:t> </a:t>
                </a:r>
              </a:p>
            </p:txBody>
          </p:sp>
        </mc:Fallback>
      </mc:AlternateContent>
    </p:spTree>
    <p:extLst>
      <p:ext uri="{BB962C8B-B14F-4D97-AF65-F5344CB8AC3E}">
        <p14:creationId xmlns:p14="http://schemas.microsoft.com/office/powerpoint/2010/main" val="220355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2" y="170574"/>
            <a:ext cx="7606068" cy="1469965"/>
          </a:xfrm>
        </p:spPr>
        <p:txBody>
          <a:bodyPr anchor="ctr">
            <a:normAutofit/>
          </a:bodyPr>
          <a:lstStyle/>
          <a:p>
            <a:r>
              <a:rPr lang="sr-Latn-RS" dirty="0">
                <a:latin typeface="Franklin Gothic Book" panose="020B0503020102020204" pitchFamily="34" charset="0"/>
                <a:cs typeface="Segoe UI" panose="020B0502040204020203" pitchFamily="34" charset="0"/>
              </a:rPr>
              <a:t>Uvod:</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U većini slučajeva, nedostajuće vrednosti se mogu obraditi na tri načina:</a:t>
            </a:r>
          </a:p>
          <a:p>
            <a:pPr>
              <a:buFont typeface="+mj-lt"/>
              <a:buAutoNum type="arabicParenR"/>
            </a:pPr>
            <a:r>
              <a:rPr lang="sr-Latn-RS" sz="1700" dirty="0">
                <a:solidFill>
                  <a:srgbClr val="000000"/>
                </a:solidFill>
                <a:latin typeface="Arial" panose="020B0604020202020204" pitchFamily="34" charset="0"/>
                <a:cs typeface="Arial" panose="020B0604020202020204" pitchFamily="34" charset="0"/>
              </a:rPr>
              <a:t> Odbacivanje primera koji sadrže NV;</a:t>
            </a:r>
          </a:p>
          <a:p>
            <a:pPr>
              <a:buFont typeface="+mj-lt"/>
              <a:buAutoNum type="arabicParenR"/>
            </a:pPr>
            <a:r>
              <a:rPr lang="sr-Latn-RS" sz="1700" dirty="0">
                <a:solidFill>
                  <a:srgbClr val="000000"/>
                </a:solidFill>
                <a:latin typeface="Arial" panose="020B0604020202020204" pitchFamily="34" charset="0"/>
                <a:cs typeface="Arial" panose="020B0604020202020204" pitchFamily="34" charset="0"/>
              </a:rPr>
              <a:t> Korišćenje procedura maksimalne verovatnoće, gde se procenjuju parametri modela za celokupni skup podataka na osnovu kojih se pomoću uzorkovanja popunjavaju nedostajuće vrednosti;</a:t>
            </a:r>
          </a:p>
          <a:p>
            <a:pPr>
              <a:buFont typeface="+mj-lt"/>
              <a:buAutoNum type="arabicParenR"/>
            </a:pPr>
            <a:r>
              <a:rPr lang="sr-Latn-RS" sz="1700" dirty="0">
                <a:solidFill>
                  <a:srgbClr val="000000"/>
                </a:solidFill>
                <a:latin typeface="Arial" panose="020B0604020202020204" pitchFamily="34" charset="0"/>
                <a:cs typeface="Arial" panose="020B0604020202020204" pitchFamily="34" charset="0"/>
              </a:rPr>
              <a:t> Korišćenjem klasa procedura za imputaciju nedostajućih vrednosti, čiji je cilj popunjavanje NV procenjenim vrednostima.</a:t>
            </a: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300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Metod estimacije NV baziran na BPCA se sastoji od 3 elementarna procesa: </a:t>
            </a:r>
            <a:endParaRPr lang="sr-Latn-RS" sz="1700" kern="100" dirty="0">
              <a:solidFill>
                <a:srgbClr val="000000"/>
              </a:solidFill>
              <a:latin typeface="Arial" panose="020B0604020202020204" pitchFamily="34" charset="0"/>
              <a:ea typeface="Arial" panose="020B0604020202020204" pitchFamily="34" charset="0"/>
            </a:endParaRPr>
          </a:p>
          <a:p>
            <a:pPr marL="342900" marR="434340" indent="-342900" algn="just">
              <a:lnSpc>
                <a:spcPct val="117000"/>
              </a:lnSpc>
              <a:spcBef>
                <a:spcPts val="0"/>
              </a:spcBef>
              <a:spcAft>
                <a:spcPts val="25"/>
              </a:spcAft>
              <a:buFont typeface="+mj-lt"/>
              <a:buAutoNum type="arabicPeriod"/>
            </a:pPr>
            <a:r>
              <a:rPr lang="sr-Latn-RS" sz="1700" kern="100" dirty="0">
                <a:solidFill>
                  <a:srgbClr val="000000"/>
                </a:solidFill>
                <a:effectLst/>
                <a:latin typeface="Arial" panose="020B0604020202020204" pitchFamily="34" charset="0"/>
                <a:ea typeface="Arial" panose="020B0604020202020204" pitchFamily="34" charset="0"/>
              </a:rPr>
              <a:t>PC regresija</a:t>
            </a:r>
            <a:endParaRPr lang="sr-Latn-RS" sz="1700" kern="100" dirty="0">
              <a:solidFill>
                <a:srgbClr val="000000"/>
              </a:solidFill>
              <a:latin typeface="Arial" panose="020B0604020202020204" pitchFamily="34" charset="0"/>
              <a:ea typeface="Arial" panose="020B0604020202020204" pitchFamily="34" charset="0"/>
            </a:endParaRPr>
          </a:p>
          <a:p>
            <a:pPr marL="342900" marR="434340" indent="-342900" algn="just">
              <a:lnSpc>
                <a:spcPct val="117000"/>
              </a:lnSpc>
              <a:spcBef>
                <a:spcPts val="0"/>
              </a:spcBef>
              <a:spcAft>
                <a:spcPts val="25"/>
              </a:spcAft>
              <a:buFont typeface="+mj-lt"/>
              <a:buAutoNum type="arabicPeriod"/>
            </a:pPr>
            <a:r>
              <a:rPr lang="sr-Latn-RS" sz="1700" kern="100" dirty="0">
                <a:solidFill>
                  <a:srgbClr val="000000"/>
                </a:solidFill>
                <a:effectLst/>
                <a:latin typeface="Arial" panose="020B0604020202020204" pitchFamily="34" charset="0"/>
                <a:ea typeface="Arial" panose="020B0604020202020204" pitchFamily="34" charset="0"/>
              </a:rPr>
              <a:t>Bajesova procena</a:t>
            </a:r>
          </a:p>
          <a:p>
            <a:pPr marL="342900" marR="434340" indent="-342900" algn="just">
              <a:lnSpc>
                <a:spcPct val="117000"/>
              </a:lnSpc>
              <a:spcBef>
                <a:spcPts val="0"/>
              </a:spcBef>
              <a:spcAft>
                <a:spcPts val="25"/>
              </a:spcAft>
              <a:buFont typeface="+mj-lt"/>
              <a:buAutoNum type="arabicPeriod"/>
            </a:pPr>
            <a:r>
              <a:rPr lang="sr-Latn-RS" sz="1700" kern="100" dirty="0">
                <a:solidFill>
                  <a:srgbClr val="000000"/>
                </a:solidFill>
                <a:latin typeface="Arial" panose="020B0604020202020204" pitchFamily="34" charset="0"/>
                <a:ea typeface="Arial" panose="020B0604020202020204" pitchFamily="34" charset="0"/>
              </a:rPr>
              <a:t>Repetativni algoritam po uzoru na EM</a:t>
            </a:r>
            <a:endParaRPr lang="sr-Latn-RS" sz="1700" kern="1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1459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1991456"/>
                <a:ext cx="8927067" cy="4125258"/>
              </a:xfrm>
            </p:spPr>
            <p:txBody>
              <a:bodyPr vert="horz" lIns="91440" tIns="45720" rIns="91440" bIns="45720" rtlCol="0" anchor="t">
                <a:normAutofit/>
              </a:bodyPr>
              <a:lstStyle/>
              <a:p>
                <a:pPr marL="342900" marR="434340" indent="-342900" algn="just">
                  <a:lnSpc>
                    <a:spcPct val="117000"/>
                  </a:lnSpc>
                  <a:spcBef>
                    <a:spcPts val="0"/>
                  </a:spcBef>
                  <a:spcAft>
                    <a:spcPts val="25"/>
                  </a:spcAft>
                  <a:buAutoNum type="arabicPeriod"/>
                </a:pPr>
                <a:r>
                  <a:rPr lang="sr-Latn-RS" sz="1700" u="sng" kern="100" dirty="0">
                    <a:solidFill>
                      <a:srgbClr val="000000"/>
                    </a:solidFill>
                    <a:effectLst/>
                    <a:latin typeface="Arial" panose="020B0604020202020204" pitchFamily="34" charset="0"/>
                    <a:ea typeface="Arial" panose="020B0604020202020204" pitchFamily="34" charset="0"/>
                  </a:rPr>
                  <a:t>PC Regresija</a:t>
                </a:r>
                <a:r>
                  <a:rPr lang="sr-Latn-RS" sz="1700" kern="100" dirty="0">
                    <a:solidFill>
                      <a:srgbClr val="000000"/>
                    </a:solidFill>
                    <a:effectLst/>
                    <a:latin typeface="Arial" panose="020B0604020202020204" pitchFamily="34" charset="0"/>
                    <a:ea typeface="Arial" panose="020B0604020202020204" pitchFamily="34" charset="0"/>
                  </a:rPr>
                  <a:t>: </a:t>
                </a:r>
              </a:p>
              <a:p>
                <a:pPr marR="434340" algn="just">
                  <a:lnSpc>
                    <a:spcPct val="117000"/>
                  </a:lnSpc>
                  <a:spcBef>
                    <a:spcPts val="0"/>
                  </a:spcBef>
                  <a:spcAft>
                    <a:spcPts val="25"/>
                  </a:spcAft>
                </a:pPr>
                <a:r>
                  <a:rPr lang="sr-Latn-RS" sz="1700" dirty="0">
                    <a:solidFill>
                      <a:srgbClr val="000000"/>
                    </a:solidFill>
                    <a:effectLst/>
                    <a:latin typeface="Arial" panose="020B0604020202020204" pitchFamily="34" charset="0"/>
                    <a:ea typeface="Arial" panose="020B0604020202020204" pitchFamily="34" charset="0"/>
                  </a:rPr>
                  <a:t>Tokom PC regresije,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𝑚𝑖𝑠𝑠</m:t>
                        </m:r>
                      </m:sub>
                    </m:sSub>
                  </m:oMath>
                </a14:m>
                <a:r>
                  <a:rPr lang="sr-Latn-RS" sz="1700" dirty="0">
                    <a:solidFill>
                      <a:srgbClr val="000000"/>
                    </a:solidFill>
                    <a:effectLst/>
                    <a:latin typeface="Arial" panose="020B0604020202020204" pitchFamily="34" charset="0"/>
                    <a:ea typeface="Arial" panose="020B0604020202020204" pitchFamily="34" charset="0"/>
                  </a:rPr>
                  <a:t> deo vektora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oMath>
                </a14:m>
                <a:r>
                  <a:rPr lang="sr-Latn-RS" sz="1700" dirty="0">
                    <a:solidFill>
                      <a:srgbClr val="000000"/>
                    </a:solidFill>
                    <a:effectLst/>
                    <a:latin typeface="Arial" panose="020B0604020202020204" pitchFamily="34" charset="0"/>
                    <a:ea typeface="Arial" panose="020B0604020202020204" pitchFamily="34" charset="0"/>
                  </a:rPr>
                  <a:t> se procenjuje na osnovu </a:t>
                </a:r>
                <a:r>
                  <a:rPr lang="sr-Latn-RS" sz="1700" dirty="0">
                    <a:solidFill>
                      <a:srgbClr val="000000"/>
                    </a:solidFill>
                    <a:latin typeface="Arial" panose="020B0604020202020204" pitchFamily="34" charset="0"/>
                    <a:ea typeface="Arial" panose="020B0604020202020204" pitchFamily="34" charset="0"/>
                  </a:rPr>
                  <a:t>    </a:t>
                </a:r>
                <a:r>
                  <a:rPr lang="sr-Latn-RS" sz="1700" dirty="0">
                    <a:solidFill>
                      <a:srgbClr val="000000"/>
                    </a:solidFill>
                    <a:effectLst/>
                    <a:latin typeface="Arial" panose="020B0604020202020204" pitchFamily="34" charset="0"/>
                    <a:ea typeface="Arial" panose="020B0604020202020204" pitchFamily="34" charset="0"/>
                  </a:rPr>
                  <a:t>posmatranog dela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𝑦</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Sub>
                  </m:oMath>
                </a14:m>
                <a:r>
                  <a:rPr lang="sr-Latn-RS" sz="1700" dirty="0">
                    <a:solidFill>
                      <a:srgbClr val="000000"/>
                    </a:solidFill>
                    <a:effectLst/>
                    <a:latin typeface="Arial" panose="020B0604020202020204" pitchFamily="34" charset="0"/>
                    <a:ea typeface="Arial" panose="020B0604020202020204" pitchFamily="34" charset="0"/>
                  </a:rPr>
                  <a:t> koristeći rezultate PCA. </a:t>
                </a:r>
              </a:p>
              <a:p>
                <a:pPr marR="434340" algn="just">
                  <a:lnSpc>
                    <a:spcPct val="117000"/>
                  </a:lnSpc>
                  <a:spcBef>
                    <a:spcPts val="0"/>
                  </a:spcBef>
                  <a:spcAft>
                    <a:spcPts val="25"/>
                  </a:spcAft>
                </a:pPr>
                <a14:m>
                  <m:oMath xmlns:m="http://schemas.openxmlformats.org/officeDocument/2006/math">
                    <m:r>
                      <a:rPr lang="sr-Latn-RS" sz="170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r>
                      <a:rPr lang="sr-Latn-RS" sz="170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𝑚𝑖𝑠𝑠</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sr-Latn-RS" sz="1700" dirty="0">
                    <a:solidFill>
                      <a:srgbClr val="000000"/>
                    </a:solidFill>
                    <a:effectLst/>
                    <a:latin typeface="Arial" panose="020B0604020202020204" pitchFamily="34" charset="0"/>
                    <a:ea typeface="Arial" panose="020B0604020202020204" pitchFamily="34" charset="0"/>
                  </a:rPr>
                  <a:t> gde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Sub>
                  </m:oMath>
                </a14:m>
                <a:r>
                  <a:rPr lang="sr-Latn-RS" sz="1700" dirty="0">
                    <a:solidFill>
                      <a:srgbClr val="000000"/>
                    </a:solidFill>
                    <a:effectLst/>
                    <a:latin typeface="Arial" panose="020B0604020202020204" pitchFamily="34" charset="0"/>
                    <a:ea typeface="Arial" panose="020B0604020202020204" pitchFamily="34" charset="0"/>
                  </a:rPr>
                  <a:t> ili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𝑚𝑖𝑠𝑠</m:t>
                        </m:r>
                      </m:sub>
                    </m:sSub>
                  </m:oMath>
                </a14:m>
                <a:r>
                  <a:rPr lang="sr-Latn-RS" sz="1700" dirty="0">
                    <a:solidFill>
                      <a:srgbClr val="000000"/>
                    </a:solidFill>
                    <a:effectLst/>
                    <a:latin typeface="Arial" panose="020B0604020202020204" pitchFamily="34" charset="0"/>
                    <a:ea typeface="Arial" panose="020B0604020202020204" pitchFamily="34" charset="0"/>
                  </a:rPr>
                  <a:t> označava matricu čiji su kolona-vektori </a:t>
                </a:r>
                <a14:m>
                  <m:oMath xmlns:m="http://schemas.openxmlformats.org/officeDocument/2006/math">
                    <m:sSubSup>
                      <m:sSubSupPr>
                        <m:ctrlPr>
                          <a:rPr lang="sr-Latn-RS" sz="1700" i="1">
                            <a:effectLst/>
                            <a:latin typeface="Cambria Math" panose="02040503050406030204" pitchFamily="18" charset="0"/>
                          </a:rPr>
                        </m:ctrlPr>
                      </m:sSub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𝑤</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1</m:t>
                        </m:r>
                      </m:sup>
                    </m:sSub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Sup>
                      <m:sSubSupPr>
                        <m:ctrlPr>
                          <a:rPr lang="sr-Latn-RS" sz="1700" i="1">
                            <a:effectLst/>
                            <a:latin typeface="Cambria Math" panose="02040503050406030204" pitchFamily="18" charset="0"/>
                          </a:rPr>
                        </m:ctrlPr>
                      </m:sSub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𝑤</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sup>
                    </m:sSubSup>
                  </m:oMath>
                </a14:m>
                <a:r>
                  <a:rPr lang="sr-Latn-RS" sz="1700" dirty="0">
                    <a:solidFill>
                      <a:srgbClr val="000000"/>
                    </a:solidFill>
                    <a:effectLst/>
                    <a:latin typeface="Arial" panose="020B0604020202020204" pitchFamily="34" charset="0"/>
                    <a:ea typeface="Arial" panose="020B0604020202020204" pitchFamily="34" charset="0"/>
                  </a:rPr>
                  <a:t> ili </a:t>
                </a:r>
                <a14:m>
                  <m:oMath xmlns:m="http://schemas.openxmlformats.org/officeDocument/2006/math">
                    <m:sSubSup>
                      <m:sSubSupPr>
                        <m:ctrlPr>
                          <a:rPr lang="sr-Latn-RS" sz="1700" i="1">
                            <a:effectLst/>
                            <a:latin typeface="Cambria Math" panose="02040503050406030204" pitchFamily="18" charset="0"/>
                          </a:rPr>
                        </m:ctrlPr>
                      </m:sSub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𝑤</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𝑚𝑖𝑠𝑠</m:t>
                        </m:r>
                      </m:sub>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1</m:t>
                        </m:r>
                      </m:sup>
                    </m:sSub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bSup>
                      <m:sSubSupPr>
                        <m:ctrlPr>
                          <a:rPr lang="sr-Latn-RS" sz="1700" i="1">
                            <a:effectLst/>
                            <a:latin typeface="Cambria Math" panose="02040503050406030204" pitchFamily="18" charset="0"/>
                          </a:rPr>
                        </m:ctrlPr>
                      </m:sSub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𝑤</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𝑚𝑖𝑠𝑠</m:t>
                        </m:r>
                      </m:sub>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sup>
                    </m:sSubSup>
                  </m:oMath>
                </a14:m>
                <a:r>
                  <a:rPr lang="sr-Latn-RS" sz="1700" dirty="0">
                    <a:solidFill>
                      <a:srgbClr val="000000"/>
                    </a:solidFill>
                    <a:effectLst/>
                    <a:latin typeface="Arial" panose="020B0604020202020204" pitchFamily="34" charset="0"/>
                    <a:ea typeface="Arial" panose="020B0604020202020204" pitchFamily="34" charset="0"/>
                  </a:rPr>
                  <a:t>, respektivno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oMath>
                </a14:m>
                <a:r>
                  <a:rPr lang="sr-Latn-RS" sz="1700" dirty="0">
                    <a:solidFill>
                      <a:srgbClr val="000000"/>
                    </a:solidFill>
                    <a:effectLst/>
                    <a:latin typeface="Arial" panose="020B0604020202020204" pitchFamily="34" charset="0"/>
                    <a:ea typeface="Arial" panose="020B0604020202020204" pitchFamily="34" charset="0"/>
                  </a:rPr>
                  <a:t> je broj principijalnih osa).</a:t>
                </a:r>
              </a:p>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Latentne promenljiva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𝑥</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1</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𝑘</m:t>
                        </m:r>
                      </m:sub>
                    </m:sSub>
                    <m:r>
                      <a:rPr lang="sr-Latn-RS" sz="1700" i="1" kern="100">
                        <a:solidFill>
                          <a:srgbClr val="000000"/>
                        </a:solidFill>
                        <a:effectLst/>
                        <a:latin typeface="Cambria Math" panose="02040503050406030204" pitchFamily="18" charset="0"/>
                        <a:ea typeface="Arial" panose="020B0604020202020204" pitchFamily="34" charset="0"/>
                      </a:rPr>
                      <m:t>)</m:t>
                    </m:r>
                  </m:oMath>
                </a14:m>
                <a:r>
                  <a:rPr lang="sr-Latn-RS" sz="1700" kern="100" dirty="0">
                    <a:solidFill>
                      <a:srgbClr val="000000"/>
                    </a:solidFill>
                    <a:effectLst/>
                    <a:latin typeface="Arial" panose="020B0604020202020204" pitchFamily="34" charset="0"/>
                    <a:ea typeface="Arial" panose="020B0604020202020204" pitchFamily="34" charset="0"/>
                  </a:rPr>
                  <a:t> za vektor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𝑦</m:t>
                    </m:r>
                  </m:oMath>
                </a14:m>
                <a:r>
                  <a:rPr lang="sr-Latn-RS" sz="1700" kern="100" dirty="0">
                    <a:solidFill>
                      <a:srgbClr val="000000"/>
                    </a:solidFill>
                    <a:effectLst/>
                    <a:latin typeface="Arial" panose="020B0604020202020204" pitchFamily="34" charset="0"/>
                    <a:ea typeface="Arial" panose="020B0604020202020204" pitchFamily="34" charset="0"/>
                  </a:rPr>
                  <a:t> se dobija minimizacijom rezidualne greške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𝑒𝑟𝑟</m:t>
                    </m:r>
                    <m:r>
                      <a:rPr lang="sr-Latn-RS" sz="1700" i="1" kern="100">
                        <a:solidFill>
                          <a:srgbClr val="000000"/>
                        </a:solidFill>
                        <a:effectLst/>
                        <a:latin typeface="Cambria Math" panose="02040503050406030204" pitchFamily="18" charset="0"/>
                        <a:ea typeface="Arial" panose="020B0604020202020204" pitchFamily="34" charset="0"/>
                      </a:rPr>
                      <m:t>=</m:t>
                    </m:r>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d>
                          <m:dPr>
                            <m:begChr m:val="‖"/>
                            <m:endChr m:val="‖"/>
                            <m:ctrlPr>
                              <a:rPr lang="sr-Latn-RS" sz="1700" i="1" kern="100">
                                <a:solidFill>
                                  <a:srgbClr val="000000"/>
                                </a:solidFill>
                                <a:effectLst/>
                                <a:latin typeface="Cambria Math" panose="02040503050406030204" pitchFamily="18" charset="0"/>
                                <a:ea typeface="Arial" panose="020B0604020202020204" pitchFamily="34" charset="0"/>
                              </a:rPr>
                            </m:ctrlPr>
                          </m:dPr>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𝑊</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𝑥</m:t>
                            </m:r>
                          </m:e>
                        </m:d>
                      </m:e>
                      <m:sup>
                        <m:r>
                          <a:rPr lang="sr-Latn-RS" sz="1700" i="1" kern="100">
                            <a:solidFill>
                              <a:srgbClr val="000000"/>
                            </a:solidFill>
                            <a:effectLst/>
                            <a:latin typeface="Cambria Math" panose="02040503050406030204" pitchFamily="18" charset="0"/>
                            <a:ea typeface="Arial" panose="020B0604020202020204" pitchFamily="34" charset="0"/>
                          </a:rPr>
                          <m:t>2</m:t>
                        </m:r>
                      </m:sup>
                    </m:sSup>
                  </m:oMath>
                </a14:m>
                <a:r>
                  <a:rPr lang="sr-Latn-RS" sz="1700" kern="100" dirty="0">
                    <a:solidFill>
                      <a:srgbClr val="000000"/>
                    </a:solidFill>
                    <a:effectLst/>
                    <a:latin typeface="Arial" panose="020B0604020202020204" pitchFamily="34" charset="0"/>
                    <a:ea typeface="Arial" panose="020B0604020202020204" pitchFamily="34" charset="0"/>
                  </a:rPr>
                  <a:t>. Ovo je dobro poznat problem regresije, i rešenje najmanjih kvadrata daje:</a:t>
                </a: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𝑥</m:t>
                      </m:r>
                      <m:r>
                        <a:rPr lang="sr-Latn-RS" sz="1700" i="1" kern="100" smtClean="0">
                          <a:solidFill>
                            <a:srgbClr val="000000"/>
                          </a:solidFill>
                          <a:effectLst/>
                          <a:latin typeface="Cambria Math" panose="02040503050406030204" pitchFamily="18" charset="0"/>
                          <a:ea typeface="Arial" panose="020B0604020202020204" pitchFamily="34" charset="0"/>
                        </a:rPr>
                        <m:t>=</m:t>
                      </m:r>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r>
                            <a:rPr lang="sr-Latn-RS" sz="1700" i="1" kern="100">
                              <a:solidFill>
                                <a:srgbClr val="000000"/>
                              </a:solidFill>
                              <a:effectLst/>
                              <a:latin typeface="Cambria Math" panose="02040503050406030204" pitchFamily="18" charset="0"/>
                              <a:ea typeface="Arial" panose="020B0604020202020204" pitchFamily="34" charset="0"/>
                            </a:rPr>
                            <m:t>(</m:t>
                          </m:r>
                          <m:sSubSup>
                            <m:sSubSupPr>
                              <m:ctrlPr>
                                <a:rPr lang="sr-Latn-RS" sz="1700" i="1" kern="100">
                                  <a:solidFill>
                                    <a:srgbClr val="000000"/>
                                  </a:solidFill>
                                  <a:effectLst/>
                                  <a:latin typeface="Cambria Math" panose="02040503050406030204" pitchFamily="18" charset="0"/>
                                  <a:ea typeface="Arial" panose="020B0604020202020204" pitchFamily="34" charset="0"/>
                                </a:rPr>
                              </m:ctrlPr>
                            </m:sSubSupPr>
                            <m:e>
                              <m:r>
                                <a:rPr lang="sr-Latn-RS" sz="1700" i="1" kern="100">
                                  <a:solidFill>
                                    <a:srgbClr val="000000"/>
                                  </a:solidFill>
                                  <a:effectLst/>
                                  <a:latin typeface="Cambria Math" panose="02040503050406030204" pitchFamily="18" charset="0"/>
                                  <a:ea typeface="Arial" panose="020B0604020202020204" pitchFamily="34" charset="0"/>
                                </a:rPr>
                                <m:t>𝑊</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up>
                              <m:r>
                                <a:rPr lang="sr-Latn-RS" sz="1700" i="1" kern="100">
                                  <a:solidFill>
                                    <a:srgbClr val="000000"/>
                                  </a:solidFill>
                                  <a:effectLst/>
                                  <a:latin typeface="Cambria Math" panose="02040503050406030204" pitchFamily="18" charset="0"/>
                                  <a:ea typeface="Arial" panose="020B0604020202020204" pitchFamily="34" charset="0"/>
                                </a:rPr>
                                <m:t>𝑇</m:t>
                              </m:r>
                            </m:sup>
                          </m:sSubSup>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𝑊</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m:t>
                          </m:r>
                        </m:e>
                        <m:sup>
                          <m:r>
                            <a:rPr lang="sr-Latn-RS" sz="1700" i="1" kern="100">
                              <a:solidFill>
                                <a:srgbClr val="000000"/>
                              </a:solidFill>
                              <a:effectLst/>
                              <a:latin typeface="Cambria Math" panose="02040503050406030204" pitchFamily="18" charset="0"/>
                              <a:ea typeface="Arial" panose="020B0604020202020204" pitchFamily="34" charset="0"/>
                            </a:rPr>
                            <m:t>−1</m:t>
                          </m:r>
                        </m:sup>
                      </m:sSup>
                      <m:sSubSup>
                        <m:sSubSupPr>
                          <m:ctrlPr>
                            <a:rPr lang="sr-Latn-RS" sz="1700" i="1" kern="100">
                              <a:solidFill>
                                <a:srgbClr val="000000"/>
                              </a:solidFill>
                              <a:effectLst/>
                              <a:latin typeface="Cambria Math" panose="02040503050406030204" pitchFamily="18" charset="0"/>
                              <a:ea typeface="Arial" panose="020B0604020202020204" pitchFamily="34" charset="0"/>
                            </a:rPr>
                          </m:ctrlPr>
                        </m:sSubSupPr>
                        <m:e>
                          <m:r>
                            <a:rPr lang="sr-Latn-RS" sz="1700" i="1" kern="100">
                              <a:solidFill>
                                <a:srgbClr val="000000"/>
                              </a:solidFill>
                              <a:effectLst/>
                              <a:latin typeface="Cambria Math" panose="02040503050406030204" pitchFamily="18" charset="0"/>
                              <a:ea typeface="Arial" panose="020B0604020202020204" pitchFamily="34" charset="0"/>
                            </a:rPr>
                            <m:t>𝑊</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up>
                          <m:r>
                            <a:rPr lang="sr-Latn-RS" sz="1700" i="1" kern="100">
                              <a:solidFill>
                                <a:srgbClr val="000000"/>
                              </a:solidFill>
                              <a:effectLst/>
                              <a:latin typeface="Cambria Math" panose="02040503050406030204" pitchFamily="18" charset="0"/>
                              <a:ea typeface="Arial" panose="020B0604020202020204" pitchFamily="34" charset="0"/>
                            </a:rPr>
                            <m:t>𝑇</m:t>
                          </m:r>
                        </m:sup>
                      </m:sSubSup>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m:t>
                      </m:r>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Korišćenjem </a:t>
                </a:r>
                <a14:m>
                  <m:oMath xmlns:m="http://schemas.openxmlformats.org/officeDocument/2006/math">
                    <m:r>
                      <a:rPr lang="sr-Latn-RS" sz="1700" b="0" i="1" kern="100" smtClean="0">
                        <a:solidFill>
                          <a:srgbClr val="000000"/>
                        </a:solidFill>
                        <a:effectLst/>
                        <a:latin typeface="Cambria Math" panose="02040503050406030204" pitchFamily="18" charset="0"/>
                        <a:ea typeface="Arial" panose="020B0604020202020204" pitchFamily="34" charset="0"/>
                      </a:rPr>
                      <m:t>𝑥</m:t>
                    </m:r>
                  </m:oMath>
                </a14:m>
                <a:r>
                  <a:rPr lang="sr-Latn-RS" sz="1700" kern="100" dirty="0">
                    <a:solidFill>
                      <a:srgbClr val="000000"/>
                    </a:solidFill>
                    <a:effectLst/>
                    <a:latin typeface="Arial" panose="020B0604020202020204" pitchFamily="34" charset="0"/>
                    <a:ea typeface="Arial" panose="020B0604020202020204" pitchFamily="34" charset="0"/>
                  </a:rPr>
                  <a:t>, nedostajući deo se procenjuje na seldeći način:</a:t>
                </a: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sSub>
                        <m:sSubPr>
                          <m:ctrlPr>
                            <a:rPr lang="sr-Latn-RS" sz="1700" i="1" kern="100" smtClean="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𝑚𝑖𝑠𝑠</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𝑊</m:t>
                          </m:r>
                        </m:e>
                        <m:sub>
                          <m:r>
                            <a:rPr lang="sr-Latn-RS" sz="1700" i="1" kern="100">
                              <a:solidFill>
                                <a:srgbClr val="000000"/>
                              </a:solidFill>
                              <a:effectLst/>
                              <a:latin typeface="Cambria Math" panose="02040503050406030204" pitchFamily="18" charset="0"/>
                              <a:ea typeface="Arial" panose="020B0604020202020204" pitchFamily="34" charset="0"/>
                            </a:rPr>
                            <m:t>𝑚𝑖𝑠𝑠</m:t>
                          </m:r>
                        </m:sub>
                      </m:sSub>
                      <m:r>
                        <a:rPr lang="sr-Latn-RS" sz="1700" i="1" kern="100">
                          <a:solidFill>
                            <a:srgbClr val="000000"/>
                          </a:solidFill>
                          <a:effectLst/>
                          <a:latin typeface="Cambria Math" panose="02040503050406030204" pitchFamily="18" charset="0"/>
                          <a:ea typeface="Arial" panose="020B0604020202020204" pitchFamily="34" charset="0"/>
                        </a:rPr>
                        <m:t>𝑥</m:t>
                      </m:r>
                      <m:r>
                        <a:rPr lang="sr-Latn-RS" sz="1700" i="1" kern="100">
                          <a:solidFill>
                            <a:srgbClr val="000000"/>
                          </a:solidFill>
                          <a:effectLst/>
                          <a:latin typeface="Cambria Math" panose="02040503050406030204" pitchFamily="18" charset="0"/>
                          <a:ea typeface="Arial" panose="020B0604020202020204" pitchFamily="34" charset="0"/>
                        </a:rPr>
                        <m:t>.</m:t>
                      </m:r>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1991456"/>
                <a:ext cx="8927067" cy="4125258"/>
              </a:xfrm>
              <a:blipFill>
                <a:blip r:embed="rId4"/>
                <a:stretch>
                  <a:fillRect l="-341" t="-148"/>
                </a:stretch>
              </a:blipFill>
            </p:spPr>
            <p:txBody>
              <a:bodyPr/>
              <a:lstStyle/>
              <a:p>
                <a:r>
                  <a:rPr lang="sr-Latn-RS">
                    <a:noFill/>
                  </a:rPr>
                  <a:t> </a:t>
                </a:r>
              </a:p>
            </p:txBody>
          </p:sp>
        </mc:Fallback>
      </mc:AlternateContent>
    </p:spTree>
    <p:extLst>
      <p:ext uri="{BB962C8B-B14F-4D97-AF65-F5344CB8AC3E}">
        <p14:creationId xmlns:p14="http://schemas.microsoft.com/office/powerpoint/2010/main" val="3199486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marR="434340" indent="0" algn="just">
                  <a:lnSpc>
                    <a:spcPct val="117000"/>
                  </a:lnSpc>
                  <a:spcBef>
                    <a:spcPts val="0"/>
                  </a:spcBef>
                  <a:spcAft>
                    <a:spcPts val="25"/>
                  </a:spcAft>
                  <a:buNone/>
                </a:pPr>
                <a:r>
                  <a:rPr lang="sr-Latn-RS" sz="1700" u="sng" kern="100" dirty="0">
                    <a:solidFill>
                      <a:srgbClr val="000000"/>
                    </a:solidFill>
                    <a:latin typeface="Arial" panose="020B0604020202020204" pitchFamily="34" charset="0"/>
                    <a:ea typeface="Arial" panose="020B0604020202020204" pitchFamily="34" charset="0"/>
                  </a:rPr>
                  <a:t>2</a:t>
                </a:r>
                <a:r>
                  <a:rPr lang="sr-Latn-RS" sz="1700" u="sng" kern="100" dirty="0">
                    <a:solidFill>
                      <a:srgbClr val="000000"/>
                    </a:solidFill>
                    <a:effectLst/>
                    <a:latin typeface="Arial" panose="020B0604020202020204" pitchFamily="34" charset="0"/>
                    <a:ea typeface="Arial" panose="020B0604020202020204" pitchFamily="34" charset="0"/>
                  </a:rPr>
                  <a:t>. Bajesova procena</a:t>
                </a:r>
                <a:r>
                  <a:rPr lang="sr-Latn-RS" sz="1700" kern="100" dirty="0">
                    <a:solidFill>
                      <a:srgbClr val="000000"/>
                    </a:solidFill>
                    <a:effectLst/>
                    <a:latin typeface="Arial" panose="020B0604020202020204" pitchFamily="34" charset="0"/>
                    <a:ea typeface="Arial" panose="020B0604020202020204" pitchFamily="34" charset="0"/>
                  </a:rPr>
                  <a:t>:</a:t>
                </a:r>
              </a:p>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 Bajesova procena pribavlja posteriornu raspodelu </a:t>
                </a:r>
                <a:r>
                  <a:rPr lang="sr-Latn-RS" sz="1700" dirty="0">
                    <a:solidFill>
                      <a:srgbClr val="000000"/>
                    </a:solidFill>
                    <a:effectLst/>
                    <a:latin typeface="Arial" panose="020B0604020202020204" pitchFamily="34" charset="0"/>
                    <a:ea typeface="Arial" panose="020B0604020202020204" pitchFamily="34" charset="0"/>
                  </a:rPr>
                  <a:t>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𝜃</m:t>
                    </m:r>
                  </m:oMath>
                </a14:m>
                <a:r>
                  <a:rPr lang="sr-Latn-RS" sz="1700" dirty="0">
                    <a:solidFill>
                      <a:srgbClr val="000000"/>
                    </a:solidFill>
                    <a:effectLst/>
                    <a:latin typeface="Arial" panose="020B0604020202020204" pitchFamily="34" charset="0"/>
                    <a:ea typeface="Arial" panose="020B0604020202020204" pitchFamily="34" charset="0"/>
                  </a:rPr>
                  <a:t> i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oMath>
                </a14:m>
                <a:r>
                  <a:rPr lang="sr-Latn-RS" sz="1700" dirty="0">
                    <a:solidFill>
                      <a:srgbClr val="000000"/>
                    </a:solidFill>
                    <a:effectLst/>
                    <a:latin typeface="Arial" panose="020B0604020202020204" pitchFamily="34" charset="0"/>
                    <a:ea typeface="Arial" panose="020B0604020202020204" pitchFamily="34" charset="0"/>
                  </a:rPr>
                  <a:t>, prema Bajesovoj teoremi:</a:t>
                </a:r>
              </a:p>
              <a:p>
                <a:pPr marL="0" marR="43434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𝑝</m:t>
                      </m:r>
                      <m:r>
                        <a:rPr lang="sr-Latn-RS" sz="1700" i="1" kern="100" smtClean="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𝜃</m:t>
                      </m:r>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𝑋</m:t>
                      </m:r>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𝑌</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𝑝</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𝑌</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𝑋</m:t>
                          </m:r>
                        </m:e>
                        <m:e>
                          <m:r>
                            <a:rPr lang="sr-Latn-RS" sz="1700" i="1" kern="100">
                              <a:solidFill>
                                <a:srgbClr val="000000"/>
                              </a:solidFill>
                              <a:effectLst/>
                              <a:latin typeface="Cambria Math" panose="02040503050406030204" pitchFamily="18" charset="0"/>
                              <a:ea typeface="Arial" panose="020B0604020202020204" pitchFamily="34" charset="0"/>
                            </a:rPr>
                            <m:t>𝜃</m:t>
                          </m:r>
                        </m:e>
                      </m:d>
                      <m:r>
                        <a:rPr lang="sr-Latn-RS" sz="1700" i="1" kern="100">
                          <a:solidFill>
                            <a:srgbClr val="000000"/>
                          </a:solidFill>
                          <a:effectLst/>
                          <a:latin typeface="Cambria Math" panose="02040503050406030204" pitchFamily="18" charset="0"/>
                          <a:ea typeface="Arial" panose="020B0604020202020204" pitchFamily="34" charset="0"/>
                        </a:rPr>
                        <m:t>𝑝</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𝜃</m:t>
                      </m:r>
                      <m:r>
                        <a:rPr lang="sr-Latn-RS" sz="1700" i="1" kern="100">
                          <a:solidFill>
                            <a:srgbClr val="000000"/>
                          </a:solidFill>
                          <a:effectLst/>
                          <a:latin typeface="Cambria Math" panose="02040503050406030204" pitchFamily="18" charset="0"/>
                          <a:ea typeface="Arial" panose="020B0604020202020204" pitchFamily="34" charset="0"/>
                        </a:rPr>
                        <m:t>)</m:t>
                      </m:r>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r>
                  <a:rPr lang="sr-Latn-RS" sz="1700" dirty="0">
                    <a:solidFill>
                      <a:srgbClr val="000000"/>
                    </a:solidFill>
                    <a:effectLst/>
                    <a:latin typeface="Arial" panose="020B0604020202020204" pitchFamily="34" charset="0"/>
                    <a:ea typeface="Arial" panose="020B0604020202020204" pitchFamily="34" charset="0"/>
                  </a:rPr>
                  <a:t>Priorna raspodela je deo modela koji mora biti definisan pre procene. </a:t>
                </a:r>
                <a:endParaRPr lang="sr-Latn-RS" sz="1700" dirty="0">
                  <a:solidFill>
                    <a:srgbClr val="000000"/>
                  </a:solidFill>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r>
                  <a:rPr lang="sr-Latn-RS" sz="1700" dirty="0">
                    <a:solidFill>
                      <a:srgbClr val="000000"/>
                    </a:solidFill>
                    <a:latin typeface="Arial" panose="020B0604020202020204" pitchFamily="34" charset="0"/>
                    <a:ea typeface="Arial" panose="020B0604020202020204" pitchFamily="34" charset="0"/>
                  </a:rPr>
                  <a:t>H</a:t>
                </a:r>
                <a:r>
                  <a:rPr lang="sr-Latn-RS" sz="1700" dirty="0">
                    <a:solidFill>
                      <a:srgbClr val="000000"/>
                    </a:solidFill>
                    <a:effectLst/>
                    <a:latin typeface="Arial" panose="020B0604020202020204" pitchFamily="34" charset="0"/>
                    <a:ea typeface="Arial" panose="020B0604020202020204" pitchFamily="34" charset="0"/>
                  </a:rPr>
                  <a:t>ijerarhijskom priornom raspodelom 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oMath>
                </a14:m>
                <a:r>
                  <a:rPr lang="sr-Latn-RS" sz="1700" dirty="0">
                    <a:solidFill>
                      <a:srgbClr val="000000"/>
                    </a:solidFill>
                    <a:effectLst/>
                    <a:latin typeface="Arial" panose="020B0604020202020204" pitchFamily="34" charset="0"/>
                    <a:ea typeface="Arial" panose="020B0604020202020204" pitchFamily="34" charset="0"/>
                  </a:rPr>
                  <a:t> upravlja hiperparametar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𝛼</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Sup>
                      <m:sSupPr>
                        <m:ctrlPr>
                          <a:rPr lang="sr-Latn-RS" sz="1700" i="1">
                            <a:effectLst/>
                            <a:latin typeface="Cambria Math" panose="02040503050406030204" pitchFamily="18" charset="0"/>
                          </a:rPr>
                        </m:ctrlPr>
                      </m:s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ℝ</m:t>
                        </m:r>
                      </m:e>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m:t>
                        </m:r>
                      </m:sup>
                    </m:sSup>
                  </m:oMath>
                </a14:m>
                <a:r>
                  <a:rPr lang="sr-Latn-RS" sz="1700" kern="100" dirty="0">
                    <a:solidFill>
                      <a:srgbClr val="000000"/>
                    </a:solidFill>
                    <a:effectLst/>
                    <a:latin typeface="Arial" panose="020B0604020202020204" pitchFamily="34" charset="0"/>
                    <a:ea typeface="Arial" panose="020B0604020202020204" pitchFamily="34" charset="0"/>
                  </a:rPr>
                  <a:t>.</a:t>
                </a:r>
              </a:p>
              <a:p>
                <a:pPr marR="434340" algn="just">
                  <a:lnSpc>
                    <a:spcPct val="117000"/>
                  </a:lnSpc>
                  <a:spcBef>
                    <a:spcPts val="0"/>
                  </a:spcBef>
                  <a:spcAft>
                    <a:spcPts val="25"/>
                  </a:spcAft>
                </a:pPr>
                <a:r>
                  <a:rPr lang="sr-Latn-RS" sz="1700" dirty="0">
                    <a:solidFill>
                      <a:srgbClr val="000000"/>
                    </a:solidFill>
                    <a:effectLst/>
                    <a:latin typeface="Arial" panose="020B0604020202020204" pitchFamily="34" charset="0"/>
                    <a:ea typeface="Arial" panose="020B0604020202020204" pitchFamily="34" charset="0"/>
                  </a:rPr>
                  <a:t>Kada je Euklidska norma principijalne ose, </a:t>
                </a:r>
                <a14:m>
                  <m:oMath xmlns:m="http://schemas.openxmlformats.org/officeDocument/2006/math">
                    <m:d>
                      <m:dPr>
                        <m:begChr m:val="‖"/>
                        <m:endChr m:val="‖"/>
                        <m:ctrlPr>
                          <a:rPr lang="sr-Latn-RS" sz="1700" i="1">
                            <a:effectLst/>
                            <a:latin typeface="Cambria Math" panose="02040503050406030204" pitchFamily="18" charset="0"/>
                          </a:rPr>
                        </m:ctrlPr>
                      </m:dPr>
                      <m:e>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𝑤</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𝑗</m:t>
                            </m:r>
                          </m:sub>
                        </m:sSub>
                      </m:e>
                    </m:d>
                  </m:oMath>
                </a14:m>
                <a:r>
                  <a:rPr lang="sr-Latn-RS" sz="1700" dirty="0">
                    <a:solidFill>
                      <a:srgbClr val="000000"/>
                    </a:solidFill>
                    <a:effectLst/>
                    <a:latin typeface="Arial" panose="020B0604020202020204" pitchFamily="34" charset="0"/>
                    <a:ea typeface="Arial" panose="020B0604020202020204" pitchFamily="34" charset="0"/>
                  </a:rPr>
                  <a:t> mala u odnosu na varijansu šuma</a:t>
                </a:r>
                <a:r>
                  <a:rPr lang="sr-Latn-RS" sz="1700" kern="100" dirty="0">
                    <a:solidFill>
                      <a:srgbClr val="000000"/>
                    </a:solidFill>
                    <a:latin typeface="Arial" panose="020B0604020202020204" pitchFamily="34" charset="0"/>
                    <a:ea typeface="Arial" panose="020B0604020202020204" pitchFamily="34" charset="0"/>
                  </a:rPr>
                  <a:t>, hiperparametar </a:t>
                </a:r>
                <a14:m>
                  <m:oMath xmlns:m="http://schemas.openxmlformats.org/officeDocument/2006/math">
                    <m:r>
                      <a:rPr lang="sr-Latn-RS" sz="1700" i="1" kern="100" smtClean="0">
                        <a:solidFill>
                          <a:srgbClr val="000000"/>
                        </a:solidFill>
                        <a:latin typeface="Cambria Math" panose="02040503050406030204" pitchFamily="18" charset="0"/>
                        <a:ea typeface="Cambria Math" panose="02040503050406030204" pitchFamily="18" charset="0"/>
                      </a:rPr>
                      <m:t>𝛼</m:t>
                    </m:r>
                  </m:oMath>
                </a14:m>
                <a:r>
                  <a:rPr lang="sr-Latn-RS" sz="1700" kern="100" dirty="0">
                    <a:solidFill>
                      <a:srgbClr val="000000"/>
                    </a:solidFill>
                    <a:effectLst/>
                    <a:latin typeface="Arial" panose="020B0604020202020204" pitchFamily="34" charset="0"/>
                    <a:ea typeface="Arial" panose="020B0604020202020204" pitchFamily="34" charset="0"/>
                  </a:rPr>
                  <a:t> postaje veliki i principijalna osa </a:t>
                </a:r>
                <a14:m>
                  <m:oMath xmlns:m="http://schemas.openxmlformats.org/officeDocument/2006/math">
                    <m:sSub>
                      <m:sSubPr>
                        <m:ctrlPr>
                          <a:rPr lang="sr-Latn-RS" sz="1700" i="1" kern="100" smtClean="0">
                            <a:solidFill>
                              <a:srgbClr val="000000"/>
                            </a:solidFill>
                            <a:effectLst/>
                            <a:latin typeface="Cambria Math" panose="02040503050406030204" pitchFamily="18" charset="0"/>
                          </a:rPr>
                        </m:ctrlPr>
                      </m:sSubPr>
                      <m:e>
                        <m:r>
                          <a:rPr lang="sr-Latn-RS" sz="1700" b="0" i="1" kern="100" smtClean="0">
                            <a:solidFill>
                              <a:srgbClr val="000000"/>
                            </a:solidFill>
                            <a:effectLst/>
                            <a:latin typeface="Cambria Math" panose="02040503050406030204" pitchFamily="18" charset="0"/>
                          </a:rPr>
                          <m:t>𝑤</m:t>
                        </m:r>
                      </m:e>
                      <m:sub>
                        <m:r>
                          <a:rPr lang="sr-Latn-RS" sz="1700" b="0" i="1" kern="100" smtClean="0">
                            <a:solidFill>
                              <a:srgbClr val="000000"/>
                            </a:solidFill>
                            <a:effectLst/>
                            <a:latin typeface="Cambria Math" panose="02040503050406030204" pitchFamily="18" charset="0"/>
                          </a:rPr>
                          <m:t>𝑗</m:t>
                        </m:r>
                      </m:sub>
                    </m:sSub>
                  </m:oMath>
                </a14:m>
                <a:r>
                  <a:rPr lang="sr-Latn-RS" sz="1700" kern="100" dirty="0">
                    <a:solidFill>
                      <a:srgbClr val="000000"/>
                    </a:solidFill>
                    <a:effectLst/>
                    <a:latin typeface="Arial" panose="020B0604020202020204" pitchFamily="34" charset="0"/>
                    <a:ea typeface="Arial" panose="020B0604020202020204" pitchFamily="34" charset="0"/>
                  </a:rPr>
                  <a:t> se smanjuje na skoro 0.</a:t>
                </a:r>
              </a:p>
              <a:p>
                <a:pPr marR="434340" algn="just">
                  <a:lnSpc>
                    <a:spcPct val="117000"/>
                  </a:lnSpc>
                  <a:spcBef>
                    <a:spcPts val="0"/>
                  </a:spcBef>
                  <a:spcAft>
                    <a:spcPts val="25"/>
                  </a:spcAft>
                </a:pPr>
                <a:r>
                  <a:rPr lang="sr-Latn-RS" sz="1700" kern="100" dirty="0">
                    <a:solidFill>
                      <a:srgbClr val="000000"/>
                    </a:solidFill>
                    <a:latin typeface="Arial" panose="020B0604020202020204" pitchFamily="34" charset="0"/>
                    <a:ea typeface="Arial" panose="020B0604020202020204" pitchFamily="34" charset="0"/>
                  </a:rPr>
                  <a:t>Na taj način se redundantne principijalne ose automatski suzbijaju.</a:t>
                </a:r>
                <a:endParaRPr lang="sr-Latn-RS" sz="1700" kern="100" dirty="0">
                  <a:solidFill>
                    <a:srgbClr val="000000"/>
                  </a:solidFill>
                  <a:effectLst/>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endParaRPr lang="sr-Latn-RS" sz="1700" kern="100" dirty="0">
                  <a:solidFill>
                    <a:srgbClr val="000000"/>
                  </a:solidFill>
                  <a:effectLst/>
                  <a:latin typeface="Arial" panose="020B0604020202020204" pitchFamily="34" charset="0"/>
                  <a:ea typeface="Arial" panose="020B0604020202020204" pitchFamily="34" charset="0"/>
                </a:endParaRPr>
              </a:p>
              <a:p>
                <a:pPr marL="0" marR="434340" indent="0" algn="just">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410"/>
                </a:stretch>
              </a:blipFill>
            </p:spPr>
            <p:txBody>
              <a:bodyPr/>
              <a:lstStyle/>
              <a:p>
                <a:r>
                  <a:rPr lang="sr-Latn-RS">
                    <a:noFill/>
                  </a:rPr>
                  <a:t> </a:t>
                </a:r>
              </a:p>
            </p:txBody>
          </p:sp>
        </mc:Fallback>
      </mc:AlternateContent>
    </p:spTree>
    <p:extLst>
      <p:ext uri="{BB962C8B-B14F-4D97-AF65-F5344CB8AC3E}">
        <p14:creationId xmlns:p14="http://schemas.microsoft.com/office/powerpoint/2010/main" val="337255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maksimalne verovatnoće</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marR="434340" indent="0" algn="just">
                  <a:lnSpc>
                    <a:spcPct val="117000"/>
                  </a:lnSpc>
                  <a:spcBef>
                    <a:spcPts val="0"/>
                  </a:spcBef>
                  <a:spcAft>
                    <a:spcPts val="25"/>
                  </a:spcAft>
                  <a:buNone/>
                </a:pPr>
                <a:r>
                  <a:rPr lang="sr-Latn-RS" sz="1800" u="sng" kern="100" dirty="0">
                    <a:solidFill>
                      <a:srgbClr val="000000"/>
                    </a:solidFill>
                    <a:latin typeface="Arial" panose="020B0604020202020204" pitchFamily="34" charset="0"/>
                    <a:ea typeface="Arial" panose="020B0604020202020204" pitchFamily="34" charset="0"/>
                  </a:rPr>
                  <a:t>3</a:t>
                </a:r>
                <a:r>
                  <a:rPr lang="sr-Latn-RS" sz="1800" u="sng" kern="100" dirty="0">
                    <a:solidFill>
                      <a:srgbClr val="000000"/>
                    </a:solidFill>
                    <a:effectLst/>
                    <a:latin typeface="Arial" panose="020B0604020202020204" pitchFamily="34" charset="0"/>
                    <a:ea typeface="Arial" panose="020B0604020202020204" pitchFamily="34" charset="0"/>
                  </a:rPr>
                  <a:t>. Repetativni algoritam </a:t>
                </a:r>
                <a:r>
                  <a:rPr lang="sr-Latn-RS" sz="1800" kern="100" dirty="0">
                    <a:solidFill>
                      <a:srgbClr val="000000"/>
                    </a:solidFill>
                    <a:effectLst/>
                    <a:latin typeface="Arial" panose="020B0604020202020204" pitchFamily="34" charset="0"/>
                    <a:ea typeface="Arial" panose="020B0604020202020204" pitchFamily="34" charset="0"/>
                  </a:rPr>
                  <a:t>: </a:t>
                </a:r>
              </a:p>
              <a:p>
                <a:pPr marR="434340" algn="just">
                  <a:lnSpc>
                    <a:spcPct val="117000"/>
                  </a:lnSpc>
                  <a:spcBef>
                    <a:spcPts val="0"/>
                  </a:spcBef>
                  <a:spcAft>
                    <a:spcPts val="25"/>
                  </a:spcAft>
                </a:pPr>
                <a:r>
                  <a:rPr lang="sr-Latn-RS" sz="1800" kern="100" dirty="0">
                    <a:solidFill>
                      <a:srgbClr val="000000"/>
                    </a:solidFill>
                    <a:effectLst/>
                    <a:latin typeface="Arial" panose="020B0604020202020204" pitchFamily="34" charset="0"/>
                    <a:ea typeface="Arial" panose="020B0604020202020204" pitchFamily="34" charset="0"/>
                  </a:rPr>
                  <a:t>Koristi se Varijacioni Bajesov algoritam da bi se izvršila Bajesova procena i za parametre modela </a:t>
                </a:r>
                <a14:m>
                  <m:oMath xmlns:m="http://schemas.openxmlformats.org/officeDocument/2006/math">
                    <m:r>
                      <a:rPr lang="sr-Latn-RS" sz="1800" i="1" kern="100" smtClean="0">
                        <a:solidFill>
                          <a:srgbClr val="000000"/>
                        </a:solidFill>
                        <a:effectLst/>
                        <a:latin typeface="Cambria Math" panose="02040503050406030204" pitchFamily="18" charset="0"/>
                        <a:ea typeface="Cambria Math" panose="02040503050406030204" pitchFamily="18" charset="0"/>
                      </a:rPr>
                      <m:t>𝜃</m:t>
                    </m:r>
                  </m:oMath>
                </a14:m>
                <a:r>
                  <a:rPr lang="sr-Latn-RS" sz="1800" kern="100" dirty="0">
                    <a:solidFill>
                      <a:srgbClr val="000000"/>
                    </a:solidFill>
                    <a:effectLst/>
                    <a:latin typeface="Arial" panose="020B0604020202020204" pitchFamily="34" charset="0"/>
                    <a:ea typeface="Arial" panose="020B0604020202020204" pitchFamily="34" charset="0"/>
                  </a:rPr>
                  <a:t> i za </a:t>
                </a:r>
                <a14:m>
                  <m:oMath xmlns:m="http://schemas.openxmlformats.org/officeDocument/2006/math">
                    <m:sSub>
                      <m:sSubPr>
                        <m:ctrlPr>
                          <a:rPr lang="sr-Latn-RS" sz="1800" i="1" kern="100" smtClean="0">
                            <a:solidFill>
                              <a:srgbClr val="000000"/>
                            </a:solidFill>
                            <a:effectLst/>
                            <a:latin typeface="Cambria Math" panose="02040503050406030204" pitchFamily="18" charset="0"/>
                          </a:rPr>
                        </m:ctrlPr>
                      </m:sSubPr>
                      <m:e>
                        <m:r>
                          <a:rPr lang="sr-Latn-RS" sz="1800" b="0" i="1" kern="100" smtClean="0">
                            <a:solidFill>
                              <a:srgbClr val="000000"/>
                            </a:solidFill>
                            <a:effectLst/>
                            <a:latin typeface="Cambria Math" panose="02040503050406030204" pitchFamily="18" charset="0"/>
                          </a:rPr>
                          <m:t>𝑌</m:t>
                        </m:r>
                      </m:e>
                      <m:sub>
                        <m:r>
                          <a:rPr lang="sr-Latn-RS" sz="1800" b="0" i="1" kern="100" smtClean="0">
                            <a:solidFill>
                              <a:srgbClr val="000000"/>
                            </a:solidFill>
                            <a:effectLst/>
                            <a:latin typeface="Cambria Math" panose="02040503050406030204" pitchFamily="18" charset="0"/>
                          </a:rPr>
                          <m:t>𝑚𝑖𝑠𝑠</m:t>
                        </m:r>
                      </m:sub>
                    </m:sSub>
                  </m:oMath>
                </a14:m>
                <a:r>
                  <a:rPr lang="sr-Latn-RS" sz="1800" kern="100" dirty="0">
                    <a:solidFill>
                      <a:srgbClr val="000000"/>
                    </a:solidFill>
                    <a:effectLst/>
                    <a:latin typeface="Arial" panose="020B0604020202020204" pitchFamily="34" charset="0"/>
                    <a:ea typeface="Arial" panose="020B0604020202020204" pitchFamily="34" charset="0"/>
                  </a:rPr>
                  <a:t>, na sledeći način:</a:t>
                </a:r>
              </a:p>
              <a:p>
                <a:pPr marL="342900" marR="434340" indent="-342900" algn="just">
                  <a:lnSpc>
                    <a:spcPct val="117000"/>
                  </a:lnSpc>
                  <a:spcBef>
                    <a:spcPts val="0"/>
                  </a:spcBef>
                  <a:spcAft>
                    <a:spcPts val="25"/>
                  </a:spcAft>
                  <a:buFont typeface="+mj-lt"/>
                  <a:buAutoNum type="alphaLcParenR"/>
                </a:pPr>
                <a:r>
                  <a:rPr lang="sr-Latn-RS" sz="1800" kern="100" dirty="0">
                    <a:solidFill>
                      <a:srgbClr val="000000"/>
                    </a:solidFill>
                    <a:effectLst/>
                    <a:latin typeface="Arial" panose="020B0604020202020204" pitchFamily="34" charset="0"/>
                    <a:ea typeface="Arial" panose="020B0604020202020204" pitchFamily="34" charset="0"/>
                  </a:rPr>
                  <a:t>Posteriorna raspodela NV,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𝑌</m:t>
                        </m:r>
                      </m:e>
                      <m:sub>
                        <m:r>
                          <a:rPr lang="sr-Latn-RS" sz="1800" i="1" kern="100">
                            <a:solidFill>
                              <a:srgbClr val="000000"/>
                            </a:solidFill>
                            <a:effectLst/>
                            <a:latin typeface="Cambria Math" panose="02040503050406030204" pitchFamily="18" charset="0"/>
                            <a:ea typeface="Arial" panose="020B0604020202020204" pitchFamily="34" charset="0"/>
                          </a:rPr>
                          <m:t>𝑚𝑖𝑠𝑠</m:t>
                        </m:r>
                      </m:sub>
                    </m:sSub>
                    <m:r>
                      <a:rPr lang="sr-Latn-R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ffectLst/>
                    <a:latin typeface="Arial" panose="020B0604020202020204" pitchFamily="34" charset="0"/>
                    <a:ea typeface="Arial" panose="020B0604020202020204" pitchFamily="34" charset="0"/>
                  </a:rPr>
                  <a:t> se inicijalizuje imputacijom svih NV prosečnim vrednostima širom instance;</a:t>
                </a:r>
              </a:p>
              <a:p>
                <a:pPr marL="342900" marR="434340" indent="-342900" algn="just">
                  <a:lnSpc>
                    <a:spcPct val="117000"/>
                  </a:lnSpc>
                  <a:spcBef>
                    <a:spcPts val="0"/>
                  </a:spcBef>
                  <a:spcAft>
                    <a:spcPts val="25"/>
                  </a:spcAft>
                  <a:buFont typeface="+mj-lt"/>
                  <a:buAutoNum type="alphaLcParenR"/>
                </a:pPr>
                <a:r>
                  <a:rPr lang="sr-Latn-RS" sz="1800" kern="100" dirty="0">
                    <a:solidFill>
                      <a:srgbClr val="000000"/>
                    </a:solidFill>
                    <a:effectLst/>
                    <a:latin typeface="Arial" panose="020B0604020202020204" pitchFamily="34" charset="0"/>
                    <a:ea typeface="Arial" panose="020B0604020202020204" pitchFamily="34" charset="0"/>
                  </a:rPr>
                  <a:t>Posteriorna raspodela parametra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𝜃</m:t>
                    </m:r>
                  </m:oMath>
                </a14:m>
                <a:r>
                  <a:rPr lang="sr-Latn-R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r>
                      <a:rPr lang="sr-Latn-RS" sz="1800" i="1" kern="100">
                        <a:solidFill>
                          <a:srgbClr val="000000"/>
                        </a:solidFill>
                        <a:effectLst/>
                        <a:latin typeface="Cambria Math" panose="02040503050406030204" pitchFamily="18" charset="0"/>
                        <a:ea typeface="Arial" panose="020B0604020202020204" pitchFamily="34" charset="0"/>
                      </a:rPr>
                      <m:t>(</m:t>
                    </m:r>
                    <m:r>
                      <a:rPr lang="sr-Latn-RS" sz="1800" i="1" kern="100">
                        <a:solidFill>
                          <a:srgbClr val="000000"/>
                        </a:solidFill>
                        <a:effectLst/>
                        <a:latin typeface="Cambria Math" panose="02040503050406030204" pitchFamily="18" charset="0"/>
                        <a:ea typeface="Arial" panose="020B0604020202020204" pitchFamily="34" charset="0"/>
                      </a:rPr>
                      <m:t>𝜃</m:t>
                    </m:r>
                    <m:r>
                      <a:rPr lang="sr-Latn-R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ffectLst/>
                    <a:latin typeface="Arial" panose="020B0604020202020204" pitchFamily="34" charset="0"/>
                    <a:ea typeface="Arial" panose="020B0604020202020204" pitchFamily="34" charset="0"/>
                  </a:rPr>
                  <a:t> se procenjuje uz pomoć posmatranih podataka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𝑌</m:t>
                        </m:r>
                      </m:e>
                      <m:sub>
                        <m:r>
                          <a:rPr lang="sr-Latn-RS" sz="1800" i="1" kern="100">
                            <a:solidFill>
                              <a:srgbClr val="000000"/>
                            </a:solidFill>
                            <a:effectLst/>
                            <a:latin typeface="Cambria Math" panose="02040503050406030204" pitchFamily="18" charset="0"/>
                            <a:ea typeface="Arial" panose="020B0604020202020204" pitchFamily="34" charset="0"/>
                          </a:rPr>
                          <m:t>𝑜𝑏𝑠</m:t>
                        </m:r>
                      </m:sub>
                    </m:sSub>
                  </m:oMath>
                </a14:m>
                <a:r>
                  <a:rPr lang="sr-Latn-RS" sz="1800" kern="100" dirty="0">
                    <a:solidFill>
                      <a:srgbClr val="000000"/>
                    </a:solidFill>
                    <a:effectLst/>
                    <a:latin typeface="Arial" panose="020B0604020202020204" pitchFamily="34" charset="0"/>
                    <a:ea typeface="Arial" panose="020B0604020202020204" pitchFamily="34" charset="0"/>
                  </a:rPr>
                  <a:t> i trenutne posteriorne raspodele NV,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𝑌</m:t>
                        </m:r>
                      </m:e>
                      <m:sub>
                        <m:r>
                          <a:rPr lang="sr-Latn-RS" sz="1800" i="1" kern="100">
                            <a:solidFill>
                              <a:srgbClr val="000000"/>
                            </a:solidFill>
                            <a:effectLst/>
                            <a:latin typeface="Cambria Math" panose="02040503050406030204" pitchFamily="18" charset="0"/>
                            <a:ea typeface="Arial" panose="020B0604020202020204" pitchFamily="34" charset="0"/>
                          </a:rPr>
                          <m:t>𝑚𝑖𝑠𝑠</m:t>
                        </m:r>
                      </m:sub>
                    </m:sSub>
                    <m:r>
                      <a:rPr lang="sr-Latn-R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ffectLst/>
                    <a:latin typeface="Arial" panose="020B0604020202020204" pitchFamily="34" charset="0"/>
                    <a:ea typeface="Arial" panose="020B0604020202020204" pitchFamily="34" charset="0"/>
                  </a:rPr>
                  <a:t>;</a:t>
                </a:r>
              </a:p>
              <a:p>
                <a:pPr marL="342900" marR="434340" indent="-342900" algn="just">
                  <a:lnSpc>
                    <a:spcPct val="117000"/>
                  </a:lnSpc>
                  <a:spcBef>
                    <a:spcPts val="0"/>
                  </a:spcBef>
                  <a:spcAft>
                    <a:spcPts val="25"/>
                  </a:spcAft>
                  <a:buFont typeface="+mj-lt"/>
                  <a:buAutoNum type="alphaLcParenR"/>
                </a:pPr>
                <a:r>
                  <a:rPr lang="sr-Latn-RS" sz="1800" kern="100" dirty="0">
                    <a:solidFill>
                      <a:srgbClr val="000000"/>
                    </a:solidFill>
                    <a:effectLst/>
                    <a:latin typeface="Arial" panose="020B0604020202020204" pitchFamily="34" charset="0"/>
                    <a:ea typeface="Arial" panose="020B0604020202020204" pitchFamily="34" charset="0"/>
                  </a:rPr>
                  <a:t>Posteriorna raspodela NV se procenjuje uz pomoć trenutne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r>
                      <a:rPr lang="sr-Latn-RS" sz="1800" i="1" kern="100">
                        <a:solidFill>
                          <a:srgbClr val="000000"/>
                        </a:solidFill>
                        <a:effectLst/>
                        <a:latin typeface="Cambria Math" panose="02040503050406030204" pitchFamily="18" charset="0"/>
                        <a:ea typeface="Arial" panose="020B0604020202020204" pitchFamily="34" charset="0"/>
                      </a:rPr>
                      <m:t>(</m:t>
                    </m:r>
                    <m:r>
                      <a:rPr lang="sr-Latn-RS" sz="1800" i="1" kern="100">
                        <a:solidFill>
                          <a:srgbClr val="000000"/>
                        </a:solidFill>
                        <a:effectLst/>
                        <a:latin typeface="Cambria Math" panose="02040503050406030204" pitchFamily="18" charset="0"/>
                        <a:ea typeface="Arial" panose="020B0604020202020204" pitchFamily="34" charset="0"/>
                      </a:rPr>
                      <m:t>𝜃</m:t>
                    </m:r>
                    <m:r>
                      <a:rPr lang="sr-Latn-R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ffectLst/>
                    <a:latin typeface="Arial" panose="020B0604020202020204" pitchFamily="34" charset="0"/>
                    <a:ea typeface="Arial" panose="020B0604020202020204" pitchFamily="34" charset="0"/>
                  </a:rPr>
                  <a:t>;</a:t>
                </a:r>
              </a:p>
              <a:p>
                <a:pPr marL="342900" marR="434340" indent="-342900" algn="just">
                  <a:lnSpc>
                    <a:spcPct val="117000"/>
                  </a:lnSpc>
                  <a:spcBef>
                    <a:spcPts val="0"/>
                  </a:spcBef>
                  <a:spcAft>
                    <a:spcPts val="25"/>
                  </a:spcAft>
                  <a:buFont typeface="+mj-lt"/>
                  <a:buAutoNum type="alphaLcParenR"/>
                </a:pPr>
                <a:r>
                  <a:rPr lang="sr-Latn-RS" sz="1800" kern="100" dirty="0">
                    <a:solidFill>
                      <a:srgbClr val="000000"/>
                    </a:solidFill>
                    <a:effectLst/>
                    <a:latin typeface="Arial" panose="020B0604020202020204" pitchFamily="34" charset="0"/>
                    <a:ea typeface="Arial" panose="020B0604020202020204" pitchFamily="34" charset="0"/>
                  </a:rPr>
                  <a:t>Hiperparametar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𝛼</m:t>
                    </m:r>
                  </m:oMath>
                </a14:m>
                <a:r>
                  <a:rPr lang="sr-Latn-RS" sz="1800" kern="100" dirty="0">
                    <a:solidFill>
                      <a:srgbClr val="000000"/>
                    </a:solidFill>
                    <a:effectLst/>
                    <a:latin typeface="Arial" panose="020B0604020202020204" pitchFamily="34" charset="0"/>
                    <a:ea typeface="Arial" panose="020B0604020202020204" pitchFamily="34" charset="0"/>
                  </a:rPr>
                  <a:t> se ažurira uz pomoć trenutnih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d>
                      <m:dPr>
                        <m:ctrlPr>
                          <a:rPr lang="sr-Latn-RS" sz="1800" i="1" kern="100">
                            <a:solidFill>
                              <a:srgbClr val="000000"/>
                            </a:solidFill>
                            <a:effectLst/>
                            <a:latin typeface="Cambria Math" panose="02040503050406030204" pitchFamily="18" charset="0"/>
                            <a:ea typeface="Arial" panose="020B0604020202020204" pitchFamily="34" charset="0"/>
                          </a:rPr>
                        </m:ctrlPr>
                      </m:dPr>
                      <m:e>
                        <m:r>
                          <a:rPr lang="sr-Latn-RS" sz="1800" i="1" kern="100">
                            <a:solidFill>
                              <a:srgbClr val="000000"/>
                            </a:solidFill>
                            <a:effectLst/>
                            <a:latin typeface="Cambria Math" panose="02040503050406030204" pitchFamily="18" charset="0"/>
                            <a:ea typeface="Arial" panose="020B0604020202020204" pitchFamily="34" charset="0"/>
                          </a:rPr>
                          <m:t>𝜃</m:t>
                        </m:r>
                      </m:e>
                    </m:d>
                  </m:oMath>
                </a14:m>
                <a:r>
                  <a:rPr lang="sr-Latn-RS" sz="1800" kern="100" dirty="0">
                    <a:solidFill>
                      <a:srgbClr val="000000"/>
                    </a:solidFill>
                    <a:effectLst/>
                    <a:latin typeface="Arial" panose="020B0604020202020204" pitchFamily="34" charset="0"/>
                    <a:ea typeface="Arial" panose="020B0604020202020204" pitchFamily="34" charset="0"/>
                  </a:rPr>
                  <a:t> i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𝑞</m:t>
                    </m:r>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𝑌</m:t>
                        </m:r>
                      </m:e>
                      <m:sub>
                        <m:r>
                          <a:rPr lang="sr-Latn-RS" sz="1800" i="1" kern="100">
                            <a:solidFill>
                              <a:srgbClr val="000000"/>
                            </a:solidFill>
                            <a:effectLst/>
                            <a:latin typeface="Cambria Math" panose="02040503050406030204" pitchFamily="18" charset="0"/>
                            <a:ea typeface="Arial" panose="020B0604020202020204" pitchFamily="34" charset="0"/>
                          </a:rPr>
                          <m:t>𝑚𝑖𝑠𝑠</m:t>
                        </m:r>
                      </m:sub>
                    </m:sSub>
                    <m:r>
                      <a:rPr lang="sr-Latn-RS" sz="1800" i="1" kern="100">
                        <a:solidFill>
                          <a:srgbClr val="000000"/>
                        </a:solidFill>
                        <a:effectLst/>
                        <a:latin typeface="Cambria Math" panose="02040503050406030204" pitchFamily="18" charset="0"/>
                        <a:ea typeface="Arial" panose="020B0604020202020204" pitchFamily="34" charset="0"/>
                      </a:rPr>
                      <m:t>)</m:t>
                    </m:r>
                  </m:oMath>
                </a14:m>
                <a:endParaRPr lang="sr-Latn-RS" sz="1800" kern="100" dirty="0">
                  <a:solidFill>
                    <a:srgbClr val="000000"/>
                  </a:solidFill>
                  <a:effectLst/>
                  <a:latin typeface="Arial" panose="020B0604020202020204" pitchFamily="34" charset="0"/>
                  <a:ea typeface="Arial" panose="020B0604020202020204" pitchFamily="34" charset="0"/>
                </a:endParaRPr>
              </a:p>
              <a:p>
                <a:pPr marL="342900" marR="434340" indent="-342900" algn="just">
                  <a:lnSpc>
                    <a:spcPct val="117000"/>
                  </a:lnSpc>
                  <a:spcBef>
                    <a:spcPts val="0"/>
                  </a:spcBef>
                  <a:spcAft>
                    <a:spcPts val="25"/>
                  </a:spcAft>
                  <a:buFont typeface="+mj-lt"/>
                  <a:buAutoNum type="alphaLcParenR"/>
                </a:pPr>
                <a:r>
                  <a:rPr lang="sr-Latn-RS" sz="1800" kern="100" dirty="0">
                    <a:solidFill>
                      <a:srgbClr val="000000"/>
                    </a:solidFill>
                    <a:effectLst/>
                    <a:latin typeface="Arial" panose="020B0604020202020204" pitchFamily="34" charset="0"/>
                    <a:ea typeface="Arial" panose="020B0604020202020204" pitchFamily="34" charset="0"/>
                  </a:rPr>
                  <a:t>Koraci b - d se ponavljaju do konvergencije.</a:t>
                </a:r>
              </a:p>
              <a:p>
                <a:pPr marL="0" marR="434340" indent="0" algn="just">
                  <a:lnSpc>
                    <a:spcPct val="117000"/>
                  </a:lnSpc>
                  <a:spcBef>
                    <a:spcPts val="0"/>
                  </a:spcBef>
                  <a:spcAft>
                    <a:spcPts val="25"/>
                  </a:spcAft>
                  <a:buNone/>
                </a:pPr>
                <a:endParaRPr lang="sr-Latn-RS" sz="18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546" t="-295"/>
                </a:stretch>
              </a:blipFill>
            </p:spPr>
            <p:txBody>
              <a:bodyPr/>
              <a:lstStyle/>
              <a:p>
                <a:r>
                  <a:rPr lang="sr-Latn-RS">
                    <a:noFill/>
                  </a:rPr>
                  <a:t> </a:t>
                </a:r>
              </a:p>
            </p:txBody>
          </p:sp>
        </mc:Fallback>
      </mc:AlternateContent>
    </p:spTree>
    <p:extLst>
      <p:ext uri="{BB962C8B-B14F-4D97-AF65-F5344CB8AC3E}">
        <p14:creationId xmlns:p14="http://schemas.microsoft.com/office/powerpoint/2010/main" val="9761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3"/>
            <a:ext cx="8927067" cy="4755573"/>
          </a:xfrm>
        </p:spPr>
        <p:txBody>
          <a:bodyPr vert="horz" lIns="91440" tIns="45720" rIns="91440" bIns="45720" rtlCol="0" anchor="t">
            <a:normAutofit/>
          </a:bodyPr>
          <a:lstStyle/>
          <a:p>
            <a:r>
              <a:rPr lang="sr-Latn-RS" sz="1700" dirty="0">
                <a:solidFill>
                  <a:srgbClr val="000000"/>
                </a:solidFill>
                <a:latin typeface="Arial" panose="020B0604020202020204" pitchFamily="34" charset="0"/>
                <a:cs typeface="Arial" panose="020B0604020202020204" pitchFamily="34" charset="0"/>
              </a:rPr>
              <a:t>U oblasti veštačke inteligencije, modelovanje nepoznatih veza između atributa i zaključaka izvedenih iz implicitnih informacija sadržanih u uzorkovanom skupu podataka se obavlja uz pomoć metoda mašinskog učenja:</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Imputacija uz pomoć K najbližih suseda (KNNI)</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Imputacija uz pomoć težinskih K najbližih suseda (WKNNI)</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K-Means clustering imputacija</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Fuzzy K-Means clustering imputacija</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Support Vector Regression imputacija</a:t>
            </a:r>
          </a:p>
          <a:p>
            <a:pPr marL="342900" indent="-342900">
              <a:buFont typeface="+mj-lt"/>
              <a:buAutoNum type="arabicPeriod"/>
            </a:pPr>
            <a:r>
              <a:rPr lang="sr-Latn-RS" sz="1700" dirty="0">
                <a:solidFill>
                  <a:srgbClr val="000000"/>
                </a:solidFill>
                <a:latin typeface="Arial" panose="020B0604020202020204" pitchFamily="34" charset="0"/>
                <a:cs typeface="Arial" panose="020B0604020202020204" pitchFamily="34" charset="0"/>
              </a:rPr>
              <a:t>Singular Value Decomposition imputacija</a:t>
            </a:r>
          </a:p>
        </p:txBody>
      </p:sp>
    </p:spTree>
    <p:extLst>
      <p:ext uri="{BB962C8B-B14F-4D97-AF65-F5344CB8AC3E}">
        <p14:creationId xmlns:p14="http://schemas.microsoft.com/office/powerpoint/2010/main" val="494503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KNNI:</a:t>
                </a:r>
              </a:p>
              <a:p>
                <a:r>
                  <a:rPr lang="sr-Latn-RS" sz="1700" dirty="0">
                    <a:solidFill>
                      <a:srgbClr val="000000"/>
                    </a:solidFill>
                    <a:effectLst/>
                    <a:latin typeface="Arial" panose="020B0604020202020204" pitchFamily="34" charset="0"/>
                    <a:ea typeface="Arial" panose="020B0604020202020204" pitchFamily="34" charset="0"/>
                  </a:rPr>
                  <a:t>KNNI algoritam računa K-najbližih suseda svaki put kada naiđe na NV u trenutnoj instanci i vrednost iz njih se imputira.</a:t>
                </a:r>
              </a:p>
              <a:p>
                <a:r>
                  <a:rPr lang="sr-Latn-RS" sz="1700" dirty="0">
                    <a:solidFill>
                      <a:srgbClr val="000000"/>
                    </a:solidFill>
                    <a:effectLst/>
                    <a:latin typeface="Arial" panose="020B0604020202020204" pitchFamily="34" charset="0"/>
                    <a:ea typeface="Arial" panose="020B0604020202020204" pitchFamily="34" charset="0"/>
                  </a:rPr>
                  <a:t>Za nominalne vrednosti se uzima najčešća vrednost među susedima, a za neprekidne se uzima prosećna vrednost suseda.</a:t>
                </a:r>
              </a:p>
              <a:p>
                <a:r>
                  <a:rPr lang="sr-Latn-RS" sz="1700" dirty="0">
                    <a:solidFill>
                      <a:srgbClr val="000000"/>
                    </a:solidFill>
                    <a:effectLst/>
                    <a:latin typeface="Arial" panose="020B0604020202020204" pitchFamily="34" charset="0"/>
                    <a:ea typeface="Arial" panose="020B0604020202020204" pitchFamily="34" charset="0"/>
                  </a:rPr>
                  <a:t>Najčešće korišćena mera bliskosti je Euklidska udaljenost. </a:t>
                </a:r>
              </a:p>
              <a:p>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NV se procenjuje kao aritmetička sredina odgovarajućeg atributa svojih K suseda:</a:t>
                </a:r>
              </a:p>
              <a:p>
                <a:pPr marL="0" indent="0">
                  <a:buNone/>
                </a:pPr>
                <a14:m>
                  <m:oMathPara xmlns:m="http://schemas.openxmlformats.org/officeDocument/2006/math">
                    <m:oMathParaPr>
                      <m:jc m:val="centerGroup"/>
                    </m:oMathParaPr>
                    <m:oMath xmlns:m="http://schemas.openxmlformats.org/officeDocument/2006/math">
                      <m:sSub>
                        <m:sSubPr>
                          <m:ctrlPr>
                            <a:rPr lang="sr-Latn-RS" sz="1700" i="1" kern="100" smtClean="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acc>
                            <m:accPr>
                              <m:chr m:val="̂"/>
                              <m:ctrlPr>
                                <a:rPr lang="sr-Latn-RS" sz="1700" i="1" kern="100">
                                  <a:solidFill>
                                    <a:srgbClr val="000000"/>
                                  </a:solidFill>
                                  <a:effectLst/>
                                  <a:latin typeface="Cambria Math" panose="02040503050406030204" pitchFamily="18" charset="0"/>
                                  <a:ea typeface="Arial" panose="020B0604020202020204" pitchFamily="34" charset="0"/>
                                </a:rPr>
                              </m:ctrlPr>
                            </m:accPr>
                            <m:e>
                              <m:r>
                                <a:rPr lang="sr-Latn-RS" sz="1700" i="1" kern="100">
                                  <a:solidFill>
                                    <a:srgbClr val="000000"/>
                                  </a:solidFill>
                                  <a:effectLst/>
                                  <a:latin typeface="Cambria Math" panose="02040503050406030204" pitchFamily="18" charset="0"/>
                                  <a:ea typeface="Arial" panose="020B0604020202020204" pitchFamily="34" charset="0"/>
                                </a:rPr>
                                <m:t>𝑖</m:t>
                              </m:r>
                            </m:e>
                          </m:acc>
                          <m:r>
                            <a:rPr lang="sr-Latn-RS" sz="1700" i="1" kern="100">
                              <a:solidFill>
                                <a:srgbClr val="000000"/>
                              </a:solidFill>
                              <a:effectLst/>
                              <a:latin typeface="Cambria Math" panose="02040503050406030204" pitchFamily="18" charset="0"/>
                              <a:ea typeface="Arial" panose="020B0604020202020204" pitchFamily="34" charset="0"/>
                            </a:rPr>
                            <m:t>h</m:t>
                          </m:r>
                        </m:sub>
                      </m:sSub>
                      <m:r>
                        <a:rPr lang="sr-Latn-RS" sz="1700" i="1" kern="100">
                          <a:solidFill>
                            <a:srgbClr val="000000"/>
                          </a:solidFill>
                          <a:effectLst/>
                          <a:latin typeface="Cambria Math" panose="02040503050406030204" pitchFamily="18" charset="0"/>
                          <a:ea typeface="Arial" panose="020B0604020202020204" pitchFamily="34" charset="0"/>
                        </a:rPr>
                        <m:t>=</m:t>
                      </m:r>
                      <m:f>
                        <m:fPr>
                          <m:ctrlPr>
                            <a:rPr lang="sr-Latn-RS" sz="1700" i="1" kern="100">
                              <a:solidFill>
                                <a:srgbClr val="000000"/>
                              </a:solidFill>
                              <a:effectLst/>
                              <a:latin typeface="Cambria Math" panose="02040503050406030204" pitchFamily="18" charset="0"/>
                              <a:ea typeface="Arial" panose="020B0604020202020204" pitchFamily="34" charset="0"/>
                            </a:rPr>
                          </m:ctrlPr>
                        </m:fPr>
                        <m:num>
                          <m:nary>
                            <m:naryPr>
                              <m:chr m:val="∑"/>
                              <m:limLoc m:val="subSup"/>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𝐼</m:t>
                                  </m:r>
                                </m:e>
                                <m:sub>
                                  <m:r>
                                    <a:rPr lang="sr-Latn-RS" sz="1700" i="1" kern="100">
                                      <a:solidFill>
                                        <a:srgbClr val="000000"/>
                                      </a:solidFill>
                                      <a:effectLst/>
                                      <a:latin typeface="Cambria Math" panose="02040503050406030204" pitchFamily="18" charset="0"/>
                                      <a:ea typeface="Arial" panose="020B0604020202020204" pitchFamily="34" charset="0"/>
                                    </a:rPr>
                                    <m:t>𝐾𝑖h</m:t>
                                  </m:r>
                                </m:sub>
                              </m:sSub>
                            </m:sub>
                            <m:sup/>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𝑗h</m:t>
                                  </m:r>
                                </m:sub>
                              </m:sSub>
                            </m:e>
                          </m:nary>
                        </m:num>
                        <m:den>
                          <m:d>
                            <m:dPr>
                              <m:begChr m:val="|"/>
                              <m:endChr m:val="|"/>
                              <m:ctrlPr>
                                <a:rPr lang="sr-Latn-RS" sz="1700" i="1" kern="100">
                                  <a:solidFill>
                                    <a:srgbClr val="000000"/>
                                  </a:solidFill>
                                  <a:effectLst/>
                                  <a:latin typeface="Cambria Math" panose="02040503050406030204" pitchFamily="18" charset="0"/>
                                  <a:ea typeface="Arial" panose="020B0604020202020204" pitchFamily="34" charset="0"/>
                                </a:rPr>
                              </m:ctrlPr>
                            </m:dPr>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𝐼</m:t>
                                  </m:r>
                                </m:e>
                                <m:sub>
                                  <m:r>
                                    <a:rPr lang="sr-Latn-RS" sz="1700" i="1" kern="100">
                                      <a:solidFill>
                                        <a:srgbClr val="000000"/>
                                      </a:solidFill>
                                      <a:effectLst/>
                                      <a:latin typeface="Cambria Math" panose="02040503050406030204" pitchFamily="18" charset="0"/>
                                      <a:ea typeface="Arial" panose="020B0604020202020204" pitchFamily="34" charset="0"/>
                                    </a:rPr>
                                    <m:t>𝐾𝑖h</m:t>
                                  </m:r>
                                </m:sub>
                              </m:sSub>
                            </m:e>
                          </m:d>
                        </m:den>
                      </m:f>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L="0" indent="0">
                  <a:buNone/>
                </a:pPr>
                <a:r>
                  <a:rPr lang="sr-Latn-RS" sz="1700" dirty="0">
                    <a:effectLst/>
                  </a:rPr>
                  <a:t>       ,</a:t>
                </a:r>
                <a14:m>
                  <m:oMath xmlns:m="http://schemas.openxmlformats.org/officeDocument/2006/math">
                    <m:sSub>
                      <m:sSubPr>
                        <m:ctrlPr>
                          <a:rPr lang="sr-Latn-RS" sz="1700" i="1" smtClean="0">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𝐼</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𝐾𝑖h</m:t>
                        </m:r>
                      </m:sub>
                    </m:sSub>
                  </m:oMath>
                </a14:m>
                <a:r>
                  <a:rPr lang="sr-Latn-RS" sz="1700" dirty="0">
                    <a:solidFill>
                      <a:srgbClr val="000000"/>
                    </a:solidFill>
                    <a:effectLst/>
                    <a:latin typeface="Arial" panose="020B0604020202020204" pitchFamily="34" charset="0"/>
                    <a:ea typeface="Arial" panose="020B0604020202020204" pitchFamily="34" charset="0"/>
                  </a:rPr>
                  <a:t> je skup indeksa K-najbližih suseda za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oMath>
                </a14:m>
                <a:r>
                  <a:rPr lang="sr-Latn-RS" sz="1700" dirty="0">
                    <a:solidFill>
                      <a:srgbClr val="000000"/>
                    </a:solidFill>
                    <a:effectLst/>
                    <a:latin typeface="Arial" panose="020B0604020202020204" pitchFamily="34" charset="0"/>
                    <a:ea typeface="Arial" panose="020B0604020202020204" pitchFamily="34" charset="0"/>
                  </a:rPr>
                  <a:t>-ti primer.</a:t>
                </a:r>
                <a:endPar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319444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WKNNI:</a:t>
                </a:r>
              </a:p>
              <a:p>
                <a:r>
                  <a:rPr lang="sr-Latn-RS" sz="1700" dirty="0">
                    <a:solidFill>
                      <a:srgbClr val="000000"/>
                    </a:solidFill>
                    <a:effectLst/>
                    <a:latin typeface="Arial" panose="020B0604020202020204" pitchFamily="34" charset="0"/>
                    <a:ea typeface="Arial" panose="020B0604020202020204" pitchFamily="34" charset="0"/>
                  </a:rPr>
                  <a:t>WKNNI bira instance sa vrednostima sličnim instanci koja sadrži NV na osnovu neke mere bliskosti, pri čemu uzima u obzir činjenicu da se udaljenosti instance od njenih suseda razlikuju</a:t>
                </a:r>
              </a:p>
              <a:p>
                <a:pPr marL="8890" marR="0" indent="-889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 Definisana mera je:</a:t>
                </a:r>
              </a:p>
              <a:p>
                <a:pPr marL="0" marR="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f>
                        <m:fPr>
                          <m:ctrlPr>
                            <a:rPr lang="sr-Latn-RS" sz="1700" i="1" kern="100">
                              <a:solidFill>
                                <a:srgbClr val="000000"/>
                              </a:solidFill>
                              <a:effectLst/>
                              <a:latin typeface="Cambria Math" panose="02040503050406030204" pitchFamily="18" charset="0"/>
                              <a:ea typeface="Arial" panose="020B0604020202020204" pitchFamily="34" charset="0"/>
                            </a:rPr>
                          </m:ctrlPr>
                        </m:fPr>
                        <m:num>
                          <m:r>
                            <a:rPr lang="sr-Latn-RS" sz="1700" i="1" kern="100">
                              <a:solidFill>
                                <a:srgbClr val="000000"/>
                              </a:solidFill>
                              <a:effectLst/>
                              <a:latin typeface="Cambria Math" panose="02040503050406030204" pitchFamily="18" charset="0"/>
                              <a:ea typeface="Arial" panose="020B0604020202020204" pitchFamily="34" charset="0"/>
                            </a:rPr>
                            <m:t>1</m:t>
                          </m:r>
                        </m:num>
                        <m:den>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𝑠</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den>
                      </m:f>
                      <m:r>
                        <a:rPr lang="sr-Latn-RS" sz="1700" i="1" kern="100">
                          <a:solidFill>
                            <a:srgbClr val="000000"/>
                          </a:solidFill>
                          <a:effectLst/>
                          <a:latin typeface="Cambria Math" panose="02040503050406030204" pitchFamily="18" charset="0"/>
                          <a:ea typeface="Arial" panose="020B0604020202020204" pitchFamily="34" charset="0"/>
                        </a:rPr>
                        <m:t>=</m:t>
                      </m:r>
                      <m:nary>
                        <m:naryPr>
                          <m:chr m:val="∑"/>
                          <m:limLoc m:val="undOvr"/>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h</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𝑂</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𝑂</m:t>
                              </m:r>
                            </m:e>
                            <m:sub>
                              <m:r>
                                <a:rPr lang="sr-Latn-RS" sz="1700" i="1" kern="100">
                                  <a:solidFill>
                                    <a:srgbClr val="000000"/>
                                  </a:solidFill>
                                  <a:effectLst/>
                                  <a:latin typeface="Cambria Math" panose="02040503050406030204" pitchFamily="18" charset="0"/>
                                  <a:ea typeface="Arial" panose="020B0604020202020204" pitchFamily="34" charset="0"/>
                                </a:rPr>
                                <m:t>𝑗</m:t>
                              </m:r>
                            </m:sub>
                          </m:sSub>
                        </m:sub>
                        <m:sup/>
                        <m:e>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𝑖h</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𝑗h</m:t>
                                  </m:r>
                                </m:sub>
                              </m:sSub>
                              <m:r>
                                <a:rPr lang="sr-Latn-RS" sz="1700" i="1" kern="100">
                                  <a:solidFill>
                                    <a:srgbClr val="000000"/>
                                  </a:solidFill>
                                  <a:effectLst/>
                                  <a:latin typeface="Cambria Math" panose="02040503050406030204" pitchFamily="18" charset="0"/>
                                  <a:ea typeface="Arial" panose="020B0604020202020204" pitchFamily="34" charset="0"/>
                                </a:rPr>
                                <m:t>)</m:t>
                              </m:r>
                            </m:e>
                            <m:sup>
                              <m:r>
                                <a:rPr lang="sr-Latn-RS" sz="1700" i="1" kern="100">
                                  <a:solidFill>
                                    <a:srgbClr val="000000"/>
                                  </a:solidFill>
                                  <a:effectLst/>
                                  <a:latin typeface="Cambria Math" panose="02040503050406030204" pitchFamily="18" charset="0"/>
                                  <a:ea typeface="Arial" panose="020B0604020202020204" pitchFamily="34" charset="0"/>
                                </a:rPr>
                                <m:t>2</m:t>
                              </m:r>
                            </m:sup>
                          </m:sSup>
                        </m:e>
                      </m:nary>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L="8890" marR="0" indent="-889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  </a:t>
                </a:r>
                <a:r>
                  <a:rPr lang="en-US" sz="1700" kern="100" dirty="0">
                    <a:solidFill>
                      <a:srgbClr val="000000"/>
                    </a:solidFill>
                    <a:effectLst/>
                    <a:latin typeface="Arial" panose="020B0604020202020204" pitchFamily="34" charset="0"/>
                    <a:ea typeface="Arial" panose="020B0604020202020204" pitchFamily="34" charset="0"/>
                  </a:rPr>
                  <a:t>NV </a:t>
                </a:r>
                <a14:m>
                  <m:oMath xmlns:m="http://schemas.openxmlformats.org/officeDocument/2006/math">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𝑖h</m:t>
                        </m:r>
                      </m:sub>
                    </m:sSub>
                  </m:oMath>
                </a14:m>
                <a:r>
                  <a:rPr lang="sr-Latn-RS" sz="1700" kern="100" dirty="0">
                    <a:solidFill>
                      <a:srgbClr val="000000"/>
                    </a:solidFill>
                    <a:effectLst/>
                    <a:latin typeface="Arial" panose="020B0604020202020204" pitchFamily="34" charset="0"/>
                    <a:ea typeface="Arial" panose="020B0604020202020204" pitchFamily="34" charset="0"/>
                  </a:rPr>
                  <a:t> se računa kao aritmetička sredina vrednosti pomnožene odgovarajućom merom bliskosti:</a:t>
                </a:r>
              </a:p>
              <a:p>
                <a:pPr marL="0" marR="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acc>
                            <m:accPr>
                              <m:chr m:val="̂"/>
                              <m:ctrlPr>
                                <a:rPr lang="sr-Latn-RS" sz="1700" i="1" kern="100">
                                  <a:solidFill>
                                    <a:srgbClr val="000000"/>
                                  </a:solidFill>
                                  <a:effectLst/>
                                  <a:latin typeface="Cambria Math" panose="02040503050406030204" pitchFamily="18" charset="0"/>
                                  <a:ea typeface="Arial" panose="020B0604020202020204" pitchFamily="34" charset="0"/>
                                </a:rPr>
                              </m:ctrlPr>
                            </m:accPr>
                            <m:e>
                              <m:r>
                                <a:rPr lang="sr-Latn-RS" sz="1700" i="1" kern="100">
                                  <a:solidFill>
                                    <a:srgbClr val="000000"/>
                                  </a:solidFill>
                                  <a:effectLst/>
                                  <a:latin typeface="Cambria Math" panose="02040503050406030204" pitchFamily="18" charset="0"/>
                                  <a:ea typeface="Arial" panose="020B0604020202020204" pitchFamily="34" charset="0"/>
                                </a:rPr>
                                <m:t>𝑖</m:t>
                              </m:r>
                            </m:e>
                          </m:acc>
                          <m:r>
                            <a:rPr lang="sr-Latn-RS" sz="1700" i="1" kern="100">
                              <a:solidFill>
                                <a:srgbClr val="000000"/>
                              </a:solidFill>
                              <a:effectLst/>
                              <a:latin typeface="Cambria Math" panose="02040503050406030204" pitchFamily="18" charset="0"/>
                              <a:ea typeface="Arial" panose="020B0604020202020204" pitchFamily="34" charset="0"/>
                            </a:rPr>
                            <m:t>h</m:t>
                          </m:r>
                        </m:sub>
                      </m:sSub>
                      <m:r>
                        <a:rPr lang="sr-Latn-RS" sz="1700" i="1" kern="100">
                          <a:solidFill>
                            <a:srgbClr val="000000"/>
                          </a:solidFill>
                          <a:effectLst/>
                          <a:latin typeface="Cambria Math" panose="02040503050406030204" pitchFamily="18" charset="0"/>
                          <a:ea typeface="Arial" panose="020B0604020202020204" pitchFamily="34" charset="0"/>
                        </a:rPr>
                        <m:t>=</m:t>
                      </m:r>
                      <m:f>
                        <m:fPr>
                          <m:ctrlPr>
                            <a:rPr lang="sr-Latn-RS" sz="1700" i="1" kern="100">
                              <a:solidFill>
                                <a:srgbClr val="000000"/>
                              </a:solidFill>
                              <a:effectLst/>
                              <a:latin typeface="Cambria Math" panose="02040503050406030204" pitchFamily="18" charset="0"/>
                              <a:ea typeface="Arial" panose="020B0604020202020204" pitchFamily="34" charset="0"/>
                            </a:rPr>
                          </m:ctrlPr>
                        </m:fPr>
                        <m:num>
                          <m:nary>
                            <m:naryPr>
                              <m:chr m:val="∑"/>
                              <m:limLoc m:val="subSup"/>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𝐼</m:t>
                                  </m:r>
                                </m:e>
                                <m:sub>
                                  <m:r>
                                    <a:rPr lang="sr-Latn-RS" sz="1700" i="1" kern="100">
                                      <a:solidFill>
                                        <a:srgbClr val="000000"/>
                                      </a:solidFill>
                                      <a:effectLst/>
                                      <a:latin typeface="Cambria Math" panose="02040503050406030204" pitchFamily="18" charset="0"/>
                                      <a:ea typeface="Arial" panose="020B0604020202020204" pitchFamily="34" charset="0"/>
                                    </a:rPr>
                                    <m:t>𝐾𝑖h</m:t>
                                  </m:r>
                                </m:sub>
                              </m:sSub>
                            </m:sub>
                            <m:sup/>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𝑠</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𝑗</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𝑗h</m:t>
                                  </m:r>
                                </m:sub>
                              </m:sSub>
                            </m:e>
                          </m:nary>
                        </m:num>
                        <m:den>
                          <m:nary>
                            <m:naryPr>
                              <m:chr m:val="∑"/>
                              <m:limLoc m:val="subSup"/>
                              <m:supHide m:val="on"/>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𝐼</m:t>
                                  </m:r>
                                </m:e>
                                <m:sub>
                                  <m:r>
                                    <a:rPr lang="sr-Latn-RS" sz="1700" i="1" kern="100">
                                      <a:solidFill>
                                        <a:srgbClr val="000000"/>
                                      </a:solidFill>
                                      <a:effectLst/>
                                      <a:latin typeface="Cambria Math" panose="02040503050406030204" pitchFamily="18" charset="0"/>
                                      <a:ea typeface="Arial" panose="020B0604020202020204" pitchFamily="34" charset="0"/>
                                    </a:rPr>
                                    <m:t>𝐾𝑖h</m:t>
                                  </m:r>
                                </m:sub>
                              </m:sSub>
                            </m:sub>
                            <m:sup/>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𝑠</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𝑦</m:t>
                                  </m:r>
                                </m:e>
                                <m:sub>
                                  <m:r>
                                    <a:rPr lang="sr-Latn-RS" sz="1700" i="1" kern="100">
                                      <a:solidFill>
                                        <a:srgbClr val="000000"/>
                                      </a:solidFill>
                                      <a:effectLst/>
                                      <a:latin typeface="Cambria Math" panose="02040503050406030204" pitchFamily="18" charset="0"/>
                                      <a:ea typeface="Arial" panose="020B0604020202020204" pitchFamily="34" charset="0"/>
                                    </a:rPr>
                                    <m:t>𝑗</m:t>
                                  </m:r>
                                </m:sub>
                              </m:sSub>
                              <m:r>
                                <a:rPr lang="sr-Latn-RS" sz="1700" i="1" kern="100">
                                  <a:solidFill>
                                    <a:srgbClr val="000000"/>
                                  </a:solidFill>
                                  <a:effectLst/>
                                  <a:latin typeface="Cambria Math" panose="02040503050406030204" pitchFamily="18" charset="0"/>
                                  <a:ea typeface="Arial" panose="020B0604020202020204" pitchFamily="34" charset="0"/>
                                </a:rPr>
                                <m:t>)</m:t>
                              </m:r>
                            </m:e>
                          </m:nary>
                        </m:den>
                      </m:f>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algn="just">
                  <a:lnSpc>
                    <a:spcPct val="117000"/>
                  </a:lnSpc>
                  <a:spcBef>
                    <a:spcPts val="0"/>
                  </a:spcBef>
                  <a:spcAft>
                    <a:spcPts val="25"/>
                  </a:spcAft>
                </a:pPr>
                <a:endParaRPr lang="sr-Latn-RS" sz="17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r="-410"/>
                </a:stretch>
              </a:blipFill>
            </p:spPr>
            <p:txBody>
              <a:bodyPr/>
              <a:lstStyle/>
              <a:p>
                <a:r>
                  <a:rPr lang="sr-Latn-RS">
                    <a:noFill/>
                  </a:rPr>
                  <a:t> </a:t>
                </a:r>
              </a:p>
            </p:txBody>
          </p:sp>
        </mc:Fallback>
      </mc:AlternateContent>
    </p:spTree>
    <p:extLst>
      <p:ext uri="{BB962C8B-B14F-4D97-AF65-F5344CB8AC3E}">
        <p14:creationId xmlns:p14="http://schemas.microsoft.com/office/powerpoint/2010/main" val="1708446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fontScale="92500" lnSpcReduction="20000"/>
              </a:bodyPr>
              <a:lstStyle/>
              <a:p>
                <a:pPr marL="0" indent="0">
                  <a:buNone/>
                </a:pPr>
                <a:r>
                  <a:rPr lang="sr-Latn-RS" sz="2200" b="1" dirty="0">
                    <a:solidFill>
                      <a:srgbClr val="000000"/>
                    </a:solidFill>
                    <a:latin typeface="Arial" panose="020B0604020202020204" pitchFamily="34" charset="0"/>
                    <a:cs typeface="Arial" panose="020B0604020202020204" pitchFamily="34" charset="0"/>
                  </a:rPr>
                  <a:t>Imputacija K-Means klasterovanjem:</a:t>
                </a:r>
              </a:p>
              <a:p>
                <a:pPr marR="434340" algn="just">
                  <a:lnSpc>
                    <a:spcPct val="117000"/>
                  </a:lnSpc>
                  <a:spcBef>
                    <a:spcPts val="0"/>
                  </a:spcBef>
                  <a:spcAft>
                    <a:spcPts val="25"/>
                  </a:spcAft>
                </a:pPr>
                <a:r>
                  <a:rPr lang="sr-Latn-RS" sz="1800" kern="100" dirty="0">
                    <a:solidFill>
                      <a:srgbClr val="000000"/>
                    </a:solidFill>
                    <a:latin typeface="Arial" panose="020B0604020202020204" pitchFamily="34" charset="0"/>
                    <a:ea typeface="Arial" panose="020B0604020202020204" pitchFamily="34" charset="0"/>
                  </a:rPr>
                  <a:t>KMI se deli na 3 procesa:</a:t>
                </a:r>
                <a:endParaRPr lang="sr-Latn-RS" sz="1800" kern="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17000"/>
                  </a:lnSpc>
                  <a:spcBef>
                    <a:spcPts val="0"/>
                  </a:spcBef>
                  <a:spcAft>
                    <a:spcPts val="25"/>
                  </a:spcAft>
                  <a:buFont typeface="+mj-lt"/>
                  <a:buAutoNum type="arabicParenR"/>
                </a:pPr>
                <a:r>
                  <a:rPr lang="en-US" sz="1800" kern="100" dirty="0" err="1">
                    <a:solidFill>
                      <a:srgbClr val="000000"/>
                    </a:solidFill>
                    <a:effectLst/>
                    <a:latin typeface="Arial" panose="020B0604020202020204" pitchFamily="34" charset="0"/>
                    <a:ea typeface="Arial" panose="020B0604020202020204" pitchFamily="34" charset="0"/>
                  </a:rPr>
                  <a:t>Nasumično</a:t>
                </a:r>
                <a:r>
                  <a:rPr lang="en-US" sz="1800" kern="100" dirty="0">
                    <a:solidFill>
                      <a:srgbClr val="000000"/>
                    </a:solidFill>
                    <a:effectLst/>
                    <a:latin typeface="Arial" panose="020B0604020202020204" pitchFamily="34" charset="0"/>
                    <a:ea typeface="Arial" panose="020B0604020202020204" pitchFamily="34" charset="0"/>
                  </a:rPr>
                  <a:t> se </a:t>
                </a:r>
                <a:r>
                  <a:rPr lang="en-US" sz="1800" kern="100" dirty="0" err="1">
                    <a:solidFill>
                      <a:srgbClr val="000000"/>
                    </a:solidFill>
                    <a:effectLst/>
                    <a:latin typeface="Arial" panose="020B0604020202020204" pitchFamily="34" charset="0"/>
                    <a:ea typeface="Arial" panose="020B0604020202020204" pitchFamily="34" charset="0"/>
                  </a:rPr>
                  <a:t>bira</a:t>
                </a:r>
                <a:r>
                  <a:rPr lang="en-US" sz="1800" kern="100" dirty="0">
                    <a:solidFill>
                      <a:srgbClr val="000000"/>
                    </a:solidFill>
                    <a:effectLst/>
                    <a:latin typeface="Arial" panose="020B0604020202020204" pitchFamily="34" charset="0"/>
                    <a:ea typeface="Arial" panose="020B0604020202020204" pitchFamily="34" charset="0"/>
                  </a:rPr>
                  <a:t>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𝐾</m:t>
                    </m:r>
                  </m:oMath>
                </a14:m>
                <a:r>
                  <a:rPr lang="sr-Latn-RS" sz="1800" kern="100" dirty="0">
                    <a:solidFill>
                      <a:srgbClr val="000000"/>
                    </a:solidFill>
                    <a:effectLst/>
                    <a:latin typeface="Arial" panose="020B0604020202020204" pitchFamily="34" charset="0"/>
                    <a:ea typeface="Arial" panose="020B0604020202020204" pitchFamily="34" charset="0"/>
                  </a:rPr>
                  <a:t> kompletnih objekata koji predstavljaju inicijalne cetnroide;</a:t>
                </a:r>
              </a:p>
              <a:p>
                <a:pPr marL="342900" marR="0" lvl="0" indent="-342900" algn="just">
                  <a:lnSpc>
                    <a:spcPct val="117000"/>
                  </a:lnSpc>
                  <a:spcBef>
                    <a:spcPts val="0"/>
                  </a:spcBef>
                  <a:spcAft>
                    <a:spcPts val="25"/>
                  </a:spcAft>
                  <a:buFont typeface="+mj-lt"/>
                  <a:buAutoNum type="arabicParenR"/>
                </a:pPr>
                <a:r>
                  <a:rPr lang="sr-Latn-RS" sz="1800" kern="100" dirty="0">
                    <a:solidFill>
                      <a:srgbClr val="000000"/>
                    </a:solidFill>
                    <a:effectLst/>
                    <a:latin typeface="Arial" panose="020B0604020202020204" pitchFamily="34" charset="0"/>
                    <a:ea typeface="Arial" panose="020B0604020202020204" pitchFamily="34" charset="0"/>
                  </a:rPr>
                  <a:t>Iterativno se modifikuju particije kako bi se redukovala suma udaljenosti svakog objekta od centroida klastera kome je objekat dodeljen. Proces se završava nakon što je suma udaljenosti manja od unapred zadatog praga tolerancije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𝜀</m:t>
                    </m:r>
                  </m:oMath>
                </a14:m>
                <a:r>
                  <a:rPr lang="sr-Latn-RS" sz="1800" kern="100" dirty="0">
                    <a:solidFill>
                      <a:srgbClr val="000000"/>
                    </a:solidFill>
                    <a:effectLst/>
                    <a:latin typeface="Arial" panose="020B0604020202020204" pitchFamily="34" charset="0"/>
                    <a:ea typeface="Arial" panose="020B0604020202020204" pitchFamily="34" charset="0"/>
                  </a:rPr>
                  <a:t> ili nakon što su centroidi prestali da se menjaju u poslednjoj iteraciji. U ovom procesu se vrši minimizacija funkcije:</a:t>
                </a:r>
              </a:p>
              <a:p>
                <a:pPr marL="0" marR="438785" indent="0" algn="ctr">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𝐽</m:t>
                      </m:r>
                      <m:r>
                        <a:rPr lang="sr-Latn-RS" sz="1800" i="1" kern="100">
                          <a:solidFill>
                            <a:srgbClr val="000000"/>
                          </a:solidFill>
                          <a:effectLst/>
                          <a:latin typeface="Cambria Math" panose="02040503050406030204" pitchFamily="18" charset="0"/>
                          <a:ea typeface="Arial" panose="020B0604020202020204" pitchFamily="34" charset="0"/>
                        </a:rPr>
                        <m:t>=</m:t>
                      </m:r>
                      <m:nary>
                        <m:naryPr>
                          <m:chr m:val="∑"/>
                          <m:limLoc m:val="undOvr"/>
                          <m:ctrlPr>
                            <a:rPr lang="sr-Latn-RS" sz="1800" i="1" kern="100">
                              <a:solidFill>
                                <a:srgbClr val="000000"/>
                              </a:solidFill>
                              <a:effectLst/>
                              <a:latin typeface="Cambria Math" panose="02040503050406030204" pitchFamily="18" charset="0"/>
                              <a:ea typeface="Arial" panose="020B0604020202020204" pitchFamily="34" charset="0"/>
                            </a:rPr>
                          </m:ctrlPr>
                        </m:naryPr>
                        <m:sub>
                          <m:r>
                            <a:rPr lang="sr-Latn-RS" sz="1800" i="1" kern="100">
                              <a:solidFill>
                                <a:srgbClr val="000000"/>
                              </a:solidFill>
                              <a:effectLst/>
                              <a:latin typeface="Cambria Math" panose="02040503050406030204" pitchFamily="18" charset="0"/>
                              <a:ea typeface="Arial" panose="020B0604020202020204" pitchFamily="34" charset="0"/>
                            </a:rPr>
                            <m:t>𝑘</m:t>
                          </m:r>
                          <m:r>
                            <a:rPr lang="sr-Latn-RS" sz="1800" i="1" kern="100">
                              <a:solidFill>
                                <a:srgbClr val="000000"/>
                              </a:solidFill>
                              <a:effectLst/>
                              <a:latin typeface="Cambria Math" panose="02040503050406030204" pitchFamily="18" charset="0"/>
                              <a:ea typeface="Arial" panose="020B0604020202020204" pitchFamily="34" charset="0"/>
                            </a:rPr>
                            <m:t>=1</m:t>
                          </m:r>
                        </m:sub>
                        <m:sup>
                          <m:r>
                            <a:rPr lang="sr-Latn-RS" sz="1800" i="1" kern="100">
                              <a:solidFill>
                                <a:srgbClr val="000000"/>
                              </a:solidFill>
                              <a:effectLst/>
                              <a:latin typeface="Cambria Math" panose="02040503050406030204" pitchFamily="18" charset="0"/>
                              <a:ea typeface="Arial" panose="020B0604020202020204" pitchFamily="34" charset="0"/>
                            </a:rPr>
                            <m:t>𝐾</m:t>
                          </m:r>
                        </m:sup>
                        <m:e>
                          <m:nary>
                            <m:naryPr>
                              <m:chr m:val="∑"/>
                              <m:limLoc m:val="undOvr"/>
                              <m:supHide m:val="on"/>
                              <m:ctrlPr>
                                <a:rPr lang="sr-Latn-RS" sz="1800" i="1" kern="100">
                                  <a:solidFill>
                                    <a:srgbClr val="000000"/>
                                  </a:solidFill>
                                  <a:effectLst/>
                                  <a:latin typeface="Cambria Math" panose="02040503050406030204" pitchFamily="18" charset="0"/>
                                  <a:ea typeface="Arial" panose="020B0604020202020204" pitchFamily="34" charset="0"/>
                                </a:rPr>
                              </m:ctrlPr>
                            </m:naryPr>
                            <m:sub>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𝑥</m:t>
                                  </m:r>
                                </m:e>
                                <m:sub>
                                  <m:r>
                                    <a:rPr lang="sr-Latn-RS" sz="1800" i="1" kern="100">
                                      <a:solidFill>
                                        <a:srgbClr val="000000"/>
                                      </a:solidFill>
                                      <a:effectLst/>
                                      <a:latin typeface="Cambria Math" panose="02040503050406030204" pitchFamily="18" charset="0"/>
                                      <a:ea typeface="Arial" panose="020B0604020202020204" pitchFamily="34" charset="0"/>
                                    </a:rPr>
                                    <m:t>𝑖</m:t>
                                  </m:r>
                                </m:sub>
                              </m:sSub>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𝐹</m:t>
                                  </m:r>
                                </m:e>
                                <m:sub>
                                  <m:r>
                                    <a:rPr lang="sr-Latn-RS" sz="1800" i="1" kern="100">
                                      <a:solidFill>
                                        <a:srgbClr val="000000"/>
                                      </a:solidFill>
                                      <a:effectLst/>
                                      <a:latin typeface="Cambria Math" panose="02040503050406030204" pitchFamily="18" charset="0"/>
                                      <a:ea typeface="Arial" panose="020B0604020202020204" pitchFamily="34" charset="0"/>
                                    </a:rPr>
                                    <m:t>𝑘</m:t>
                                  </m:r>
                                </m:sub>
                              </m:sSub>
                            </m:sub>
                            <m:sup/>
                            <m:e>
                              <m:r>
                                <a:rPr lang="sr-Latn-RS" sz="1800" i="1" kern="100">
                                  <a:solidFill>
                                    <a:srgbClr val="000000"/>
                                  </a:solidFill>
                                  <a:effectLst/>
                                  <a:latin typeface="Cambria Math" panose="02040503050406030204" pitchFamily="18" charset="0"/>
                                  <a:ea typeface="Arial" panose="020B0604020202020204" pitchFamily="34" charset="0"/>
                                </a:rPr>
                                <m:t>𝑑</m:t>
                              </m:r>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𝑣</m:t>
                                  </m:r>
                                </m:e>
                                <m:sub>
                                  <m:r>
                                    <a:rPr lang="sr-Latn-RS" sz="1800" i="1" kern="100">
                                      <a:solidFill>
                                        <a:srgbClr val="000000"/>
                                      </a:solidFill>
                                      <a:effectLst/>
                                      <a:latin typeface="Cambria Math" panose="02040503050406030204" pitchFamily="18" charset="0"/>
                                      <a:ea typeface="Arial" panose="020B0604020202020204" pitchFamily="34" charset="0"/>
                                    </a:rPr>
                                    <m:t>𝑘</m:t>
                                  </m:r>
                                </m:sub>
                              </m:sSub>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𝑥</m:t>
                                  </m:r>
                                </m:e>
                                <m:sub>
                                  <m:r>
                                    <a:rPr lang="sr-Latn-RS" sz="1800" i="1" kern="100">
                                      <a:solidFill>
                                        <a:srgbClr val="000000"/>
                                      </a:solidFill>
                                      <a:effectLst/>
                                      <a:latin typeface="Cambria Math" panose="02040503050406030204" pitchFamily="18" charset="0"/>
                                      <a:ea typeface="Arial" panose="020B0604020202020204" pitchFamily="34" charset="0"/>
                                    </a:rPr>
                                    <m:t>𝑖</m:t>
                                  </m:r>
                                </m:sub>
                              </m:sSub>
                              <m:r>
                                <a:rPr lang="sr-Latn-RS" sz="1800" i="1" kern="100">
                                  <a:solidFill>
                                    <a:srgbClr val="000000"/>
                                  </a:solidFill>
                                  <a:effectLst/>
                                  <a:latin typeface="Cambria Math" panose="02040503050406030204" pitchFamily="18" charset="0"/>
                                  <a:ea typeface="Arial" panose="020B0604020202020204" pitchFamily="34" charset="0"/>
                                </a:rPr>
                                <m:t>)</m:t>
                              </m:r>
                            </m:e>
                          </m:nary>
                        </m:e>
                      </m:nary>
                    </m:oMath>
                  </m:oMathPara>
                </a14:m>
                <a:endParaRPr lang="sr-Latn-RS" sz="1800" kern="100" dirty="0">
                  <a:solidFill>
                    <a:srgbClr val="000000"/>
                  </a:solidFill>
                  <a:effectLst/>
                  <a:latin typeface="Arial" panose="020B0604020202020204" pitchFamily="34" charset="0"/>
                  <a:ea typeface="Arial" panose="020B0604020202020204" pitchFamily="34" charset="0"/>
                </a:endParaRPr>
              </a:p>
              <a:p>
                <a:pPr marL="228600" marR="0" indent="0" algn="just">
                  <a:lnSpc>
                    <a:spcPct val="117000"/>
                  </a:lnSpc>
                  <a:spcBef>
                    <a:spcPts val="0"/>
                  </a:spcBef>
                  <a:spcAft>
                    <a:spcPts val="25"/>
                  </a:spcAft>
                  <a:buNone/>
                </a:pPr>
                <a:r>
                  <a:rPr lang="sr-Latn-RS" sz="1800" kern="100" dirty="0">
                    <a:solidFill>
                      <a:srgbClr val="000000"/>
                    </a:solidFill>
                    <a:effectLst/>
                    <a:latin typeface="Arial" panose="020B0604020202020204" pitchFamily="34" charset="0"/>
                    <a:ea typeface="Arial" panose="020B0604020202020204" pitchFamily="34" charset="0"/>
                  </a:rPr>
                  <a:t>, gde je </a:t>
                </a:r>
                <a14:m>
                  <m:oMath xmlns:m="http://schemas.openxmlformats.org/officeDocument/2006/math">
                    <m:r>
                      <a:rPr lang="sr-Latn-RS" sz="1800" i="1" kern="100">
                        <a:solidFill>
                          <a:srgbClr val="000000"/>
                        </a:solidFill>
                        <a:effectLst/>
                        <a:latin typeface="Cambria Math" panose="02040503050406030204" pitchFamily="18" charset="0"/>
                        <a:ea typeface="Arial" panose="020B0604020202020204" pitchFamily="34" charset="0"/>
                      </a:rPr>
                      <m:t>𝑑</m:t>
                    </m:r>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𝑣</m:t>
                        </m:r>
                      </m:e>
                      <m:sub>
                        <m:r>
                          <a:rPr lang="sr-Latn-RS" sz="1800" i="1" kern="100">
                            <a:solidFill>
                              <a:srgbClr val="000000"/>
                            </a:solidFill>
                            <a:effectLst/>
                            <a:latin typeface="Cambria Math" panose="02040503050406030204" pitchFamily="18" charset="0"/>
                            <a:ea typeface="Arial" panose="020B0604020202020204" pitchFamily="34" charset="0"/>
                          </a:rPr>
                          <m:t>𝑘</m:t>
                        </m:r>
                      </m:sub>
                    </m:sSub>
                    <m:r>
                      <a:rPr lang="sr-Latn-RS" sz="1800" i="1" kern="100">
                        <a:solidFill>
                          <a:srgbClr val="000000"/>
                        </a:solidFill>
                        <a:effectLst/>
                        <a:latin typeface="Cambria Math" panose="02040503050406030204" pitchFamily="18" charset="0"/>
                        <a:ea typeface="Arial" panose="020B0604020202020204" pitchFamily="34" charset="0"/>
                      </a:rPr>
                      <m:t>,</m:t>
                    </m:r>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𝑥</m:t>
                        </m:r>
                      </m:e>
                      <m:sub>
                        <m:r>
                          <a:rPr lang="sr-Latn-RS" sz="1800" i="1" kern="100">
                            <a:solidFill>
                              <a:srgbClr val="000000"/>
                            </a:solidFill>
                            <a:effectLst/>
                            <a:latin typeface="Cambria Math" panose="02040503050406030204" pitchFamily="18" charset="0"/>
                            <a:ea typeface="Arial" panose="020B0604020202020204" pitchFamily="34" charset="0"/>
                          </a:rPr>
                          <m:t>𝑖</m:t>
                        </m:r>
                      </m:sub>
                    </m:sSub>
                    <m:r>
                      <a:rPr lang="sr-Latn-RS" sz="1800" i="1" kern="100">
                        <a:solidFill>
                          <a:srgbClr val="000000"/>
                        </a:solidFill>
                        <a:effectLst/>
                        <a:latin typeface="Cambria Math" panose="02040503050406030204" pitchFamily="18" charset="0"/>
                        <a:ea typeface="Arial" panose="020B0604020202020204" pitchFamily="34" charset="0"/>
                      </a:rPr>
                      <m:t>)</m:t>
                    </m:r>
                  </m:oMath>
                </a14:m>
                <a:r>
                  <a:rPr lang="sr-Latn-RS" sz="1800" kern="100" dirty="0">
                    <a:solidFill>
                      <a:srgbClr val="000000"/>
                    </a:solidFill>
                    <a:effectLst/>
                    <a:latin typeface="Arial" panose="020B0604020202020204" pitchFamily="34" charset="0"/>
                    <a:ea typeface="Arial" panose="020B0604020202020204" pitchFamily="34" charset="0"/>
                  </a:rPr>
                  <a:t> mera udaljenosti između centroida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𝑣</m:t>
                        </m:r>
                      </m:e>
                      <m:sub>
                        <m:r>
                          <a:rPr lang="sr-Latn-RS" sz="1800" i="1" kern="100">
                            <a:solidFill>
                              <a:srgbClr val="000000"/>
                            </a:solidFill>
                            <a:effectLst/>
                            <a:latin typeface="Cambria Math" panose="02040503050406030204" pitchFamily="18" charset="0"/>
                            <a:ea typeface="Arial" panose="020B0604020202020204" pitchFamily="34" charset="0"/>
                          </a:rPr>
                          <m:t>𝑘</m:t>
                        </m:r>
                      </m:sub>
                    </m:sSub>
                  </m:oMath>
                </a14:m>
                <a:r>
                  <a:rPr lang="sr-Latn-RS" sz="1800" kern="100" dirty="0">
                    <a:solidFill>
                      <a:srgbClr val="000000"/>
                    </a:solidFill>
                    <a:effectLst/>
                    <a:latin typeface="Arial" panose="020B0604020202020204" pitchFamily="34" charset="0"/>
                    <a:ea typeface="Arial" panose="020B0604020202020204" pitchFamily="34" charset="0"/>
                  </a:rPr>
                  <a:t> klastera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𝐹</m:t>
                        </m:r>
                      </m:e>
                      <m:sub>
                        <m:r>
                          <a:rPr lang="sr-Latn-RS" sz="1800" i="1" kern="100">
                            <a:solidFill>
                              <a:srgbClr val="000000"/>
                            </a:solidFill>
                            <a:effectLst/>
                            <a:latin typeface="Cambria Math" panose="02040503050406030204" pitchFamily="18" charset="0"/>
                            <a:ea typeface="Arial" panose="020B0604020202020204" pitchFamily="34" charset="0"/>
                          </a:rPr>
                          <m:t>𝑘</m:t>
                        </m:r>
                      </m:sub>
                    </m:sSub>
                  </m:oMath>
                </a14:m>
                <a:r>
                  <a:rPr lang="sr-Latn-RS" sz="1800" kern="100" dirty="0">
                    <a:solidFill>
                      <a:srgbClr val="000000"/>
                    </a:solidFill>
                    <a:effectLst/>
                    <a:latin typeface="Arial" panose="020B0604020202020204" pitchFamily="34" charset="0"/>
                    <a:ea typeface="Arial" panose="020B0604020202020204" pitchFamily="34" charset="0"/>
                  </a:rPr>
                  <a:t> i objekta </a:t>
                </a:r>
                <a14:m>
                  <m:oMath xmlns:m="http://schemas.openxmlformats.org/officeDocument/2006/math">
                    <m:sSub>
                      <m:sSubPr>
                        <m:ctrlPr>
                          <a:rPr lang="sr-Latn-RS" sz="1800" i="1" kern="100">
                            <a:solidFill>
                              <a:srgbClr val="000000"/>
                            </a:solidFill>
                            <a:effectLst/>
                            <a:latin typeface="Cambria Math" panose="02040503050406030204" pitchFamily="18" charset="0"/>
                            <a:ea typeface="Arial" panose="020B0604020202020204" pitchFamily="34" charset="0"/>
                          </a:rPr>
                        </m:ctrlPr>
                      </m:sSubPr>
                      <m:e>
                        <m:r>
                          <a:rPr lang="sr-Latn-RS" sz="1800" i="1" kern="100">
                            <a:solidFill>
                              <a:srgbClr val="000000"/>
                            </a:solidFill>
                            <a:effectLst/>
                            <a:latin typeface="Cambria Math" panose="02040503050406030204" pitchFamily="18" charset="0"/>
                            <a:ea typeface="Arial" panose="020B0604020202020204" pitchFamily="34" charset="0"/>
                          </a:rPr>
                          <m:t>𝑥</m:t>
                        </m:r>
                      </m:e>
                      <m:sub>
                        <m:r>
                          <a:rPr lang="sr-Latn-RS" sz="1800" i="1" kern="100">
                            <a:solidFill>
                              <a:srgbClr val="000000"/>
                            </a:solidFill>
                            <a:effectLst/>
                            <a:latin typeface="Cambria Math" panose="02040503050406030204" pitchFamily="18" charset="0"/>
                            <a:ea typeface="Arial" panose="020B0604020202020204" pitchFamily="34" charset="0"/>
                          </a:rPr>
                          <m:t>𝑖</m:t>
                        </m:r>
                      </m:sub>
                    </m:sSub>
                  </m:oMath>
                </a14:m>
                <a:r>
                  <a:rPr lang="sr-Latn-RS" sz="1800" kern="100" dirty="0">
                    <a:solidFill>
                      <a:srgbClr val="000000"/>
                    </a:solidFill>
                    <a:effectLst/>
                    <a:latin typeface="Arial" panose="020B0604020202020204" pitchFamily="34" charset="0"/>
                    <a:ea typeface="Arial" panose="020B0604020202020204" pitchFamily="34" charset="0"/>
                  </a:rPr>
                  <a:t> koji pripada tom klasteru.</a:t>
                </a:r>
              </a:p>
              <a:p>
                <a:pPr marL="342900" marR="0" lvl="0" indent="-342900" algn="just">
                  <a:lnSpc>
                    <a:spcPct val="117000"/>
                  </a:lnSpc>
                  <a:spcBef>
                    <a:spcPts val="0"/>
                  </a:spcBef>
                  <a:spcAft>
                    <a:spcPts val="25"/>
                  </a:spcAft>
                  <a:buFont typeface="+mj-lt"/>
                  <a:buAutoNum type="arabicParenR" startAt="3"/>
                </a:pPr>
                <a:r>
                  <a:rPr lang="en-US" sz="1800" kern="100" dirty="0" err="1">
                    <a:solidFill>
                      <a:srgbClr val="000000"/>
                    </a:solidFill>
                    <a:effectLst/>
                    <a:latin typeface="Arial" panose="020B0604020202020204" pitchFamily="34" charset="0"/>
                    <a:ea typeface="Arial" panose="020B0604020202020204" pitchFamily="34" charset="0"/>
                  </a:rPr>
                  <a:t>Objekti</a:t>
                </a:r>
                <a:r>
                  <a:rPr lang="en-US" sz="1800" kern="100" dirty="0">
                    <a:solidFill>
                      <a:srgbClr val="000000"/>
                    </a:solidFill>
                    <a:effectLst/>
                    <a:latin typeface="Arial" panose="020B0604020202020204" pitchFamily="34" charset="0"/>
                    <a:ea typeface="Arial" panose="020B0604020202020204" pitchFamily="34" charset="0"/>
                  </a:rPr>
                  <a:t> koji </a:t>
                </a:r>
                <a:r>
                  <a:rPr lang="en-US" sz="1800" kern="100" dirty="0" err="1">
                    <a:solidFill>
                      <a:srgbClr val="000000"/>
                    </a:solidFill>
                    <a:effectLst/>
                    <a:latin typeface="Arial" panose="020B0604020202020204" pitchFamily="34" charset="0"/>
                    <a:ea typeface="Arial" panose="020B0604020202020204" pitchFamily="34" charset="0"/>
                  </a:rPr>
                  <a:t>pripadaju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istom</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klasteru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najbliži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susedi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jedni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drugom</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i</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primenjuje</a:t>
                </a:r>
                <a:r>
                  <a:rPr lang="en-US" sz="1800" kern="100" dirty="0">
                    <a:solidFill>
                      <a:srgbClr val="000000"/>
                    </a:solidFill>
                    <a:effectLst/>
                    <a:latin typeface="Arial" panose="020B0604020202020204" pitchFamily="34" charset="0"/>
                    <a:ea typeface="Arial" panose="020B0604020202020204" pitchFamily="34" charset="0"/>
                  </a:rPr>
                  <a:t> se </a:t>
                </a:r>
                <a:r>
                  <a:rPr lang="en-US" sz="1800" kern="100" dirty="0" err="1">
                    <a:solidFill>
                      <a:srgbClr val="000000"/>
                    </a:solidFill>
                    <a:effectLst/>
                    <a:latin typeface="Arial" panose="020B0604020202020204" pitchFamily="34" charset="0"/>
                    <a:ea typeface="Arial" panose="020B0604020202020204" pitchFamily="34" charset="0"/>
                  </a:rPr>
                  <a:t>algoritam</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najbližih</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suseda</a:t>
                </a:r>
                <a:r>
                  <a:rPr lang="en-US" sz="1800" kern="100" dirty="0">
                    <a:solidFill>
                      <a:srgbClr val="000000"/>
                    </a:solidFill>
                    <a:effectLst/>
                    <a:latin typeface="Arial" panose="020B0604020202020204" pitchFamily="34" charset="0"/>
                    <a:ea typeface="Arial" panose="020B0604020202020204" pitchFamily="34" charset="0"/>
                  </a:rPr>
                  <a:t> za </a:t>
                </a:r>
                <a:r>
                  <a:rPr lang="en-US" sz="1800" kern="100" dirty="0" err="1">
                    <a:solidFill>
                      <a:srgbClr val="000000"/>
                    </a:solidFill>
                    <a:effectLst/>
                    <a:latin typeface="Arial" panose="020B0604020202020204" pitchFamily="34" charset="0"/>
                    <a:ea typeface="Arial" panose="020B0604020202020204" pitchFamily="34" charset="0"/>
                  </a:rPr>
                  <a:t>imputaciju</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nereferentnih</a:t>
                </a:r>
                <a:r>
                  <a:rPr lang="en-US" sz="1800" kern="100" dirty="0">
                    <a:solidFill>
                      <a:srgbClr val="000000"/>
                    </a:solidFill>
                    <a:effectLst/>
                    <a:latin typeface="Arial" panose="020B0604020202020204" pitchFamily="34" charset="0"/>
                    <a:ea typeface="Arial" panose="020B0604020202020204" pitchFamily="34" charset="0"/>
                  </a:rPr>
                  <a:t> </a:t>
                </a:r>
                <a:r>
                  <a:rPr lang="en-US" sz="1800" kern="100" dirty="0" err="1">
                    <a:solidFill>
                      <a:srgbClr val="000000"/>
                    </a:solidFill>
                    <a:effectLst/>
                    <a:latin typeface="Arial" panose="020B0604020202020204" pitchFamily="34" charset="0"/>
                    <a:ea typeface="Arial" panose="020B0604020202020204" pitchFamily="34" charset="0"/>
                  </a:rPr>
                  <a:t>atributa</a:t>
                </a:r>
                <a:r>
                  <a:rPr lang="en-US" sz="1800" kern="100" dirty="0">
                    <a:solidFill>
                      <a:srgbClr val="000000"/>
                    </a:solidFill>
                    <a:effectLst/>
                    <a:latin typeface="Arial" panose="020B0604020202020204" pitchFamily="34" charset="0"/>
                    <a:ea typeface="Arial" panose="020B0604020202020204" pitchFamily="34" charset="0"/>
                  </a:rPr>
                  <a:t>.</a:t>
                </a: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2806" r="-410"/>
                </a:stretch>
              </a:blipFill>
            </p:spPr>
            <p:txBody>
              <a:bodyPr/>
              <a:lstStyle/>
              <a:p>
                <a:r>
                  <a:rPr lang="sr-Latn-RS">
                    <a:noFill/>
                  </a:rPr>
                  <a:t> </a:t>
                </a:r>
              </a:p>
            </p:txBody>
          </p:sp>
        </mc:Fallback>
      </mc:AlternateContent>
    </p:spTree>
    <p:extLst>
      <p:ext uri="{BB962C8B-B14F-4D97-AF65-F5344CB8AC3E}">
        <p14:creationId xmlns:p14="http://schemas.microsoft.com/office/powerpoint/2010/main" val="1817282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lnSpcReduction="10000"/>
              </a:bodyPr>
              <a:lstStyle/>
              <a:p>
                <a:pPr marL="0" indent="0">
                  <a:buNone/>
                </a:pPr>
                <a:r>
                  <a:rPr lang="sr-Latn-RS" sz="2000" b="1" dirty="0">
                    <a:solidFill>
                      <a:srgbClr val="000000"/>
                    </a:solidFill>
                    <a:latin typeface="Arial" panose="020B0604020202020204" pitchFamily="34" charset="0"/>
                    <a:cs typeface="Arial" panose="020B0604020202020204" pitchFamily="34" charset="0"/>
                  </a:rPr>
                  <a:t>Imputacija Fuzzy K-Means klasterovanjem:</a:t>
                </a:r>
              </a:p>
              <a:p>
                <a:pPr marR="434340" algn="just">
                  <a:lnSpc>
                    <a:spcPct val="117000"/>
                  </a:lnSpc>
                  <a:spcBef>
                    <a:spcPts val="0"/>
                  </a:spcBef>
                  <a:spcAft>
                    <a:spcPts val="25"/>
                  </a:spcAft>
                </a:pPr>
                <a:r>
                  <a:rPr lang="sr-Latn-RS" sz="1700" dirty="0">
                    <a:solidFill>
                      <a:srgbClr val="000000"/>
                    </a:solidFill>
                    <a:effectLst/>
                    <a:latin typeface="Arial" panose="020B0604020202020204" pitchFamily="34" charset="0"/>
                    <a:ea typeface="Arial" panose="020B0604020202020204" pitchFamily="34" charset="0"/>
                  </a:rPr>
                  <a:t>U fuzzy klasterovanju, svaki objekat poseduje funkciju članstva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𝜇</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𝑘</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→[0,1]</m:t>
                    </m:r>
                  </m:oMath>
                </a14:m>
                <a:r>
                  <a:rPr lang="en-US" sz="1700" dirty="0">
                    <a:solidFill>
                      <a:srgbClr val="000000"/>
                    </a:solidFill>
                    <a:effectLst/>
                    <a:latin typeface="Arial" panose="020B0604020202020204" pitchFamily="34" charset="0"/>
                    <a:ea typeface="Arial" panose="020B0604020202020204" pitchFamily="34" charset="0"/>
                  </a:rPr>
                  <a:t> </a:t>
                </a:r>
                <a:r>
                  <a:rPr lang="sr-Latn-RS" sz="1700" dirty="0">
                    <a:solidFill>
                      <a:srgbClr val="000000"/>
                    </a:solidFill>
                    <a:effectLst/>
                    <a:latin typeface="Arial" panose="020B0604020202020204" pitchFamily="34" charset="0"/>
                    <a:ea typeface="Arial" panose="020B0604020202020204" pitchFamily="34" charset="0"/>
                  </a:rPr>
                  <a:t>koja opisuje stepen pripadnosti određenom klasteru. Što je veća vrednost funkcije, to objekat više pripada klasteru prema kome se pripadnost računa</a:t>
                </a:r>
                <a:r>
                  <a:rPr lang="en-US" sz="1700" kern="100" dirty="0">
                    <a:solidFill>
                      <a:srgbClr val="000000"/>
                    </a:solidFill>
                    <a:effectLst/>
                    <a:latin typeface="Arial" panose="020B0604020202020204" pitchFamily="34" charset="0"/>
                    <a:ea typeface="Arial" panose="020B0604020202020204" pitchFamily="34" charset="0"/>
                  </a:rPr>
                  <a:t>.</a:t>
                </a:r>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r>
                  <a:rPr lang="sr-Latn-RS" sz="1600" kern="100" dirty="0">
                    <a:solidFill>
                      <a:srgbClr val="000000"/>
                    </a:solidFill>
                    <a:latin typeface="Arial" panose="020B0604020202020204" pitchFamily="34" charset="0"/>
                    <a:ea typeface="Arial" panose="020B0604020202020204" pitchFamily="34" charset="0"/>
                  </a:rPr>
                  <a:t>I WKMI se deli na 3 procesa:</a:t>
                </a:r>
                <a:endParaRPr lang="sr-Latn-RS" sz="1600" kern="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17000"/>
                  </a:lnSpc>
                  <a:spcBef>
                    <a:spcPts val="0"/>
                  </a:spcBef>
                  <a:spcAft>
                    <a:spcPts val="25"/>
                  </a:spcAft>
                  <a:buFont typeface="+mj-lt"/>
                  <a:buAutoNum type="arabicParenR"/>
                </a:pPr>
                <a:r>
                  <a:rPr lang="sr-Latn-RS" sz="1600" kern="100" dirty="0">
                    <a:solidFill>
                      <a:srgbClr val="000000"/>
                    </a:solidFill>
                    <a:effectLst/>
                    <a:latin typeface="Arial" panose="020B0604020202020204" pitchFamily="34" charset="0"/>
                    <a:ea typeface="Arial" panose="020B0604020202020204" pitchFamily="34" charset="0"/>
                  </a:rPr>
                  <a:t>Bira se </a:t>
                </a:r>
                <a14:m>
                  <m:oMath xmlns:m="http://schemas.openxmlformats.org/officeDocument/2006/math">
                    <m:r>
                      <a:rPr lang="sr-Latn-RS" sz="1600" i="1" kern="100" smtClean="0">
                        <a:solidFill>
                          <a:srgbClr val="000000"/>
                        </a:solidFill>
                        <a:effectLst/>
                        <a:latin typeface="Cambria Math" panose="02040503050406030204" pitchFamily="18" charset="0"/>
                        <a:ea typeface="Arial" panose="020B0604020202020204" pitchFamily="34" charset="0"/>
                      </a:rPr>
                      <m:t>𝐾</m:t>
                    </m:r>
                  </m:oMath>
                </a14:m>
                <a:r>
                  <a:rPr lang="sr-Latn-RS" sz="1600" kern="100" dirty="0">
                    <a:solidFill>
                      <a:srgbClr val="000000"/>
                    </a:solidFill>
                    <a:effectLst/>
                    <a:latin typeface="Arial" panose="020B0604020202020204" pitchFamily="34" charset="0"/>
                    <a:ea typeface="Arial" panose="020B0604020202020204" pitchFamily="34" charset="0"/>
                  </a:rPr>
                  <a:t> ravnomerno raspoređenih centroida;</a:t>
                </a:r>
              </a:p>
              <a:p>
                <a:pPr marL="342900" marR="0" lvl="0" indent="-342900" algn="just">
                  <a:lnSpc>
                    <a:spcPct val="117000"/>
                  </a:lnSpc>
                  <a:spcBef>
                    <a:spcPts val="0"/>
                  </a:spcBef>
                  <a:spcAft>
                    <a:spcPts val="25"/>
                  </a:spcAft>
                  <a:buFont typeface="+mj-lt"/>
                  <a:buAutoNum type="arabicParenR"/>
                </a:pPr>
                <a:r>
                  <a:rPr lang="sr-Latn-RS" sz="1600" kern="100" dirty="0">
                    <a:solidFill>
                      <a:srgbClr val="000000"/>
                    </a:solidFill>
                    <a:effectLst/>
                    <a:latin typeface="Arial" panose="020B0604020202020204" pitchFamily="34" charset="0"/>
                    <a:ea typeface="Arial" panose="020B0604020202020204" pitchFamily="34" charset="0"/>
                  </a:rPr>
                  <a:t>Proces ažuriranja funkcije članstva i centroida dok promene u funkcijama članstva ne postanu zanemarljive. U ovom procesu se objekat ne može dodeliti klasteru zato što važi pretpostvka da svaki objekat pripada svakom klasteru sa različitim stepenom pripadnosti.</a:t>
                </a:r>
              </a:p>
              <a:p>
                <a:pPr marL="342900" marR="0" lvl="0" indent="-342900" algn="just">
                  <a:lnSpc>
                    <a:spcPct val="117000"/>
                  </a:lnSpc>
                  <a:spcBef>
                    <a:spcPts val="0"/>
                  </a:spcBef>
                  <a:spcAft>
                    <a:spcPts val="25"/>
                  </a:spcAft>
                  <a:buFont typeface="+mj-lt"/>
                  <a:buAutoNum type="arabicParenR" startAt="3"/>
                </a:pPr>
                <a:r>
                  <a:rPr lang="sr-Latn-RS" sz="1700" dirty="0">
                    <a:solidFill>
                      <a:srgbClr val="000000"/>
                    </a:solidFill>
                    <a:effectLst/>
                    <a:latin typeface="Arial" panose="020B0604020202020204" pitchFamily="34" charset="0"/>
                    <a:ea typeface="Arial" panose="020B0604020202020204" pitchFamily="34" charset="0"/>
                  </a:rPr>
                  <a:t>Proces imputiranja nereferentnih atributa za svaki nekompletan objekat na osnovu informacija o funkcijama članstva i vrednostima centroida na sledeći način:</a:t>
                </a:r>
              </a:p>
              <a:p>
                <a:pPr marL="0" indent="0" algn="just">
                  <a:lnSpc>
                    <a:spcPct val="117000"/>
                  </a:lnSpc>
                  <a:spcBef>
                    <a:spcPts val="0"/>
                  </a:spcBef>
                  <a:spcAft>
                    <a:spcPts val="25"/>
                  </a:spcAft>
                  <a:buNone/>
                </a:pPr>
                <a14:m>
                  <m:oMathPara xmlns:m="http://schemas.openxmlformats.org/officeDocument/2006/math">
                    <m:oMathParaPr>
                      <m:jc m:val="centerGroup"/>
                    </m:oMathParaPr>
                    <m:oMath xmlns:m="http://schemas.openxmlformats.org/officeDocument/2006/math">
                      <m:sSub>
                        <m:sSubPr>
                          <m:ctrlPr>
                            <a:rPr lang="sr-Latn-RS" sz="1700" i="1" kern="100" smtClean="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𝑖</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𝑗</m:t>
                          </m:r>
                        </m:sub>
                      </m:sSub>
                      <m:r>
                        <a:rPr lang="sr-Latn-RS" sz="1700" i="1" kern="100">
                          <a:solidFill>
                            <a:srgbClr val="000000"/>
                          </a:solidFill>
                          <a:effectLst/>
                          <a:latin typeface="Cambria Math" panose="02040503050406030204" pitchFamily="18" charset="0"/>
                          <a:ea typeface="Arial" panose="020B0604020202020204" pitchFamily="34" charset="0"/>
                        </a:rPr>
                        <m:t>=</m:t>
                      </m:r>
                      <m:nary>
                        <m:naryPr>
                          <m:chr m:val="∑"/>
                          <m:limLoc m:val="undOvr"/>
                          <m:ctrlPr>
                            <a:rPr lang="sr-Latn-RS" sz="1700" i="1" kern="100">
                              <a:solidFill>
                                <a:srgbClr val="000000"/>
                              </a:solidFill>
                              <a:effectLst/>
                              <a:latin typeface="Cambria Math" panose="02040503050406030204" pitchFamily="18" charset="0"/>
                              <a:ea typeface="Arial" panose="020B0604020202020204" pitchFamily="34" charset="0"/>
                            </a:rPr>
                          </m:ctrlPr>
                        </m:naryPr>
                        <m:sub>
                          <m:r>
                            <a:rPr lang="sr-Latn-RS" sz="1700" i="1" kern="100">
                              <a:solidFill>
                                <a:srgbClr val="000000"/>
                              </a:solidFill>
                              <a:effectLst/>
                              <a:latin typeface="Cambria Math" panose="02040503050406030204" pitchFamily="18" charset="0"/>
                              <a:ea typeface="Arial" panose="020B0604020202020204" pitchFamily="34" charset="0"/>
                            </a:rPr>
                            <m:t>𝑘</m:t>
                          </m:r>
                          <m:r>
                            <a:rPr lang="sr-Latn-RS" sz="1700" i="1" kern="100">
                              <a:solidFill>
                                <a:srgbClr val="000000"/>
                              </a:solidFill>
                              <a:effectLst/>
                              <a:latin typeface="Cambria Math" panose="02040503050406030204" pitchFamily="18" charset="0"/>
                              <a:ea typeface="Arial" panose="020B0604020202020204" pitchFamily="34" charset="0"/>
                            </a:rPr>
                            <m:t>=1</m:t>
                          </m:r>
                        </m:sub>
                        <m:sup>
                          <m:r>
                            <a:rPr lang="sr-Latn-RS" sz="1700" i="1" kern="100">
                              <a:solidFill>
                                <a:srgbClr val="000000"/>
                              </a:solidFill>
                              <a:effectLst/>
                              <a:latin typeface="Cambria Math" panose="02040503050406030204" pitchFamily="18" charset="0"/>
                              <a:ea typeface="Arial" panose="020B0604020202020204" pitchFamily="34" charset="0"/>
                            </a:rPr>
                            <m:t>𝐾</m:t>
                          </m:r>
                        </m:sup>
                        <m:e>
                          <m:sSubSup>
                            <m:sSubSupPr>
                              <m:ctrlPr>
                                <a:rPr lang="sr-Latn-RS" sz="1700" i="1" kern="100">
                                  <a:solidFill>
                                    <a:srgbClr val="000000"/>
                                  </a:solidFill>
                                  <a:effectLst/>
                                  <a:latin typeface="Cambria Math" panose="02040503050406030204" pitchFamily="18" charset="0"/>
                                  <a:ea typeface="Arial" panose="020B0604020202020204" pitchFamily="34" charset="0"/>
                                </a:rPr>
                              </m:ctrlPr>
                            </m:sSubSupPr>
                            <m:e>
                              <m:r>
                                <a:rPr lang="sr-Latn-RS" sz="1700" i="1" kern="100">
                                  <a:solidFill>
                                    <a:srgbClr val="000000"/>
                                  </a:solidFill>
                                  <a:effectLst/>
                                  <a:latin typeface="Cambria Math" panose="02040503050406030204" pitchFamily="18" charset="0"/>
                                  <a:ea typeface="Arial" panose="020B0604020202020204" pitchFamily="34" charset="0"/>
                                </a:rPr>
                                <m:t>𝜇</m:t>
                              </m:r>
                            </m:e>
                            <m:sub>
                              <m:r>
                                <a:rPr lang="sr-Latn-RS" sz="1700" i="1" kern="100">
                                  <a:solidFill>
                                    <a:srgbClr val="000000"/>
                                  </a:solidFill>
                                  <a:effectLst/>
                                  <a:latin typeface="Cambria Math" panose="02040503050406030204" pitchFamily="18" charset="0"/>
                                  <a:ea typeface="Arial" panose="020B0604020202020204" pitchFamily="34" charset="0"/>
                                </a:rPr>
                                <m:t>𝑘</m:t>
                              </m:r>
                            </m:sub>
                            <m:sup>
                              <m:r>
                                <a:rPr lang="sr-Latn-RS" sz="1700" i="1" kern="100">
                                  <a:solidFill>
                                    <a:srgbClr val="000000"/>
                                  </a:solidFill>
                                  <a:effectLst/>
                                  <a:latin typeface="Cambria Math" panose="02040503050406030204" pitchFamily="18" charset="0"/>
                                  <a:ea typeface="Arial" panose="020B0604020202020204" pitchFamily="34" charset="0"/>
                                </a:rPr>
                                <m:t>𝑞</m:t>
                              </m:r>
                            </m:sup>
                          </m:sSubSup>
                          <m:d>
                            <m:dPr>
                              <m:ctrlPr>
                                <a:rPr lang="sr-Latn-RS" sz="1700" i="1" kern="100">
                                  <a:solidFill>
                                    <a:srgbClr val="000000"/>
                                  </a:solidFill>
                                  <a:effectLst/>
                                  <a:latin typeface="Cambria Math" panose="02040503050406030204" pitchFamily="18" charset="0"/>
                                  <a:ea typeface="Arial" panose="020B0604020202020204" pitchFamily="34" charset="0"/>
                                </a:rPr>
                              </m:ctrlPr>
                            </m:dPr>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𝑥</m:t>
                                  </m:r>
                                </m:e>
                                <m:sub>
                                  <m:r>
                                    <a:rPr lang="sr-Latn-RS" sz="1700" i="1" kern="100">
                                      <a:solidFill>
                                        <a:srgbClr val="000000"/>
                                      </a:solidFill>
                                      <a:effectLst/>
                                      <a:latin typeface="Cambria Math" panose="02040503050406030204" pitchFamily="18" charset="0"/>
                                      <a:ea typeface="Arial" panose="020B0604020202020204" pitchFamily="34" charset="0"/>
                                    </a:rPr>
                                    <m:t>𝑖</m:t>
                                  </m:r>
                                </m:sub>
                              </m:sSub>
                            </m:e>
                          </m:d>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𝑣</m:t>
                              </m:r>
                            </m:e>
                            <m:sub>
                              <m:r>
                                <a:rPr lang="sr-Latn-RS" sz="1700" i="1" kern="100">
                                  <a:solidFill>
                                    <a:srgbClr val="000000"/>
                                  </a:solidFill>
                                  <a:effectLst/>
                                  <a:latin typeface="Cambria Math" panose="02040503050406030204" pitchFamily="18" charset="0"/>
                                  <a:ea typeface="Arial" panose="020B0604020202020204" pitchFamily="34" charset="0"/>
                                </a:rPr>
                                <m:t>𝑘</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𝑗</m:t>
                              </m:r>
                            </m:sub>
                          </m:sSub>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𝑧𝑎</m:t>
                          </m:r>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𝑏𝑖𝑙𝑜</m:t>
                          </m:r>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𝑘𝑜𝑗𝑖</m:t>
                          </m:r>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𝑛𝑒𝑟𝑒𝑓𝑒𝑟𝑒𝑛𝑡𝑛𝑖</m:t>
                          </m:r>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𝑎𝑡𝑟𝑖𝑏𝑢𝑡</m:t>
                          </m:r>
                          <m:r>
                            <a:rPr lang="sr-Latn-R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𝑗</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𝑅</m:t>
                          </m:r>
                        </m:e>
                      </m:nary>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pPr marL="0" marR="0" lvl="0" indent="0" algn="just">
                  <a:lnSpc>
                    <a:spcPct val="117000"/>
                  </a:lnSpc>
                  <a:spcBef>
                    <a:spcPts val="0"/>
                  </a:spcBef>
                  <a:spcAft>
                    <a:spcPts val="25"/>
                  </a:spcAft>
                  <a:buNone/>
                </a:pPr>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2068" r="-410"/>
                </a:stretch>
              </a:blipFill>
            </p:spPr>
            <p:txBody>
              <a:bodyPr/>
              <a:lstStyle/>
              <a:p>
                <a:r>
                  <a:rPr lang="sr-Latn-RS">
                    <a:noFill/>
                  </a:rPr>
                  <a:t> </a:t>
                </a:r>
              </a:p>
            </p:txBody>
          </p:sp>
        </mc:Fallback>
      </mc:AlternateContent>
    </p:spTree>
    <p:extLst>
      <p:ext uri="{BB962C8B-B14F-4D97-AF65-F5344CB8AC3E}">
        <p14:creationId xmlns:p14="http://schemas.microsoft.com/office/powerpoint/2010/main" val="209291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Support Vector Regression imputacija:</a:t>
                </a:r>
              </a:p>
              <a:p>
                <a:r>
                  <a:rPr lang="sr-Latn-RS" sz="1800" dirty="0">
                    <a:solidFill>
                      <a:srgbClr val="000000"/>
                    </a:solidFill>
                    <a:effectLst/>
                    <a:latin typeface="Arial" panose="020B0604020202020204" pitchFamily="34" charset="0"/>
                    <a:ea typeface="Arial" panose="020B0604020202020204" pitchFamily="34" charset="0"/>
                  </a:rPr>
                  <a:t>Metode potpornih vektora (Support Vector Machines) su alati za nelinearnu regresiju i klasifikaciju. </a:t>
                </a:r>
              </a:p>
              <a:p>
                <a:r>
                  <a:rPr lang="sr-Latn-RS" sz="1800" dirty="0">
                    <a:solidFill>
                      <a:srgbClr val="000000"/>
                    </a:solidFill>
                    <a:effectLst/>
                    <a:latin typeface="Arial" panose="020B0604020202020204" pitchFamily="34" charset="0"/>
                    <a:ea typeface="Arial" panose="020B0604020202020204" pitchFamily="34" charset="0"/>
                  </a:rPr>
                  <a:t>Oni nude karakteristike efikasnog treniranja koje poseduju parametarske tehnike, ali i mogućnost učenja nelinearnih zavisnosti kao i neparametarski metodi</a:t>
                </a:r>
                <a:endParaRPr lang="sr-Latn-RS" sz="1700" b="1" dirty="0">
                  <a:solidFill>
                    <a:srgbClr val="000000"/>
                  </a:solidFill>
                  <a:latin typeface="Arial" panose="020B0604020202020204" pitchFamily="34" charset="0"/>
                  <a:cs typeface="Arial" panose="020B0604020202020204" pitchFamily="34" charset="0"/>
                </a:endParaRPr>
              </a:p>
              <a:p>
                <a:pPr marR="434340" algn="just">
                  <a:lnSpc>
                    <a:spcPct val="117000"/>
                  </a:lnSpc>
                  <a:spcBef>
                    <a:spcPts val="0"/>
                  </a:spcBef>
                  <a:spcAft>
                    <a:spcPts val="25"/>
                  </a:spcAft>
                </a:pPr>
                <a:r>
                  <a:rPr lang="en-US" sz="1700" kern="100" dirty="0">
                    <a:solidFill>
                      <a:srgbClr val="000000"/>
                    </a:solidFill>
                    <a:effectLst/>
                    <a:latin typeface="Arial" panose="020B0604020202020204" pitchFamily="34" charset="0"/>
                    <a:ea typeface="Arial" panose="020B0604020202020204" pitchFamily="34" charset="0"/>
                  </a:rPr>
                  <a:t>Mo</a:t>
                </a:r>
                <a:r>
                  <a:rPr lang="sr-Latn-RS" sz="1700" kern="100" dirty="0">
                    <a:solidFill>
                      <a:srgbClr val="000000"/>
                    </a:solidFill>
                    <a:effectLst/>
                    <a:latin typeface="Arial" panose="020B0604020202020204" pitchFamily="34" charset="0"/>
                    <a:ea typeface="Arial" panose="020B0604020202020204" pitchFamily="34" charset="0"/>
                  </a:rPr>
                  <a:t>že se iskoristiti SVR za predviđanje uslovnih atributa (tj. ulazi u SVR, </a:t>
                </a:r>
                <a14:m>
                  <m:oMath xmlns:m="http://schemas.openxmlformats.org/officeDocument/2006/math">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en-US" sz="1700" i="1" kern="100">
                            <a:solidFill>
                              <a:srgbClr val="000000"/>
                            </a:solidFill>
                            <a:effectLst/>
                            <a:latin typeface="Cambria Math" panose="02040503050406030204" pitchFamily="18" charset="0"/>
                            <a:ea typeface="Arial" panose="020B0604020202020204" pitchFamily="34" charset="0"/>
                          </a:rPr>
                          <m:t>𝑋</m:t>
                        </m:r>
                      </m:e>
                      <m:sub>
                        <m:r>
                          <a:rPr lang="en-US" sz="1700" i="1" kern="100">
                            <a:solidFill>
                              <a:srgbClr val="000000"/>
                            </a:solidFill>
                            <a:effectLst/>
                            <a:latin typeface="Cambria Math" panose="02040503050406030204" pitchFamily="18" charset="0"/>
                            <a:ea typeface="Arial" panose="020B0604020202020204" pitchFamily="34" charset="0"/>
                          </a:rPr>
                          <m:t>1</m:t>
                        </m:r>
                      </m:sub>
                    </m:sSub>
                    <m:r>
                      <a:rPr lang="en-US" sz="1700" i="1" kern="100">
                        <a:solidFill>
                          <a:srgbClr val="000000"/>
                        </a:solidFill>
                        <a:effectLst/>
                        <a:latin typeface="Cambria Math" panose="02040503050406030204" pitchFamily="18" charset="0"/>
                        <a:ea typeface="Arial" panose="020B0604020202020204" pitchFamily="34" charset="0"/>
                      </a:rPr>
                      <m:t>,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en-US" sz="1700" i="1" kern="100">
                            <a:solidFill>
                              <a:srgbClr val="000000"/>
                            </a:solidFill>
                            <a:effectLst/>
                            <a:latin typeface="Cambria Math" panose="02040503050406030204" pitchFamily="18" charset="0"/>
                            <a:ea typeface="Arial" panose="020B0604020202020204" pitchFamily="34" charset="0"/>
                          </a:rPr>
                          <m:t>𝑋</m:t>
                        </m:r>
                      </m:e>
                      <m:sub>
                        <m:r>
                          <a:rPr lang="en-US" sz="1700" i="1" kern="100">
                            <a:solidFill>
                              <a:srgbClr val="000000"/>
                            </a:solidFill>
                            <a:effectLst/>
                            <a:latin typeface="Cambria Math" panose="02040503050406030204" pitchFamily="18" charset="0"/>
                            <a:ea typeface="Arial" panose="020B0604020202020204" pitchFamily="34" charset="0"/>
                          </a:rPr>
                          <m:t>2</m:t>
                        </m:r>
                      </m:sub>
                    </m:sSub>
                    <m:r>
                      <a:rPr lang="en-US" sz="1700" i="1" kern="100">
                        <a:solidFill>
                          <a:srgbClr val="000000"/>
                        </a:solidFill>
                        <a:effectLst/>
                        <a:latin typeface="Cambria Math" panose="02040503050406030204" pitchFamily="18" charset="0"/>
                        <a:ea typeface="Arial" panose="020B0604020202020204" pitchFamily="34" charset="0"/>
                      </a:rPr>
                      <m:t>, …,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en-US" sz="1700" i="1" kern="100">
                            <a:solidFill>
                              <a:srgbClr val="000000"/>
                            </a:solidFill>
                            <a:effectLst/>
                            <a:latin typeface="Cambria Math" panose="02040503050406030204" pitchFamily="18" charset="0"/>
                            <a:ea typeface="Arial" panose="020B0604020202020204" pitchFamily="34" charset="0"/>
                          </a:rPr>
                          <m:t>𝑋</m:t>
                        </m:r>
                      </m:e>
                      <m:sub>
                        <m:r>
                          <a:rPr lang="en-US" sz="1700" i="1" kern="100">
                            <a:solidFill>
                              <a:srgbClr val="000000"/>
                            </a:solidFill>
                            <a:effectLst/>
                            <a:latin typeface="Cambria Math" panose="02040503050406030204" pitchFamily="18" charset="0"/>
                            <a:ea typeface="Arial" panose="020B0604020202020204" pitchFamily="34" charset="0"/>
                          </a:rPr>
                          <m:t>𝑛</m:t>
                        </m:r>
                      </m:sub>
                    </m:sSub>
                  </m:oMath>
                </a14:m>
                <a:r>
                  <a:rPr lang="sr-Latn-RS" sz="1700" kern="100" dirty="0">
                    <a:solidFill>
                      <a:srgbClr val="000000"/>
                    </a:solidFill>
                    <a:effectLst/>
                    <a:latin typeface="Arial" panose="020B0604020202020204" pitchFamily="34" charset="0"/>
                    <a:ea typeface="Arial" panose="020B0604020202020204" pitchFamily="34" charset="0"/>
                  </a:rPr>
                  <a:t>) čije vrednosti nedostaju. </a:t>
                </a:r>
              </a:p>
              <a:p>
                <a:pPr marR="434340" algn="just">
                  <a:lnSpc>
                    <a:spcPct val="117000"/>
                  </a:lnSpc>
                  <a:spcBef>
                    <a:spcPts val="0"/>
                  </a:spcBef>
                  <a:spcAft>
                    <a:spcPts val="25"/>
                  </a:spcAft>
                </a:pPr>
                <a:r>
                  <a:rPr lang="en-US" sz="1700" kern="100" dirty="0" err="1">
                    <a:solidFill>
                      <a:srgbClr val="000000"/>
                    </a:solidFill>
                    <a:effectLst/>
                    <a:latin typeface="Arial" panose="020B0604020202020204" pitchFamily="34" charset="0"/>
                    <a:ea typeface="Arial" panose="020B0604020202020204" pitchFamily="34" charset="0"/>
                  </a:rPr>
                  <a:t>Najpre</a:t>
                </a:r>
                <a:r>
                  <a:rPr lang="en-US" sz="1700" kern="100" dirty="0">
                    <a:solidFill>
                      <a:srgbClr val="000000"/>
                    </a:solidFill>
                    <a:effectLst/>
                    <a:latin typeface="Arial" panose="020B0604020202020204" pitchFamily="34" charset="0"/>
                    <a:ea typeface="Arial" panose="020B0604020202020204" pitchFamily="34" charset="0"/>
                  </a:rPr>
                  <a:t> se </a:t>
                </a:r>
                <a:r>
                  <a:rPr lang="en-US" sz="1700" kern="100" dirty="0" err="1">
                    <a:solidFill>
                      <a:srgbClr val="000000"/>
                    </a:solidFill>
                    <a:effectLst/>
                    <a:latin typeface="Arial" panose="020B0604020202020204" pitchFamily="34" charset="0"/>
                    <a:ea typeface="Arial" panose="020B0604020202020204" pitchFamily="34" charset="0"/>
                  </a:rPr>
                  <a:t>biraju</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primeri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čiji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atributi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nemaju</a:t>
                </a:r>
                <a:r>
                  <a:rPr lang="en-US" sz="1700" kern="100" dirty="0">
                    <a:solidFill>
                      <a:srgbClr val="000000"/>
                    </a:solidFill>
                    <a:effectLst/>
                    <a:latin typeface="Arial" panose="020B0604020202020204" pitchFamily="34" charset="0"/>
                    <a:ea typeface="Arial" panose="020B0604020202020204" pitchFamily="34" charset="0"/>
                  </a:rPr>
                  <a:t> NV. </a:t>
                </a:r>
                <a:r>
                  <a:rPr lang="en-US" sz="1700" kern="100" dirty="0" err="1">
                    <a:solidFill>
                      <a:srgbClr val="000000"/>
                    </a:solidFill>
                    <a:effectLst/>
                    <a:latin typeface="Arial" panose="020B0604020202020204" pitchFamily="34" charset="0"/>
                    <a:ea typeface="Arial" panose="020B0604020202020204" pitchFamily="34" charset="0"/>
                  </a:rPr>
                  <a:t>Potom</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atributi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odluke</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tj</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izlazi</a:t>
                </a:r>
                <a:r>
                  <a:rPr lang="en-US" sz="1700" kern="100" dirty="0">
                    <a:solidFill>
                      <a:srgbClr val="000000"/>
                    </a:solidFill>
                    <a:effectLst/>
                    <a:latin typeface="Arial" panose="020B0604020202020204" pitchFamily="34" charset="0"/>
                    <a:ea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rPr>
                  <a:t>iz</a:t>
                </a:r>
                <a:r>
                  <a:rPr lang="en-US" sz="1700" kern="100" dirty="0">
                    <a:solidFill>
                      <a:srgbClr val="000000"/>
                    </a:solidFill>
                    <a:effectLst/>
                    <a:latin typeface="Arial" panose="020B0604020202020204" pitchFamily="34" charset="0"/>
                    <a:ea typeface="Arial" panose="020B0604020202020204" pitchFamily="34" charset="0"/>
                  </a:rPr>
                  <a:t> SVR,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𝑌</m:t>
                    </m:r>
                  </m:oMath>
                </a14:m>
                <a:r>
                  <a:rPr lang="sr-Latn-RS" sz="1700" kern="100" dirty="0">
                    <a:solidFill>
                      <a:srgbClr val="000000"/>
                    </a:solidFill>
                    <a:effectLst/>
                    <a:latin typeface="Arial" panose="020B0604020202020204" pitchFamily="34" charset="0"/>
                    <a:ea typeface="Arial" panose="020B0604020202020204" pitchFamily="34" charset="0"/>
                  </a:rPr>
                  <a:t>) postaju uslovni atributi, a uslovni atributi čije vrednosti nedostaju postaju atributi odluke. </a:t>
                </a:r>
              </a:p>
              <a:p>
                <a:pPr marR="434340"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Na taj način SVR može odrediti atribute koji sadrže NV. </a:t>
                </a:r>
              </a:p>
              <a:p>
                <a:pPr marR="434340" algn="just">
                  <a:lnSpc>
                    <a:spcPct val="117000"/>
                  </a:lnSpc>
                  <a:spcBef>
                    <a:spcPts val="0"/>
                  </a:spcBef>
                  <a:spcAft>
                    <a:spcPts val="25"/>
                  </a:spcAft>
                </a:pPr>
                <a:endParaRPr lang="sr-Latn-RS" sz="1700" kern="100" dirty="0">
                  <a:solidFill>
                    <a:srgbClr val="000000"/>
                  </a:solidFill>
                  <a:effectLst/>
                  <a:latin typeface="Arial" panose="020B0604020202020204" pitchFamily="34" charset="0"/>
                  <a:ea typeface="Arial" panose="020B0604020202020204" pitchFamily="34" charset="0"/>
                </a:endParaRPr>
              </a:p>
              <a:p>
                <a:pPr marL="0" marR="0" lvl="0" indent="0" algn="just">
                  <a:lnSpc>
                    <a:spcPct val="117000"/>
                  </a:lnSpc>
                  <a:spcBef>
                    <a:spcPts val="0"/>
                  </a:spcBef>
                  <a:spcAft>
                    <a:spcPts val="25"/>
                  </a:spcAft>
                  <a:buNone/>
                </a:pPr>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r="-956"/>
                </a:stretch>
              </a:blipFill>
            </p:spPr>
            <p:txBody>
              <a:bodyPr/>
              <a:lstStyle/>
              <a:p>
                <a:r>
                  <a:rPr lang="sr-Latn-RS">
                    <a:noFill/>
                  </a:rPr>
                  <a:t> </a:t>
                </a:r>
              </a:p>
            </p:txBody>
          </p:sp>
        </mc:Fallback>
      </mc:AlternateContent>
    </p:spTree>
    <p:extLst>
      <p:ext uri="{BB962C8B-B14F-4D97-AF65-F5344CB8AC3E}">
        <p14:creationId xmlns:p14="http://schemas.microsoft.com/office/powerpoint/2010/main" val="400337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Pretpostavke i mehanizmi nedostajanja vrednosti:</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Pretpostavke koje pravimo o mehanizmima nedostajanja mogu uticati na metod koji će se koritsiti za imputaciju nedostajućih vrednosti.</a:t>
            </a:r>
          </a:p>
          <a:p>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Kada razmatramo mehanizam nedostajanja, treba uzeti u obzir raspodelu verovatnoće koja leži ispod instanci pravougaonih skupova podataka, gde redovi označavaju različite slučajeve ili instance, a kolone atribute ili promenljive. </a:t>
            </a:r>
          </a:p>
          <a:p>
            <a:r>
              <a:rPr lang="sr-Latn-RS" sz="1700" kern="100" dirty="0">
                <a:solidFill>
                  <a:srgbClr val="000000"/>
                </a:solidFill>
                <a:latin typeface="Arial" panose="020B0604020202020204" pitchFamily="34" charset="0"/>
                <a:cs typeface="Arial" panose="020B0604020202020204" pitchFamily="34" charset="0"/>
              </a:rPr>
              <a:t>Mehanizmi nedostajanja se dele na:</a:t>
            </a:r>
          </a:p>
          <a:p>
            <a:pPr marL="342900" indent="-342900">
              <a:buFont typeface="+mj-lt"/>
              <a:buAutoNum type="arabicPeriod"/>
            </a:pPr>
            <a:r>
              <a:rPr lang="sr-Latn-RS" sz="1700" kern="100" dirty="0">
                <a:solidFill>
                  <a:srgbClr val="000000"/>
                </a:solidFill>
                <a:latin typeface="Arial" panose="020B0604020202020204" pitchFamily="34" charset="0"/>
                <a:cs typeface="Arial" panose="020B0604020202020204" pitchFamily="34" charset="0"/>
              </a:rPr>
              <a:t>Missing at random (MAR)</a:t>
            </a:r>
          </a:p>
          <a:p>
            <a:pPr marL="342900" indent="-342900">
              <a:buFont typeface="+mj-lt"/>
              <a:buAutoNum type="arabicPeriod"/>
            </a:pPr>
            <a:r>
              <a:rPr lang="sr-Latn-RS" sz="1700" kern="100" dirty="0">
                <a:solidFill>
                  <a:srgbClr val="000000"/>
                </a:solidFill>
                <a:latin typeface="Arial" panose="020B0604020202020204" pitchFamily="34" charset="0"/>
                <a:cs typeface="Arial" panose="020B0604020202020204" pitchFamily="34" charset="0"/>
              </a:rPr>
              <a:t>Missing completley at random (MCAR)</a:t>
            </a:r>
          </a:p>
          <a:p>
            <a:pPr marL="342900" indent="-342900">
              <a:buFont typeface="+mj-lt"/>
              <a:buAutoNum type="arabicPeriod"/>
            </a:pPr>
            <a:r>
              <a:rPr lang="sr-Latn-RS" sz="1700" kern="100" dirty="0">
                <a:solidFill>
                  <a:srgbClr val="000000"/>
                </a:solidFill>
                <a:latin typeface="Arial" panose="020B0604020202020204" pitchFamily="34" charset="0"/>
                <a:cs typeface="Arial" panose="020B0604020202020204" pitchFamily="34" charset="0"/>
              </a:rPr>
              <a:t>Missing not at randomg (MNAR)</a:t>
            </a:r>
            <a:endParaRPr lang="sr-Latn-RS" sz="1700" dirty="0">
              <a:solidFill>
                <a:srgbClr val="000000"/>
              </a:solidFill>
              <a:latin typeface="Arial" panose="020B0604020202020204" pitchFamily="34" charset="0"/>
              <a:cs typeface="Arial" panose="020B0604020202020204" pitchFamily="34" charset="0"/>
            </a:endParaRP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7084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latin typeface="Arial" panose="020B0604020202020204" pitchFamily="34" charset="0"/>
                    <a:cs typeface="Arial" panose="020B0604020202020204" pitchFamily="34" charset="0"/>
                  </a:rPr>
                  <a:t>Singular Value Decompozition imputacija:</a:t>
                </a:r>
              </a:p>
              <a:p>
                <a:r>
                  <a:rPr lang="sr-Latn-RS" sz="1700" dirty="0">
                    <a:solidFill>
                      <a:srgbClr val="000000"/>
                    </a:solidFill>
                    <a:effectLst/>
                    <a:latin typeface="Arial" panose="020B0604020202020204" pitchFamily="34" charset="0"/>
                    <a:ea typeface="Arial" panose="020B0604020202020204" pitchFamily="34" charset="0"/>
                  </a:rPr>
                  <a:t>SVDI je metod baziran na dekompoziciji singularnih vrednosti (SVD) koja predstavlja tehniku faktorizacije matrice koja vrši dekompoziciju matrice na 3 odvojene matrice. Izraz za SVD matrice A je :</a:t>
                </a:r>
              </a:p>
              <a:p>
                <a:pPr marL="0" indent="0">
                  <a:buNone/>
                </a:pPr>
                <a14:m>
                  <m:oMathPara xmlns:m="http://schemas.openxmlformats.org/officeDocument/2006/math">
                    <m:oMathParaPr>
                      <m:jc m:val="centerGroup"/>
                    </m:oMathParaPr>
                    <m:oMath xmlns:m="http://schemas.openxmlformats.org/officeDocument/2006/math">
                      <m:sSub>
                        <m:sSubPr>
                          <m:ctrlPr>
                            <a:rPr lang="sr-Latn-RS" sz="1700" i="1" kern="100" smtClean="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𝐴</m:t>
                          </m:r>
                        </m:e>
                        <m:sub>
                          <m:r>
                            <a:rPr lang="sr-Latn-RS" sz="1700" i="1" kern="100">
                              <a:solidFill>
                                <a:srgbClr val="000000"/>
                              </a:solidFill>
                              <a:effectLst/>
                              <a:latin typeface="Cambria Math" panose="02040503050406030204" pitchFamily="18" charset="0"/>
                              <a:ea typeface="Arial" panose="020B0604020202020204" pitchFamily="34" charset="0"/>
                            </a:rPr>
                            <m:t>𝑛</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𝑚</m:t>
                          </m:r>
                        </m:sub>
                      </m:sSub>
                      <m:r>
                        <a:rPr lang="sr-Latn-R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𝑈</m:t>
                          </m:r>
                        </m:e>
                        <m:sub>
                          <m:r>
                            <a:rPr lang="sr-Latn-RS" sz="1700" i="1" kern="100">
                              <a:solidFill>
                                <a:srgbClr val="000000"/>
                              </a:solidFill>
                              <a:effectLst/>
                              <a:latin typeface="Cambria Math" panose="02040503050406030204" pitchFamily="18" charset="0"/>
                              <a:ea typeface="Arial" panose="020B0604020202020204" pitchFamily="34" charset="0"/>
                            </a:rPr>
                            <m:t>𝑛</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𝑟</m:t>
                          </m:r>
                        </m:sub>
                      </m:sSub>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𝛴</m:t>
                          </m:r>
                        </m:e>
                        <m:sub>
                          <m:r>
                            <a:rPr lang="sr-Latn-RS" sz="1700" i="1" kern="100">
                              <a:solidFill>
                                <a:srgbClr val="000000"/>
                              </a:solidFill>
                              <a:effectLst/>
                              <a:latin typeface="Cambria Math" panose="02040503050406030204" pitchFamily="18" charset="0"/>
                              <a:ea typeface="Arial" panose="020B0604020202020204" pitchFamily="34" charset="0"/>
                            </a:rPr>
                            <m:t>𝑟</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𝑟</m:t>
                          </m:r>
                        </m:sub>
                      </m:sSub>
                      <m:sSup>
                        <m:sSupPr>
                          <m:ctrlPr>
                            <a:rPr lang="sr-Latn-RS" sz="1700" i="1" kern="100">
                              <a:solidFill>
                                <a:srgbClr val="000000"/>
                              </a:solidFill>
                              <a:effectLst/>
                              <a:latin typeface="Cambria Math" panose="02040503050406030204" pitchFamily="18" charset="0"/>
                              <a:ea typeface="Arial" panose="020B0604020202020204" pitchFamily="34" charset="0"/>
                            </a:rPr>
                          </m:ctrlPr>
                        </m:sSupPr>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𝑉</m:t>
                              </m:r>
                            </m:e>
                            <m:sub>
                              <m:r>
                                <a:rPr lang="sr-Latn-RS" sz="1700" i="1" kern="100">
                                  <a:solidFill>
                                    <a:srgbClr val="000000"/>
                                  </a:solidFill>
                                  <a:effectLst/>
                                  <a:latin typeface="Cambria Math" panose="02040503050406030204" pitchFamily="18" charset="0"/>
                                  <a:ea typeface="Arial" panose="020B0604020202020204" pitchFamily="34" charset="0"/>
                                </a:rPr>
                                <m:t>𝑟</m:t>
                              </m:r>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𝑚</m:t>
                              </m:r>
                            </m:sub>
                          </m:sSub>
                        </m:e>
                        <m:sup>
                          <m:r>
                            <a:rPr lang="sr-Latn-RS" sz="1700" i="1" kern="100">
                              <a:solidFill>
                                <a:srgbClr val="000000"/>
                              </a:solidFill>
                              <a:effectLst/>
                              <a:latin typeface="Cambria Math" panose="02040503050406030204" pitchFamily="18" charset="0"/>
                              <a:ea typeface="Arial" panose="020B0604020202020204" pitchFamily="34" charset="0"/>
                            </a:rPr>
                            <m:t>𝑇</m:t>
                          </m:r>
                        </m:sup>
                      </m:sSup>
                    </m:oMath>
                  </m:oMathPara>
                </a14:m>
                <a:endParaRPr lang="sr-Latn-RS" sz="1700" dirty="0">
                  <a:solidFill>
                    <a:srgbClr val="000000"/>
                  </a:solidFill>
                  <a:effectLst/>
                  <a:latin typeface="Arial" panose="020B0604020202020204" pitchFamily="34" charset="0"/>
                  <a:ea typeface="Arial" panose="020B0604020202020204" pitchFamily="34" charset="0"/>
                </a:endParaRPr>
              </a:p>
              <a:p>
                <a:r>
                  <a:rPr lang="sr-Latn-RS" sz="1700" dirty="0">
                    <a:solidFill>
                      <a:srgbClr val="000000"/>
                    </a:solidFill>
                    <a:effectLst/>
                    <a:latin typeface="Arial" panose="020B0604020202020204" pitchFamily="34" charset="0"/>
                    <a:ea typeface="Arial" panose="020B0604020202020204" pitchFamily="34" charset="0"/>
                  </a:rPr>
                  <a:t>Vrednost singularne vrednosti predstavlja količinu informacije ili varijabilnost koju sadrži njen odgovarajući singularni vektor. </a:t>
                </a:r>
              </a:p>
              <a:p>
                <a:r>
                  <a:rPr lang="sr-Latn-RS" sz="1700" dirty="0">
                    <a:solidFill>
                      <a:srgbClr val="000000"/>
                    </a:solidFill>
                    <a:effectLst/>
                    <a:latin typeface="Arial" panose="020B0604020202020204" pitchFamily="34" charset="0"/>
                    <a:ea typeface="Arial" panose="020B0604020202020204" pitchFamily="34" charset="0"/>
                  </a:rPr>
                  <a:t>Nakon što se SVD izvrši, potrebno je postaviti singularne vrednosti čije su vrednosti manje od nekog zadatog praga na 0. Time se redukuje rang matrice i smanjuje dimenzionalnost podataka. </a:t>
                </a:r>
              </a:p>
              <a:p>
                <a:r>
                  <a:rPr lang="sr-Latn-RS" sz="1700" dirty="0">
                    <a:solidFill>
                      <a:srgbClr val="000000"/>
                    </a:solidFill>
                    <a:effectLst/>
                    <a:latin typeface="Arial" panose="020B0604020202020204" pitchFamily="34" charset="0"/>
                    <a:ea typeface="Arial" panose="020B0604020202020204" pitchFamily="34" charset="0"/>
                  </a:rPr>
                  <a:t>Nakon toga se matrica rekonstruiše matričnim množenjem modifikovanih matrica i dobija matrica </a:t>
                </a:r>
                <a14:m>
                  <m:oMath xmlns:m="http://schemas.openxmlformats.org/officeDocument/2006/math">
                    <m:sSup>
                      <m:sSupPr>
                        <m:ctrlPr>
                          <a:rPr lang="sr-Latn-RS" sz="1700" i="1">
                            <a:effectLst/>
                            <a:latin typeface="Cambria Math" panose="02040503050406030204" pitchFamily="18" charset="0"/>
                          </a:rPr>
                        </m:ctrlPr>
                      </m:s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𝐴</m:t>
                        </m:r>
                      </m:e>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up>
                    </m:sSup>
                  </m:oMath>
                </a14:m>
                <a:r>
                  <a:rPr lang="sr-Latn-RS" sz="1700" dirty="0">
                    <a:solidFill>
                      <a:srgbClr val="000000"/>
                    </a:solidFill>
                    <a:effectLst/>
                    <a:latin typeface="Arial" panose="020B0604020202020204" pitchFamily="34" charset="0"/>
                    <a:ea typeface="Arial" panose="020B0604020202020204" pitchFamily="34" charset="0"/>
                  </a:rPr>
                  <a:t> koja je manjeg ranga od originalne matrice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𝐴</m:t>
                    </m:r>
                  </m:oMath>
                </a14:m>
                <a:r>
                  <a:rPr lang="sr-Latn-RS" sz="1700" dirty="0">
                    <a:solidFill>
                      <a:srgbClr val="000000"/>
                    </a:solidFill>
                    <a:effectLst/>
                    <a:latin typeface="Arial" panose="020B0604020202020204" pitchFamily="34" charset="0"/>
                    <a:ea typeface="Arial" panose="020B0604020202020204" pitchFamily="34" charset="0"/>
                  </a:rPr>
                  <a:t> za broj singularnih vrednosti čije su vrednosti postavljene na 0. NV se zamenjuju odgovarajućim vrednostima iz matrice </a:t>
                </a:r>
                <a14:m>
                  <m:oMath xmlns:m="http://schemas.openxmlformats.org/officeDocument/2006/math">
                    <m:sSup>
                      <m:sSupPr>
                        <m:ctrlPr>
                          <a:rPr lang="sr-Latn-RS" sz="1700" i="1">
                            <a:effectLst/>
                            <a:latin typeface="Cambria Math" panose="02040503050406030204" pitchFamily="18" charset="0"/>
                          </a:rPr>
                        </m:ctrlPr>
                      </m:sSup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𝐴</m:t>
                        </m:r>
                      </m:e>
                      <m:sup>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sup>
                    </m:sSup>
                  </m:oMath>
                </a14:m>
                <a:r>
                  <a:rPr lang="sr-Latn-RS" sz="1700" dirty="0">
                    <a:solidFill>
                      <a:srgbClr val="000000"/>
                    </a:solidFill>
                    <a:effectLst/>
                    <a:latin typeface="Arial" panose="020B0604020202020204" pitchFamily="34" charset="0"/>
                    <a:ea typeface="Arial" panose="020B0604020202020204" pitchFamily="34" charset="0"/>
                  </a:rPr>
                  <a:t>.</a:t>
                </a:r>
                <a:endParaRPr lang="sr-Latn-RS" sz="1700" kern="100" dirty="0">
                  <a:solidFill>
                    <a:srgbClr val="000000"/>
                  </a:solidFill>
                  <a:effectLst/>
                  <a:latin typeface="Arial" panose="020B0604020202020204" pitchFamily="34" charset="0"/>
                  <a:ea typeface="Arial" panose="020B0604020202020204" pitchFamily="34" charset="0"/>
                </a:endParaRPr>
              </a:p>
              <a:p>
                <a:pPr marL="0" marR="0" lvl="0" indent="0" algn="just">
                  <a:lnSpc>
                    <a:spcPct val="117000"/>
                  </a:lnSpc>
                  <a:spcBef>
                    <a:spcPts val="0"/>
                  </a:spcBef>
                  <a:spcAft>
                    <a:spcPts val="25"/>
                  </a:spcAft>
                  <a:buNone/>
                </a:pPr>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r="-956"/>
                </a:stretch>
              </a:blipFill>
            </p:spPr>
            <p:txBody>
              <a:bodyPr/>
              <a:lstStyle/>
              <a:p>
                <a:r>
                  <a:rPr lang="sr-Latn-RS">
                    <a:noFill/>
                  </a:rPr>
                  <a:t> </a:t>
                </a:r>
              </a:p>
            </p:txBody>
          </p:sp>
        </mc:Fallback>
      </mc:AlternateContent>
    </p:spTree>
    <p:extLst>
      <p:ext uri="{BB962C8B-B14F-4D97-AF65-F5344CB8AC3E}">
        <p14:creationId xmlns:p14="http://schemas.microsoft.com/office/powerpoint/2010/main" val="230937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Metodi imputacije bazirani na mašinskom učenju</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4" name="Content Placeholder 2">
            <a:extLst>
              <a:ext uri="{FF2B5EF4-FFF2-40B4-BE49-F238E27FC236}">
                <a16:creationId xmlns:a16="http://schemas.microsoft.com/office/drawing/2014/main" id="{4A345997-1996-32D5-B075-F75587B93807}"/>
              </a:ext>
            </a:extLst>
          </p:cNvPr>
          <p:cNvSpPr>
            <a:spLocks noGrp="1"/>
          </p:cNvSpPr>
          <p:nvPr>
            <p:ph idx="1"/>
          </p:nvPr>
        </p:nvSpPr>
        <p:spPr>
          <a:xfrm>
            <a:off x="1315988" y="4624797"/>
            <a:ext cx="9013796" cy="4125258"/>
          </a:xfrm>
        </p:spPr>
        <p:txBody>
          <a:bodyPr vert="horz" lIns="91440" tIns="45720" rIns="91440" bIns="45720" rtlCol="0" anchor="t">
            <a:normAutofit/>
          </a:bodyPr>
          <a:lstStyle/>
          <a:p>
            <a:r>
              <a:rPr lang="sr-Latn-RS" sz="1700" kern="100" dirty="0">
                <a:solidFill>
                  <a:srgbClr val="000000"/>
                </a:solidFill>
                <a:latin typeface="Arial" panose="020B0604020202020204" pitchFamily="34" charset="0"/>
                <a:ea typeface="Arial" panose="020B0604020202020204" pitchFamily="34" charset="0"/>
              </a:rPr>
              <a:t>Na slici gore je ilustrovana rekonstrukcija originalne matrice matričnim množenjem redukovanih matrica</a:t>
            </a:r>
            <a:r>
              <a:rPr lang="sr-Latn-RS" sz="1700" kern="100" dirty="0">
                <a:solidFill>
                  <a:srgbClr val="000000"/>
                </a:solidFill>
                <a:effectLst/>
                <a:latin typeface="Arial" panose="020B0604020202020204" pitchFamily="34" charset="0"/>
                <a:ea typeface="Arial" panose="020B0604020202020204" pitchFamily="34" charset="0"/>
              </a:rPr>
              <a:t>. </a:t>
            </a:r>
          </a:p>
          <a:p>
            <a:pPr marR="434340" algn="just">
              <a:lnSpc>
                <a:spcPct val="117000"/>
              </a:lnSpc>
              <a:spcBef>
                <a:spcPts val="0"/>
              </a:spcBef>
              <a:spcAft>
                <a:spcPts val="25"/>
              </a:spcAft>
            </a:pPr>
            <a:endParaRPr lang="sr-Latn-RS" sz="1700" kern="100" dirty="0">
              <a:solidFill>
                <a:srgbClr val="000000"/>
              </a:solidFill>
              <a:effectLst/>
              <a:latin typeface="Arial" panose="020B0604020202020204" pitchFamily="34" charset="0"/>
              <a:ea typeface="Arial" panose="020B0604020202020204" pitchFamily="34" charset="0"/>
            </a:endParaRPr>
          </a:p>
          <a:p>
            <a:pPr marL="0" marR="0" lvl="0" indent="0" algn="just">
              <a:lnSpc>
                <a:spcPct val="117000"/>
              </a:lnSpc>
              <a:spcBef>
                <a:spcPts val="0"/>
              </a:spcBef>
              <a:spcAft>
                <a:spcPts val="25"/>
              </a:spcAft>
              <a:buNone/>
            </a:pPr>
            <a:endParaRPr lang="sr-Latn-RS" sz="1700" kern="100" dirty="0">
              <a:solidFill>
                <a:srgbClr val="000000"/>
              </a:solidFill>
              <a:effectLst/>
              <a:latin typeface="Arial" panose="020B0604020202020204" pitchFamily="34" charset="0"/>
              <a:ea typeface="Arial" panose="020B0604020202020204" pitchFamily="34" charset="0"/>
            </a:endParaRP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0F0F335-FCB8-DDD8-A6EF-55009878D834}"/>
              </a:ext>
            </a:extLst>
          </p:cNvPr>
          <p:cNvPicPr>
            <a:picLocks noChangeAspect="1"/>
          </p:cNvPicPr>
          <p:nvPr/>
        </p:nvPicPr>
        <p:blipFill>
          <a:blip r:embed="rId4"/>
          <a:stretch>
            <a:fillRect/>
          </a:stretch>
        </p:blipFill>
        <p:spPr>
          <a:xfrm>
            <a:off x="1422521" y="1809214"/>
            <a:ext cx="8143875" cy="2466975"/>
          </a:xfrm>
          <a:prstGeom prst="rect">
            <a:avLst/>
          </a:prstGeom>
        </p:spPr>
      </p:pic>
    </p:spTree>
    <p:extLst>
      <p:ext uri="{BB962C8B-B14F-4D97-AF65-F5344CB8AC3E}">
        <p14:creationId xmlns:p14="http://schemas.microsoft.com/office/powerpoint/2010/main" val="4287380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Praktični deo:</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U prvom delu projekta je demonstrirana Random Hot deck metoda na skupu podataka sa kategoričkim atributima i poredi sa metodom Mode imputation kada se na imputiranom skupu podataka primene jedan linearni i jedan nelinearni model regresije.</a:t>
            </a:r>
          </a:p>
          <a:p>
            <a:pPr algn="just">
              <a:lnSpc>
                <a:spcPct val="117000"/>
              </a:lnSpc>
              <a:spcBef>
                <a:spcPts val="0"/>
              </a:spcBef>
              <a:spcAft>
                <a:spcPts val="25"/>
              </a:spcAft>
            </a:pPr>
            <a:r>
              <a:rPr lang="sr-Latn-RS" sz="1700" kern="100" dirty="0">
                <a:solidFill>
                  <a:srgbClr val="000000"/>
                </a:solidFill>
                <a:effectLst/>
                <a:latin typeface="Arial" panose="020B0604020202020204" pitchFamily="34" charset="0"/>
                <a:ea typeface="Arial" panose="020B0604020202020204" pitchFamily="34" charset="0"/>
              </a:rPr>
              <a:t>U drugom delu projekta se na kontinualnim podacima primenjuju proste metode imptuacije, metode bazirane na maksimalnoj verovatnoći i metode bazirane na mašinskom učenju. Performanse metoda se mere preko dobijenih rezultata raznih modela regresije. Pokrivena su dva slučaja, kada su podaci MAR i kada su podaci MCAR (svi feature-i imaju NV).</a:t>
            </a:r>
          </a:p>
          <a:p>
            <a:pPr marR="434340" algn="just">
              <a:lnSpc>
                <a:spcPct val="117000"/>
              </a:lnSpc>
              <a:spcBef>
                <a:spcPts val="0"/>
              </a:spcBef>
              <a:spcAft>
                <a:spcPts val="25"/>
              </a:spcAft>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13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sr-Latn-RS" sz="5400" dirty="0">
                <a:solidFill>
                  <a:srgbClr val="FFFFFF"/>
                </a:solidFill>
                <a:latin typeface="Franklin Gothic Book" panose="020B0503020102020204" pitchFamily="34" charset="0"/>
                <a:cs typeface="Segoe UI" panose="020B0502040204020203" pitchFamily="34" charset="0"/>
              </a:rPr>
              <a:t>Hvala na pažnji</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sr-Latn-RS" sz="2000" dirty="0">
                <a:solidFill>
                  <a:srgbClr val="E7E6E6"/>
                </a:solidFill>
                <a:latin typeface="Segoe UI" panose="020B0502040204020203" pitchFamily="34" charset="0"/>
                <a:cs typeface="Segoe UI" panose="020B0502040204020203" pitchFamily="34" charset="0"/>
              </a:rPr>
              <a:t>Andrija Malbaša</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Pretpostavke i mehanizmi nedostajanja vrednosti:</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effectLst/>
                    <a:latin typeface="Arial" panose="020B0604020202020204" pitchFamily="34" charset="0"/>
                    <a:ea typeface="Arial" panose="020B0604020202020204" pitchFamily="34" charset="0"/>
                  </a:rPr>
                  <a:t>Missing at random (MAR)</a:t>
                </a:r>
                <a:r>
                  <a:rPr lang="sr-Latn-RS" sz="2000" dirty="0">
                    <a:solidFill>
                      <a:srgbClr val="000000"/>
                    </a:solidFill>
                    <a:effectLst/>
                    <a:latin typeface="Arial" panose="020B0604020202020204" pitchFamily="34" charset="0"/>
                    <a:ea typeface="Arial" panose="020B0604020202020204" pitchFamily="34" charset="0"/>
                  </a:rPr>
                  <a:t>: </a:t>
                </a:r>
              </a:p>
              <a:p>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Neka su</a:t>
                </a:r>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Sub>
                  </m:oMath>
                </a14:m>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i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m:t>
                        </m:r>
                      </m:sub>
                    </m:sSub>
                  </m:oMath>
                </a14:m>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redom posmatrani (opservacije) i nedostajući  deo matrice </a:t>
                </a:r>
                <a14:m>
                  <m:oMath xmlns:m="http://schemas.openxmlformats.org/officeDocument/2006/math">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oMath>
                </a14:m>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tako da je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r>
                          <a:rPr lang="en-U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sub>
                    </m:sSub>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m:t>
                        </m:r>
                      </m:sub>
                    </m:s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sr-Latn-RS" sz="1700" b="0" i="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endParaRPr lang="sr-Latn-RS" sz="1700" b="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K</a:t>
                </a:r>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ada verovatnoća da opservacija nedostaje može da zavisi od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𝑜𝑏𝑠</m:t>
                        </m:r>
                      </m:sub>
                    </m:sSub>
                  </m:oMath>
                </a14:m>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ali ne i od </a:t>
                </a:r>
                <a14:m>
                  <m:oMath xmlns:m="http://schemas.openxmlformats.org/officeDocument/2006/math">
                    <m:sSub>
                      <m:sSubPr>
                        <m:ctrlPr>
                          <a:rPr lang="sr-Latn-RS" sz="1700" i="1">
                            <a:effectLst/>
                            <a:latin typeface="Cambria Math" panose="02040503050406030204" pitchFamily="18" charset="0"/>
                          </a:rPr>
                        </m:ctrlPr>
                      </m:sSubPr>
                      <m:e>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𝑋</m:t>
                        </m:r>
                      </m:e>
                      <m:sub>
                        <m:r>
                          <a:rPr lang="sr-Latn-RS" sz="1700" i="1">
                            <a:solidFill>
                              <a:srgbClr val="000000"/>
                            </a:solidFill>
                            <a:effectLst/>
                            <a:latin typeface="Cambria Math" panose="02040503050406030204" pitchFamily="18" charset="0"/>
                            <a:ea typeface="Arial" panose="020B0604020202020204" pitchFamily="34" charset="0"/>
                            <a:cs typeface="Arial" panose="020B0604020202020204" pitchFamily="34" charset="0"/>
                          </a:rPr>
                          <m:t>𝑚𝑖𝑠</m:t>
                        </m:r>
                      </m:sub>
                    </m:sSub>
                  </m:oMath>
                </a14:m>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 , može se reći da podaci nedostaju nasumično.</a:t>
                </a:r>
              </a:p>
              <a:p>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Pretpostavimo da raspolažemo matricom </a:t>
                </a:r>
                <a14:m>
                  <m:oMath xmlns:m="http://schemas.openxmlformats.org/officeDocument/2006/math">
                    <m:r>
                      <a:rPr lang="sr-Latn-RS" sz="1700" i="1" kern="100">
                        <a:solidFill>
                          <a:srgbClr val="000000"/>
                        </a:solidFill>
                        <a:latin typeface="Cambria Math" panose="02040503050406030204" pitchFamily="18" charset="0"/>
                        <a:ea typeface="Arial" panose="020B0604020202020204" pitchFamily="34" charset="0"/>
                      </a:rPr>
                      <m:t>𝐵</m:t>
                    </m:r>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reda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𝑛</m:t>
                    </m:r>
                    <m:r>
                      <a:rPr lang="sr-Latn-RS" sz="1700"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𝑝</m:t>
                    </m:r>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čije su vrednosti 1 ili 0 kada su elementi posmatrani i nedostajući, respektivno. Raspodela od </a:t>
                </a:r>
                <a14:m>
                  <m:oMath xmlns:m="http://schemas.openxmlformats.org/officeDocument/2006/math">
                    <m:r>
                      <a:rPr lang="sr-Latn-RS" sz="1700" i="1" kern="100">
                        <a:solidFill>
                          <a:srgbClr val="000000"/>
                        </a:solidFill>
                        <a:latin typeface="Cambria Math" panose="02040503050406030204" pitchFamily="18" charset="0"/>
                        <a:ea typeface="Arial" panose="020B0604020202020204" pitchFamily="34" charset="0"/>
                      </a:rPr>
                      <m:t>𝐵</m:t>
                    </m:r>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bi trebalo da se odnosi na </a:t>
                </a:r>
                <a14:m>
                  <m:oMath xmlns:m="http://schemas.openxmlformats.org/officeDocument/2006/math">
                    <m:r>
                      <a:rPr lang="en-US" sz="1700" i="1" kern="100">
                        <a:solidFill>
                          <a:srgbClr val="000000"/>
                        </a:solidFill>
                        <a:latin typeface="Cambria Math" panose="02040503050406030204" pitchFamily="18" charset="0"/>
                        <a:ea typeface="Arial" panose="020B0604020202020204" pitchFamily="34" charset="0"/>
                      </a:rPr>
                      <m:t>𝑋</m:t>
                    </m:r>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i na neke nepoznate parametre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𝜁</m:t>
                    </m:r>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tako da raspolažemo modelom verovatnoće za B koji se označava sa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𝑃</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𝐵</m:t>
                        </m:r>
                      </m:e>
                      <m:e>
                        <m:r>
                          <a:rPr lang="en-US" sz="1700" i="1" kern="100">
                            <a:solidFill>
                              <a:srgbClr val="000000"/>
                            </a:solidFill>
                            <a:effectLst/>
                            <a:latin typeface="Cambria Math" panose="02040503050406030204" pitchFamily="18" charset="0"/>
                            <a:ea typeface="Arial" panose="020B0604020202020204" pitchFamily="34" charset="0"/>
                          </a:rPr>
                          <m:t>𝑋</m:t>
                        </m:r>
                        <m:r>
                          <a:rPr lang="en-US" sz="1700" i="1" kern="100">
                            <a:solidFill>
                              <a:srgbClr val="000000"/>
                            </a:solidFill>
                            <a:effectLst/>
                            <a:latin typeface="Cambria Math" panose="02040503050406030204" pitchFamily="18" charset="0"/>
                            <a:ea typeface="Arial" panose="020B0604020202020204" pitchFamily="34" charset="0"/>
                          </a:rPr>
                          <m:t>, </m:t>
                        </m:r>
                        <m:r>
                          <a:rPr lang="sr-Latn-RS" sz="1700" i="1" kern="100">
                            <a:solidFill>
                              <a:srgbClr val="000000"/>
                            </a:solidFill>
                            <a:effectLst/>
                            <a:latin typeface="Cambria Math" panose="02040503050406030204" pitchFamily="18" charset="0"/>
                            <a:ea typeface="Arial" panose="020B0604020202020204" pitchFamily="34" charset="0"/>
                          </a:rPr>
                          <m:t>𝜁</m:t>
                        </m:r>
                      </m:e>
                    </m:d>
                  </m:oMath>
                </a14:m>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Pretpostaviti</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da je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mehanizam</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nedostajanja</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MAR bi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značilo</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da ova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raspodela</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ne </a:t>
                </a:r>
                <a:r>
                  <a:rPr lang="en-US" sz="1700" kern="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zavisi</a:t>
                </a:r>
                <a:r>
                  <a:rPr lang="en-U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od </a:t>
                </a:r>
                <a14:m>
                  <m:oMath xmlns:m="http://schemas.openxmlformats.org/officeDocument/2006/math">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𝑚𝑖𝑠</m:t>
                        </m:r>
                      </m:sub>
                    </m:sSub>
                  </m:oMath>
                </a14:m>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pPr marL="0" indent="0" algn="just">
                  <a:buNone/>
                </a:pPr>
                <a:r>
                  <a:rPr lang="sr-Latn-RS" sz="1700" kern="100"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14:m>
                  <m:oMath xmlns:m="http://schemas.openxmlformats.org/officeDocument/2006/math">
                    <m:r>
                      <a:rPr lang="sr-Latn-RS" sz="1700" i="1" kern="100">
                        <a:solidFill>
                          <a:srgbClr val="000000"/>
                        </a:solidFill>
                        <a:effectLst/>
                        <a:latin typeface="Cambria Math" panose="02040503050406030204" pitchFamily="18" charset="0"/>
                        <a:ea typeface="Arial" panose="020B0604020202020204" pitchFamily="34" charset="0"/>
                      </a:rPr>
                      <m:t>𝑃</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𝑋</m:t>
                        </m:r>
                      </m:e>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𝑚𝑖𝑠</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sr-Latn-RS" sz="1700" i="1" kern="100">
                            <a:solidFill>
                              <a:srgbClr val="000000"/>
                            </a:solidFill>
                            <a:effectLst/>
                            <a:latin typeface="Cambria Math" panose="02040503050406030204" pitchFamily="18" charset="0"/>
                            <a:ea typeface="Arial" panose="020B0604020202020204" pitchFamily="34" charset="0"/>
                          </a:rPr>
                          <m:t> </m:t>
                        </m:r>
                      </m:e>
                    </m:d>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𝑃</m:t>
                    </m:r>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𝐵</m:t>
                    </m:r>
                    <m:r>
                      <a:rPr lang="en-U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en-US" sz="1700" i="1" kern="100">
                        <a:solidFill>
                          <a:srgbClr val="000000"/>
                        </a:solidFill>
                        <a:effectLst/>
                        <a:latin typeface="Cambria Math" panose="02040503050406030204" pitchFamily="18" charset="0"/>
                        <a:ea typeface="Arial" panose="020B0604020202020204" pitchFamily="34" charset="0"/>
                      </a:rPr>
                      <m:t>)</m:t>
                    </m:r>
                  </m:oMath>
                </a14:m>
                <a:endPar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gn="just">
                  <a:buNone/>
                </a:pPr>
                <a:endParaRPr lang="sr-Latn-RS" sz="1800" kern="100" dirty="0">
                  <a:solidFill>
                    <a:srgbClr val="000000"/>
                  </a:solidFill>
                  <a:effectLst/>
                  <a:latin typeface="Arial" panose="020B0604020202020204" pitchFamily="34" charset="0"/>
                  <a:ea typeface="Arial" panose="020B0604020202020204" pitchFamily="34" charset="0"/>
                </a:endParaRP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r="-887"/>
                </a:stretch>
              </a:blipFill>
            </p:spPr>
            <p:txBody>
              <a:bodyPr/>
              <a:lstStyle/>
              <a:p>
                <a:r>
                  <a:rPr lang="sr-Latn-RS">
                    <a:noFill/>
                  </a:rPr>
                  <a:t> </a:t>
                </a:r>
              </a:p>
            </p:txBody>
          </p:sp>
        </mc:Fallback>
      </mc:AlternateContent>
    </p:spTree>
    <p:extLst>
      <p:ext uri="{BB962C8B-B14F-4D97-AF65-F5344CB8AC3E}">
        <p14:creationId xmlns:p14="http://schemas.microsoft.com/office/powerpoint/2010/main" val="90263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Pretpostavke i mehanizmi nedostajanja vrednosti:</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effectLst/>
                    <a:latin typeface="Arial" panose="020B0604020202020204" pitchFamily="34" charset="0"/>
                    <a:ea typeface="Arial" panose="020B0604020202020204" pitchFamily="34" charset="0"/>
                  </a:rPr>
                  <a:t>Missing at random (MCAR)</a:t>
                </a:r>
                <a:r>
                  <a:rPr lang="sr-Latn-RS" sz="2000" dirty="0">
                    <a:solidFill>
                      <a:srgbClr val="000000"/>
                    </a:solidFill>
                    <a:effectLst/>
                    <a:latin typeface="Arial" panose="020B0604020202020204" pitchFamily="34" charset="0"/>
                    <a:ea typeface="Arial" panose="020B0604020202020204" pitchFamily="34" charset="0"/>
                  </a:rPr>
                  <a:t>: </a:t>
                </a:r>
              </a:p>
              <a:p>
                <a:r>
                  <a:rPr lang="sr-Latn-RS" sz="1700" dirty="0">
                    <a:solidFill>
                      <a:srgbClr val="000000"/>
                    </a:solidFill>
                    <a:latin typeface="Arial" panose="020B0604020202020204" pitchFamily="34" charset="0"/>
                    <a:ea typeface="Arial" panose="020B0604020202020204" pitchFamily="34" charset="0"/>
                    <a:cs typeface="Arial" panose="020B0604020202020204" pitchFamily="34" charset="0"/>
                  </a:rPr>
                  <a:t>MCAR je poseban slučaj MAR.</a:t>
                </a:r>
              </a:p>
              <a:p>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Kod ovog mehanizma nedostajanja, raspodela verovatnoće prisustva NV kod nekog atributa za neki primer ne zavisi ni od posmatranih ni od neposmatranih podataka:</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𝑃</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𝑋</m:t>
                          </m:r>
                        </m:e>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𝑚𝑖𝑠</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sr-Latn-RS" sz="1700" i="1" kern="100">
                              <a:solidFill>
                                <a:srgbClr val="000000"/>
                              </a:solidFill>
                              <a:effectLst/>
                              <a:latin typeface="Cambria Math" panose="02040503050406030204" pitchFamily="18" charset="0"/>
                              <a:ea typeface="Arial" panose="020B0604020202020204" pitchFamily="34" charset="0"/>
                            </a:rPr>
                            <m:t> </m:t>
                          </m:r>
                        </m:e>
                      </m:d>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𝑃</m:t>
                      </m:r>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𝐵</m:t>
                      </m:r>
                      <m:r>
                        <a:rPr lang="en-U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en-US" sz="1700" i="1" kern="100">
                          <a:solidFill>
                            <a:srgbClr val="000000"/>
                          </a:solidFill>
                          <a:effectLst/>
                          <a:latin typeface="Cambria Math" panose="02040503050406030204" pitchFamily="18" charset="0"/>
                          <a:ea typeface="Arial" panose="020B0604020202020204" pitchFamily="34" charset="0"/>
                        </a:rPr>
                        <m:t>)</m:t>
                      </m:r>
                    </m:oMath>
                  </m:oMathPara>
                </a14:m>
                <a:endParaRPr lang="sr-Latn-RS" sz="1700" kern="100" dirty="0">
                  <a:solidFill>
                    <a:srgbClr val="000000"/>
                  </a:solidFill>
                  <a:latin typeface="Arial" panose="020B0604020202020204" pitchFamily="34" charset="0"/>
                  <a:ea typeface="Arial" panose="020B0604020202020204" pitchFamily="34" charset="0"/>
                  <a:cs typeface="Arial" panose="020B0604020202020204" pitchFamily="34" charset="0"/>
                </a:endParaRPr>
              </a:p>
              <a:p>
                <a:r>
                  <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Ovo implicira da su razlozi za prisustvo nedostajućih vrednosti potpuno nezavisni od podataka, bilo posmatranih bilo nedostajućih.</a:t>
                </a:r>
              </a:p>
              <a:p>
                <a:r>
                  <a:rPr lang="sr-Latn-RS" sz="1700" kern="100" dirty="0">
                    <a:solidFill>
                      <a:srgbClr val="000000"/>
                    </a:solidFill>
                    <a:latin typeface="Arial" panose="020B0604020202020204" pitchFamily="34" charset="0"/>
                    <a:ea typeface="Arial" panose="020B0604020202020204" pitchFamily="34" charset="0"/>
                    <a:cs typeface="Arial" panose="020B0604020202020204" pitchFamily="34" charset="0"/>
                  </a:rPr>
                  <a:t>MCAR je restriktivniji od MAR jer MAR samo zahteva da se sve nedostajuće vrednosti ponašaju kao slučajni uzorci svih vrednosti raspodele verovatnoće definisane posmtaranim podacima.</a:t>
                </a:r>
              </a:p>
              <a:p>
                <a:r>
                  <a:rPr lang="sr-Latn-RS" sz="1700" kern="100" dirty="0">
                    <a:solidFill>
                      <a:srgbClr val="000000"/>
                    </a:solidFill>
                    <a:latin typeface="Arial" panose="020B0604020202020204" pitchFamily="34" charset="0"/>
                    <a:ea typeface="Arial" panose="020B0604020202020204" pitchFamily="34" charset="0"/>
                    <a:cs typeface="Arial" panose="020B0604020202020204" pitchFamily="34" charset="0"/>
                  </a:rPr>
                  <a:t>Međutim, ukoliko ne nedostaje puno podataka, MCAR dozvoljava da se zanemare mnoge kompleksnosti koje proizilaze zbog nedostajućih vrednosti.</a:t>
                </a:r>
                <a:endParaRPr lang="sr-Latn-RS" sz="1700" kern="1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186950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Pretpostavke i mehanizmi nedostajanja vrednosti:</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pPr marL="0" indent="0">
                  <a:buNone/>
                </a:pPr>
                <a:r>
                  <a:rPr lang="sr-Latn-RS" sz="2000" b="1" dirty="0">
                    <a:solidFill>
                      <a:srgbClr val="000000"/>
                    </a:solidFill>
                    <a:effectLst/>
                    <a:latin typeface="Arial" panose="020B0604020202020204" pitchFamily="34" charset="0"/>
                    <a:ea typeface="Arial" panose="020B0604020202020204" pitchFamily="34" charset="0"/>
                  </a:rPr>
                  <a:t>Missing not at random (MNAR)</a:t>
                </a:r>
                <a:r>
                  <a:rPr lang="sr-Latn-RS" sz="2000" dirty="0">
                    <a:solidFill>
                      <a:srgbClr val="000000"/>
                    </a:solidFill>
                    <a:effectLst/>
                    <a:latin typeface="Arial" panose="020B0604020202020204" pitchFamily="34" charset="0"/>
                    <a:ea typeface="Arial" panose="020B0604020202020204" pitchFamily="34" charset="0"/>
                  </a:rPr>
                  <a:t>: </a:t>
                </a:r>
              </a:p>
              <a:p>
                <a:r>
                  <a:rPr lang="sr-Latn-RS" sz="1700" kern="100" dirty="0">
                    <a:solidFill>
                      <a:srgbClr val="000000"/>
                    </a:solidFill>
                    <a:effectLst/>
                    <a:latin typeface="Arial" panose="020B0604020202020204" pitchFamily="34" charset="0"/>
                    <a:ea typeface="Arial" panose="020B0604020202020204" pitchFamily="34" charset="0"/>
                  </a:rPr>
                  <a:t>MNAR je n</a:t>
                </a:r>
                <a:r>
                  <a:rPr lang="sr-Latn-RS" sz="1700" kern="100" dirty="0">
                    <a:solidFill>
                      <a:srgbClr val="000000"/>
                    </a:solidFill>
                    <a:latin typeface="Arial" panose="020B0604020202020204" pitchFamily="34" charset="0"/>
                    <a:ea typeface="Arial" panose="020B0604020202020204" pitchFamily="34" charset="0"/>
                  </a:rPr>
                  <a:t>ajteži slučaj, pošto nedostajanje podataka zavisi i od posmatranih i od nedostajućih podataka.</a:t>
                </a:r>
              </a:p>
              <a:p>
                <a:r>
                  <a:rPr lang="sr-Latn-RS" sz="1700" kern="100" dirty="0">
                    <a:solidFill>
                      <a:srgbClr val="000000"/>
                    </a:solidFill>
                    <a:effectLst/>
                    <a:latin typeface="Arial" panose="020B0604020202020204" pitchFamily="34" charset="0"/>
                    <a:ea typeface="Arial" panose="020B0604020202020204" pitchFamily="34" charset="0"/>
                  </a:rPr>
                  <a:t>Tada </a:t>
                </a:r>
                <a:r>
                  <a:rPr lang="sr-Latn-RS" sz="1700" kern="100" dirty="0">
                    <a:solidFill>
                      <a:srgbClr val="000000"/>
                    </a:solidFill>
                    <a:latin typeface="Arial" panose="020B0604020202020204" pitchFamily="34" charset="0"/>
                    <a:ea typeface="Arial" panose="020B0604020202020204" pitchFamily="34" charset="0"/>
                  </a:rPr>
                  <a:t>važi:</a:t>
                </a:r>
              </a:p>
              <a:p>
                <a:pPr marL="0" indent="0">
                  <a:buNone/>
                </a:pPr>
                <a14:m>
                  <m:oMathPara xmlns:m="http://schemas.openxmlformats.org/officeDocument/2006/math">
                    <m:oMathParaPr>
                      <m:jc m:val="centerGroup"/>
                    </m:oMathParaPr>
                    <m:oMath xmlns:m="http://schemas.openxmlformats.org/officeDocument/2006/math">
                      <m:r>
                        <a:rPr lang="sr-Latn-RS" sz="1700" i="1" kern="100" smtClean="0">
                          <a:solidFill>
                            <a:srgbClr val="000000"/>
                          </a:solidFill>
                          <a:effectLst/>
                          <a:latin typeface="Cambria Math" panose="02040503050406030204" pitchFamily="18" charset="0"/>
                          <a:ea typeface="Arial" panose="020B0604020202020204" pitchFamily="34" charset="0"/>
                        </a:rPr>
                        <m:t>𝑃</m:t>
                      </m:r>
                      <m:d>
                        <m:dPr>
                          <m:ctrlPr>
                            <a:rPr lang="sr-Latn-RS" sz="1700" i="1" kern="100">
                              <a:solidFill>
                                <a:srgbClr val="000000"/>
                              </a:solidFill>
                              <a:effectLst/>
                              <a:latin typeface="Cambria Math" panose="02040503050406030204" pitchFamily="18" charset="0"/>
                              <a:ea typeface="Arial" panose="020B0604020202020204" pitchFamily="34" charset="0"/>
                            </a:rPr>
                          </m:ctrlPr>
                        </m:dPr>
                        <m:e>
                          <m:r>
                            <a:rPr lang="sr-Latn-RS" sz="1700" i="1" kern="100">
                              <a:solidFill>
                                <a:srgbClr val="000000"/>
                              </a:solidFill>
                              <a:effectLst/>
                              <a:latin typeface="Cambria Math" panose="02040503050406030204" pitchFamily="18" charset="0"/>
                              <a:ea typeface="Arial" panose="020B0604020202020204" pitchFamily="34" charset="0"/>
                            </a:rPr>
                            <m:t>𝑋</m:t>
                          </m:r>
                        </m:e>
                        <m:e>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𝑚𝑖𝑠</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sr-Latn-RS" sz="1700" i="1" kern="100">
                              <a:solidFill>
                                <a:srgbClr val="000000"/>
                              </a:solidFill>
                              <a:effectLst/>
                              <a:latin typeface="Cambria Math" panose="02040503050406030204" pitchFamily="18" charset="0"/>
                              <a:ea typeface="Arial" panose="020B0604020202020204" pitchFamily="34" charset="0"/>
                            </a:rPr>
                            <m:t> </m:t>
                          </m:r>
                        </m:e>
                      </m:d>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𝑃</m:t>
                      </m:r>
                      <m:r>
                        <a:rPr lang="en-US" sz="1700" i="1" kern="100">
                          <a:solidFill>
                            <a:srgbClr val="000000"/>
                          </a:solidFill>
                          <a:effectLst/>
                          <a:latin typeface="Cambria Math" panose="02040503050406030204" pitchFamily="18" charset="0"/>
                          <a:ea typeface="Arial" panose="020B0604020202020204" pitchFamily="34" charset="0"/>
                        </a:rPr>
                        <m:t>(</m:t>
                      </m:r>
                      <m:r>
                        <a:rPr lang="en-US" sz="1700" i="1" kern="100">
                          <a:solidFill>
                            <a:srgbClr val="000000"/>
                          </a:solidFill>
                          <a:effectLst/>
                          <a:latin typeface="Cambria Math" panose="02040503050406030204" pitchFamily="18" charset="0"/>
                          <a:ea typeface="Arial" panose="020B0604020202020204" pitchFamily="34" charset="0"/>
                        </a:rPr>
                        <m:t>𝐵</m:t>
                      </m:r>
                      <m:r>
                        <a:rPr lang="en-US" sz="1700" i="1" kern="100">
                          <a:solidFill>
                            <a:srgbClr val="000000"/>
                          </a:solidFill>
                          <a:effectLst/>
                          <a:latin typeface="Cambria Math" panose="02040503050406030204" pitchFamily="18" charset="0"/>
                          <a:ea typeface="Arial" panose="020B0604020202020204" pitchFamily="34" charset="0"/>
                        </a:rPr>
                        <m:t>|</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𝑜𝑏𝑠</m:t>
                          </m:r>
                        </m:sub>
                      </m:sSub>
                      <m:r>
                        <a:rPr lang="sr-Latn-RS" sz="1700" i="1" kern="100">
                          <a:solidFill>
                            <a:srgbClr val="000000"/>
                          </a:solidFill>
                          <a:effectLst/>
                          <a:latin typeface="Cambria Math" panose="02040503050406030204" pitchFamily="18" charset="0"/>
                          <a:ea typeface="Arial" panose="020B0604020202020204" pitchFamily="34" charset="0"/>
                        </a:rPr>
                        <m:t>, </m:t>
                      </m:r>
                      <m:sSub>
                        <m:sSubPr>
                          <m:ctrlPr>
                            <a:rPr lang="sr-Latn-RS" sz="1700" i="1" kern="100">
                              <a:solidFill>
                                <a:srgbClr val="000000"/>
                              </a:solidFill>
                              <a:effectLst/>
                              <a:latin typeface="Cambria Math" panose="02040503050406030204" pitchFamily="18" charset="0"/>
                              <a:ea typeface="Arial" panose="020B0604020202020204" pitchFamily="34" charset="0"/>
                            </a:rPr>
                          </m:ctrlPr>
                        </m:sSubPr>
                        <m:e>
                          <m:r>
                            <a:rPr lang="sr-Latn-RS" sz="1700" i="1" kern="100">
                              <a:solidFill>
                                <a:srgbClr val="000000"/>
                              </a:solidFill>
                              <a:effectLst/>
                              <a:latin typeface="Cambria Math" panose="02040503050406030204" pitchFamily="18" charset="0"/>
                              <a:ea typeface="Arial" panose="020B0604020202020204" pitchFamily="34" charset="0"/>
                            </a:rPr>
                            <m:t>𝑋</m:t>
                          </m:r>
                        </m:e>
                        <m:sub>
                          <m:r>
                            <a:rPr lang="sr-Latn-RS" sz="1700" i="1" kern="100">
                              <a:solidFill>
                                <a:srgbClr val="000000"/>
                              </a:solidFill>
                              <a:effectLst/>
                              <a:latin typeface="Cambria Math" panose="02040503050406030204" pitchFamily="18" charset="0"/>
                              <a:ea typeface="Arial" panose="020B0604020202020204" pitchFamily="34" charset="0"/>
                            </a:rPr>
                            <m:t>𝑚𝑖𝑠</m:t>
                          </m:r>
                        </m:sub>
                      </m:sSub>
                      <m:r>
                        <a:rPr lang="sr-Latn-RS" sz="1700" i="1" kern="100">
                          <a:solidFill>
                            <a:srgbClr val="000000"/>
                          </a:solidFill>
                          <a:effectLst/>
                          <a:latin typeface="Cambria Math" panose="02040503050406030204" pitchFamily="18" charset="0"/>
                          <a:ea typeface="Arial" panose="020B0604020202020204" pitchFamily="34" charset="0"/>
                        </a:rPr>
                        <m:t>,</m:t>
                      </m:r>
                      <m:r>
                        <a:rPr lang="sr-Latn-RS" sz="1700" i="1" kern="100">
                          <a:solidFill>
                            <a:srgbClr val="000000"/>
                          </a:solidFill>
                          <a:effectLst/>
                          <a:latin typeface="Cambria Math" panose="02040503050406030204" pitchFamily="18" charset="0"/>
                          <a:ea typeface="Arial" panose="020B0604020202020204" pitchFamily="34" charset="0"/>
                        </a:rPr>
                        <m:t>𝜁</m:t>
                      </m:r>
                      <m:r>
                        <a:rPr lang="sr-Latn-RS" sz="1700" i="1" kern="100">
                          <a:solidFill>
                            <a:srgbClr val="000000"/>
                          </a:solidFill>
                          <a:effectLst/>
                          <a:latin typeface="Cambria Math" panose="02040503050406030204" pitchFamily="18" charset="0"/>
                          <a:ea typeface="Arial" panose="020B0604020202020204" pitchFamily="34" charset="0"/>
                        </a:rPr>
                        <m:t> )</m:t>
                      </m:r>
                    </m:oMath>
                  </m:oMathPara>
                </a14:m>
                <a:endParaRPr lang="sr-Latn-RS" sz="1700" kern="100" dirty="0">
                  <a:solidFill>
                    <a:srgbClr val="000000"/>
                  </a:solidFill>
                  <a:effectLst/>
                  <a:latin typeface="Arial" panose="020B0604020202020204" pitchFamily="34" charset="0"/>
                  <a:ea typeface="Arial" panose="020B0604020202020204" pitchFamily="34" charset="0"/>
                </a:endParaRPr>
              </a:p>
              <a:p>
                <a:r>
                  <a:rPr lang="sr-Latn-RS" sz="1700" kern="100" dirty="0">
                    <a:solidFill>
                      <a:srgbClr val="000000"/>
                    </a:solidFill>
                    <a:effectLst/>
                    <a:latin typeface="Arial" panose="020B0604020202020204" pitchFamily="34" charset="0"/>
                    <a:ea typeface="Arial" panose="020B0604020202020204" pitchFamily="34" charset="0"/>
                  </a:rPr>
                  <a:t>Kada su podaci MNAR, nedostajanje podatak zavisi od događaja i faktora koji nisu izmereni.</a:t>
                </a:r>
              </a:p>
              <a:p>
                <a:r>
                  <a:rPr lang="sr-Latn-RS" sz="1700" kern="100" dirty="0">
                    <a:solidFill>
                      <a:srgbClr val="000000"/>
                    </a:solidFill>
                    <a:effectLst/>
                    <a:latin typeface="Arial" panose="020B0604020202020204" pitchFamily="34" charset="0"/>
                    <a:ea typeface="Arial" panose="020B0604020202020204" pitchFamily="34" charset="0"/>
                  </a:rPr>
                  <a:t>Najbolji pristup kod MNAR je pokušati sa ponovnim prikupljanjem podataka.</a:t>
                </a: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mc:Choice>
        <mc:Fallback>
          <p:sp>
            <p:nvSpPr>
              <p:cNvPr id="12" name="Content Placeholder 2">
                <a:extLst>
                  <a:ext uri="{FF2B5EF4-FFF2-40B4-BE49-F238E27FC236}">
                    <a16:creationId xmlns:a16="http://schemas.microsoft.com/office/drawing/2014/main" id="{4158BD94-6807-15AF-7540-8740F275EFF1}"/>
                  </a:ext>
                </a:extLst>
              </p:cNvPr>
              <p:cNvSpPr>
                <a:spLocks noGrp="1" noRot="1" noChangeAspect="1" noMove="1" noResize="1" noEditPoints="1" noAdjustHandles="1" noChangeArrowheads="1" noChangeShapeType="1" noTextEdit="1"/>
              </p:cNvSpPr>
              <p:nvPr>
                <p:ph idx="1"/>
              </p:nvPr>
            </p:nvSpPr>
            <p:spPr>
              <a:xfrm>
                <a:off x="873881" y="2000334"/>
                <a:ext cx="8927067" cy="4125258"/>
              </a:xfrm>
              <a:blipFill>
                <a:blip r:embed="rId4"/>
                <a:stretch>
                  <a:fillRect l="-683" t="-1329"/>
                </a:stretch>
              </a:blipFill>
            </p:spPr>
            <p:txBody>
              <a:bodyPr/>
              <a:lstStyle/>
              <a:p>
                <a:r>
                  <a:rPr lang="sr-Latn-RS">
                    <a:noFill/>
                  </a:rPr>
                  <a:t> </a:t>
                </a:r>
              </a:p>
            </p:txBody>
          </p:sp>
        </mc:Fallback>
      </mc:AlternateContent>
    </p:spTree>
    <p:extLst>
      <p:ext uri="{BB962C8B-B14F-4D97-AF65-F5344CB8AC3E}">
        <p14:creationId xmlns:p14="http://schemas.microsoft.com/office/powerpoint/2010/main" val="231824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Pretpostavke i mehanizmi nedostajanja vrednosti:</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pic>
        <p:nvPicPr>
          <p:cNvPr id="2" name="Content Placeholder 1">
            <a:extLst>
              <a:ext uri="{FF2B5EF4-FFF2-40B4-BE49-F238E27FC236}">
                <a16:creationId xmlns:a16="http://schemas.microsoft.com/office/drawing/2014/main" id="{EBDF7AFE-8E31-1ABC-8A3E-16B196602F9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25242" y="1640539"/>
            <a:ext cx="3923521" cy="4671484"/>
          </a:xfrm>
          <a:prstGeom prst="rect">
            <a:avLst/>
          </a:prstGeom>
          <a:noFill/>
          <a:ln>
            <a:noFill/>
          </a:ln>
        </p:spPr>
      </p:pic>
      <p:sp>
        <p:nvSpPr>
          <p:cNvPr id="3" name="Content Placeholder 2">
            <a:extLst>
              <a:ext uri="{FF2B5EF4-FFF2-40B4-BE49-F238E27FC236}">
                <a16:creationId xmlns:a16="http://schemas.microsoft.com/office/drawing/2014/main" id="{D4B20492-F6D6-AF93-C0CA-4B8C0686EA71}"/>
              </a:ext>
            </a:extLst>
          </p:cNvPr>
          <p:cNvSpPr txBox="1">
            <a:spLocks/>
          </p:cNvSpPr>
          <p:nvPr/>
        </p:nvSpPr>
        <p:spPr>
          <a:xfrm>
            <a:off x="4558114" y="1913652"/>
            <a:ext cx="6965101" cy="41252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sr-Latn-RS" sz="1700" dirty="0">
                <a:solidFill>
                  <a:srgbClr val="000000"/>
                </a:solidFill>
                <a:latin typeface="Arial" panose="020B0604020202020204" pitchFamily="34" charset="0"/>
                <a:cs typeface="Arial" panose="020B0604020202020204" pitchFamily="34" charset="0"/>
              </a:rPr>
              <a:t>Na slici levo je demonstrirana razlika između različitih mehanizama nedostajanja.</a:t>
            </a:r>
          </a:p>
          <a:p>
            <a:r>
              <a:rPr lang="sr-Latn-RS" sz="1700" dirty="0">
                <a:solidFill>
                  <a:srgbClr val="000000"/>
                </a:solidFill>
                <a:latin typeface="Arial" panose="020B0604020202020204" pitchFamily="34" charset="0"/>
                <a:cs typeface="Arial" panose="020B0604020202020204" pitchFamily="34" charset="0"/>
              </a:rPr>
              <a:t>U MCAR koloni ne postoji veza između IQ i nedostajanja podataka. Podjednako je verovatno da nedostaje Job Performance ocena i za niske i za visoke IQ.</a:t>
            </a:r>
          </a:p>
          <a:p>
            <a:r>
              <a:rPr lang="sr-Latn-RS" sz="1700" dirty="0">
                <a:solidFill>
                  <a:srgbClr val="000000"/>
                </a:solidFill>
                <a:latin typeface="Arial" panose="020B0604020202020204" pitchFamily="34" charset="0"/>
                <a:cs typeface="Arial" panose="020B0604020202020204" pitchFamily="34" charset="0"/>
              </a:rPr>
              <a:t>U MAR koloni </a:t>
            </a:r>
            <a:r>
              <a:rPr lang="sr-Latn-RS" sz="1700" dirty="0">
                <a:solidFill>
                  <a:srgbClr val="000000"/>
                </a:solidFill>
                <a:effectLst/>
                <a:latin typeface="Arial" panose="020B0604020202020204" pitchFamily="34" charset="0"/>
                <a:ea typeface="Arial" panose="020B0604020202020204" pitchFamily="34" charset="0"/>
                <a:cs typeface="Arial" panose="020B0604020202020204" pitchFamily="34" charset="0"/>
              </a:rPr>
              <a:t>se može zaključiti da nedostaju Job Performance ocene samo za nekoliko najnižih IQ.</a:t>
            </a:r>
          </a:p>
          <a:p>
            <a:r>
              <a:rPr lang="sr-Latn-RS" sz="1700" kern="100" dirty="0">
                <a:solidFill>
                  <a:srgbClr val="000000"/>
                </a:solidFill>
                <a:effectLst/>
                <a:latin typeface="Arial" panose="020B0604020202020204" pitchFamily="34" charset="0"/>
                <a:ea typeface="Arial" panose="020B0604020202020204" pitchFamily="34" charset="0"/>
              </a:rPr>
              <a:t>U MNAR koloni, IQ se ne može koristiti da se predstavi obrazac nedostajanja zato što se na osnovu IQ ne može zaključiti zašto Job Performance ocene nedostaju.</a:t>
            </a:r>
            <a:endParaRPr lang="sr-Latn-RS" sz="1700" dirty="0">
              <a:solidFill>
                <a:srgbClr val="000000"/>
              </a:solidFill>
              <a:latin typeface="Segoe UI" panose="020B0502040204020203" pitchFamily="34" charset="0"/>
              <a:cs typeface="Segoe UI" panose="020B0502040204020203" pitchFamily="34" charset="0"/>
            </a:endParaRPr>
          </a:p>
          <a:p>
            <a:endParaRPr lang="sr-Latn-RS"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93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4F172B-B33D-7F30-4989-080B8203CC76}"/>
              </a:ext>
            </a:extLst>
          </p:cNvPr>
          <p:cNvSpPr>
            <a:spLocks noGrp="1"/>
          </p:cNvSpPr>
          <p:nvPr>
            <p:ph type="title"/>
          </p:nvPr>
        </p:nvSpPr>
        <p:spPr>
          <a:xfrm>
            <a:off x="1422521" y="170574"/>
            <a:ext cx="10020795" cy="1469965"/>
          </a:xfrm>
        </p:spPr>
        <p:txBody>
          <a:bodyPr anchor="ctr">
            <a:normAutofit/>
          </a:bodyPr>
          <a:lstStyle/>
          <a:p>
            <a:r>
              <a:rPr lang="sr-Latn-RS" dirty="0">
                <a:latin typeface="Franklin Gothic Book" panose="020B0503020102020204" pitchFamily="34" charset="0"/>
                <a:cs typeface="Segoe UI" panose="020B0502040204020203" pitchFamily="34" charset="0"/>
              </a:rPr>
              <a:t>Jednostavni pristupi u rukovanju nedostajućim podacima</a:t>
            </a:r>
            <a:endParaRPr lang="en-US" dirty="0">
              <a:latin typeface="Franklin Gothic Book" panose="020B0503020102020204" pitchFamily="34" charset="0"/>
              <a:cs typeface="Segoe UI" panose="020B0502040204020203" pitchFamily="34" charset="0"/>
            </a:endParaRPr>
          </a:p>
        </p:txBody>
      </p:sp>
      <p:pic>
        <p:nvPicPr>
          <p:cNvPr id="11" name="Graphic 10" descr="Open Book">
            <a:extLst>
              <a:ext uri="{FF2B5EF4-FFF2-40B4-BE49-F238E27FC236}">
                <a16:creationId xmlns:a16="http://schemas.microsoft.com/office/drawing/2014/main" id="{E06C5175-7234-E91F-1582-D6AD664D3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242" y="356917"/>
            <a:ext cx="1097280" cy="1097280"/>
          </a:xfrm>
          <a:prstGeom prst="rect">
            <a:avLst/>
          </a:prstGeom>
        </p:spPr>
      </p:pic>
      <p:sp>
        <p:nvSpPr>
          <p:cNvPr id="12" name="Content Placeholder 2">
            <a:extLst>
              <a:ext uri="{FF2B5EF4-FFF2-40B4-BE49-F238E27FC236}">
                <a16:creationId xmlns:a16="http://schemas.microsoft.com/office/drawing/2014/main" id="{4158BD94-6807-15AF-7540-8740F275EFF1}"/>
              </a:ext>
            </a:extLst>
          </p:cNvPr>
          <p:cNvSpPr>
            <a:spLocks noGrp="1"/>
          </p:cNvSpPr>
          <p:nvPr>
            <p:ph idx="1"/>
          </p:nvPr>
        </p:nvSpPr>
        <p:spPr>
          <a:xfrm>
            <a:off x="873881" y="2000334"/>
            <a:ext cx="8927067" cy="4125258"/>
          </a:xfrm>
        </p:spPr>
        <p:txBody>
          <a:bodyPr vert="horz" lIns="91440" tIns="45720" rIns="91440" bIns="45720" rtlCol="0" anchor="t">
            <a:normAutofit/>
          </a:bodyPr>
          <a:lstStyle/>
          <a:p>
            <a:r>
              <a:rPr lang="sr-Latn-RS" sz="1700" dirty="0">
                <a:solidFill>
                  <a:srgbClr val="000000"/>
                </a:solidFill>
                <a:effectLst/>
                <a:latin typeface="Arial" panose="020B0604020202020204" pitchFamily="34" charset="0"/>
                <a:ea typeface="Arial" panose="020B0604020202020204" pitchFamily="34" charset="0"/>
              </a:rPr>
              <a:t>Najjednostavniji metodi za rukovanje nedostajućim vrednostima ne pretpostavljaju ništa o mehanizmima nedostajanja i to su:</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Do not impute (DNI)</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Ignore missing (IM)</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Zero imputation (ZI)</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Most common (MC)</a:t>
            </a:r>
          </a:p>
          <a:p>
            <a:pPr marL="342900" indent="-342900">
              <a:buFont typeface="+mj-lt"/>
              <a:buAutoNum type="arabicPeriod"/>
            </a:pPr>
            <a:r>
              <a:rPr lang="sr-Latn-RS" sz="1700" dirty="0">
                <a:solidFill>
                  <a:srgbClr val="000000"/>
                </a:solidFill>
                <a:latin typeface="Arial" panose="020B0604020202020204" pitchFamily="34" charset="0"/>
                <a:cs typeface="Segoe UI" panose="020B0502040204020203" pitchFamily="34" charset="0"/>
              </a:rPr>
              <a:t>Concept most common</a:t>
            </a:r>
            <a:endParaRPr lang="sr-Latn-RS" sz="1700" dirty="0">
              <a:solidFill>
                <a:srgbClr val="000000"/>
              </a:solidFill>
              <a:latin typeface="Segoe UI" panose="020B0502040204020203" pitchFamily="34" charset="0"/>
              <a:cs typeface="Segoe UI" panose="020B0502040204020203" pitchFamily="34" charset="0"/>
            </a:endParaRPr>
          </a:p>
          <a:p>
            <a:pPr marL="0" indent="0">
              <a:buNone/>
            </a:pPr>
            <a:endParaRPr lang="sr-Latn-RS" sz="1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2935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2245</TotalTime>
  <Words>4208</Words>
  <Application>Microsoft Office PowerPoint</Application>
  <PresentationFormat>Widescreen</PresentationFormat>
  <Paragraphs>302</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Franklin Gothic Book</vt:lpstr>
      <vt:lpstr>Segoe UI</vt:lpstr>
      <vt:lpstr>Office Theme</vt:lpstr>
      <vt:lpstr>Rad sa nedostajućim podacima </vt:lpstr>
      <vt:lpstr>Uvod:</vt:lpstr>
      <vt:lpstr>Uvod:</vt:lpstr>
      <vt:lpstr>Pretpostavke i mehanizmi nedostajanja vrednosti:</vt:lpstr>
      <vt:lpstr>Pretpostavke i mehanizmi nedostajanja vrednosti:</vt:lpstr>
      <vt:lpstr>Pretpostavke i mehanizmi nedostajanja vrednosti:</vt:lpstr>
      <vt:lpstr>Pretpostavke i mehanizmi nedostajanja vrednosti:</vt:lpstr>
      <vt:lpstr>Pretpostavke i mehanizmi nedostajanja vrednosti:</vt:lpstr>
      <vt:lpstr>Jednostavni pristupi u rukovanju nedostajućim podacima</vt:lpstr>
      <vt:lpstr>Jednostavni pristupi u rukovanju nedostajućim podacima</vt:lpstr>
      <vt:lpstr>Jednostavni pristupi u rukovanju nedostajućim podacima</vt:lpstr>
      <vt:lpstr>Jednostavni pristupi u rukovanju nedostajućim podacima</vt:lpstr>
      <vt:lpstr>Hot Deck</vt:lpstr>
      <vt:lpstr>Hot deck</vt:lpstr>
      <vt:lpstr>Hot deck</vt:lpstr>
      <vt:lpstr>Hot deck</vt:lpstr>
      <vt:lpstr>Hot deck</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maksimalne verovatnoće</vt:lpstr>
      <vt:lpstr>Metodi imputacije bazirani na mašinskom učenju</vt:lpstr>
      <vt:lpstr>Metodi imputacije bazirani na mašinskom učenju</vt:lpstr>
      <vt:lpstr>Metodi imputacije bazirani na mašinskom učenju</vt:lpstr>
      <vt:lpstr>Metodi imputacije bazirani na mašinskom učenju</vt:lpstr>
      <vt:lpstr>Metodi imputacije bazirani na mašinskom učenju</vt:lpstr>
      <vt:lpstr>Metodi imputacije bazirani na mašinskom učenju</vt:lpstr>
      <vt:lpstr>Metodi imputacije bazirani na mašinskom učenju</vt:lpstr>
      <vt:lpstr>Metodi imputacije bazirani na mašinskom učenju</vt:lpstr>
      <vt:lpstr>Praktični deo:</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TextRank algoritam</dc:title>
  <dc:creator>Andrija Malbasa</dc:creator>
  <cp:lastModifiedBy>Andrija Malbasa</cp:lastModifiedBy>
  <cp:revision>32</cp:revision>
  <dcterms:created xsi:type="dcterms:W3CDTF">2023-01-17T14:13:05Z</dcterms:created>
  <dcterms:modified xsi:type="dcterms:W3CDTF">2023-09-28T20:33:32Z</dcterms:modified>
</cp:coreProperties>
</file>