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75" r:id="rId3"/>
    <p:sldId id="281" r:id="rId4"/>
    <p:sldId id="286" r:id="rId5"/>
    <p:sldId id="262" r:id="rId6"/>
    <p:sldId id="284" r:id="rId7"/>
    <p:sldId id="264" r:id="rId8"/>
    <p:sldId id="277" r:id="rId9"/>
    <p:sldId id="287" r:id="rId10"/>
    <p:sldId id="288" r:id="rId11"/>
    <p:sldId id="278" r:id="rId12"/>
    <p:sldId id="289" r:id="rId13"/>
    <p:sldId id="266" r:id="rId14"/>
    <p:sldId id="279" r:id="rId15"/>
    <p:sldId id="285" r:id="rId16"/>
    <p:sldId id="280" r:id="rId17"/>
    <p:sldId id="283" r:id="rId18"/>
    <p:sldId id="282"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Aka9MENarode/lGcg3cZvlD8xY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302D2DA-AB85-4DEA-B932-7153B18A791B}">
  <a:tblStyle styleId="{E302D2DA-AB85-4DEA-B932-7153B18A791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260" y="5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7430260c8d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7430260c8d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1" name="Google Shape;161;g27430260c8d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10</a:t>
            </a:fld>
            <a:endParaRPr/>
          </a:p>
        </p:txBody>
      </p:sp>
    </p:spTree>
    <p:extLst>
      <p:ext uri="{BB962C8B-B14F-4D97-AF65-F5344CB8AC3E}">
        <p14:creationId xmlns:p14="http://schemas.microsoft.com/office/powerpoint/2010/main" val="2069161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67e4b8dcd7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67e4b8dcd7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9" name="Google Shape;169;g267e4b8dcd7_0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11</a:t>
            </a:fld>
            <a:endParaRPr/>
          </a:p>
        </p:txBody>
      </p:sp>
    </p:spTree>
    <p:extLst>
      <p:ext uri="{BB962C8B-B14F-4D97-AF65-F5344CB8AC3E}">
        <p14:creationId xmlns:p14="http://schemas.microsoft.com/office/powerpoint/2010/main" val="1744871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67e4b8dcd7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67e4b8dcd7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9" name="Google Shape;169;g267e4b8dcd7_0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12</a:t>
            </a:fld>
            <a:endParaRPr/>
          </a:p>
        </p:txBody>
      </p:sp>
    </p:spTree>
    <p:extLst>
      <p:ext uri="{BB962C8B-B14F-4D97-AF65-F5344CB8AC3E}">
        <p14:creationId xmlns:p14="http://schemas.microsoft.com/office/powerpoint/2010/main" val="3336489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67e4b8dcd7_0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67e4b8dcd7_0_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g267e4b8dcd7_0_3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67e4b8dcd7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67e4b8dcd7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9" name="Google Shape;169;g267e4b8dcd7_0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14</a:t>
            </a:fld>
            <a:endParaRPr/>
          </a:p>
        </p:txBody>
      </p:sp>
    </p:spTree>
    <p:extLst>
      <p:ext uri="{BB962C8B-B14F-4D97-AF65-F5344CB8AC3E}">
        <p14:creationId xmlns:p14="http://schemas.microsoft.com/office/powerpoint/2010/main" val="42765651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67e4b8dcd7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67e4b8dcd7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9" name="Google Shape;169;g267e4b8dcd7_0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15</a:t>
            </a:fld>
            <a:endParaRPr/>
          </a:p>
        </p:txBody>
      </p:sp>
    </p:spTree>
    <p:extLst>
      <p:ext uri="{BB962C8B-B14F-4D97-AF65-F5344CB8AC3E}">
        <p14:creationId xmlns:p14="http://schemas.microsoft.com/office/powerpoint/2010/main" val="1941531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67e4b8dcd7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67e4b8dcd7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9" name="Google Shape;169;g267e4b8dcd7_0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16</a:t>
            </a:fld>
            <a:endParaRPr/>
          </a:p>
        </p:txBody>
      </p:sp>
    </p:spTree>
    <p:extLst>
      <p:ext uri="{BB962C8B-B14F-4D97-AF65-F5344CB8AC3E}">
        <p14:creationId xmlns:p14="http://schemas.microsoft.com/office/powerpoint/2010/main" val="2212488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67e4b8dcd7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67e4b8dcd7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9" name="Google Shape;169;g267e4b8dcd7_0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17</a:t>
            </a:fld>
            <a:endParaRPr/>
          </a:p>
        </p:txBody>
      </p:sp>
    </p:spTree>
    <p:extLst>
      <p:ext uri="{BB962C8B-B14F-4D97-AF65-F5344CB8AC3E}">
        <p14:creationId xmlns:p14="http://schemas.microsoft.com/office/powerpoint/2010/main" val="41638309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67e4b8dcd7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67e4b8dcd7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9" name="Google Shape;169;g267e4b8dcd7_0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18</a:t>
            </a:fld>
            <a:endParaRPr/>
          </a:p>
        </p:txBody>
      </p:sp>
    </p:spTree>
    <p:extLst>
      <p:ext uri="{BB962C8B-B14F-4D97-AF65-F5344CB8AC3E}">
        <p14:creationId xmlns:p14="http://schemas.microsoft.com/office/powerpoint/2010/main" val="3799107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67e4b8dcd7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67e4b8dcd7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g267e4b8dcd7_0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2</a:t>
            </a:fld>
            <a:endParaRPr/>
          </a:p>
        </p:txBody>
      </p:sp>
    </p:spTree>
    <p:extLst>
      <p:ext uri="{BB962C8B-B14F-4D97-AF65-F5344CB8AC3E}">
        <p14:creationId xmlns:p14="http://schemas.microsoft.com/office/powerpoint/2010/main" val="2760634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67e4b8dcd7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67e4b8dcd7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9" name="Google Shape;169;g267e4b8dcd7_0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3</a:t>
            </a:fld>
            <a:endParaRPr/>
          </a:p>
        </p:txBody>
      </p:sp>
    </p:spTree>
    <p:extLst>
      <p:ext uri="{BB962C8B-B14F-4D97-AF65-F5344CB8AC3E}">
        <p14:creationId xmlns:p14="http://schemas.microsoft.com/office/powerpoint/2010/main" val="108836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67e4b8dcd7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67e4b8dcd7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9" name="Google Shape;169;g267e4b8dcd7_0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4</a:t>
            </a:fld>
            <a:endParaRPr/>
          </a:p>
        </p:txBody>
      </p:sp>
    </p:spTree>
    <p:extLst>
      <p:ext uri="{BB962C8B-B14F-4D97-AF65-F5344CB8AC3E}">
        <p14:creationId xmlns:p14="http://schemas.microsoft.com/office/powerpoint/2010/main" val="1172853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3be33d089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3be33d0895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g23be33d0895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67e4b8dcd7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67e4b8dcd7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g267e4b8dcd7_0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6</a:t>
            </a:fld>
            <a:endParaRPr/>
          </a:p>
        </p:txBody>
      </p:sp>
    </p:spTree>
    <p:extLst>
      <p:ext uri="{BB962C8B-B14F-4D97-AF65-F5344CB8AC3E}">
        <p14:creationId xmlns:p14="http://schemas.microsoft.com/office/powerpoint/2010/main" val="3909704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7430260c8d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7430260c8d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g27430260c8d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7430260c8d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7430260c8d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g27430260c8d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8</a:t>
            </a:fld>
            <a:endParaRPr/>
          </a:p>
        </p:txBody>
      </p:sp>
    </p:spTree>
    <p:extLst>
      <p:ext uri="{BB962C8B-B14F-4D97-AF65-F5344CB8AC3E}">
        <p14:creationId xmlns:p14="http://schemas.microsoft.com/office/powerpoint/2010/main" val="389537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7430260c8d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7430260c8d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g27430260c8d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9</a:t>
            </a:fld>
            <a:endParaRPr/>
          </a:p>
        </p:txBody>
      </p:sp>
    </p:spTree>
    <p:extLst>
      <p:ext uri="{BB962C8B-B14F-4D97-AF65-F5344CB8AC3E}">
        <p14:creationId xmlns:p14="http://schemas.microsoft.com/office/powerpoint/2010/main" val="2402625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5"/>
          <p:cNvSpPr txBox="1">
            <a:spLocks noGrp="1"/>
          </p:cNvSpPr>
          <p:nvPr>
            <p:ph type="dt" idx="10"/>
          </p:nvPr>
        </p:nvSpPr>
        <p:spPr>
          <a:xfrm>
            <a:off x="107400" y="6523670"/>
            <a:ext cx="2743200" cy="27432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5"/>
          <p:cNvSpPr txBox="1">
            <a:spLocks noGrp="1"/>
          </p:cNvSpPr>
          <p:nvPr>
            <p:ph type="ftr" idx="11"/>
          </p:nvPr>
        </p:nvSpPr>
        <p:spPr>
          <a:xfrm>
            <a:off x="4038600" y="6523670"/>
            <a:ext cx="4114800" cy="27432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5"/>
          <p:cNvSpPr txBox="1">
            <a:spLocks noGrp="1"/>
          </p:cNvSpPr>
          <p:nvPr>
            <p:ph type="sldNum" idx="12"/>
          </p:nvPr>
        </p:nvSpPr>
        <p:spPr>
          <a:xfrm>
            <a:off x="9341400" y="6523670"/>
            <a:ext cx="2743200" cy="27432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01600" y="68034"/>
            <a:ext cx="11065747" cy="720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6"/>
          <p:cNvSpPr txBox="1">
            <a:spLocks noGrp="1"/>
          </p:cNvSpPr>
          <p:nvPr>
            <p:ph type="body" idx="1"/>
          </p:nvPr>
        </p:nvSpPr>
        <p:spPr>
          <a:xfrm>
            <a:off x="101600" y="1038782"/>
            <a:ext cx="11978640" cy="52200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6"/>
          <p:cNvSpPr txBox="1">
            <a:spLocks noGrp="1"/>
          </p:cNvSpPr>
          <p:nvPr>
            <p:ph type="dt" idx="10"/>
          </p:nvPr>
        </p:nvSpPr>
        <p:spPr>
          <a:xfrm>
            <a:off x="101600" y="6523670"/>
            <a:ext cx="2743200" cy="27432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6"/>
          <p:cNvSpPr txBox="1">
            <a:spLocks noGrp="1"/>
          </p:cNvSpPr>
          <p:nvPr>
            <p:ph type="ftr" idx="11"/>
          </p:nvPr>
        </p:nvSpPr>
        <p:spPr>
          <a:xfrm>
            <a:off x="4038600" y="6523670"/>
            <a:ext cx="4114800" cy="27432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6"/>
          <p:cNvSpPr txBox="1">
            <a:spLocks noGrp="1"/>
          </p:cNvSpPr>
          <p:nvPr>
            <p:ph type="sldNum" idx="12"/>
          </p:nvPr>
        </p:nvSpPr>
        <p:spPr>
          <a:xfrm>
            <a:off x="9341400" y="6523670"/>
            <a:ext cx="2743200" cy="27432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grpSp>
        <p:nvGrpSpPr>
          <p:cNvPr id="28" name="Google Shape;28;p6"/>
          <p:cNvGrpSpPr/>
          <p:nvPr/>
        </p:nvGrpSpPr>
        <p:grpSpPr>
          <a:xfrm>
            <a:off x="0" y="874168"/>
            <a:ext cx="11167347" cy="66801"/>
            <a:chOff x="0" y="884326"/>
            <a:chExt cx="8292584" cy="66801"/>
          </a:xfrm>
        </p:grpSpPr>
        <p:sp>
          <p:nvSpPr>
            <p:cNvPr id="29" name="Google Shape;29;p6"/>
            <p:cNvSpPr/>
            <p:nvPr/>
          </p:nvSpPr>
          <p:spPr>
            <a:xfrm>
              <a:off x="6997239" y="884326"/>
              <a:ext cx="1295345" cy="66801"/>
            </a:xfrm>
            <a:prstGeom prst="rect">
              <a:avLst/>
            </a:prstGeom>
            <a:solidFill>
              <a:srgbClr val="9BBB59"/>
            </a:soli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 name="Google Shape;30;p6"/>
            <p:cNvSpPr/>
            <p:nvPr/>
          </p:nvSpPr>
          <p:spPr>
            <a:xfrm>
              <a:off x="0" y="884326"/>
              <a:ext cx="6936079" cy="66801"/>
            </a:xfrm>
            <a:prstGeom prst="rect">
              <a:avLst/>
            </a:prstGeom>
            <a:solidFill>
              <a:srgbClr val="31859B"/>
            </a:soli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1034603"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0C7E5-342F-4B2D-915A-826626435413}" type="datetimeFigureOut">
              <a:rPr lang="en-US" smtClean="0"/>
              <a:pPr/>
              <a:t>12/17/2023</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B54833-0723-42D5-BCDC-C0F150F2BBE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i.org/10.1109/CCIP57447.2022.1005868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doi.org/10.1109/IV51561.2020.00130" TargetMode="External"/><Relationship Id="rId5" Type="http://schemas.openxmlformats.org/officeDocument/2006/relationships/hyperlink" Target="https://doi.org/10.1007/s00521-022-07762-9" TargetMode="External"/><Relationship Id="rId4" Type="http://schemas.openxmlformats.org/officeDocument/2006/relationships/hyperlink" Target="https://doi.org/10.1109/Confluence51648.2021.9377155"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101" name="Google Shape;101;p1"/>
          <p:cNvSpPr txBox="1">
            <a:spLocks noGrp="1"/>
          </p:cNvSpPr>
          <p:nvPr>
            <p:ph type="sldNum" idx="12"/>
          </p:nvPr>
        </p:nvSpPr>
        <p:spPr>
          <a:xfrm>
            <a:off x="9341400" y="6523670"/>
            <a:ext cx="2743200" cy="27432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a:t>
            </a:fld>
            <a:endParaRPr>
              <a:latin typeface="Times New Roman"/>
              <a:ea typeface="Times New Roman"/>
              <a:cs typeface="Times New Roman"/>
              <a:sym typeface="Times New Roman"/>
            </a:endParaRPr>
          </a:p>
        </p:txBody>
      </p:sp>
      <p:sp>
        <p:nvSpPr>
          <p:cNvPr id="10" name="Google Shape;95;p1"/>
          <p:cNvSpPr txBox="1">
            <a:spLocks/>
          </p:cNvSpPr>
          <p:nvPr/>
        </p:nvSpPr>
        <p:spPr>
          <a:xfrm>
            <a:off x="330925" y="4296287"/>
            <a:ext cx="9930176" cy="1286265"/>
          </a:xfrm>
          <a:prstGeom prst="rect">
            <a:avLst/>
          </a:prstGeom>
          <a:noFill/>
          <a:ln>
            <a:noFill/>
          </a:ln>
          <a:effectLst>
            <a:outerShdw blurRad="57785" dist="33020" dir="3180000" algn="ctr">
              <a:srgbClr val="000000">
                <a:alpha val="29411"/>
              </a:srgbClr>
            </a:outerShdw>
          </a:effectLst>
        </p:spPr>
        <p:txBody>
          <a:bodyPr spcFirstLastPara="1" vert="horz" wrap="square" lIns="91425" tIns="45700" rIns="91425" bIns="45700" rtlCol="0" anchor="ctr" anchorCtr="0">
            <a:noAutofit/>
          </a:bodyPr>
          <a:lstStyle/>
          <a:p>
            <a:pPr marL="0" marR="0" lvl="0" indent="0" algn="just" defTabSz="914400" rtl="0" eaLnBrk="1" fontAlgn="auto" latinLnBrk="0" hangingPunct="1">
              <a:lnSpc>
                <a:spcPct val="150000"/>
              </a:lnSpc>
              <a:spcBef>
                <a:spcPts val="0"/>
              </a:spcBef>
              <a:spcAft>
                <a:spcPts val="0"/>
              </a:spcAft>
              <a:buClr>
                <a:srgbClr val="000000"/>
              </a:buClr>
              <a:buSzPts val="2800"/>
              <a:buFont typeface="Times New Roman"/>
              <a:buNone/>
              <a:tabLst/>
              <a:defRPr/>
            </a:pPr>
            <a:r>
              <a:rPr lang="en-US" sz="2800" u="sng" dirty="0">
                <a:solidFill>
                  <a:srgbClr val="C00000"/>
                </a:solidFill>
                <a:latin typeface="Times New Roman"/>
                <a:ea typeface="Times New Roman"/>
                <a:cs typeface="Times New Roman"/>
                <a:sym typeface="Times New Roman"/>
              </a:rPr>
              <a:t>Group Members</a:t>
            </a:r>
            <a:r>
              <a:rPr kumimoji="0" lang="en-US" sz="2800" i="0" u="sng" strike="noStrike" kern="0" cap="none" spc="0" normalizeH="0" baseline="0" noProof="0" dirty="0">
                <a:ln>
                  <a:noFill/>
                </a:ln>
                <a:solidFill>
                  <a:srgbClr val="C00000"/>
                </a:solidFill>
                <a:effectLst/>
                <a:uLnTx/>
                <a:uFillTx/>
                <a:latin typeface="Times New Roman"/>
                <a:ea typeface="Times New Roman"/>
                <a:cs typeface="Times New Roman"/>
                <a:sym typeface="Times New Roman"/>
              </a:rPr>
              <a:t>:</a:t>
            </a:r>
            <a:r>
              <a:rPr kumimoji="0" lang="en-US" sz="2800" i="0" strike="noStrike" kern="0" cap="none" spc="0" normalizeH="0" baseline="0" noProof="0" dirty="0">
                <a:ln>
                  <a:noFill/>
                </a:ln>
                <a:solidFill>
                  <a:srgbClr val="C00000"/>
                </a:solidFill>
                <a:effectLst/>
                <a:uLnTx/>
                <a:uFillTx/>
                <a:latin typeface="Times New Roman"/>
                <a:ea typeface="Times New Roman"/>
                <a:cs typeface="Times New Roman"/>
                <a:sym typeface="Times New Roman"/>
              </a:rPr>
              <a:t>  </a:t>
            </a:r>
          </a:p>
          <a:p>
            <a:pPr marL="514350" marR="0" lvl="0" indent="-514350" algn="just" defTabSz="914400" rtl="0" eaLnBrk="1" fontAlgn="auto" latinLnBrk="0" hangingPunct="1">
              <a:lnSpc>
                <a:spcPct val="150000"/>
              </a:lnSpc>
              <a:spcBef>
                <a:spcPts val="0"/>
              </a:spcBef>
              <a:spcAft>
                <a:spcPts val="0"/>
              </a:spcAft>
              <a:buClr>
                <a:srgbClr val="000000"/>
              </a:buClr>
              <a:buSzPts val="2800"/>
              <a:buFont typeface="Times New Roman"/>
              <a:buAutoNum type="arabicPeriod"/>
              <a:tabLst/>
              <a:defRPr/>
            </a:pPr>
            <a:r>
              <a:rPr lang="en-US" sz="2800" b="1" dirty="0">
                <a:solidFill>
                  <a:schemeClr val="tx1"/>
                </a:solidFill>
                <a:latin typeface="Times New Roman"/>
                <a:ea typeface="Times New Roman"/>
                <a:cs typeface="Times New Roman"/>
                <a:sym typeface="Times New Roman"/>
              </a:rPr>
              <a:t>Pratham Raka (22010590)      </a:t>
            </a:r>
          </a:p>
          <a:p>
            <a:pPr marL="514350" marR="0" lvl="0" indent="-514350" algn="just" defTabSz="914400" rtl="0" eaLnBrk="1" fontAlgn="auto" latinLnBrk="0" hangingPunct="1">
              <a:lnSpc>
                <a:spcPct val="150000"/>
              </a:lnSpc>
              <a:spcBef>
                <a:spcPts val="0"/>
              </a:spcBef>
              <a:spcAft>
                <a:spcPts val="0"/>
              </a:spcAft>
              <a:buClr>
                <a:srgbClr val="000000"/>
              </a:buClr>
              <a:buSzPts val="2800"/>
              <a:buFont typeface="Times New Roman"/>
              <a:buAutoNum type="arabicPeriod"/>
              <a:tabLst/>
              <a:defRPr/>
            </a:pPr>
            <a:r>
              <a:rPr lang="en-US" sz="2800" b="1" dirty="0" err="1">
                <a:solidFill>
                  <a:schemeClr val="tx1"/>
                </a:solidFill>
                <a:latin typeface="Times New Roman"/>
                <a:ea typeface="Times New Roman"/>
                <a:cs typeface="Times New Roman"/>
                <a:sym typeface="Times New Roman"/>
              </a:rPr>
              <a:t>Saiprasad</a:t>
            </a:r>
            <a:r>
              <a:rPr lang="en-US" sz="2800" b="1" dirty="0">
                <a:solidFill>
                  <a:schemeClr val="tx1"/>
                </a:solidFill>
                <a:latin typeface="Times New Roman"/>
                <a:ea typeface="Times New Roman"/>
                <a:cs typeface="Times New Roman"/>
                <a:sym typeface="Times New Roman"/>
              </a:rPr>
              <a:t> Mane (22010642)</a:t>
            </a:r>
          </a:p>
          <a:p>
            <a:pPr marL="514350" marR="0" lvl="0" indent="-514350" algn="just" defTabSz="914400" rtl="0" eaLnBrk="1" fontAlgn="auto" latinLnBrk="0" hangingPunct="1">
              <a:lnSpc>
                <a:spcPct val="150000"/>
              </a:lnSpc>
              <a:spcBef>
                <a:spcPts val="0"/>
              </a:spcBef>
              <a:spcAft>
                <a:spcPts val="0"/>
              </a:spcAft>
              <a:buClr>
                <a:srgbClr val="000000"/>
              </a:buClr>
              <a:buSzPts val="2800"/>
              <a:buFont typeface="Times New Roman"/>
              <a:buAutoNum type="arabicPeriod"/>
              <a:tabLst/>
              <a:defRPr/>
            </a:pPr>
            <a:r>
              <a:rPr lang="en-US" sz="2800" b="1" dirty="0">
                <a:solidFill>
                  <a:schemeClr val="tx1"/>
                </a:solidFill>
                <a:latin typeface="Times New Roman"/>
                <a:ea typeface="Times New Roman"/>
                <a:cs typeface="Times New Roman"/>
                <a:sym typeface="Times New Roman"/>
              </a:rPr>
              <a:t>Roshan </a:t>
            </a:r>
            <a:r>
              <a:rPr lang="en-US" sz="2800" b="1" dirty="0" err="1">
                <a:solidFill>
                  <a:schemeClr val="tx1"/>
                </a:solidFill>
                <a:latin typeface="Times New Roman"/>
                <a:ea typeface="Times New Roman"/>
                <a:cs typeface="Times New Roman"/>
                <a:sym typeface="Times New Roman"/>
              </a:rPr>
              <a:t>Gugale</a:t>
            </a:r>
            <a:r>
              <a:rPr lang="en-US" sz="2800" b="1" dirty="0">
                <a:solidFill>
                  <a:schemeClr val="tx1"/>
                </a:solidFill>
                <a:latin typeface="Times New Roman"/>
                <a:ea typeface="Times New Roman"/>
                <a:cs typeface="Times New Roman"/>
                <a:sym typeface="Times New Roman"/>
              </a:rPr>
              <a:t> (22010602)</a:t>
            </a:r>
          </a:p>
          <a:p>
            <a:pPr marL="514350" marR="0" lvl="0" indent="-514350" algn="just" defTabSz="914400" rtl="0" eaLnBrk="1" fontAlgn="auto" latinLnBrk="0" hangingPunct="1">
              <a:lnSpc>
                <a:spcPct val="150000"/>
              </a:lnSpc>
              <a:spcBef>
                <a:spcPts val="0"/>
              </a:spcBef>
              <a:spcAft>
                <a:spcPts val="0"/>
              </a:spcAft>
              <a:buClr>
                <a:srgbClr val="000000"/>
              </a:buClr>
              <a:buSzPts val="2800"/>
              <a:buFont typeface="Times New Roman"/>
              <a:buAutoNum type="arabicPeriod"/>
              <a:tabLst/>
              <a:defRPr/>
            </a:pPr>
            <a:r>
              <a:rPr lang="en-US" sz="2800" b="1" dirty="0">
                <a:solidFill>
                  <a:schemeClr val="tx1"/>
                </a:solidFill>
                <a:latin typeface="Times New Roman"/>
                <a:ea typeface="Times New Roman"/>
                <a:cs typeface="Times New Roman"/>
                <a:sym typeface="Times New Roman"/>
              </a:rPr>
              <a:t>Yash Mutha  (22011175)</a:t>
            </a:r>
          </a:p>
        </p:txBody>
      </p:sp>
      <p:sp>
        <p:nvSpPr>
          <p:cNvPr id="11" name="Google Shape;95;p1"/>
          <p:cNvSpPr txBox="1">
            <a:spLocks/>
          </p:cNvSpPr>
          <p:nvPr/>
        </p:nvSpPr>
        <p:spPr>
          <a:xfrm>
            <a:off x="324745" y="2147366"/>
            <a:ext cx="11643360" cy="1553029"/>
          </a:xfrm>
          <a:prstGeom prst="rect">
            <a:avLst/>
          </a:prstGeom>
          <a:noFill/>
          <a:ln>
            <a:noFill/>
          </a:ln>
          <a:effectLst>
            <a:outerShdw blurRad="57785" dist="33020" dir="3180000" algn="ctr">
              <a:srgbClr val="000000">
                <a:alpha val="29411"/>
              </a:srgbClr>
            </a:outerShdw>
          </a:effectLst>
        </p:spPr>
        <p:txBody>
          <a:bodyPr spcFirstLastPara="1" vert="horz" wrap="square" lIns="91425" tIns="45700" rIns="91425" bIns="45700" rtlCol="0" anchor="ctr" anchorCtr="0">
            <a:noAutofit/>
          </a:bodyPr>
          <a:lstStyle/>
          <a:p>
            <a:pPr marL="0" marR="0" lvl="0" indent="0" algn="just" defTabSz="914400" rtl="0" eaLnBrk="1" fontAlgn="auto" latinLnBrk="0" hangingPunct="1">
              <a:lnSpc>
                <a:spcPct val="100000"/>
              </a:lnSpc>
              <a:spcBef>
                <a:spcPts val="0"/>
              </a:spcBef>
              <a:spcAft>
                <a:spcPts val="0"/>
              </a:spcAft>
              <a:buClr>
                <a:srgbClr val="000000"/>
              </a:buClr>
              <a:buSzPts val="2800"/>
              <a:buFont typeface="Times New Roman"/>
              <a:buNone/>
              <a:tabLst/>
              <a:defRPr/>
            </a:pPr>
            <a:r>
              <a:rPr lang="en-US" sz="2800" u="sng" dirty="0">
                <a:solidFill>
                  <a:srgbClr val="C00000"/>
                </a:solidFill>
                <a:latin typeface="Times New Roman"/>
                <a:ea typeface="Times New Roman"/>
                <a:cs typeface="Times New Roman"/>
                <a:sym typeface="Times New Roman"/>
              </a:rPr>
              <a:t>Problem Title</a:t>
            </a:r>
            <a:r>
              <a:rPr lang="en-US" sz="2800" dirty="0">
                <a:solidFill>
                  <a:srgbClr val="C00000"/>
                </a:solidFill>
                <a:latin typeface="Times New Roman"/>
                <a:ea typeface="Times New Roman"/>
                <a:cs typeface="Times New Roman"/>
                <a:sym typeface="Times New Roman"/>
              </a:rPr>
              <a:t>: </a:t>
            </a:r>
            <a:r>
              <a:rPr lang="en-US" sz="2800" dirty="0">
                <a:solidFill>
                  <a:srgbClr val="C00000"/>
                </a:solidFill>
                <a:latin typeface="Times New Roman" panose="02020603050405020304" pitchFamily="18" charset="0"/>
                <a:ea typeface="Times New Roman"/>
                <a:cs typeface="Times New Roman" panose="02020603050405020304" pitchFamily="18" charset="0"/>
                <a:sym typeface="Times New Roman"/>
              </a:rPr>
              <a:t> </a:t>
            </a:r>
            <a:r>
              <a:rPr lang="en-US" sz="2800" b="1" dirty="0">
                <a:solidFill>
                  <a:schemeClr val="tx1"/>
                </a:solidFill>
                <a:latin typeface="Times New Roman" panose="02020603050405020304" pitchFamily="18" charset="0"/>
                <a:ea typeface="Times New Roman"/>
                <a:cs typeface="Times New Roman" panose="02020603050405020304" pitchFamily="18" charset="0"/>
                <a:sym typeface="Times New Roman"/>
              </a:rPr>
              <a:t>Skin Cancer Detection Using CNN</a:t>
            </a:r>
          </a:p>
          <a:p>
            <a:pPr marL="0" marR="0" lvl="0" indent="0" algn="just" defTabSz="914400" rtl="0" eaLnBrk="1" fontAlgn="auto" latinLnBrk="0" hangingPunct="1">
              <a:lnSpc>
                <a:spcPct val="100000"/>
              </a:lnSpc>
              <a:spcBef>
                <a:spcPts val="0"/>
              </a:spcBef>
              <a:spcAft>
                <a:spcPts val="0"/>
              </a:spcAft>
              <a:buClr>
                <a:srgbClr val="000000"/>
              </a:buClr>
              <a:buSzPts val="2800"/>
              <a:buFont typeface="Times New Roman"/>
              <a:buNone/>
              <a:tabLst/>
              <a:defRPr/>
            </a:pPr>
            <a:endParaRPr lang="en-US" sz="26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defTabSz="914400" rtl="0" eaLnBrk="1" fontAlgn="auto" latinLnBrk="0" hangingPunct="1">
              <a:lnSpc>
                <a:spcPct val="100000"/>
              </a:lnSpc>
              <a:spcBef>
                <a:spcPts val="0"/>
              </a:spcBef>
              <a:spcAft>
                <a:spcPts val="0"/>
              </a:spcAft>
              <a:buClr>
                <a:srgbClr val="000000"/>
              </a:buClr>
              <a:buSzPts val="2800"/>
              <a:buFont typeface="Times New Roman"/>
              <a:buNone/>
              <a:tabLst/>
              <a:defRPr/>
            </a:pPr>
            <a:endParaRPr lang="en-US" sz="2600" dirty="0">
              <a:solidFill>
                <a:schemeClr val="tx1"/>
              </a:solidFill>
              <a:latin typeface="Times New Roman"/>
              <a:ea typeface="Times New Roman"/>
              <a:cs typeface="Times New Roman"/>
              <a:sym typeface="Times New Roman"/>
            </a:endParaRPr>
          </a:p>
        </p:txBody>
      </p:sp>
      <p:grpSp>
        <p:nvGrpSpPr>
          <p:cNvPr id="5" name="object 2">
            <a:extLst>
              <a:ext uri="{FF2B5EF4-FFF2-40B4-BE49-F238E27FC236}">
                <a16:creationId xmlns:a16="http://schemas.microsoft.com/office/drawing/2014/main" id="{9E28EBFF-D3CF-CF71-336F-21731DFE0D73}"/>
              </a:ext>
            </a:extLst>
          </p:cNvPr>
          <p:cNvGrpSpPr/>
          <p:nvPr/>
        </p:nvGrpSpPr>
        <p:grpSpPr>
          <a:xfrm>
            <a:off x="330925" y="60006"/>
            <a:ext cx="10455608" cy="1131778"/>
            <a:chOff x="-45261" y="-218246"/>
            <a:chExt cx="9080714" cy="972047"/>
          </a:xfrm>
        </p:grpSpPr>
        <p:sp>
          <p:nvSpPr>
            <p:cNvPr id="6" name="object 3">
              <a:extLst>
                <a:ext uri="{FF2B5EF4-FFF2-40B4-BE49-F238E27FC236}">
                  <a16:creationId xmlns:a16="http://schemas.microsoft.com/office/drawing/2014/main" id="{AF7F0BAD-D926-5FDA-9BE1-5B1EDC073A47}"/>
                </a:ext>
              </a:extLst>
            </p:cNvPr>
            <p:cNvSpPr/>
            <p:nvPr/>
          </p:nvSpPr>
          <p:spPr>
            <a:xfrm>
              <a:off x="975570" y="64450"/>
              <a:ext cx="8059883" cy="664147"/>
            </a:xfrm>
            <a:prstGeom prst="rect">
              <a:avLst/>
            </a:prstGeom>
            <a:blipFill>
              <a:blip r:embed="rId3" cstate="print"/>
              <a:stretch>
                <a:fillRect/>
              </a:stretch>
            </a:blipFill>
          </p:spPr>
          <p:txBody>
            <a:bodyPr wrap="square" lIns="0" tIns="0" rIns="0" bIns="0" rtlCol="0"/>
            <a:lstStyle/>
            <a:p>
              <a:endParaRPr dirty="0"/>
            </a:p>
          </p:txBody>
        </p:sp>
        <p:sp>
          <p:nvSpPr>
            <p:cNvPr id="7" name="object 4">
              <a:extLst>
                <a:ext uri="{FF2B5EF4-FFF2-40B4-BE49-F238E27FC236}">
                  <a16:creationId xmlns:a16="http://schemas.microsoft.com/office/drawing/2014/main" id="{1173DA5B-757B-73B6-792D-2C0CADEE284B}"/>
                </a:ext>
              </a:extLst>
            </p:cNvPr>
            <p:cNvSpPr/>
            <p:nvPr/>
          </p:nvSpPr>
          <p:spPr>
            <a:xfrm>
              <a:off x="-45261" y="-218246"/>
              <a:ext cx="857455" cy="972047"/>
            </a:xfrm>
            <a:prstGeom prst="rect">
              <a:avLst/>
            </a:prstGeom>
            <a:blipFill>
              <a:blip r:embed="rId4" cstate="print">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a:blipFill>
          </p:spPr>
          <p:txBody>
            <a:bodyPr wrap="square" lIns="0" tIns="0" rIns="0" bIns="0" rtlCol="0"/>
            <a:lstStyle/>
            <a:p>
              <a:endParaRPr dirty="0"/>
            </a:p>
          </p:txBody>
        </p:sp>
      </p:grpSp>
      <p:sp>
        <p:nvSpPr>
          <p:cNvPr id="3" name="TextBox 2">
            <a:extLst>
              <a:ext uri="{FF2B5EF4-FFF2-40B4-BE49-F238E27FC236}">
                <a16:creationId xmlns:a16="http://schemas.microsoft.com/office/drawing/2014/main" id="{AC15CE94-32F3-8C2A-5BAD-E72926D0EB89}"/>
              </a:ext>
            </a:extLst>
          </p:cNvPr>
          <p:cNvSpPr txBox="1"/>
          <p:nvPr/>
        </p:nvSpPr>
        <p:spPr>
          <a:xfrm>
            <a:off x="2683933" y="1051128"/>
            <a:ext cx="6657467" cy="742063"/>
          </a:xfrm>
          <a:prstGeom prst="rect">
            <a:avLst/>
          </a:prstGeom>
          <a:noFill/>
        </p:spPr>
        <p:txBody>
          <a:bodyPr wrap="square">
            <a:spAutoFit/>
          </a:bodyPr>
          <a:lstStyle/>
          <a:p>
            <a:pPr algn="ctr" rtl="0">
              <a:lnSpc>
                <a:spcPct val="150000"/>
              </a:lnSpc>
              <a:spcBef>
                <a:spcPts val="0"/>
              </a:spcBef>
              <a:spcAft>
                <a:spcPts val="0"/>
              </a:spcAft>
            </a:pPr>
            <a:r>
              <a:rPr lang="en-US" sz="1500" b="1" i="0" u="none" strike="noStrike" dirty="0">
                <a:solidFill>
                  <a:srgbClr val="000000"/>
                </a:solidFill>
                <a:effectLst/>
                <a:latin typeface="Arial" panose="020B0604020202020204" pitchFamily="34" charset="0"/>
              </a:rPr>
              <a:t>(An Autonomous Institute affiliated to Savitribai Phule Pune University)</a:t>
            </a:r>
            <a:endParaRPr lang="en-US" sz="1500" b="0" dirty="0">
              <a:effectLst/>
            </a:endParaRPr>
          </a:p>
          <a:p>
            <a:pPr algn="ctr" rtl="0">
              <a:lnSpc>
                <a:spcPct val="150000"/>
              </a:lnSpc>
              <a:spcBef>
                <a:spcPts val="0"/>
              </a:spcBef>
              <a:spcAft>
                <a:spcPts val="0"/>
              </a:spcAft>
            </a:pPr>
            <a:r>
              <a:rPr lang="en-US" sz="1500" b="1" i="0" u="none" strike="noStrike" dirty="0">
                <a:solidFill>
                  <a:srgbClr val="000000"/>
                </a:solidFill>
                <a:effectLst/>
                <a:latin typeface="Arial" panose="020B0604020202020204" pitchFamily="34" charset="0"/>
              </a:rPr>
              <a:t>(NBA and NAAC accredited, ISO 9001:2015 certified) </a:t>
            </a:r>
            <a:endParaRPr lang="en-US" sz="1500" b="0" dirty="0">
              <a:effectLst/>
            </a:endParaRPr>
          </a:p>
        </p:txBody>
      </p:sp>
      <p:sp>
        <p:nvSpPr>
          <p:cNvPr id="8" name="TextBox 7">
            <a:extLst>
              <a:ext uri="{FF2B5EF4-FFF2-40B4-BE49-F238E27FC236}">
                <a16:creationId xmlns:a16="http://schemas.microsoft.com/office/drawing/2014/main" id="{CF8E3C7C-4CA8-A2CD-E400-F696587D9B1D}"/>
              </a:ext>
            </a:extLst>
          </p:cNvPr>
          <p:cNvSpPr txBox="1"/>
          <p:nvPr/>
        </p:nvSpPr>
        <p:spPr>
          <a:xfrm>
            <a:off x="6012666" y="6293935"/>
            <a:ext cx="6096000" cy="1384995"/>
          </a:xfrm>
          <a:prstGeom prst="rect">
            <a:avLst/>
          </a:prstGeom>
          <a:noFill/>
        </p:spPr>
        <p:txBody>
          <a:bodyPr wrap="square">
            <a:spAutoFit/>
          </a:bodyPr>
          <a:lstStyle/>
          <a:p>
            <a:pPr algn="ctr" rtl="0">
              <a:spcBef>
                <a:spcPts val="0"/>
              </a:spcBef>
              <a:spcAft>
                <a:spcPts val="0"/>
              </a:spcAft>
            </a:pPr>
            <a:r>
              <a:rPr lang="en-US" sz="2800" i="0" u="none" strike="noStrike" dirty="0">
                <a:solidFill>
                  <a:srgbClr val="000000"/>
                </a:solidFill>
                <a:effectLst/>
                <a:latin typeface="Times New Roman" panose="02020603050405020304" pitchFamily="18" charset="0"/>
                <a:cs typeface="Times New Roman" panose="02020603050405020304" pitchFamily="18" charset="0"/>
              </a:rPr>
              <a:t>Guide name: Prof. </a:t>
            </a:r>
            <a:r>
              <a:rPr lang="en-US" sz="2800" dirty="0">
                <a:latin typeface="Times New Roman" panose="02020603050405020304" pitchFamily="18" charset="0"/>
                <a:cs typeface="Times New Roman" panose="02020603050405020304" pitchFamily="18" charset="0"/>
              </a:rPr>
              <a:t>Yashwant Ingle</a:t>
            </a:r>
            <a:endParaRPr lang="en-US" sz="2800" dirty="0">
              <a:effectLst/>
              <a:latin typeface="Times New Roman" panose="02020603050405020304" pitchFamily="18" charset="0"/>
              <a:cs typeface="Times New Roman" panose="02020603050405020304" pitchFamily="18" charset="0"/>
            </a:endParaRPr>
          </a:p>
          <a:p>
            <a:br>
              <a:rPr lang="en-US" sz="2800" dirty="0">
                <a:effectLst/>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g27430260c8d_1_0"/>
          <p:cNvSpPr txBox="1">
            <a:spLocks noGrp="1"/>
          </p:cNvSpPr>
          <p:nvPr>
            <p:ph type="sldNum" idx="12"/>
          </p:nvPr>
        </p:nvSpPr>
        <p:spPr>
          <a:xfrm>
            <a:off x="9341400" y="6523670"/>
            <a:ext cx="2743200" cy="274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10</a:t>
            </a:fld>
            <a:endParaRPr/>
          </a:p>
        </p:txBody>
      </p:sp>
      <p:sp>
        <p:nvSpPr>
          <p:cNvPr id="12" name="Google Shape;171;g267e4b8dcd7_0_23">
            <a:extLst>
              <a:ext uri="{FF2B5EF4-FFF2-40B4-BE49-F238E27FC236}">
                <a16:creationId xmlns:a16="http://schemas.microsoft.com/office/drawing/2014/main" id="{7B4E6BBA-1A51-9ED0-39BF-2C8B574EB6AD}"/>
              </a:ext>
            </a:extLst>
          </p:cNvPr>
          <p:cNvSpPr txBox="1">
            <a:spLocks/>
          </p:cNvSpPr>
          <p:nvPr/>
        </p:nvSpPr>
        <p:spPr>
          <a:xfrm>
            <a:off x="261407" y="60130"/>
            <a:ext cx="11065800" cy="720000"/>
          </a:xfrm>
          <a:prstGeom prst="rect">
            <a:avLst/>
          </a:prstGeom>
          <a:noFill/>
          <a:ln>
            <a:noFill/>
          </a:ln>
        </p:spPr>
        <p:txBody>
          <a:bodyPr spcFirstLastPara="1" vert="horz" wrap="square" lIns="91425" tIns="45700" rIns="91425" bIns="45700" rtlCol="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spcBef>
                <a:spcPts val="1000"/>
              </a:spcBef>
              <a:buSzPts val="1100"/>
            </a:pPr>
            <a:endParaRPr lang="en-US" sz="3600" b="1" dirty="0">
              <a:latin typeface="Times New Roman" panose="02020603050405020304" pitchFamily="18" charset="0"/>
              <a:cs typeface="Times New Roman" panose="02020603050405020304" pitchFamily="18" charset="0"/>
            </a:endParaRPr>
          </a:p>
          <a:p>
            <a:pPr>
              <a:spcBef>
                <a:spcPts val="1000"/>
              </a:spcBef>
              <a:buSzPts val="1100"/>
            </a:pPr>
            <a:r>
              <a:rPr lang="en-US" sz="3600" b="1" dirty="0">
                <a:latin typeface="Times New Roman" panose="02020603050405020304" pitchFamily="18" charset="0"/>
                <a:cs typeface="Times New Roman" panose="02020603050405020304" pitchFamily="18" charset="0"/>
              </a:rPr>
              <a:t>Mathematical Model</a:t>
            </a:r>
          </a:p>
          <a:p>
            <a:pPr rtl="0">
              <a:spcBef>
                <a:spcPts val="1000"/>
              </a:spcBef>
              <a:buSzPts val="1100"/>
              <a:buFont typeface="Arial"/>
              <a:buNone/>
            </a:pPr>
            <a:endParaRPr lang="en-US" sz="3600" b="1" dirty="0">
              <a:solidFill>
                <a:sysClr val="windowText" lastClr="00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51C297F-D8DB-731C-27E2-B18613152B29}"/>
              </a:ext>
            </a:extLst>
          </p:cNvPr>
          <p:cNvSpPr txBox="1"/>
          <p:nvPr/>
        </p:nvSpPr>
        <p:spPr>
          <a:xfrm>
            <a:off x="261408" y="1008730"/>
            <a:ext cx="7651224" cy="5851217"/>
          </a:xfrm>
          <a:prstGeom prst="rect">
            <a:avLst/>
          </a:prstGeom>
          <a:noFill/>
        </p:spPr>
        <p:txBody>
          <a:bodyPr wrap="square">
            <a:spAutoFit/>
          </a:bodyPr>
          <a:lstStyle/>
          <a:p>
            <a:pPr algn="just">
              <a:lnSpc>
                <a:spcPct val="150000"/>
              </a:lnSpc>
            </a:pPr>
            <a:r>
              <a:rPr lang="en-US" sz="2100" u="sng" dirty="0">
                <a:latin typeface="Times New Roman" panose="02020603050405020304" pitchFamily="18" charset="0"/>
                <a:cs typeface="Times New Roman" panose="02020603050405020304" pitchFamily="18" charset="0"/>
              </a:rPr>
              <a:t>• Convolutional Layers</a:t>
            </a:r>
            <a:r>
              <a:rPr lang="en-US" sz="2100" dirty="0">
                <a:latin typeface="Times New Roman" panose="02020603050405020304" pitchFamily="18" charset="0"/>
                <a:cs typeface="Times New Roman" panose="02020603050405020304" pitchFamily="18" charset="0"/>
              </a:rPr>
              <a:t>: Apply filters, produce feature maps.</a:t>
            </a:r>
          </a:p>
          <a:p>
            <a:pPr algn="just">
              <a:lnSpc>
                <a:spcPct val="150000"/>
              </a:lnSpc>
            </a:pPr>
            <a:r>
              <a:rPr lang="en-US" sz="2100" dirty="0">
                <a:latin typeface="Times New Roman" panose="02020603050405020304" pitchFamily="18" charset="0"/>
                <a:cs typeface="Times New Roman" panose="02020603050405020304" pitchFamily="18" charset="0"/>
              </a:rPr>
              <a:t>    H[l] = </a:t>
            </a:r>
            <a:r>
              <a:rPr lang="en-US" sz="2100" dirty="0" err="1">
                <a:latin typeface="Times New Roman" panose="02020603050405020304" pitchFamily="18" charset="0"/>
                <a:cs typeface="Times New Roman" panose="02020603050405020304" pitchFamily="18" charset="0"/>
              </a:rPr>
              <a:t>ReLU</a:t>
            </a:r>
            <a:r>
              <a:rPr lang="en-US" sz="2100" dirty="0">
                <a:latin typeface="Times New Roman" panose="02020603050405020304" pitchFamily="18" charset="0"/>
                <a:cs typeface="Times New Roman" panose="02020603050405020304" pitchFamily="18" charset="0"/>
              </a:rPr>
              <a:t>(Convolution(H[l-1], </a:t>
            </a:r>
            <a:r>
              <a:rPr lang="el-GR" sz="2100" dirty="0">
                <a:latin typeface="Times New Roman" panose="02020603050405020304" pitchFamily="18" charset="0"/>
                <a:cs typeface="Times New Roman" panose="02020603050405020304" pitchFamily="18" charset="0"/>
              </a:rPr>
              <a:t>θ[</a:t>
            </a:r>
            <a:r>
              <a:rPr lang="en-US" sz="2100" dirty="0">
                <a:latin typeface="Times New Roman" panose="02020603050405020304" pitchFamily="18" charset="0"/>
                <a:cs typeface="Times New Roman" panose="02020603050405020304" pitchFamily="18" charset="0"/>
              </a:rPr>
              <a:t>l], padding, stride))</a:t>
            </a:r>
          </a:p>
          <a:p>
            <a:pPr algn="just">
              <a:lnSpc>
                <a:spcPct val="150000"/>
              </a:lnSpc>
            </a:pPr>
            <a:endParaRPr lang="en-US" sz="2100" dirty="0">
              <a:latin typeface="Times New Roman" panose="02020603050405020304" pitchFamily="18" charset="0"/>
              <a:cs typeface="Times New Roman" panose="02020603050405020304" pitchFamily="18" charset="0"/>
            </a:endParaRPr>
          </a:p>
          <a:p>
            <a:pPr algn="just">
              <a:lnSpc>
                <a:spcPct val="150000"/>
              </a:lnSpc>
            </a:pPr>
            <a:r>
              <a:rPr lang="en-US" sz="2100" dirty="0">
                <a:latin typeface="Times New Roman" panose="02020603050405020304" pitchFamily="18" charset="0"/>
                <a:cs typeface="Times New Roman" panose="02020603050405020304" pitchFamily="18" charset="0"/>
              </a:rPr>
              <a:t>• </a:t>
            </a:r>
            <a:r>
              <a:rPr lang="en-US" sz="2100" u="sng" dirty="0">
                <a:latin typeface="Times New Roman" panose="02020603050405020304" pitchFamily="18" charset="0"/>
                <a:cs typeface="Times New Roman" panose="02020603050405020304" pitchFamily="18" charset="0"/>
              </a:rPr>
              <a:t>Pooling Layers</a:t>
            </a:r>
            <a:r>
              <a:rPr lang="en-US" sz="2100" dirty="0">
                <a:latin typeface="Times New Roman" panose="02020603050405020304" pitchFamily="18" charset="0"/>
                <a:cs typeface="Times New Roman" panose="02020603050405020304" pitchFamily="18" charset="0"/>
              </a:rPr>
              <a:t>: Reduce spatial dimensions.</a:t>
            </a:r>
          </a:p>
          <a:p>
            <a:pPr algn="just">
              <a:lnSpc>
                <a:spcPct val="150000"/>
              </a:lnSpc>
            </a:pPr>
            <a:r>
              <a:rPr lang="en-US" sz="2100" dirty="0">
                <a:latin typeface="Times New Roman" panose="02020603050405020304" pitchFamily="18" charset="0"/>
                <a:cs typeface="Times New Roman" panose="02020603050405020304" pitchFamily="18" charset="0"/>
              </a:rPr>
              <a:t>    H'[l] = Pooling(H[l], S[p], D[p])</a:t>
            </a:r>
          </a:p>
          <a:p>
            <a:pPr algn="just">
              <a:lnSpc>
                <a:spcPct val="150000"/>
              </a:lnSpc>
            </a:pPr>
            <a:endParaRPr lang="en-US" sz="2100" dirty="0">
              <a:latin typeface="Times New Roman" panose="02020603050405020304" pitchFamily="18" charset="0"/>
              <a:cs typeface="Times New Roman" panose="02020603050405020304" pitchFamily="18" charset="0"/>
            </a:endParaRPr>
          </a:p>
          <a:p>
            <a:pPr algn="just">
              <a:lnSpc>
                <a:spcPct val="150000"/>
              </a:lnSpc>
            </a:pPr>
            <a:r>
              <a:rPr lang="en-US" sz="2100" dirty="0">
                <a:latin typeface="Times New Roman" panose="02020603050405020304" pitchFamily="18" charset="0"/>
                <a:cs typeface="Times New Roman" panose="02020603050405020304" pitchFamily="18" charset="0"/>
              </a:rPr>
              <a:t>• Fully Connected Layers: Transform features, </a:t>
            </a:r>
            <a:r>
              <a:rPr lang="en-US" sz="2100" dirty="0" err="1">
                <a:latin typeface="Times New Roman" panose="02020603050405020304" pitchFamily="18" charset="0"/>
                <a:cs typeface="Times New Roman" panose="02020603050405020304" pitchFamily="18" charset="0"/>
              </a:rPr>
              <a:t>softmax</a:t>
            </a:r>
            <a:r>
              <a:rPr lang="en-US" sz="2100" dirty="0">
                <a:latin typeface="Times New Roman" panose="02020603050405020304" pitchFamily="18" charset="0"/>
                <a:cs typeface="Times New Roman" panose="02020603050405020304" pitchFamily="18" charset="0"/>
              </a:rPr>
              <a:t> for predictions.</a:t>
            </a:r>
          </a:p>
          <a:p>
            <a:pPr algn="just">
              <a:lnSpc>
                <a:spcPct val="150000"/>
              </a:lnSpc>
            </a:pPr>
            <a:r>
              <a:rPr lang="en-US" sz="2100" dirty="0">
                <a:latin typeface="Times New Roman" panose="02020603050405020304" pitchFamily="18" charset="0"/>
                <a:cs typeface="Times New Roman" panose="02020603050405020304" pitchFamily="18" charset="0"/>
              </a:rPr>
              <a:t>    Z = </a:t>
            </a:r>
            <a:r>
              <a:rPr lang="en-US" sz="2100" dirty="0" err="1">
                <a:latin typeface="Times New Roman" panose="02020603050405020304" pitchFamily="18" charset="0"/>
                <a:cs typeface="Times New Roman" panose="02020603050405020304" pitchFamily="18" charset="0"/>
              </a:rPr>
              <a:t>Softmax</a:t>
            </a:r>
            <a:r>
              <a:rPr lang="en-US" sz="2100" dirty="0">
                <a:latin typeface="Times New Roman" panose="02020603050405020304" pitchFamily="18" charset="0"/>
                <a:cs typeface="Times New Roman" panose="02020603050405020304" pitchFamily="18" charset="0"/>
              </a:rPr>
              <a:t>(FC(H'[L'], </a:t>
            </a:r>
            <a:r>
              <a:rPr lang="el-GR" sz="2100" dirty="0">
                <a:latin typeface="Times New Roman" panose="02020603050405020304" pitchFamily="18" charset="0"/>
                <a:cs typeface="Times New Roman" panose="02020603050405020304" pitchFamily="18" charset="0"/>
              </a:rPr>
              <a:t>θ[</a:t>
            </a:r>
            <a:r>
              <a:rPr lang="en-US" sz="2100" dirty="0">
                <a:latin typeface="Times New Roman" panose="02020603050405020304" pitchFamily="18" charset="0"/>
                <a:cs typeface="Times New Roman" panose="02020603050405020304" pitchFamily="18" charset="0"/>
              </a:rPr>
              <a:t>F]))</a:t>
            </a:r>
          </a:p>
          <a:p>
            <a:pPr algn="just">
              <a:lnSpc>
                <a:spcPct val="150000"/>
              </a:lnSpc>
            </a:pPr>
            <a:endParaRPr lang="en-US" sz="2100" dirty="0">
              <a:latin typeface="Times New Roman" panose="02020603050405020304" pitchFamily="18" charset="0"/>
              <a:cs typeface="Times New Roman" panose="02020603050405020304" pitchFamily="18" charset="0"/>
            </a:endParaRPr>
          </a:p>
          <a:p>
            <a:pPr algn="just">
              <a:lnSpc>
                <a:spcPct val="150000"/>
              </a:lnSpc>
            </a:pPr>
            <a:r>
              <a:rPr lang="en-US" sz="2100" dirty="0">
                <a:latin typeface="Times New Roman" panose="02020603050405020304" pitchFamily="18" charset="0"/>
                <a:cs typeface="Times New Roman" panose="02020603050405020304" pitchFamily="18" charset="0"/>
              </a:rPr>
              <a:t>• Loss Function: Categorical cross-entropy.</a:t>
            </a:r>
          </a:p>
          <a:p>
            <a:pPr algn="just">
              <a:lnSpc>
                <a:spcPct val="150000"/>
              </a:lnSpc>
            </a:pPr>
            <a:r>
              <a:rPr lang="en-US" sz="2100" dirty="0">
                <a:latin typeface="Times New Roman" panose="02020603050405020304" pitchFamily="18" charset="0"/>
                <a:cs typeface="Times New Roman" panose="02020603050405020304" pitchFamily="18" charset="0"/>
              </a:rPr>
              <a:t>    Loss = -1/N * </a:t>
            </a:r>
            <a:r>
              <a:rPr lang="el-GR" sz="2100" dirty="0">
                <a:latin typeface="Times New Roman" panose="02020603050405020304" pitchFamily="18" charset="0"/>
                <a:cs typeface="Times New Roman" panose="02020603050405020304" pitchFamily="18" charset="0"/>
              </a:rPr>
              <a:t>Σ(</a:t>
            </a:r>
            <a:r>
              <a:rPr lang="en-US" sz="2100" dirty="0">
                <a:latin typeface="Times New Roman" panose="02020603050405020304" pitchFamily="18" charset="0"/>
                <a:cs typeface="Times New Roman" panose="02020603050405020304" pitchFamily="18" charset="0"/>
              </a:rPr>
              <a:t>Y * log(Z))</a:t>
            </a:r>
          </a:p>
        </p:txBody>
      </p:sp>
      <p:pic>
        <p:nvPicPr>
          <p:cNvPr id="2" name="Picture 1">
            <a:extLst>
              <a:ext uri="{FF2B5EF4-FFF2-40B4-BE49-F238E27FC236}">
                <a16:creationId xmlns:a16="http://schemas.microsoft.com/office/drawing/2014/main" id="{D464E774-142A-12BE-E19B-BE796580D5AA}"/>
              </a:ext>
            </a:extLst>
          </p:cNvPr>
          <p:cNvPicPr>
            <a:picLocks noChangeAspect="1"/>
          </p:cNvPicPr>
          <p:nvPr/>
        </p:nvPicPr>
        <p:blipFill>
          <a:blip r:embed="rId3"/>
          <a:stretch>
            <a:fillRect/>
          </a:stretch>
        </p:blipFill>
        <p:spPr>
          <a:xfrm>
            <a:off x="8141230" y="1346200"/>
            <a:ext cx="3789362" cy="29210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646127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267e4b8dcd7_0_23"/>
          <p:cNvSpPr txBox="1">
            <a:spLocks noGrp="1"/>
          </p:cNvSpPr>
          <p:nvPr>
            <p:ph type="title"/>
          </p:nvPr>
        </p:nvSpPr>
        <p:spPr>
          <a:xfrm>
            <a:off x="261407" y="60130"/>
            <a:ext cx="11065800" cy="7200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Clr>
                <a:schemeClr val="dk1"/>
              </a:buClr>
              <a:buSzPts val="1100"/>
              <a:buFont typeface="Arial"/>
              <a:buNone/>
            </a:pPr>
            <a:r>
              <a:rPr lang="en-US" sz="3600" b="1" dirty="0">
                <a:latin typeface="Times New Roman" panose="02020603050405020304" pitchFamily="18" charset="0"/>
                <a:cs typeface="Times New Roman" panose="02020603050405020304" pitchFamily="18" charset="0"/>
              </a:rPr>
              <a:t>Tools &amp; Technologies to be used</a:t>
            </a:r>
            <a:endParaRPr sz="3600" b="1" dirty="0">
              <a:latin typeface="Times New Roman" panose="02020603050405020304" pitchFamily="18" charset="0"/>
              <a:cs typeface="Times New Roman" panose="02020603050405020304" pitchFamily="18" charset="0"/>
            </a:endParaRPr>
          </a:p>
        </p:txBody>
      </p:sp>
      <p:sp>
        <p:nvSpPr>
          <p:cNvPr id="172" name="Google Shape;172;g267e4b8dcd7_0_23"/>
          <p:cNvSpPr txBox="1">
            <a:spLocks noGrp="1"/>
          </p:cNvSpPr>
          <p:nvPr>
            <p:ph type="body" idx="1"/>
          </p:nvPr>
        </p:nvSpPr>
        <p:spPr>
          <a:xfrm>
            <a:off x="261407" y="1189370"/>
            <a:ext cx="10889193" cy="5220000"/>
          </a:xfrm>
          <a:prstGeom prst="rect">
            <a:avLst/>
          </a:prstGeom>
        </p:spPr>
        <p:txBody>
          <a:bodyPr spcFirstLastPara="1" wrap="square" lIns="91425" tIns="45700" rIns="91425" bIns="45700" anchor="t" anchorCtr="0">
            <a:noAutofit/>
          </a:bodyPr>
          <a:lstStyle/>
          <a:p>
            <a:pPr marL="800100" algn="just">
              <a:lnSpc>
                <a:spcPct val="150000"/>
              </a:lnSpc>
            </a:pPr>
            <a:r>
              <a:rPr lang="en-US" sz="2400" u="sng" dirty="0">
                <a:latin typeface="Times New Roman" panose="02020603050405020304" pitchFamily="18" charset="0"/>
                <a:ea typeface="Times New Roman"/>
                <a:cs typeface="Times New Roman" panose="02020603050405020304" pitchFamily="18" charset="0"/>
                <a:sym typeface="Times New Roman"/>
              </a:rPr>
              <a:t>Programming Language</a:t>
            </a:r>
            <a:r>
              <a:rPr lang="en-US" sz="2400" dirty="0">
                <a:latin typeface="Times New Roman" panose="02020603050405020304" pitchFamily="18" charset="0"/>
                <a:ea typeface="Times New Roman"/>
                <a:cs typeface="Times New Roman" panose="02020603050405020304" pitchFamily="18" charset="0"/>
                <a:sym typeface="Times New Roman"/>
              </a:rPr>
              <a:t>: Python, HTML, CSS, JavaScript, Kotlin</a:t>
            </a:r>
          </a:p>
          <a:p>
            <a:pPr marL="800100" algn="just">
              <a:lnSpc>
                <a:spcPct val="150000"/>
              </a:lnSpc>
            </a:pPr>
            <a:r>
              <a:rPr lang="en-US" sz="2400" u="sng" dirty="0">
                <a:latin typeface="Times New Roman" panose="02020603050405020304" pitchFamily="18" charset="0"/>
                <a:ea typeface="Times New Roman"/>
                <a:cs typeface="Times New Roman" panose="02020603050405020304" pitchFamily="18" charset="0"/>
                <a:sym typeface="Times New Roman"/>
              </a:rPr>
              <a:t>Deep Learning Technologies</a:t>
            </a:r>
            <a:r>
              <a:rPr lang="en-US" sz="2400" dirty="0">
                <a:latin typeface="Times New Roman" panose="02020603050405020304" pitchFamily="18" charset="0"/>
                <a:ea typeface="Times New Roman"/>
                <a:cs typeface="Times New Roman" panose="02020603050405020304" pitchFamily="18" charset="0"/>
                <a:sym typeface="Times New Roman"/>
              </a:rPr>
              <a:t>: CNN, TensorFlow</a:t>
            </a:r>
          </a:p>
          <a:p>
            <a:pPr marL="800100" algn="just">
              <a:lnSpc>
                <a:spcPct val="150000"/>
              </a:lnSpc>
            </a:pPr>
            <a:r>
              <a:rPr lang="en-US" sz="2400" u="sng" dirty="0">
                <a:latin typeface="Times New Roman" panose="02020603050405020304" pitchFamily="18" charset="0"/>
                <a:ea typeface="Times New Roman"/>
                <a:cs typeface="Times New Roman" panose="02020603050405020304" pitchFamily="18" charset="0"/>
                <a:sym typeface="Times New Roman"/>
              </a:rPr>
              <a:t>Machine Learning Libraries</a:t>
            </a:r>
            <a:r>
              <a:rPr lang="en-US" sz="2400" dirty="0">
                <a:latin typeface="Times New Roman" panose="02020603050405020304" pitchFamily="18" charset="0"/>
                <a:ea typeface="Times New Roman"/>
                <a:cs typeface="Times New Roman" panose="02020603050405020304" pitchFamily="18" charset="0"/>
                <a:sym typeface="Times New Roman"/>
              </a:rPr>
              <a:t>: Pandas, NumPy, </a:t>
            </a:r>
            <a:r>
              <a:rPr lang="en-US" sz="2400" dirty="0" err="1">
                <a:latin typeface="Times New Roman" panose="02020603050405020304" pitchFamily="18" charset="0"/>
                <a:ea typeface="Times New Roman"/>
                <a:cs typeface="Times New Roman" panose="02020603050405020304" pitchFamily="18" charset="0"/>
                <a:sym typeface="Times New Roman"/>
              </a:rPr>
              <a:t>Keras</a:t>
            </a:r>
            <a:r>
              <a:rPr lang="en-US" sz="2400" dirty="0">
                <a:latin typeface="Times New Roman" panose="02020603050405020304" pitchFamily="18" charset="0"/>
                <a:ea typeface="Times New Roman"/>
                <a:cs typeface="Times New Roman" panose="02020603050405020304" pitchFamily="18" charset="0"/>
                <a:sym typeface="Times New Roman"/>
              </a:rPr>
              <a:t>, Scikit-learn, Matplotlib, OpenCV</a:t>
            </a:r>
          </a:p>
          <a:p>
            <a:pPr marL="800100" algn="just">
              <a:lnSpc>
                <a:spcPct val="150000"/>
              </a:lnSpc>
            </a:pPr>
            <a:r>
              <a:rPr lang="en-US" sz="2400" u="sng" dirty="0">
                <a:latin typeface="Times New Roman" panose="02020603050405020304" pitchFamily="18" charset="0"/>
                <a:ea typeface="Times New Roman"/>
                <a:cs typeface="Times New Roman" panose="02020603050405020304" pitchFamily="18" charset="0"/>
                <a:sym typeface="Times New Roman"/>
              </a:rPr>
              <a:t>Model Deployment</a:t>
            </a:r>
            <a:r>
              <a:rPr lang="en-US" sz="2400" dirty="0">
                <a:latin typeface="Times New Roman" panose="02020603050405020304" pitchFamily="18" charset="0"/>
                <a:ea typeface="Times New Roman"/>
                <a:cs typeface="Times New Roman" panose="02020603050405020304" pitchFamily="18" charset="0"/>
                <a:sym typeface="Times New Roman"/>
              </a:rPr>
              <a:t>: HTML, CSS, JavaScript, </a:t>
            </a:r>
            <a:r>
              <a:rPr lang="en-US" sz="2400" dirty="0" err="1">
                <a:latin typeface="Times New Roman" panose="02020603050405020304" pitchFamily="18" charset="0"/>
                <a:ea typeface="Times New Roman"/>
                <a:cs typeface="Times New Roman" panose="02020603050405020304" pitchFamily="18" charset="0"/>
                <a:sym typeface="Times New Roman"/>
              </a:rPr>
              <a:t>Moongose</a:t>
            </a:r>
            <a:r>
              <a:rPr lang="en-US" sz="2400" dirty="0">
                <a:latin typeface="Times New Roman" panose="02020603050405020304" pitchFamily="18" charset="0"/>
                <a:ea typeface="Times New Roman"/>
                <a:cs typeface="Times New Roman" panose="02020603050405020304" pitchFamily="18" charset="0"/>
                <a:sym typeface="Times New Roman"/>
              </a:rPr>
              <a:t> ( for web based ) &amp; Kotlin (for app-based)</a:t>
            </a:r>
          </a:p>
          <a:p>
            <a:pPr marL="800100" algn="just">
              <a:lnSpc>
                <a:spcPct val="150000"/>
              </a:lnSpc>
            </a:pPr>
            <a:r>
              <a:rPr lang="en-US" sz="2400" u="sng" dirty="0">
                <a:latin typeface="Times New Roman" panose="02020603050405020304" pitchFamily="18" charset="0"/>
                <a:ea typeface="Times New Roman"/>
                <a:cs typeface="Times New Roman" panose="02020603050405020304" pitchFamily="18" charset="0"/>
                <a:sym typeface="Times New Roman"/>
              </a:rPr>
              <a:t>Development Environment</a:t>
            </a:r>
            <a:r>
              <a:rPr lang="en-US" sz="2400" dirty="0">
                <a:latin typeface="Times New Roman" panose="02020603050405020304" pitchFamily="18" charset="0"/>
                <a:ea typeface="Times New Roman"/>
                <a:cs typeface="Times New Roman" panose="02020603050405020304" pitchFamily="18" charset="0"/>
                <a:sym typeface="Times New Roman"/>
              </a:rPr>
              <a:t>: </a:t>
            </a:r>
            <a:r>
              <a:rPr lang="en-US" sz="2400" dirty="0" err="1">
                <a:latin typeface="Times New Roman" panose="02020603050405020304" pitchFamily="18" charset="0"/>
                <a:ea typeface="Times New Roman"/>
                <a:cs typeface="Times New Roman" panose="02020603050405020304" pitchFamily="18" charset="0"/>
                <a:sym typeface="Times New Roman"/>
              </a:rPr>
              <a:t>Jupyter</a:t>
            </a:r>
            <a:r>
              <a:rPr lang="en-US" sz="2400" dirty="0">
                <a:latin typeface="Times New Roman" panose="02020603050405020304" pitchFamily="18" charset="0"/>
                <a:ea typeface="Times New Roman"/>
                <a:cs typeface="Times New Roman" panose="02020603050405020304" pitchFamily="18" charset="0"/>
                <a:sym typeface="Times New Roman"/>
              </a:rPr>
              <a:t> Notebooks, Kaggle</a:t>
            </a:r>
          </a:p>
        </p:txBody>
      </p:sp>
      <p:sp>
        <p:nvSpPr>
          <p:cNvPr id="173" name="Google Shape;173;g267e4b8dcd7_0_23"/>
          <p:cNvSpPr txBox="1">
            <a:spLocks noGrp="1"/>
          </p:cNvSpPr>
          <p:nvPr>
            <p:ph type="sldNum" idx="12"/>
          </p:nvPr>
        </p:nvSpPr>
        <p:spPr>
          <a:xfrm>
            <a:off x="9341400" y="6523670"/>
            <a:ext cx="2743200" cy="274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11</a:t>
            </a:fld>
            <a:endParaRPr/>
          </a:p>
        </p:txBody>
      </p:sp>
    </p:spTree>
    <p:extLst>
      <p:ext uri="{BB962C8B-B14F-4D97-AF65-F5344CB8AC3E}">
        <p14:creationId xmlns:p14="http://schemas.microsoft.com/office/powerpoint/2010/main" val="1633871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267e4b8dcd7_0_23"/>
          <p:cNvSpPr txBox="1">
            <a:spLocks noGrp="1"/>
          </p:cNvSpPr>
          <p:nvPr>
            <p:ph type="title"/>
          </p:nvPr>
        </p:nvSpPr>
        <p:spPr>
          <a:xfrm>
            <a:off x="261407" y="60130"/>
            <a:ext cx="11065800" cy="7200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Clr>
                <a:schemeClr val="dk1"/>
              </a:buClr>
              <a:buSzPts val="1100"/>
              <a:buFont typeface="Arial"/>
              <a:buNone/>
            </a:pPr>
            <a:r>
              <a:rPr lang="en-US" sz="3600" b="1" dirty="0">
                <a:latin typeface="Times New Roman" panose="02020603050405020304" pitchFamily="18" charset="0"/>
                <a:cs typeface="Times New Roman" panose="02020603050405020304" pitchFamily="18" charset="0"/>
              </a:rPr>
              <a:t>Modules Split-Up</a:t>
            </a:r>
            <a:endParaRPr sz="3600" b="1" dirty="0">
              <a:latin typeface="Times New Roman" panose="02020603050405020304" pitchFamily="18" charset="0"/>
              <a:cs typeface="Times New Roman" panose="02020603050405020304" pitchFamily="18" charset="0"/>
            </a:endParaRPr>
          </a:p>
        </p:txBody>
      </p:sp>
      <p:sp>
        <p:nvSpPr>
          <p:cNvPr id="172" name="Google Shape;172;g267e4b8dcd7_0_23"/>
          <p:cNvSpPr txBox="1">
            <a:spLocks noGrp="1"/>
          </p:cNvSpPr>
          <p:nvPr>
            <p:ph type="body" idx="1"/>
          </p:nvPr>
        </p:nvSpPr>
        <p:spPr>
          <a:xfrm>
            <a:off x="261407" y="1189370"/>
            <a:ext cx="10889193" cy="5220000"/>
          </a:xfrm>
          <a:prstGeom prst="rect">
            <a:avLst/>
          </a:prstGeom>
        </p:spPr>
        <p:txBody>
          <a:bodyPr spcFirstLastPara="1" wrap="square" lIns="91425" tIns="45700" rIns="91425" bIns="45700" anchor="t" anchorCtr="0">
            <a:noAutofit/>
          </a:bodyPr>
          <a:lstStyle/>
          <a:p>
            <a:pPr marL="800100" algn="just">
              <a:lnSpc>
                <a:spcPct val="150000"/>
              </a:lnSpc>
            </a:pPr>
            <a:r>
              <a:rPr lang="en-US" sz="2400" dirty="0" err="1">
                <a:latin typeface="Times New Roman" panose="02020603050405020304" pitchFamily="18" charset="0"/>
                <a:ea typeface="Times New Roman"/>
                <a:cs typeface="Times New Roman" panose="02020603050405020304" pitchFamily="18" charset="0"/>
                <a:sym typeface="Times New Roman"/>
              </a:rPr>
              <a:t>Saiprasad</a:t>
            </a:r>
            <a:r>
              <a:rPr lang="en-US" sz="2400" dirty="0">
                <a:latin typeface="Times New Roman" panose="02020603050405020304" pitchFamily="18" charset="0"/>
                <a:ea typeface="Times New Roman"/>
                <a:cs typeface="Times New Roman" panose="02020603050405020304" pitchFamily="18" charset="0"/>
                <a:sym typeface="Times New Roman"/>
              </a:rPr>
              <a:t> Mane: Website Design and App, Integrating model in website and app</a:t>
            </a:r>
          </a:p>
          <a:p>
            <a:pPr marL="800100" algn="just">
              <a:lnSpc>
                <a:spcPct val="150000"/>
              </a:lnSpc>
            </a:pPr>
            <a:r>
              <a:rPr lang="en-US" sz="2400" dirty="0">
                <a:latin typeface="Times New Roman" panose="02020603050405020304" pitchFamily="18" charset="0"/>
                <a:ea typeface="Times New Roman"/>
                <a:cs typeface="Times New Roman" panose="02020603050405020304" pitchFamily="18" charset="0"/>
                <a:sym typeface="Times New Roman"/>
              </a:rPr>
              <a:t>Pratham Raka: Designing and developing CNN model</a:t>
            </a:r>
          </a:p>
          <a:p>
            <a:pPr marL="800100" algn="just">
              <a:lnSpc>
                <a:spcPct val="150000"/>
              </a:lnSpc>
            </a:pPr>
            <a:r>
              <a:rPr lang="en-US" sz="2400" dirty="0">
                <a:latin typeface="Times New Roman" panose="02020603050405020304" pitchFamily="18" charset="0"/>
                <a:ea typeface="Times New Roman"/>
                <a:cs typeface="Times New Roman" panose="02020603050405020304" pitchFamily="18" charset="0"/>
                <a:sym typeface="Times New Roman"/>
              </a:rPr>
              <a:t>Roshan </a:t>
            </a:r>
            <a:r>
              <a:rPr lang="en-US" sz="2400" dirty="0" err="1">
                <a:latin typeface="Times New Roman" panose="02020603050405020304" pitchFamily="18" charset="0"/>
                <a:ea typeface="Times New Roman"/>
                <a:cs typeface="Times New Roman" panose="02020603050405020304" pitchFamily="18" charset="0"/>
                <a:sym typeface="Times New Roman"/>
              </a:rPr>
              <a:t>Gugale</a:t>
            </a:r>
            <a:r>
              <a:rPr lang="en-US" sz="2400" dirty="0">
                <a:latin typeface="Times New Roman" panose="02020603050405020304" pitchFamily="18" charset="0"/>
                <a:ea typeface="Times New Roman"/>
                <a:cs typeface="Times New Roman" panose="02020603050405020304" pitchFamily="18" charset="0"/>
                <a:sym typeface="Times New Roman"/>
              </a:rPr>
              <a:t> and Yash Mutha: Data acquisition, Data Pre-processing, Data Augmentation, Basic EDA, Research &amp; Documentation</a:t>
            </a:r>
          </a:p>
          <a:p>
            <a:pPr indent="0" algn="just">
              <a:lnSpc>
                <a:spcPct val="150000"/>
              </a:lnSpc>
              <a:buNone/>
            </a:pPr>
            <a:endParaRPr lang="en-US" sz="2400" dirty="0">
              <a:latin typeface="Times New Roman" panose="02020603050405020304" pitchFamily="18" charset="0"/>
              <a:ea typeface="Times New Roman"/>
              <a:cs typeface="Times New Roman" panose="02020603050405020304" pitchFamily="18" charset="0"/>
              <a:sym typeface="Times New Roman"/>
            </a:endParaRPr>
          </a:p>
          <a:p>
            <a:pPr indent="0" algn="just">
              <a:lnSpc>
                <a:spcPct val="150000"/>
              </a:lnSpc>
              <a:buNone/>
            </a:pPr>
            <a:r>
              <a:rPr lang="en-US" sz="2400" dirty="0">
                <a:latin typeface="Times New Roman" panose="02020603050405020304" pitchFamily="18" charset="0"/>
                <a:ea typeface="Times New Roman"/>
                <a:cs typeface="Times New Roman" panose="02020603050405020304" pitchFamily="18" charset="0"/>
                <a:sym typeface="Times New Roman"/>
              </a:rPr>
              <a:t>We are following Agile methodology in the project management, taking sprint in every week. Also we regularly follow up with our guide and mentor.</a:t>
            </a:r>
          </a:p>
        </p:txBody>
      </p:sp>
      <p:sp>
        <p:nvSpPr>
          <p:cNvPr id="173" name="Google Shape;173;g267e4b8dcd7_0_23"/>
          <p:cNvSpPr txBox="1">
            <a:spLocks noGrp="1"/>
          </p:cNvSpPr>
          <p:nvPr>
            <p:ph type="sldNum" idx="12"/>
          </p:nvPr>
        </p:nvSpPr>
        <p:spPr>
          <a:xfrm>
            <a:off x="9341400" y="6523670"/>
            <a:ext cx="2743200" cy="274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12</a:t>
            </a:fld>
            <a:endParaRPr/>
          </a:p>
        </p:txBody>
      </p:sp>
    </p:spTree>
    <p:extLst>
      <p:ext uri="{BB962C8B-B14F-4D97-AF65-F5344CB8AC3E}">
        <p14:creationId xmlns:p14="http://schemas.microsoft.com/office/powerpoint/2010/main" val="1655749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267e4b8dcd7_0_31"/>
          <p:cNvSpPr txBox="1">
            <a:spLocks noGrp="1"/>
          </p:cNvSpPr>
          <p:nvPr>
            <p:ph type="title"/>
          </p:nvPr>
        </p:nvSpPr>
        <p:spPr>
          <a:xfrm>
            <a:off x="101600" y="68034"/>
            <a:ext cx="11065800" cy="7200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Clr>
                <a:schemeClr val="dk1"/>
              </a:buClr>
              <a:buSzPts val="1100"/>
              <a:buFont typeface="Arial"/>
              <a:buNone/>
            </a:pPr>
            <a:r>
              <a:rPr lang="en-US" sz="3400" b="1" dirty="0">
                <a:latin typeface="Times New Roman" panose="02020603050405020304" pitchFamily="18" charset="0"/>
                <a:cs typeface="Times New Roman" panose="02020603050405020304" pitchFamily="18" charset="0"/>
              </a:rPr>
              <a:t>Results</a:t>
            </a:r>
            <a:endParaRPr sz="3400" b="1" dirty="0">
              <a:latin typeface="Times New Roman" panose="02020603050405020304" pitchFamily="18" charset="0"/>
              <a:cs typeface="Times New Roman" panose="02020603050405020304" pitchFamily="18" charset="0"/>
            </a:endParaRPr>
          </a:p>
        </p:txBody>
      </p:sp>
      <p:sp>
        <p:nvSpPr>
          <p:cNvPr id="180" name="Google Shape;180;g267e4b8dcd7_0_31"/>
          <p:cNvSpPr txBox="1">
            <a:spLocks noGrp="1"/>
          </p:cNvSpPr>
          <p:nvPr>
            <p:ph type="sldNum" idx="12"/>
          </p:nvPr>
        </p:nvSpPr>
        <p:spPr>
          <a:xfrm>
            <a:off x="9341400" y="6523670"/>
            <a:ext cx="2743200" cy="274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13</a:t>
            </a:fld>
            <a:endParaRPr dirty="0"/>
          </a:p>
        </p:txBody>
      </p:sp>
      <p:pic>
        <p:nvPicPr>
          <p:cNvPr id="4" name="Picture 3">
            <a:extLst>
              <a:ext uri="{FF2B5EF4-FFF2-40B4-BE49-F238E27FC236}">
                <a16:creationId xmlns:a16="http://schemas.microsoft.com/office/drawing/2014/main" id="{DEF1D221-1E8C-47A0-88D8-31A9044D6024}"/>
              </a:ext>
            </a:extLst>
          </p:cNvPr>
          <p:cNvPicPr>
            <a:picLocks noChangeAspect="1"/>
          </p:cNvPicPr>
          <p:nvPr/>
        </p:nvPicPr>
        <p:blipFill rotWithShape="1">
          <a:blip r:embed="rId3"/>
          <a:srcRect l="5209" t="32592" r="45902" b="16297"/>
          <a:stretch/>
        </p:blipFill>
        <p:spPr>
          <a:xfrm>
            <a:off x="520993" y="1461089"/>
            <a:ext cx="4241146" cy="2467444"/>
          </a:xfrm>
          <a:prstGeom prst="rect">
            <a:avLst/>
          </a:prstGeom>
        </p:spPr>
      </p:pic>
      <p:pic>
        <p:nvPicPr>
          <p:cNvPr id="6" name="Picture 5">
            <a:extLst>
              <a:ext uri="{FF2B5EF4-FFF2-40B4-BE49-F238E27FC236}">
                <a16:creationId xmlns:a16="http://schemas.microsoft.com/office/drawing/2014/main" id="{556B0344-FDED-48B1-A4AD-B3176BBEAA61}"/>
              </a:ext>
            </a:extLst>
          </p:cNvPr>
          <p:cNvPicPr>
            <a:picLocks noChangeAspect="1"/>
          </p:cNvPicPr>
          <p:nvPr/>
        </p:nvPicPr>
        <p:blipFill rotWithShape="1">
          <a:blip r:embed="rId4"/>
          <a:srcRect l="24722" t="23210" r="54306" b="42593"/>
          <a:stretch/>
        </p:blipFill>
        <p:spPr>
          <a:xfrm>
            <a:off x="520993" y="4097868"/>
            <a:ext cx="4324202" cy="2692098"/>
          </a:xfrm>
          <a:prstGeom prst="rect">
            <a:avLst/>
          </a:prstGeom>
        </p:spPr>
      </p:pic>
      <p:cxnSp>
        <p:nvCxnSpPr>
          <p:cNvPr id="12" name="Straight Connector 11">
            <a:extLst>
              <a:ext uri="{FF2B5EF4-FFF2-40B4-BE49-F238E27FC236}">
                <a16:creationId xmlns:a16="http://schemas.microsoft.com/office/drawing/2014/main" id="{380ED2FD-425B-4373-B6BE-30BD83353C30}"/>
              </a:ext>
            </a:extLst>
          </p:cNvPr>
          <p:cNvCxnSpPr>
            <a:cxnSpLocks/>
          </p:cNvCxnSpPr>
          <p:nvPr/>
        </p:nvCxnSpPr>
        <p:spPr>
          <a:xfrm>
            <a:off x="6019800" y="3693964"/>
            <a:ext cx="2612" cy="31640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D73267B-6270-91B6-3736-31A19A7B069E}"/>
              </a:ext>
            </a:extLst>
          </p:cNvPr>
          <p:cNvSpPr txBox="1"/>
          <p:nvPr/>
        </p:nvSpPr>
        <p:spPr>
          <a:xfrm>
            <a:off x="230717" y="1133338"/>
            <a:ext cx="6117166" cy="338554"/>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Model performance without using Data Augmentation</a:t>
            </a:r>
          </a:p>
        </p:txBody>
      </p:sp>
      <p:sp>
        <p:nvSpPr>
          <p:cNvPr id="10" name="Rectangle 9">
            <a:extLst>
              <a:ext uri="{FF2B5EF4-FFF2-40B4-BE49-F238E27FC236}">
                <a16:creationId xmlns:a16="http://schemas.microsoft.com/office/drawing/2014/main" id="{A2C15299-A069-A9ED-19E7-528A14912716}"/>
              </a:ext>
            </a:extLst>
          </p:cNvPr>
          <p:cNvSpPr/>
          <p:nvPr/>
        </p:nvSpPr>
        <p:spPr>
          <a:xfrm>
            <a:off x="6331770" y="1140609"/>
            <a:ext cx="5216493" cy="338554"/>
          </a:xfrm>
          <a:prstGeom prst="rect">
            <a:avLst/>
          </a:prstGeom>
        </p:spPr>
        <p:txBody>
          <a:bodyPr wrap="none">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Model Performance metrics without Data augmentation. </a:t>
            </a:r>
          </a:p>
        </p:txBody>
      </p:sp>
      <p:cxnSp>
        <p:nvCxnSpPr>
          <p:cNvPr id="13" name="Straight Connector 12">
            <a:extLst>
              <a:ext uri="{FF2B5EF4-FFF2-40B4-BE49-F238E27FC236}">
                <a16:creationId xmlns:a16="http://schemas.microsoft.com/office/drawing/2014/main" id="{D8EEE054-41B3-3A19-6F70-23A887DCDE07}"/>
              </a:ext>
            </a:extLst>
          </p:cNvPr>
          <p:cNvCxnSpPr>
            <a:cxnSpLocks/>
          </p:cNvCxnSpPr>
          <p:nvPr/>
        </p:nvCxnSpPr>
        <p:spPr>
          <a:xfrm>
            <a:off x="6017188" y="866097"/>
            <a:ext cx="2612" cy="31640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62C16CB4-65F5-EC66-94DE-FFBAF9139371}"/>
              </a:ext>
            </a:extLst>
          </p:cNvPr>
          <p:cNvPicPr>
            <a:picLocks noChangeAspect="1"/>
          </p:cNvPicPr>
          <p:nvPr/>
        </p:nvPicPr>
        <p:blipFill>
          <a:blip r:embed="rId5"/>
          <a:stretch>
            <a:fillRect/>
          </a:stretch>
        </p:blipFill>
        <p:spPr>
          <a:xfrm>
            <a:off x="6699277" y="1486434"/>
            <a:ext cx="4504789" cy="2611434"/>
          </a:xfrm>
          <a:prstGeom prst="rect">
            <a:avLst/>
          </a:prstGeom>
        </p:spPr>
      </p:pic>
      <p:pic>
        <p:nvPicPr>
          <p:cNvPr id="15" name="Picture 14">
            <a:extLst>
              <a:ext uri="{FF2B5EF4-FFF2-40B4-BE49-F238E27FC236}">
                <a16:creationId xmlns:a16="http://schemas.microsoft.com/office/drawing/2014/main" id="{56998968-7924-DDDF-7D80-3DCD22AB358D}"/>
              </a:ext>
            </a:extLst>
          </p:cNvPr>
          <p:cNvPicPr>
            <a:picLocks noChangeAspect="1"/>
          </p:cNvPicPr>
          <p:nvPr/>
        </p:nvPicPr>
        <p:blipFill>
          <a:blip r:embed="rId6"/>
          <a:stretch>
            <a:fillRect/>
          </a:stretch>
        </p:blipFill>
        <p:spPr>
          <a:xfrm>
            <a:off x="6699277" y="4105139"/>
            <a:ext cx="4657766" cy="276479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267e4b8dcd7_0_23"/>
          <p:cNvSpPr txBox="1">
            <a:spLocks noGrp="1"/>
          </p:cNvSpPr>
          <p:nvPr>
            <p:ph type="title"/>
          </p:nvPr>
        </p:nvSpPr>
        <p:spPr>
          <a:xfrm>
            <a:off x="261407" y="60130"/>
            <a:ext cx="11065800" cy="7200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Clr>
                <a:schemeClr val="dk1"/>
              </a:buClr>
              <a:buSzPts val="1100"/>
              <a:buFont typeface="Arial"/>
              <a:buNone/>
            </a:pPr>
            <a:r>
              <a:rPr lang="en-US" sz="3200" b="1" dirty="0">
                <a:latin typeface="Times New Roman" panose="02020603050405020304" pitchFamily="18" charset="0"/>
                <a:cs typeface="Times New Roman" panose="02020603050405020304" pitchFamily="18" charset="0"/>
              </a:rPr>
              <a:t>Transforming Healthcare: Our Project's Practical Impact</a:t>
            </a:r>
            <a:endParaRPr sz="3200" b="1" dirty="0">
              <a:latin typeface="Times New Roman" panose="02020603050405020304" pitchFamily="18" charset="0"/>
              <a:cs typeface="Times New Roman" panose="02020603050405020304" pitchFamily="18" charset="0"/>
            </a:endParaRPr>
          </a:p>
        </p:txBody>
      </p:sp>
      <p:sp>
        <p:nvSpPr>
          <p:cNvPr id="172" name="Google Shape;172;g267e4b8dcd7_0_23"/>
          <p:cNvSpPr txBox="1">
            <a:spLocks noGrp="1"/>
          </p:cNvSpPr>
          <p:nvPr>
            <p:ph type="body" idx="1"/>
          </p:nvPr>
        </p:nvSpPr>
        <p:spPr>
          <a:xfrm>
            <a:off x="375640" y="1176670"/>
            <a:ext cx="10837333" cy="5220000"/>
          </a:xfrm>
          <a:prstGeom prst="rect">
            <a:avLst/>
          </a:prstGeom>
        </p:spPr>
        <p:txBody>
          <a:bodyPr spcFirstLastPara="1" wrap="square" lIns="91425" tIns="45700" rIns="91425" bIns="45700" anchor="t" anchorCtr="0">
            <a:noAutofit/>
          </a:bodyPr>
          <a:lstStyle/>
          <a:p>
            <a:pPr marL="800100" algn="just">
              <a:lnSpc>
                <a:spcPct val="150000"/>
              </a:lnSpc>
            </a:pPr>
            <a:r>
              <a:rPr lang="en-US" sz="2200" u="sng" dirty="0">
                <a:latin typeface="Times New Roman" panose="02020603050405020304" pitchFamily="18" charset="0"/>
                <a:ea typeface="Times New Roman"/>
                <a:cs typeface="Times New Roman" panose="02020603050405020304" pitchFamily="18" charset="0"/>
                <a:sym typeface="Times New Roman"/>
              </a:rPr>
              <a:t>Early Detection for Improved Treatment:</a:t>
            </a:r>
            <a:r>
              <a:rPr lang="en-US" sz="2200" dirty="0">
                <a:latin typeface="Times New Roman" panose="02020603050405020304" pitchFamily="18" charset="0"/>
                <a:ea typeface="Times New Roman"/>
                <a:cs typeface="Times New Roman" panose="02020603050405020304" pitchFamily="18" charset="0"/>
                <a:sym typeface="Times New Roman"/>
              </a:rPr>
              <a:t> Enable early and accurate diagnosis of skin cancer, contributing to improved treatment outcomes and potentially saving lives.</a:t>
            </a:r>
          </a:p>
          <a:p>
            <a:pPr indent="0" algn="just">
              <a:lnSpc>
                <a:spcPct val="150000"/>
              </a:lnSpc>
              <a:buNone/>
            </a:pPr>
            <a:endParaRPr lang="en-US" sz="2200" dirty="0">
              <a:latin typeface="Times New Roman" panose="02020603050405020304" pitchFamily="18" charset="0"/>
              <a:ea typeface="Times New Roman"/>
              <a:cs typeface="Times New Roman" panose="02020603050405020304" pitchFamily="18" charset="0"/>
              <a:sym typeface="Times New Roman"/>
            </a:endParaRPr>
          </a:p>
          <a:p>
            <a:pPr marL="800100" algn="just">
              <a:lnSpc>
                <a:spcPct val="150000"/>
              </a:lnSpc>
            </a:pPr>
            <a:r>
              <a:rPr lang="en-US" sz="2200" u="sng" dirty="0">
                <a:latin typeface="Times New Roman" panose="02020603050405020304" pitchFamily="18" charset="0"/>
                <a:ea typeface="Times New Roman"/>
                <a:cs typeface="Times New Roman" panose="02020603050405020304" pitchFamily="18" charset="0"/>
                <a:sym typeface="Times New Roman"/>
              </a:rPr>
              <a:t>Reduced Healthcare Burden:</a:t>
            </a:r>
            <a:r>
              <a:rPr lang="en-US" sz="2200" dirty="0">
                <a:latin typeface="Times New Roman" panose="02020603050405020304" pitchFamily="18" charset="0"/>
                <a:ea typeface="Times New Roman"/>
                <a:cs typeface="Times New Roman" panose="02020603050405020304" pitchFamily="18" charset="0"/>
                <a:sym typeface="Times New Roman"/>
              </a:rPr>
              <a:t> Try to alleviate the strain on healthcare systems by providing a cost-effective and efficient tool for skin cancer diagnosis, facilitating timely interventions.</a:t>
            </a:r>
          </a:p>
          <a:p>
            <a:pPr indent="0" algn="just">
              <a:lnSpc>
                <a:spcPct val="150000"/>
              </a:lnSpc>
              <a:buNone/>
            </a:pPr>
            <a:endParaRPr lang="en-US" sz="2200" dirty="0">
              <a:latin typeface="Times New Roman" panose="02020603050405020304" pitchFamily="18" charset="0"/>
              <a:ea typeface="Times New Roman"/>
              <a:cs typeface="Times New Roman" panose="02020603050405020304" pitchFamily="18" charset="0"/>
              <a:sym typeface="Times New Roman"/>
            </a:endParaRPr>
          </a:p>
          <a:p>
            <a:pPr marL="800100" algn="just">
              <a:lnSpc>
                <a:spcPct val="150000"/>
              </a:lnSpc>
            </a:pPr>
            <a:r>
              <a:rPr lang="en-US" sz="2200" u="sng" dirty="0">
                <a:latin typeface="Times New Roman" panose="02020603050405020304" pitchFamily="18" charset="0"/>
                <a:ea typeface="Times New Roman"/>
                <a:cs typeface="Times New Roman" panose="02020603050405020304" pitchFamily="18" charset="0"/>
                <a:sym typeface="Times New Roman"/>
              </a:rPr>
              <a:t>Accessible Healthcare:</a:t>
            </a:r>
            <a:r>
              <a:rPr lang="en-US" sz="2200" dirty="0">
                <a:latin typeface="Times New Roman" panose="02020603050405020304" pitchFamily="18" charset="0"/>
                <a:ea typeface="Times New Roman"/>
                <a:cs typeface="Times New Roman" panose="02020603050405020304" pitchFamily="18" charset="0"/>
                <a:sym typeface="Times New Roman"/>
              </a:rPr>
              <a:t> Increase accessibility to skin cancer diagnosis, especially in remote or underserved areas, promoting wider healthcare inclusivity and awareness.</a:t>
            </a:r>
          </a:p>
        </p:txBody>
      </p:sp>
      <p:sp>
        <p:nvSpPr>
          <p:cNvPr id="173" name="Google Shape;173;g267e4b8dcd7_0_23"/>
          <p:cNvSpPr txBox="1">
            <a:spLocks noGrp="1"/>
          </p:cNvSpPr>
          <p:nvPr>
            <p:ph type="sldNum" idx="12"/>
          </p:nvPr>
        </p:nvSpPr>
        <p:spPr>
          <a:xfrm>
            <a:off x="9341400" y="6523670"/>
            <a:ext cx="2743200" cy="274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14</a:t>
            </a:fld>
            <a:endParaRPr/>
          </a:p>
        </p:txBody>
      </p:sp>
    </p:spTree>
    <p:extLst>
      <p:ext uri="{BB962C8B-B14F-4D97-AF65-F5344CB8AC3E}">
        <p14:creationId xmlns:p14="http://schemas.microsoft.com/office/powerpoint/2010/main" val="3206416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267e4b8dcd7_0_23"/>
          <p:cNvSpPr txBox="1">
            <a:spLocks noGrp="1"/>
          </p:cNvSpPr>
          <p:nvPr>
            <p:ph type="title"/>
          </p:nvPr>
        </p:nvSpPr>
        <p:spPr>
          <a:xfrm>
            <a:off x="261407" y="60130"/>
            <a:ext cx="11065800" cy="7200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Clr>
                <a:schemeClr val="dk1"/>
              </a:buClr>
              <a:buSzPts val="1100"/>
              <a:buFont typeface="Arial"/>
              <a:buNone/>
            </a:pPr>
            <a:r>
              <a:rPr lang="en-US" sz="3600" b="1" dirty="0">
                <a:latin typeface="Times New Roman" panose="02020603050405020304" pitchFamily="18" charset="0"/>
                <a:cs typeface="Times New Roman" panose="02020603050405020304" pitchFamily="18" charset="0"/>
              </a:rPr>
              <a:t>Conclusion</a:t>
            </a:r>
            <a:endParaRPr sz="3600" b="1" dirty="0">
              <a:latin typeface="Times New Roman" panose="02020603050405020304" pitchFamily="18" charset="0"/>
              <a:cs typeface="Times New Roman" panose="02020603050405020304" pitchFamily="18" charset="0"/>
            </a:endParaRPr>
          </a:p>
        </p:txBody>
      </p:sp>
      <p:sp>
        <p:nvSpPr>
          <p:cNvPr id="172" name="Google Shape;172;g267e4b8dcd7_0_23"/>
          <p:cNvSpPr txBox="1">
            <a:spLocks noGrp="1"/>
          </p:cNvSpPr>
          <p:nvPr>
            <p:ph type="body" idx="1"/>
          </p:nvPr>
        </p:nvSpPr>
        <p:spPr>
          <a:xfrm>
            <a:off x="384107" y="1303670"/>
            <a:ext cx="10820400" cy="5220000"/>
          </a:xfrm>
          <a:prstGeom prst="rect">
            <a:avLst/>
          </a:prstGeom>
        </p:spPr>
        <p:txBody>
          <a:bodyPr spcFirstLastPara="1" wrap="square" lIns="91425" tIns="45700" rIns="91425" bIns="45700" anchor="t" anchorCtr="0">
            <a:noAutofit/>
          </a:bodyPr>
          <a:lstStyle/>
          <a:p>
            <a:pPr indent="0" algn="just">
              <a:lnSpc>
                <a:spcPct val="150000"/>
              </a:lnSpc>
              <a:buNone/>
            </a:pPr>
            <a:r>
              <a:rPr lang="en-US" sz="2200" dirty="0">
                <a:latin typeface="Times New Roman" panose="02020603050405020304" pitchFamily="18" charset="0"/>
                <a:ea typeface="Times New Roman"/>
                <a:cs typeface="Times New Roman" panose="02020603050405020304" pitchFamily="18" charset="0"/>
                <a:sym typeface="Times New Roman"/>
              </a:rPr>
              <a:t>In this project, we utilized a dataset with seven skin cancer types, employing augmentation for size expansion. Our goal was to propose a skin cancer classification method using deep learning and neural networks. To address overfitting, we incorporated regularization, achieving an impressive 97.92% accuracy. The model outperformed many existing methods in accuracy, precision, recall, sensitivity, and specificity, standing out for its simplicity and lightweight design. Future work aims to develop even lighter architectures while maintaining accuracy for efficient skin cancer detection.</a:t>
            </a:r>
          </a:p>
        </p:txBody>
      </p:sp>
      <p:sp>
        <p:nvSpPr>
          <p:cNvPr id="173" name="Google Shape;173;g267e4b8dcd7_0_23"/>
          <p:cNvSpPr txBox="1">
            <a:spLocks noGrp="1"/>
          </p:cNvSpPr>
          <p:nvPr>
            <p:ph type="sldNum" idx="12"/>
          </p:nvPr>
        </p:nvSpPr>
        <p:spPr>
          <a:xfrm>
            <a:off x="9341400" y="6523670"/>
            <a:ext cx="2743200" cy="274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15</a:t>
            </a:fld>
            <a:endParaRPr/>
          </a:p>
        </p:txBody>
      </p:sp>
    </p:spTree>
    <p:extLst>
      <p:ext uri="{BB962C8B-B14F-4D97-AF65-F5344CB8AC3E}">
        <p14:creationId xmlns:p14="http://schemas.microsoft.com/office/powerpoint/2010/main" val="3115485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267e4b8dcd7_0_23"/>
          <p:cNvSpPr txBox="1">
            <a:spLocks noGrp="1"/>
          </p:cNvSpPr>
          <p:nvPr>
            <p:ph type="title"/>
          </p:nvPr>
        </p:nvSpPr>
        <p:spPr>
          <a:xfrm>
            <a:off x="261407" y="60130"/>
            <a:ext cx="11065800" cy="7200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Clr>
                <a:schemeClr val="dk1"/>
              </a:buClr>
              <a:buSzPts val="1100"/>
              <a:buFont typeface="Arial"/>
              <a:buNone/>
            </a:pPr>
            <a:r>
              <a:rPr lang="en-US" sz="3600" b="1" dirty="0">
                <a:latin typeface="Times New Roman" panose="02020603050405020304" pitchFamily="18" charset="0"/>
                <a:cs typeface="Times New Roman" panose="02020603050405020304" pitchFamily="18" charset="0"/>
              </a:rPr>
              <a:t>Intended Future Work</a:t>
            </a:r>
            <a:endParaRPr sz="3600" b="1" dirty="0">
              <a:latin typeface="Times New Roman" panose="02020603050405020304" pitchFamily="18" charset="0"/>
              <a:cs typeface="Times New Roman" panose="02020603050405020304" pitchFamily="18" charset="0"/>
            </a:endParaRPr>
          </a:p>
        </p:txBody>
      </p:sp>
      <p:sp>
        <p:nvSpPr>
          <p:cNvPr id="172" name="Google Shape;172;g267e4b8dcd7_0_23"/>
          <p:cNvSpPr txBox="1">
            <a:spLocks noGrp="1"/>
          </p:cNvSpPr>
          <p:nvPr>
            <p:ph type="body" idx="1"/>
          </p:nvPr>
        </p:nvSpPr>
        <p:spPr>
          <a:xfrm>
            <a:off x="261407" y="1041900"/>
            <a:ext cx="10914593" cy="5220000"/>
          </a:xfrm>
          <a:prstGeom prst="rect">
            <a:avLst/>
          </a:prstGeom>
        </p:spPr>
        <p:txBody>
          <a:bodyPr spcFirstLastPara="1" wrap="square" lIns="91425" tIns="45700" rIns="91425" bIns="45700" anchor="t" anchorCtr="0">
            <a:noAutofit/>
          </a:bodyPr>
          <a:lstStyle/>
          <a:p>
            <a:pPr marL="800100" algn="just">
              <a:lnSpc>
                <a:spcPct val="150000"/>
              </a:lnSpc>
            </a:pPr>
            <a:r>
              <a:rPr lang="en-US" sz="2100" u="sng" dirty="0">
                <a:latin typeface="Times New Roman" panose="02020603050405020304" pitchFamily="18" charset="0"/>
                <a:ea typeface="Times New Roman"/>
                <a:cs typeface="Times New Roman" panose="02020603050405020304" pitchFamily="18" charset="0"/>
                <a:sym typeface="Times New Roman"/>
              </a:rPr>
              <a:t>Mobile App &amp; Website Development</a:t>
            </a:r>
            <a:r>
              <a:rPr lang="en-US" sz="2100" dirty="0">
                <a:latin typeface="Times New Roman" panose="02020603050405020304" pitchFamily="18" charset="0"/>
                <a:ea typeface="Times New Roman"/>
                <a:cs typeface="Times New Roman" panose="02020603050405020304" pitchFamily="18" charset="0"/>
                <a:sym typeface="Times New Roman"/>
              </a:rPr>
              <a:t>: Continue to develop app and website for this system by adding more features. Improve user experience also.</a:t>
            </a:r>
          </a:p>
          <a:p>
            <a:pPr marL="800100" algn="just">
              <a:lnSpc>
                <a:spcPct val="150000"/>
              </a:lnSpc>
            </a:pPr>
            <a:r>
              <a:rPr lang="en-US" sz="2100" u="sng" dirty="0">
                <a:latin typeface="Times New Roman" panose="02020603050405020304" pitchFamily="18" charset="0"/>
                <a:ea typeface="Times New Roman"/>
                <a:cs typeface="Times New Roman" panose="02020603050405020304" pitchFamily="18" charset="0"/>
                <a:sym typeface="Times New Roman"/>
              </a:rPr>
              <a:t>Continuous Improvement</a:t>
            </a:r>
            <a:r>
              <a:rPr lang="en-US" sz="2100" dirty="0">
                <a:latin typeface="Times New Roman" panose="02020603050405020304" pitchFamily="18" charset="0"/>
                <a:ea typeface="Times New Roman"/>
                <a:cs typeface="Times New Roman" panose="02020603050405020304" pitchFamily="18" charset="0"/>
                <a:sym typeface="Times New Roman"/>
              </a:rPr>
              <a:t>: Establish a feedback loop, collaborate with healthcare providers, and research capabilities to enhance model accuracy and expand utility.</a:t>
            </a:r>
          </a:p>
          <a:p>
            <a:pPr marL="800100" algn="just">
              <a:lnSpc>
                <a:spcPct val="150000"/>
              </a:lnSpc>
            </a:pPr>
            <a:r>
              <a:rPr lang="en-US" sz="2100" u="sng" dirty="0">
                <a:latin typeface="Times New Roman" panose="02020603050405020304" pitchFamily="18" charset="0"/>
                <a:ea typeface="Times New Roman"/>
                <a:cs typeface="Times New Roman" panose="02020603050405020304" pitchFamily="18" charset="0"/>
                <a:sym typeface="Times New Roman"/>
              </a:rPr>
              <a:t>Search for larger dataset</a:t>
            </a:r>
            <a:r>
              <a:rPr lang="en-US" sz="2100" dirty="0">
                <a:latin typeface="Times New Roman" panose="02020603050405020304" pitchFamily="18" charset="0"/>
                <a:ea typeface="Times New Roman"/>
                <a:cs typeface="Times New Roman" panose="02020603050405020304" pitchFamily="18" charset="0"/>
                <a:sym typeface="Times New Roman"/>
              </a:rPr>
              <a:t>: Stay in touch with hospitals to access their datasets. Integrate this recent real time dataset with ours to improve model`s performance.</a:t>
            </a:r>
          </a:p>
          <a:p>
            <a:pPr marL="800100" algn="just">
              <a:lnSpc>
                <a:spcPct val="150000"/>
              </a:lnSpc>
            </a:pPr>
            <a:r>
              <a:rPr lang="en-US" sz="2100" u="sng" dirty="0">
                <a:latin typeface="Times New Roman" panose="02020603050405020304" pitchFamily="18" charset="0"/>
                <a:ea typeface="Times New Roman"/>
                <a:cs typeface="Times New Roman" panose="02020603050405020304" pitchFamily="18" charset="0"/>
                <a:sym typeface="Times New Roman"/>
              </a:rPr>
              <a:t>Use of Nvidia Server</a:t>
            </a:r>
            <a:r>
              <a:rPr lang="en-US" sz="2100" dirty="0">
                <a:latin typeface="Times New Roman" panose="02020603050405020304" pitchFamily="18" charset="0"/>
                <a:ea typeface="Times New Roman"/>
                <a:cs typeface="Times New Roman" panose="02020603050405020304" pitchFamily="18" charset="0"/>
                <a:sym typeface="Times New Roman"/>
              </a:rPr>
              <a:t>: Train our large datasets on Nvidia servers available at our college to reduce computational cost and time for training.</a:t>
            </a:r>
          </a:p>
          <a:p>
            <a:pPr marL="800100" algn="just">
              <a:lnSpc>
                <a:spcPct val="150000"/>
              </a:lnSpc>
            </a:pPr>
            <a:r>
              <a:rPr lang="en-US" sz="2100" u="sng" dirty="0">
                <a:latin typeface="Times New Roman" panose="02020603050405020304" pitchFamily="18" charset="0"/>
                <a:ea typeface="Times New Roman"/>
                <a:cs typeface="Times New Roman" panose="02020603050405020304" pitchFamily="18" charset="0"/>
                <a:sym typeface="Times New Roman"/>
              </a:rPr>
              <a:t>Lightweight model:  </a:t>
            </a:r>
            <a:r>
              <a:rPr lang="en-US" sz="2100" dirty="0">
                <a:latin typeface="Times New Roman" panose="02020603050405020304" pitchFamily="18" charset="0"/>
                <a:ea typeface="Times New Roman"/>
                <a:cs typeface="Times New Roman" panose="02020603050405020304" pitchFamily="18" charset="0"/>
                <a:sym typeface="Times New Roman"/>
              </a:rPr>
              <a:t>To develop even lighter architectures while maintaining accuracy for efficient skin cancer detection.</a:t>
            </a:r>
          </a:p>
        </p:txBody>
      </p:sp>
      <p:sp>
        <p:nvSpPr>
          <p:cNvPr id="173" name="Google Shape;173;g267e4b8dcd7_0_23"/>
          <p:cNvSpPr txBox="1">
            <a:spLocks noGrp="1"/>
          </p:cNvSpPr>
          <p:nvPr>
            <p:ph type="sldNum" idx="12"/>
          </p:nvPr>
        </p:nvSpPr>
        <p:spPr>
          <a:xfrm>
            <a:off x="9341400" y="6523670"/>
            <a:ext cx="2743200" cy="274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16</a:t>
            </a:fld>
            <a:endParaRPr/>
          </a:p>
        </p:txBody>
      </p:sp>
    </p:spTree>
    <p:extLst>
      <p:ext uri="{BB962C8B-B14F-4D97-AF65-F5344CB8AC3E}">
        <p14:creationId xmlns:p14="http://schemas.microsoft.com/office/powerpoint/2010/main" val="605835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267e4b8dcd7_0_23"/>
          <p:cNvSpPr txBox="1">
            <a:spLocks noGrp="1"/>
          </p:cNvSpPr>
          <p:nvPr>
            <p:ph type="title"/>
          </p:nvPr>
        </p:nvSpPr>
        <p:spPr>
          <a:xfrm>
            <a:off x="261407" y="60130"/>
            <a:ext cx="11065800" cy="7200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Clr>
                <a:schemeClr val="dk1"/>
              </a:buClr>
              <a:buSzPts val="1100"/>
              <a:buFont typeface="Arial"/>
              <a:buNone/>
            </a:pPr>
            <a:r>
              <a:rPr lang="en-US" sz="3600" b="1" dirty="0">
                <a:latin typeface="Times New Roman" panose="02020603050405020304" pitchFamily="18" charset="0"/>
                <a:cs typeface="Times New Roman" panose="02020603050405020304" pitchFamily="18" charset="0"/>
              </a:rPr>
              <a:t>References</a:t>
            </a:r>
            <a:endParaRPr sz="3600" b="1" dirty="0">
              <a:latin typeface="Times New Roman" panose="02020603050405020304" pitchFamily="18" charset="0"/>
              <a:cs typeface="Times New Roman" panose="02020603050405020304" pitchFamily="18" charset="0"/>
            </a:endParaRPr>
          </a:p>
        </p:txBody>
      </p:sp>
      <p:sp>
        <p:nvSpPr>
          <p:cNvPr id="172" name="Google Shape;172;g267e4b8dcd7_0_23"/>
          <p:cNvSpPr txBox="1">
            <a:spLocks noGrp="1"/>
          </p:cNvSpPr>
          <p:nvPr>
            <p:ph type="body" idx="1"/>
          </p:nvPr>
        </p:nvSpPr>
        <p:spPr>
          <a:xfrm>
            <a:off x="0" y="1041900"/>
            <a:ext cx="11940987" cy="5220000"/>
          </a:xfrm>
          <a:prstGeom prst="rect">
            <a:avLst/>
          </a:prstGeom>
        </p:spPr>
        <p:txBody>
          <a:bodyPr spcFirstLastPara="1" wrap="square" lIns="91425" tIns="45700" rIns="91425" bIns="45700" anchor="t" anchorCtr="0">
            <a:noAutofit/>
          </a:bodyPr>
          <a:lstStyle/>
          <a:p>
            <a:pPr marL="742950" indent="-285750" algn="just">
              <a:lnSpc>
                <a:spcPct val="150000"/>
              </a:lnSpc>
            </a:pPr>
            <a:r>
              <a:rPr lang="en-US" sz="1400" dirty="0" err="1">
                <a:effectLst/>
                <a:latin typeface="Times New Roman" panose="02020603050405020304" pitchFamily="18" charset="0"/>
                <a:ea typeface="Times New Roman" panose="02020603050405020304" pitchFamily="18" charset="0"/>
              </a:rPr>
              <a:t>Stefanczyk</a:t>
            </a:r>
            <a:r>
              <a:rPr lang="en-US" sz="1400" dirty="0">
                <a:effectLst/>
                <a:latin typeface="Times New Roman" panose="02020603050405020304" pitchFamily="18" charset="0"/>
                <a:ea typeface="Times New Roman" panose="02020603050405020304" pitchFamily="18" charset="0"/>
              </a:rPr>
              <a:t>, M. and </a:t>
            </a:r>
            <a:r>
              <a:rPr lang="en-US" sz="1400" dirty="0" err="1">
                <a:effectLst/>
                <a:latin typeface="Times New Roman" panose="02020603050405020304" pitchFamily="18" charset="0"/>
                <a:ea typeface="Times New Roman" panose="02020603050405020304" pitchFamily="18" charset="0"/>
              </a:rPr>
              <a:t>Bochenski</a:t>
            </a:r>
            <a:r>
              <a:rPr lang="en-US" sz="1400" dirty="0">
                <a:effectLst/>
                <a:latin typeface="Times New Roman" panose="02020603050405020304" pitchFamily="18" charset="0"/>
                <a:ea typeface="Times New Roman" panose="02020603050405020304" pitchFamily="18" charset="0"/>
              </a:rPr>
              <a:t>, T., 2020. “Mixing deep learning with a classical vision for object recognition”. Journal of WSCG, Vol.28, No.1-2, 2020  </a:t>
            </a:r>
          </a:p>
          <a:p>
            <a:pPr marL="742950" indent="-285750" algn="just">
              <a:lnSpc>
                <a:spcPct val="150000"/>
              </a:lnSpc>
            </a:pPr>
            <a:r>
              <a:rPr lang="en-US" sz="1400" dirty="0">
                <a:effectLst/>
                <a:latin typeface="Times New Roman" panose="02020603050405020304" pitchFamily="18" charset="0"/>
                <a:ea typeface="Times New Roman" panose="02020603050405020304" pitchFamily="18" charset="0"/>
              </a:rPr>
              <a:t>Gour, N. and Khanna, P., 2021. “Multi-class multilabel ophthalmological disease detection using transfer learning based convolutional neural network”. Biomedical Signal Processing and Control, 66, p.102329.  </a:t>
            </a:r>
          </a:p>
          <a:p>
            <a:pPr marL="742950" indent="-285750" algn="just">
              <a:lnSpc>
                <a:spcPct val="150000"/>
              </a:lnSpc>
            </a:pPr>
            <a:r>
              <a:rPr lang="en-US" sz="1400" dirty="0" err="1">
                <a:effectLst/>
                <a:latin typeface="Times New Roman" panose="02020603050405020304" pitchFamily="18" charset="0"/>
                <a:ea typeface="Times New Roman" panose="02020603050405020304" pitchFamily="18" charset="0"/>
              </a:rPr>
              <a:t>Junayed</a:t>
            </a:r>
            <a:r>
              <a:rPr lang="en-US" sz="1400" dirty="0">
                <a:effectLst/>
                <a:latin typeface="Times New Roman" panose="02020603050405020304" pitchFamily="18" charset="0"/>
                <a:ea typeface="Times New Roman" panose="02020603050405020304" pitchFamily="18" charset="0"/>
              </a:rPr>
              <a:t>, M.S., </a:t>
            </a:r>
            <a:r>
              <a:rPr lang="en-US" sz="1400" dirty="0" err="1">
                <a:effectLst/>
                <a:latin typeface="Times New Roman" panose="02020603050405020304" pitchFamily="18" charset="0"/>
                <a:ea typeface="Times New Roman" panose="02020603050405020304" pitchFamily="18" charset="0"/>
              </a:rPr>
              <a:t>Sakib</a:t>
            </a:r>
            <a:r>
              <a:rPr lang="en-US" sz="1400" dirty="0">
                <a:effectLst/>
                <a:latin typeface="Times New Roman" panose="02020603050405020304" pitchFamily="18" charset="0"/>
                <a:ea typeface="Times New Roman" panose="02020603050405020304" pitchFamily="18" charset="0"/>
              </a:rPr>
              <a:t>, A.N.M., Anjum, N., Islam, M.B. and Jeny, A.A., 2020, December.  </a:t>
            </a:r>
            <a:r>
              <a:rPr lang="en-US" sz="1400" dirty="0" err="1">
                <a:effectLst/>
                <a:latin typeface="Times New Roman" panose="02020603050405020304" pitchFamily="18" charset="0"/>
                <a:ea typeface="Times New Roman" panose="02020603050405020304" pitchFamily="18" charset="0"/>
              </a:rPr>
              <a:t>EczemaNet</a:t>
            </a:r>
            <a:r>
              <a:rPr lang="en-US" sz="1400" dirty="0">
                <a:effectLst/>
                <a:latin typeface="Times New Roman" panose="02020603050405020304" pitchFamily="18" charset="0"/>
                <a:ea typeface="Times New Roman" panose="02020603050405020304" pitchFamily="18" charset="0"/>
              </a:rPr>
              <a:t>.  “A Deep CNN-based Eczema Diseases Classification”. In 2020 IEEE 4th International Conference on Image Processing, Applications and Systems (IPAS) (pp. 174-179). IEEE.  </a:t>
            </a:r>
          </a:p>
          <a:p>
            <a:pPr marL="742950" indent="-285750" algn="just">
              <a:lnSpc>
                <a:spcPct val="150000"/>
              </a:lnSpc>
            </a:pPr>
            <a:r>
              <a:rPr lang="en-US" sz="1400" dirty="0" err="1">
                <a:effectLst/>
                <a:latin typeface="Times New Roman" panose="02020603050405020304" pitchFamily="18" charset="0"/>
                <a:ea typeface="Times New Roman" panose="02020603050405020304" pitchFamily="18" charset="0"/>
              </a:rPr>
              <a:t>Nahata</a:t>
            </a:r>
            <a:r>
              <a:rPr lang="en-US" sz="1400" dirty="0">
                <a:effectLst/>
                <a:latin typeface="Times New Roman" panose="02020603050405020304" pitchFamily="18" charset="0"/>
                <a:ea typeface="Times New Roman" panose="02020603050405020304" pitchFamily="18" charset="0"/>
              </a:rPr>
              <a:t>, H. and Singh, S.P., 2020. “Deep learning solutions for skin cancer detection and diagnosis.” In Machine Learning with Health Care Perspective (pp. 159-182). Springer, Cham.  </a:t>
            </a:r>
          </a:p>
          <a:p>
            <a:pPr marL="742950" indent="-285750" algn="just">
              <a:lnSpc>
                <a:spcPct val="150000"/>
              </a:lnSpc>
            </a:pPr>
            <a:r>
              <a:rPr lang="en-US" sz="1400" dirty="0">
                <a:effectLst/>
                <a:latin typeface="Times New Roman" panose="02020603050405020304" pitchFamily="18" charset="0"/>
                <a:ea typeface="Times New Roman" panose="02020603050405020304" pitchFamily="18" charset="0"/>
              </a:rPr>
              <a:t>J. Vineeth, S. Hemanth, C. V. Rao, N. Pavankumar, H. </a:t>
            </a:r>
            <a:r>
              <a:rPr lang="en-US" sz="1400" dirty="0" err="1">
                <a:effectLst/>
                <a:latin typeface="Times New Roman" panose="02020603050405020304" pitchFamily="18" charset="0"/>
                <a:ea typeface="Times New Roman" panose="02020603050405020304" pitchFamily="18" charset="0"/>
              </a:rPr>
              <a:t>Jayanna</a:t>
            </a:r>
            <a:r>
              <a:rPr lang="en-US" sz="1400" dirty="0">
                <a:effectLst/>
                <a:latin typeface="Times New Roman" panose="02020603050405020304" pitchFamily="18" charset="0"/>
                <a:ea typeface="Times New Roman" panose="02020603050405020304" pitchFamily="18" charset="0"/>
              </a:rPr>
              <a:t> and C. Janardhan, "Skin cancer detection using deep learning," 2022 Fourth International Conference on Cognitive Computing and Information Processing (CCIP), Bengaluru, India, 2022, pp. 1-6, </a:t>
            </a:r>
            <a:r>
              <a:rPr lang="en-US" sz="1400" dirty="0" err="1">
                <a:effectLst/>
                <a:latin typeface="Times New Roman" panose="02020603050405020304" pitchFamily="18" charset="0"/>
                <a:ea typeface="Times New Roman" panose="02020603050405020304" pitchFamily="18" charset="0"/>
              </a:rPr>
              <a:t>doi</a:t>
            </a:r>
            <a:r>
              <a:rPr lang="en-US" sz="1400" dirty="0">
                <a:effectLst/>
                <a:latin typeface="Times New Roman" panose="02020603050405020304" pitchFamily="18" charset="0"/>
                <a:ea typeface="Times New Roman" panose="02020603050405020304" pitchFamily="18" charset="0"/>
              </a:rPr>
              <a:t>: 10.1109/CCIP57447.2022.10058685.</a:t>
            </a:r>
          </a:p>
          <a:p>
            <a:pPr marL="742950" indent="-285750" algn="just">
              <a:lnSpc>
                <a:spcPct val="150000"/>
              </a:lnSpc>
            </a:pPr>
            <a:r>
              <a:rPr lang="en-US" sz="1400" dirty="0">
                <a:effectLst/>
                <a:latin typeface="Times New Roman" panose="02020603050405020304" pitchFamily="18" charset="0"/>
                <a:ea typeface="Times New Roman" panose="02020603050405020304" pitchFamily="18" charset="0"/>
              </a:rPr>
              <a:t>R. R. Subramanian, D. </a:t>
            </a:r>
            <a:r>
              <a:rPr lang="en-US" sz="1400" dirty="0" err="1">
                <a:effectLst/>
                <a:latin typeface="Times New Roman" panose="02020603050405020304" pitchFamily="18" charset="0"/>
                <a:ea typeface="Times New Roman" panose="02020603050405020304" pitchFamily="18" charset="0"/>
              </a:rPr>
              <a:t>Achuth</a:t>
            </a:r>
            <a:r>
              <a:rPr lang="en-US" sz="1400" dirty="0">
                <a:effectLst/>
                <a:latin typeface="Times New Roman" panose="02020603050405020304" pitchFamily="18" charset="0"/>
                <a:ea typeface="Times New Roman" panose="02020603050405020304" pitchFamily="18" charset="0"/>
              </a:rPr>
              <a:t>, P. S. Kumar, K. Naveen </a:t>
            </a:r>
            <a:r>
              <a:rPr lang="en-US" sz="1400" dirty="0" err="1">
                <a:effectLst/>
                <a:latin typeface="Times New Roman" panose="02020603050405020304" pitchFamily="18" charset="0"/>
                <a:ea typeface="Times New Roman" panose="02020603050405020304" pitchFamily="18" charset="0"/>
              </a:rPr>
              <a:t>kumar</a:t>
            </a:r>
            <a:r>
              <a:rPr lang="en-US" sz="1400" dirty="0">
                <a:effectLst/>
                <a:latin typeface="Times New Roman" panose="02020603050405020304" pitchFamily="18" charset="0"/>
                <a:ea typeface="Times New Roman" panose="02020603050405020304" pitchFamily="18" charset="0"/>
              </a:rPr>
              <a:t> Reddy, S. Amara and A. S. Chowdary, "Skin cancer classification using Convolutional neural networks," 2021 11th International Conference on Cloud Computing, Data Science &amp; Engineering (Confluence), Noida, India, 2021, pp. 13-19, </a:t>
            </a:r>
            <a:r>
              <a:rPr lang="en-US" sz="1400" dirty="0" err="1">
                <a:effectLst/>
                <a:latin typeface="Times New Roman" panose="02020603050405020304" pitchFamily="18" charset="0"/>
                <a:ea typeface="Times New Roman" panose="02020603050405020304" pitchFamily="18" charset="0"/>
              </a:rPr>
              <a:t>doi</a:t>
            </a:r>
            <a:r>
              <a:rPr lang="en-US" sz="1400" dirty="0">
                <a:effectLst/>
                <a:latin typeface="Times New Roman" panose="02020603050405020304" pitchFamily="18" charset="0"/>
                <a:ea typeface="Times New Roman" panose="02020603050405020304" pitchFamily="18" charset="0"/>
              </a:rPr>
              <a:t>: 10.1109/Confluence51648.2021.9377155.</a:t>
            </a:r>
          </a:p>
          <a:p>
            <a:pPr marL="742950" indent="-285750" algn="just">
              <a:lnSpc>
                <a:spcPct val="150000"/>
              </a:lnSpc>
            </a:pPr>
            <a:r>
              <a:rPr lang="en-US" sz="1400" dirty="0">
                <a:effectLst/>
                <a:latin typeface="Times New Roman" panose="02020603050405020304" pitchFamily="18" charset="0"/>
                <a:ea typeface="Times New Roman" panose="02020603050405020304" pitchFamily="18" charset="0"/>
              </a:rPr>
              <a:t>A. K. Waweru, K. Ahmed, Y. Miao and P. </a:t>
            </a:r>
            <a:r>
              <a:rPr lang="en-US" sz="1400" dirty="0" err="1">
                <a:effectLst/>
                <a:latin typeface="Times New Roman" panose="02020603050405020304" pitchFamily="18" charset="0"/>
                <a:ea typeface="Times New Roman" panose="02020603050405020304" pitchFamily="18" charset="0"/>
              </a:rPr>
              <a:t>Kawan</a:t>
            </a:r>
            <a:r>
              <a:rPr lang="en-US" sz="1400" dirty="0">
                <a:effectLst/>
                <a:latin typeface="Times New Roman" panose="02020603050405020304" pitchFamily="18" charset="0"/>
                <a:ea typeface="Times New Roman" panose="02020603050405020304" pitchFamily="18" charset="0"/>
              </a:rPr>
              <a:t>, "Deep Learning in Skin Lesion Analysis Towards Cancer Detection," 2020 24th International Conference Information </a:t>
            </a:r>
            <a:r>
              <a:rPr lang="en-US" sz="1400" dirty="0" err="1">
                <a:effectLst/>
                <a:latin typeface="Times New Roman" panose="02020603050405020304" pitchFamily="18" charset="0"/>
                <a:ea typeface="Times New Roman" panose="02020603050405020304" pitchFamily="18" charset="0"/>
              </a:rPr>
              <a:t>Visualisation</a:t>
            </a:r>
            <a:r>
              <a:rPr lang="en-US" sz="1400" dirty="0">
                <a:effectLst/>
                <a:latin typeface="Times New Roman" panose="02020603050405020304" pitchFamily="18" charset="0"/>
                <a:ea typeface="Times New Roman" panose="02020603050405020304" pitchFamily="18" charset="0"/>
              </a:rPr>
              <a:t> (IV), Melbourne, Australia, 2020, pp. 740-745, </a:t>
            </a:r>
            <a:r>
              <a:rPr lang="en-US" sz="1400" dirty="0" err="1">
                <a:effectLst/>
                <a:latin typeface="Times New Roman" panose="02020603050405020304" pitchFamily="18" charset="0"/>
                <a:ea typeface="Times New Roman" panose="02020603050405020304" pitchFamily="18" charset="0"/>
              </a:rPr>
              <a:t>doi</a:t>
            </a:r>
            <a:r>
              <a:rPr lang="en-US" sz="1400" dirty="0">
                <a:effectLst/>
                <a:latin typeface="Times New Roman" panose="02020603050405020304" pitchFamily="18" charset="0"/>
                <a:ea typeface="Times New Roman" panose="02020603050405020304" pitchFamily="18" charset="0"/>
              </a:rPr>
              <a:t>: 10.1109/IV51561.2020.00130.</a:t>
            </a:r>
          </a:p>
          <a:p>
            <a:pPr marL="742950" indent="-285750" algn="just">
              <a:lnSpc>
                <a:spcPct val="150000"/>
              </a:lnSpc>
            </a:pPr>
            <a:endParaRPr lang="en-US" sz="1400" dirty="0">
              <a:latin typeface="Times New Roman" panose="02020603050405020304" pitchFamily="18" charset="0"/>
              <a:ea typeface="Times New Roman"/>
              <a:cs typeface="Times New Roman" panose="02020603050405020304" pitchFamily="18" charset="0"/>
              <a:sym typeface="Times New Roman"/>
            </a:endParaRPr>
          </a:p>
        </p:txBody>
      </p:sp>
      <p:sp>
        <p:nvSpPr>
          <p:cNvPr id="173" name="Google Shape;173;g267e4b8dcd7_0_23"/>
          <p:cNvSpPr txBox="1">
            <a:spLocks noGrp="1"/>
          </p:cNvSpPr>
          <p:nvPr>
            <p:ph type="sldNum" idx="12"/>
          </p:nvPr>
        </p:nvSpPr>
        <p:spPr>
          <a:xfrm>
            <a:off x="9341400" y="6523670"/>
            <a:ext cx="2743200" cy="274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17</a:t>
            </a:fld>
            <a:endParaRPr/>
          </a:p>
        </p:txBody>
      </p:sp>
    </p:spTree>
    <p:extLst>
      <p:ext uri="{BB962C8B-B14F-4D97-AF65-F5344CB8AC3E}">
        <p14:creationId xmlns:p14="http://schemas.microsoft.com/office/powerpoint/2010/main" val="2310932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267e4b8dcd7_0_23"/>
          <p:cNvSpPr txBox="1">
            <a:spLocks noGrp="1"/>
          </p:cNvSpPr>
          <p:nvPr>
            <p:ph type="title"/>
          </p:nvPr>
        </p:nvSpPr>
        <p:spPr>
          <a:xfrm>
            <a:off x="261407" y="60130"/>
            <a:ext cx="11065800" cy="7200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Clr>
                <a:schemeClr val="dk1"/>
              </a:buClr>
              <a:buSzPts val="1100"/>
              <a:buFont typeface="Arial"/>
              <a:buNone/>
            </a:pPr>
            <a:endParaRPr sz="3600" b="1" dirty="0">
              <a:latin typeface="Times New Roman" panose="02020603050405020304" pitchFamily="18" charset="0"/>
              <a:cs typeface="Times New Roman" panose="02020603050405020304" pitchFamily="18" charset="0"/>
            </a:endParaRPr>
          </a:p>
        </p:txBody>
      </p:sp>
      <p:sp>
        <p:nvSpPr>
          <p:cNvPr id="172" name="Google Shape;172;g267e4b8dcd7_0_23"/>
          <p:cNvSpPr txBox="1">
            <a:spLocks noGrp="1"/>
          </p:cNvSpPr>
          <p:nvPr>
            <p:ph type="body" idx="1"/>
          </p:nvPr>
        </p:nvSpPr>
        <p:spPr>
          <a:xfrm>
            <a:off x="2608730" y="2537512"/>
            <a:ext cx="11940987" cy="5220000"/>
          </a:xfrm>
          <a:prstGeom prst="rect">
            <a:avLst/>
          </a:prstGeom>
        </p:spPr>
        <p:txBody>
          <a:bodyPr spcFirstLastPara="1" wrap="square" lIns="91425" tIns="45700" rIns="91425" bIns="45700" anchor="t" anchorCtr="0">
            <a:noAutofit/>
          </a:bodyPr>
          <a:lstStyle/>
          <a:p>
            <a:pPr indent="0" algn="just">
              <a:lnSpc>
                <a:spcPct val="150000"/>
              </a:lnSpc>
              <a:buNone/>
            </a:pPr>
            <a:r>
              <a:rPr lang="en-US" sz="6600" b="1" dirty="0">
                <a:latin typeface="Times New Roman" panose="02020603050405020304" pitchFamily="18" charset="0"/>
                <a:ea typeface="Times New Roman"/>
                <a:cs typeface="Times New Roman" panose="02020603050405020304" pitchFamily="18" charset="0"/>
                <a:sym typeface="Times New Roman"/>
              </a:rPr>
              <a:t>THANK YOU !</a:t>
            </a:r>
          </a:p>
        </p:txBody>
      </p:sp>
      <p:sp>
        <p:nvSpPr>
          <p:cNvPr id="173" name="Google Shape;173;g267e4b8dcd7_0_23"/>
          <p:cNvSpPr txBox="1">
            <a:spLocks noGrp="1"/>
          </p:cNvSpPr>
          <p:nvPr>
            <p:ph type="sldNum" idx="12"/>
          </p:nvPr>
        </p:nvSpPr>
        <p:spPr>
          <a:xfrm>
            <a:off x="9341400" y="6523670"/>
            <a:ext cx="2743200" cy="274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18</a:t>
            </a:fld>
            <a:endParaRPr/>
          </a:p>
        </p:txBody>
      </p:sp>
    </p:spTree>
    <p:extLst>
      <p:ext uri="{BB962C8B-B14F-4D97-AF65-F5344CB8AC3E}">
        <p14:creationId xmlns:p14="http://schemas.microsoft.com/office/powerpoint/2010/main" val="746863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267e4b8dcd7_0_23"/>
          <p:cNvSpPr txBox="1">
            <a:spLocks noGrp="1"/>
          </p:cNvSpPr>
          <p:nvPr>
            <p:ph type="title"/>
          </p:nvPr>
        </p:nvSpPr>
        <p:spPr>
          <a:xfrm>
            <a:off x="261407" y="60130"/>
            <a:ext cx="11065800" cy="720000"/>
          </a:xfrm>
          <a:prstGeom prst="rect">
            <a:avLst/>
          </a:prstGeom>
        </p:spPr>
        <p:txBody>
          <a:bodyPr spcFirstLastPara="1" wrap="square" lIns="91425" tIns="45700" rIns="91425" bIns="45700" anchor="ctr" anchorCtr="0">
            <a:normAutofit/>
          </a:bodyPr>
          <a:lstStyle/>
          <a:p>
            <a:pPr marL="0" lvl="0" indent="0" algn="just" rtl="0">
              <a:spcBef>
                <a:spcPts val="1000"/>
              </a:spcBef>
              <a:spcAft>
                <a:spcPts val="0"/>
              </a:spcAft>
              <a:buClr>
                <a:schemeClr val="dk1"/>
              </a:buClr>
              <a:buSzPts val="1100"/>
              <a:buFont typeface="Arial"/>
              <a:buNone/>
            </a:pPr>
            <a:r>
              <a:rPr lang="en-US" sz="3600" b="1" dirty="0">
                <a:latin typeface="Times New Roman" panose="02020603050405020304" pitchFamily="18" charset="0"/>
                <a:cs typeface="Times New Roman" panose="02020603050405020304" pitchFamily="18" charset="0"/>
              </a:rPr>
              <a:t>Overview</a:t>
            </a:r>
            <a:endParaRPr sz="3600" b="1" dirty="0">
              <a:latin typeface="Times New Roman" panose="02020603050405020304" pitchFamily="18" charset="0"/>
              <a:cs typeface="Times New Roman" panose="02020603050405020304" pitchFamily="18" charset="0"/>
            </a:endParaRPr>
          </a:p>
        </p:txBody>
      </p:sp>
      <p:sp>
        <p:nvSpPr>
          <p:cNvPr id="172" name="Google Shape;172;g267e4b8dcd7_0_23"/>
          <p:cNvSpPr txBox="1">
            <a:spLocks noGrp="1"/>
          </p:cNvSpPr>
          <p:nvPr>
            <p:ph type="body" idx="1"/>
          </p:nvPr>
        </p:nvSpPr>
        <p:spPr>
          <a:xfrm>
            <a:off x="261407" y="1041900"/>
            <a:ext cx="10876493" cy="5220000"/>
          </a:xfrm>
          <a:prstGeom prst="rect">
            <a:avLst/>
          </a:prstGeom>
        </p:spPr>
        <p:txBody>
          <a:bodyPr spcFirstLastPara="1" wrap="square" lIns="91425" tIns="45700" rIns="91425" bIns="45700" anchor="t" anchorCtr="0">
            <a:noAutofit/>
          </a:bodyPr>
          <a:lstStyle/>
          <a:p>
            <a:pPr algn="just">
              <a:lnSpc>
                <a:spcPct val="160000"/>
              </a:lnSpc>
            </a:pPr>
            <a:r>
              <a:rPr lang="en-US" sz="2000" dirty="0">
                <a:latin typeface="Times New Roman" panose="02020603050405020304" pitchFamily="18" charset="0"/>
                <a:ea typeface="Times New Roman"/>
                <a:cs typeface="Times New Roman" panose="02020603050405020304" pitchFamily="18" charset="0"/>
                <a:sym typeface="Times New Roman"/>
              </a:rPr>
              <a:t>Introduction</a:t>
            </a:r>
          </a:p>
          <a:p>
            <a:pPr algn="just">
              <a:lnSpc>
                <a:spcPct val="160000"/>
              </a:lnSpc>
            </a:pPr>
            <a:r>
              <a:rPr lang="en-US" sz="2000" dirty="0">
                <a:latin typeface="Times New Roman" panose="02020603050405020304" pitchFamily="18" charset="0"/>
                <a:ea typeface="Times New Roman"/>
                <a:cs typeface="Times New Roman" panose="02020603050405020304" pitchFamily="18" charset="0"/>
                <a:sym typeface="Times New Roman"/>
              </a:rPr>
              <a:t>Need &amp; Objectives</a:t>
            </a:r>
          </a:p>
          <a:p>
            <a:pPr algn="just">
              <a:lnSpc>
                <a:spcPct val="160000"/>
              </a:lnSpc>
            </a:pPr>
            <a:r>
              <a:rPr lang="en-US" sz="2000" dirty="0">
                <a:latin typeface="Times New Roman" panose="02020603050405020304" pitchFamily="18" charset="0"/>
                <a:ea typeface="Times New Roman"/>
                <a:cs typeface="Times New Roman" panose="02020603050405020304" pitchFamily="18" charset="0"/>
                <a:sym typeface="Times New Roman"/>
              </a:rPr>
              <a:t>Literature Review and Novelty</a:t>
            </a:r>
          </a:p>
          <a:p>
            <a:pPr algn="just">
              <a:lnSpc>
                <a:spcPct val="160000"/>
              </a:lnSpc>
            </a:pPr>
            <a:r>
              <a:rPr lang="en-US" sz="2000" dirty="0">
                <a:latin typeface="Times New Roman" panose="02020603050405020304" pitchFamily="18" charset="0"/>
                <a:ea typeface="Times New Roman"/>
                <a:cs typeface="Times New Roman" panose="02020603050405020304" pitchFamily="18" charset="0"/>
                <a:sym typeface="Times New Roman"/>
              </a:rPr>
              <a:t>Methodology</a:t>
            </a:r>
          </a:p>
          <a:p>
            <a:pPr algn="just">
              <a:lnSpc>
                <a:spcPct val="160000"/>
              </a:lnSpc>
            </a:pPr>
            <a:r>
              <a:rPr lang="en-US" sz="2000" dirty="0">
                <a:latin typeface="Times New Roman" panose="02020603050405020304" pitchFamily="18" charset="0"/>
                <a:ea typeface="Times New Roman"/>
                <a:cs typeface="Times New Roman" panose="02020603050405020304" pitchFamily="18" charset="0"/>
                <a:sym typeface="Times New Roman"/>
              </a:rPr>
              <a:t>Tools &amp;Technologies used</a:t>
            </a:r>
          </a:p>
          <a:p>
            <a:pPr algn="just">
              <a:lnSpc>
                <a:spcPct val="160000"/>
              </a:lnSpc>
            </a:pPr>
            <a:r>
              <a:rPr lang="en-US" sz="2000" dirty="0">
                <a:latin typeface="Times New Roman" panose="02020603050405020304" pitchFamily="18" charset="0"/>
                <a:ea typeface="Times New Roman"/>
                <a:cs typeface="Times New Roman" panose="02020603050405020304" pitchFamily="18" charset="0"/>
                <a:sym typeface="Times New Roman"/>
              </a:rPr>
              <a:t>Results</a:t>
            </a:r>
          </a:p>
          <a:p>
            <a:pPr algn="just">
              <a:lnSpc>
                <a:spcPct val="160000"/>
              </a:lnSpc>
            </a:pPr>
            <a:r>
              <a:rPr lang="en-US" sz="2000" dirty="0">
                <a:latin typeface="Times New Roman" panose="02020603050405020304" pitchFamily="18" charset="0"/>
                <a:ea typeface="Times New Roman"/>
                <a:cs typeface="Times New Roman" panose="02020603050405020304" pitchFamily="18" charset="0"/>
                <a:sym typeface="Times New Roman"/>
              </a:rPr>
              <a:t>Project`s Practical Impact</a:t>
            </a:r>
          </a:p>
          <a:p>
            <a:pPr algn="just">
              <a:lnSpc>
                <a:spcPct val="160000"/>
              </a:lnSpc>
            </a:pPr>
            <a:r>
              <a:rPr lang="en-US" sz="2000" dirty="0">
                <a:latin typeface="Times New Roman" panose="02020603050405020304" pitchFamily="18" charset="0"/>
                <a:ea typeface="Times New Roman"/>
                <a:cs typeface="Times New Roman" panose="02020603050405020304" pitchFamily="18" charset="0"/>
                <a:sym typeface="Times New Roman"/>
              </a:rPr>
              <a:t>Conclusion &amp; Future Work</a:t>
            </a:r>
          </a:p>
          <a:p>
            <a:pPr algn="just">
              <a:lnSpc>
                <a:spcPct val="160000"/>
              </a:lnSpc>
            </a:pPr>
            <a:r>
              <a:rPr lang="en-US" sz="2000" dirty="0">
                <a:latin typeface="Times New Roman" panose="02020603050405020304" pitchFamily="18" charset="0"/>
                <a:ea typeface="Times New Roman"/>
                <a:cs typeface="Times New Roman" panose="02020603050405020304" pitchFamily="18" charset="0"/>
                <a:sym typeface="Times New Roman"/>
              </a:rPr>
              <a:t>References</a:t>
            </a:r>
          </a:p>
        </p:txBody>
      </p:sp>
      <p:sp>
        <p:nvSpPr>
          <p:cNvPr id="173" name="Google Shape;173;g267e4b8dcd7_0_23"/>
          <p:cNvSpPr txBox="1">
            <a:spLocks noGrp="1"/>
          </p:cNvSpPr>
          <p:nvPr>
            <p:ph type="sldNum" idx="12"/>
          </p:nvPr>
        </p:nvSpPr>
        <p:spPr>
          <a:xfrm>
            <a:off x="9341400" y="6523670"/>
            <a:ext cx="2743200" cy="274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2</a:t>
            </a:fld>
            <a:endParaRPr/>
          </a:p>
        </p:txBody>
      </p:sp>
    </p:spTree>
    <p:extLst>
      <p:ext uri="{BB962C8B-B14F-4D97-AF65-F5344CB8AC3E}">
        <p14:creationId xmlns:p14="http://schemas.microsoft.com/office/powerpoint/2010/main" val="4125727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267e4b8dcd7_0_23"/>
          <p:cNvSpPr txBox="1">
            <a:spLocks noGrp="1"/>
          </p:cNvSpPr>
          <p:nvPr>
            <p:ph type="title"/>
          </p:nvPr>
        </p:nvSpPr>
        <p:spPr>
          <a:xfrm>
            <a:off x="261407" y="60130"/>
            <a:ext cx="11065800" cy="7200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Clr>
                <a:schemeClr val="dk1"/>
              </a:buClr>
              <a:buSzPts val="1100"/>
              <a:buFont typeface="Arial"/>
              <a:buNone/>
            </a:pPr>
            <a:r>
              <a:rPr lang="en-US" sz="3600" b="1" dirty="0">
                <a:latin typeface="Times New Roman" panose="02020603050405020304" pitchFamily="18" charset="0"/>
                <a:cs typeface="Times New Roman" panose="02020603050405020304" pitchFamily="18" charset="0"/>
              </a:rPr>
              <a:t>Introduction</a:t>
            </a:r>
            <a:endParaRPr sz="3600" b="1" dirty="0">
              <a:latin typeface="Times New Roman" panose="02020603050405020304" pitchFamily="18" charset="0"/>
              <a:cs typeface="Times New Roman" panose="02020603050405020304" pitchFamily="18" charset="0"/>
            </a:endParaRPr>
          </a:p>
        </p:txBody>
      </p:sp>
      <p:sp>
        <p:nvSpPr>
          <p:cNvPr id="172" name="Google Shape;172;g267e4b8dcd7_0_23"/>
          <p:cNvSpPr txBox="1">
            <a:spLocks noGrp="1"/>
          </p:cNvSpPr>
          <p:nvPr>
            <p:ph type="body" idx="1"/>
          </p:nvPr>
        </p:nvSpPr>
        <p:spPr>
          <a:xfrm>
            <a:off x="261407" y="1041900"/>
            <a:ext cx="10943100" cy="5220000"/>
          </a:xfrm>
          <a:prstGeom prst="rect">
            <a:avLst/>
          </a:prstGeom>
        </p:spPr>
        <p:txBody>
          <a:bodyPr spcFirstLastPara="1" wrap="square" lIns="91425" tIns="45700" rIns="91425" bIns="45700" anchor="t" anchorCtr="0">
            <a:noAutofit/>
          </a:bodyPr>
          <a:lstStyle/>
          <a:p>
            <a:pPr marL="971550" indent="-514350" algn="just">
              <a:lnSpc>
                <a:spcPct val="150000"/>
              </a:lnSpc>
              <a:buFont typeface="+mj-lt"/>
              <a:buAutoNum type="romanLcPeriod"/>
            </a:pPr>
            <a:r>
              <a:rPr lang="en-US" sz="2200" u="sng" dirty="0">
                <a:latin typeface="Times New Roman" panose="02020603050405020304" pitchFamily="18" charset="0"/>
                <a:ea typeface="Times New Roman"/>
                <a:cs typeface="Times New Roman" panose="02020603050405020304" pitchFamily="18" charset="0"/>
                <a:sym typeface="Times New Roman"/>
              </a:rPr>
              <a:t>Critical Importance of Early Detection</a:t>
            </a:r>
            <a:r>
              <a:rPr lang="en-US" sz="2200" dirty="0">
                <a:latin typeface="Times New Roman" panose="02020603050405020304" pitchFamily="18" charset="0"/>
                <a:ea typeface="Times New Roman"/>
                <a:cs typeface="Times New Roman" panose="02020603050405020304" pitchFamily="18" charset="0"/>
                <a:sym typeface="Times New Roman"/>
              </a:rPr>
              <a:t>: Skin cancer, a perilous disease, demands early identification to curb mortality rates linked to insufficient awareness.</a:t>
            </a:r>
          </a:p>
          <a:p>
            <a:pPr marL="971550" indent="-514350" algn="just">
              <a:lnSpc>
                <a:spcPct val="150000"/>
              </a:lnSpc>
              <a:buFont typeface="+mj-lt"/>
              <a:buAutoNum type="romanLcPeriod"/>
            </a:pPr>
            <a:r>
              <a:rPr lang="en-US" sz="2200" u="sng" dirty="0">
                <a:latin typeface="Times New Roman" panose="02020603050405020304" pitchFamily="18" charset="0"/>
                <a:ea typeface="Times New Roman"/>
                <a:cs typeface="Times New Roman" panose="02020603050405020304" pitchFamily="18" charset="0"/>
                <a:sym typeface="Times New Roman"/>
              </a:rPr>
              <a:t>Varied Risks and Advanced Techniques</a:t>
            </a:r>
            <a:r>
              <a:rPr lang="en-US" sz="2200" dirty="0">
                <a:latin typeface="Times New Roman" panose="02020603050405020304" pitchFamily="18" charset="0"/>
                <a:ea typeface="Times New Roman"/>
                <a:cs typeface="Times New Roman" panose="02020603050405020304" pitchFamily="18" charset="0"/>
                <a:sym typeface="Times New Roman"/>
              </a:rPr>
              <a:t>: Diverse skin cancer types, particularly pigmented lesions, necessitate advanced image detection techniques for accurate classification.</a:t>
            </a:r>
          </a:p>
          <a:p>
            <a:pPr marL="971550" indent="-514350" algn="just">
              <a:lnSpc>
                <a:spcPct val="150000"/>
              </a:lnSpc>
              <a:buFont typeface="+mj-lt"/>
              <a:buAutoNum type="romanLcPeriod"/>
            </a:pPr>
            <a:r>
              <a:rPr lang="en-US" sz="2200" u="sng" dirty="0">
                <a:latin typeface="Times New Roman" panose="02020603050405020304" pitchFamily="18" charset="0"/>
                <a:ea typeface="Times New Roman"/>
                <a:cs typeface="Times New Roman" panose="02020603050405020304" pitchFamily="18" charset="0"/>
                <a:sym typeface="Times New Roman"/>
              </a:rPr>
              <a:t>HAM10000 Dataset Utilization</a:t>
            </a:r>
            <a:r>
              <a:rPr lang="en-US" sz="2200" dirty="0">
                <a:latin typeface="Times New Roman" panose="02020603050405020304" pitchFamily="18" charset="0"/>
                <a:ea typeface="Times New Roman"/>
                <a:cs typeface="Times New Roman" panose="02020603050405020304" pitchFamily="18" charset="0"/>
                <a:sym typeface="Times New Roman"/>
              </a:rPr>
              <a:t>: Our model, leveraging the HAM10000 dataset, achieves enhanced precision through  augmentation methods.</a:t>
            </a:r>
          </a:p>
          <a:p>
            <a:pPr marL="971550" indent="-514350" algn="just">
              <a:lnSpc>
                <a:spcPct val="150000"/>
              </a:lnSpc>
              <a:buFont typeface="+mj-lt"/>
              <a:buAutoNum type="romanLcPeriod"/>
            </a:pPr>
            <a:r>
              <a:rPr lang="en-US" sz="2200" u="sng" dirty="0">
                <a:latin typeface="Times New Roman" panose="02020603050405020304" pitchFamily="18" charset="0"/>
                <a:ea typeface="Times New Roman"/>
                <a:cs typeface="Times New Roman" panose="02020603050405020304" pitchFamily="18" charset="0"/>
                <a:sym typeface="Times New Roman"/>
              </a:rPr>
              <a:t>Outstanding CNN Model Results</a:t>
            </a:r>
            <a:r>
              <a:rPr lang="en-US" sz="2200" dirty="0">
                <a:latin typeface="Times New Roman" panose="02020603050405020304" pitchFamily="18" charset="0"/>
                <a:ea typeface="Times New Roman"/>
                <a:cs typeface="Times New Roman" panose="02020603050405020304" pitchFamily="18" charset="0"/>
                <a:sym typeface="Times New Roman"/>
              </a:rPr>
              <a:t>: The proposed CNN-based system attains an impressive 97.92% validation accuracy, contributing to early disease identification and empowering medical practitioners in treatment decisions.</a:t>
            </a:r>
          </a:p>
        </p:txBody>
      </p:sp>
      <p:sp>
        <p:nvSpPr>
          <p:cNvPr id="173" name="Google Shape;173;g267e4b8dcd7_0_23"/>
          <p:cNvSpPr txBox="1">
            <a:spLocks noGrp="1"/>
          </p:cNvSpPr>
          <p:nvPr>
            <p:ph type="sldNum" idx="12"/>
          </p:nvPr>
        </p:nvSpPr>
        <p:spPr>
          <a:xfrm>
            <a:off x="9341400" y="6523670"/>
            <a:ext cx="2743200" cy="274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3</a:t>
            </a:fld>
            <a:endParaRPr/>
          </a:p>
        </p:txBody>
      </p:sp>
    </p:spTree>
    <p:extLst>
      <p:ext uri="{BB962C8B-B14F-4D97-AF65-F5344CB8AC3E}">
        <p14:creationId xmlns:p14="http://schemas.microsoft.com/office/powerpoint/2010/main" val="1882475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267e4b8dcd7_0_23"/>
          <p:cNvSpPr txBox="1">
            <a:spLocks noGrp="1"/>
          </p:cNvSpPr>
          <p:nvPr>
            <p:ph type="title"/>
          </p:nvPr>
        </p:nvSpPr>
        <p:spPr>
          <a:xfrm>
            <a:off x="261407" y="60130"/>
            <a:ext cx="11065800" cy="7200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Clr>
                <a:schemeClr val="dk1"/>
              </a:buClr>
              <a:buSzPts val="1100"/>
              <a:buFont typeface="Arial"/>
              <a:buNone/>
            </a:pPr>
            <a:r>
              <a:rPr lang="en-US" sz="3600" b="1" dirty="0">
                <a:latin typeface="Times New Roman" panose="02020603050405020304" pitchFamily="18" charset="0"/>
                <a:cs typeface="Times New Roman" panose="02020603050405020304" pitchFamily="18" charset="0"/>
              </a:rPr>
              <a:t>Need for such system</a:t>
            </a:r>
            <a:endParaRPr sz="3600" b="1" dirty="0">
              <a:latin typeface="Times New Roman" panose="02020603050405020304" pitchFamily="18" charset="0"/>
              <a:cs typeface="Times New Roman" panose="02020603050405020304" pitchFamily="18" charset="0"/>
            </a:endParaRPr>
          </a:p>
        </p:txBody>
      </p:sp>
      <p:sp>
        <p:nvSpPr>
          <p:cNvPr id="172" name="Google Shape;172;g267e4b8dcd7_0_23"/>
          <p:cNvSpPr txBox="1">
            <a:spLocks noGrp="1"/>
          </p:cNvSpPr>
          <p:nvPr>
            <p:ph type="body" idx="1"/>
          </p:nvPr>
        </p:nvSpPr>
        <p:spPr>
          <a:xfrm>
            <a:off x="261407" y="1181600"/>
            <a:ext cx="10943100" cy="5220000"/>
          </a:xfrm>
          <a:prstGeom prst="rect">
            <a:avLst/>
          </a:prstGeom>
        </p:spPr>
        <p:txBody>
          <a:bodyPr spcFirstLastPara="1" wrap="square" lIns="91425" tIns="45700" rIns="91425" bIns="45700" anchor="t" anchorCtr="0">
            <a:noAutofit/>
          </a:bodyPr>
          <a:lstStyle/>
          <a:p>
            <a:pPr marL="914400" indent="-457200" algn="just">
              <a:lnSpc>
                <a:spcPct val="150000"/>
              </a:lnSpc>
              <a:buFont typeface="+mj-lt"/>
              <a:buAutoNum type="arabicPeriod"/>
            </a:pPr>
            <a:r>
              <a:rPr lang="en-US" sz="2200" u="sng" dirty="0">
                <a:latin typeface="Times New Roman" panose="02020603050405020304" pitchFamily="18" charset="0"/>
                <a:ea typeface="Times New Roman"/>
                <a:cs typeface="Times New Roman" panose="02020603050405020304" pitchFamily="18" charset="0"/>
                <a:sym typeface="Times New Roman"/>
              </a:rPr>
              <a:t>Global Skin Cancer Rise</a:t>
            </a:r>
            <a:r>
              <a:rPr lang="en-US" sz="2200" dirty="0">
                <a:latin typeface="Times New Roman" panose="02020603050405020304" pitchFamily="18" charset="0"/>
                <a:ea typeface="Times New Roman"/>
                <a:cs typeface="Times New Roman" panose="02020603050405020304" pitchFamily="18" charset="0"/>
                <a:sym typeface="Times New Roman"/>
              </a:rPr>
              <a:t>: With increasing global skin cancer rates, there's a critical need for efficient detection methods.</a:t>
            </a:r>
          </a:p>
          <a:p>
            <a:pPr marL="914400" indent="-457200" algn="just">
              <a:lnSpc>
                <a:spcPct val="150000"/>
              </a:lnSpc>
              <a:buFont typeface="+mj-lt"/>
              <a:buAutoNum type="arabicPeriod"/>
            </a:pPr>
            <a:r>
              <a:rPr lang="en-US" sz="2200" u="sng" dirty="0">
                <a:latin typeface="Times New Roman" panose="02020603050405020304" pitchFamily="18" charset="0"/>
                <a:ea typeface="Times New Roman"/>
                <a:cs typeface="Times New Roman" panose="02020603050405020304" pitchFamily="18" charset="0"/>
                <a:sym typeface="Times New Roman"/>
              </a:rPr>
              <a:t>Limitations of Traditional Methods</a:t>
            </a:r>
            <a:r>
              <a:rPr lang="en-US" sz="2200" dirty="0">
                <a:latin typeface="Times New Roman" panose="02020603050405020304" pitchFamily="18" charset="0"/>
                <a:ea typeface="Times New Roman"/>
                <a:cs typeface="Times New Roman" panose="02020603050405020304" pitchFamily="18" charset="0"/>
                <a:sym typeface="Times New Roman"/>
              </a:rPr>
              <a:t>: Visual examinations are subjective, time-consuming, and error-prone, especially given the shortage of dermatologists.</a:t>
            </a:r>
          </a:p>
          <a:p>
            <a:pPr marL="914400" indent="-457200" algn="just">
              <a:lnSpc>
                <a:spcPct val="150000"/>
              </a:lnSpc>
              <a:buFont typeface="+mj-lt"/>
              <a:buAutoNum type="arabicPeriod"/>
            </a:pPr>
            <a:r>
              <a:rPr lang="en-US" sz="2200" u="sng" dirty="0">
                <a:latin typeface="Times New Roman" panose="02020603050405020304" pitchFamily="18" charset="0"/>
                <a:ea typeface="Times New Roman"/>
                <a:cs typeface="Times New Roman" panose="02020603050405020304" pitchFamily="18" charset="0"/>
                <a:sym typeface="Times New Roman"/>
              </a:rPr>
              <a:t>CNNs as a Solution</a:t>
            </a:r>
            <a:r>
              <a:rPr lang="en-US" sz="2200" dirty="0">
                <a:latin typeface="Times New Roman" panose="02020603050405020304" pitchFamily="18" charset="0"/>
                <a:ea typeface="Times New Roman"/>
                <a:cs typeface="Times New Roman" panose="02020603050405020304" pitchFamily="18" charset="0"/>
                <a:sym typeface="Times New Roman"/>
              </a:rPr>
              <a:t>: Convolutional Neural Networks (CNNs) offer an objective and automated approach, overcoming traditional method limitations.</a:t>
            </a:r>
          </a:p>
          <a:p>
            <a:pPr marL="914400" indent="-457200" algn="just">
              <a:lnSpc>
                <a:spcPct val="150000"/>
              </a:lnSpc>
              <a:buFont typeface="+mj-lt"/>
              <a:buAutoNum type="arabicPeriod"/>
            </a:pPr>
            <a:r>
              <a:rPr lang="en-US" sz="2200" u="sng" dirty="0">
                <a:latin typeface="Times New Roman" panose="02020603050405020304" pitchFamily="18" charset="0"/>
                <a:ea typeface="Times New Roman"/>
                <a:cs typeface="Times New Roman" panose="02020603050405020304" pitchFamily="18" charset="0"/>
                <a:sym typeface="Times New Roman"/>
              </a:rPr>
              <a:t>Improving Patient Outcomes</a:t>
            </a:r>
            <a:r>
              <a:rPr lang="en-US" sz="2200" dirty="0">
                <a:latin typeface="Times New Roman" panose="02020603050405020304" pitchFamily="18" charset="0"/>
                <a:ea typeface="Times New Roman"/>
                <a:cs typeface="Times New Roman" panose="02020603050405020304" pitchFamily="18" charset="0"/>
                <a:sym typeface="Times New Roman"/>
              </a:rPr>
              <a:t>: Implementing CNN-based detection aligns with the broader goal of enhancing accuracy, efficiency, and scalability in the face of rising global health challenges.</a:t>
            </a:r>
          </a:p>
        </p:txBody>
      </p:sp>
      <p:sp>
        <p:nvSpPr>
          <p:cNvPr id="173" name="Google Shape;173;g267e4b8dcd7_0_23"/>
          <p:cNvSpPr txBox="1">
            <a:spLocks noGrp="1"/>
          </p:cNvSpPr>
          <p:nvPr>
            <p:ph type="sldNum" idx="12"/>
          </p:nvPr>
        </p:nvSpPr>
        <p:spPr>
          <a:xfrm>
            <a:off x="9341400" y="6523670"/>
            <a:ext cx="2743200" cy="274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4</a:t>
            </a:fld>
            <a:endParaRPr/>
          </a:p>
        </p:txBody>
      </p:sp>
    </p:spTree>
    <p:extLst>
      <p:ext uri="{BB962C8B-B14F-4D97-AF65-F5344CB8AC3E}">
        <p14:creationId xmlns:p14="http://schemas.microsoft.com/office/powerpoint/2010/main" val="2810251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23be33d0895_0_0"/>
          <p:cNvSpPr txBox="1">
            <a:spLocks noGrp="1"/>
          </p:cNvSpPr>
          <p:nvPr>
            <p:ph type="title"/>
          </p:nvPr>
        </p:nvSpPr>
        <p:spPr>
          <a:xfrm>
            <a:off x="191536" y="60130"/>
            <a:ext cx="11065800" cy="720000"/>
          </a:xfrm>
          <a:prstGeom prst="rect">
            <a:avLst/>
          </a:prstGeom>
        </p:spPr>
        <p:txBody>
          <a:bodyPr spcFirstLastPara="1" wrap="square" lIns="91425" tIns="45700" rIns="91425" bIns="45700" anchor="ctr" anchorCtr="0">
            <a:normAutofit/>
          </a:bodyPr>
          <a:lstStyle/>
          <a:p>
            <a:pPr marL="0" lvl="0" indent="0" algn="just" rtl="0">
              <a:spcBef>
                <a:spcPts val="1000"/>
              </a:spcBef>
              <a:spcAft>
                <a:spcPts val="0"/>
              </a:spcAft>
              <a:buClr>
                <a:schemeClr val="dk1"/>
              </a:buClr>
              <a:buSzPts val="1100"/>
              <a:buFont typeface="Arial"/>
              <a:buNone/>
            </a:pPr>
            <a:r>
              <a:rPr lang="en-US" sz="3600" b="1" dirty="0">
                <a:latin typeface="Times New Roman" panose="02020603050405020304" pitchFamily="18" charset="0"/>
                <a:cs typeface="Times New Roman" panose="02020603050405020304" pitchFamily="18" charset="0"/>
              </a:rPr>
              <a:t>Literature Review</a:t>
            </a:r>
            <a:endParaRPr sz="3600" b="1" dirty="0">
              <a:latin typeface="Times New Roman" panose="02020603050405020304" pitchFamily="18" charset="0"/>
              <a:cs typeface="Times New Roman" panose="02020603050405020304" pitchFamily="18" charset="0"/>
            </a:endParaRPr>
          </a:p>
        </p:txBody>
      </p:sp>
      <p:sp>
        <p:nvSpPr>
          <p:cNvPr id="148" name="Google Shape;148;g23be33d0895_0_0"/>
          <p:cNvSpPr txBox="1">
            <a:spLocks noGrp="1"/>
          </p:cNvSpPr>
          <p:nvPr>
            <p:ph type="sldNum" idx="12"/>
          </p:nvPr>
        </p:nvSpPr>
        <p:spPr>
          <a:xfrm>
            <a:off x="9341400" y="6523670"/>
            <a:ext cx="2743200" cy="274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5</a:t>
            </a:fld>
            <a:endParaRPr/>
          </a:p>
        </p:txBody>
      </p:sp>
      <p:graphicFrame>
        <p:nvGraphicFramePr>
          <p:cNvPr id="2" name="Table 2">
            <a:extLst>
              <a:ext uri="{FF2B5EF4-FFF2-40B4-BE49-F238E27FC236}">
                <a16:creationId xmlns:a16="http://schemas.microsoft.com/office/drawing/2014/main" id="{4AB15AD5-A7D8-4186-9440-72CF809E47A1}"/>
              </a:ext>
            </a:extLst>
          </p:cNvPr>
          <p:cNvGraphicFramePr>
            <a:graphicFrameLocks noGrp="1"/>
          </p:cNvGraphicFramePr>
          <p:nvPr>
            <p:extLst>
              <p:ext uri="{D42A27DB-BD31-4B8C-83A1-F6EECF244321}">
                <p14:modId xmlns:p14="http://schemas.microsoft.com/office/powerpoint/2010/main" val="2975171114"/>
              </p:ext>
            </p:extLst>
          </p:nvPr>
        </p:nvGraphicFramePr>
        <p:xfrm>
          <a:off x="191536" y="1059652"/>
          <a:ext cx="11482938" cy="5281928"/>
        </p:xfrm>
        <a:graphic>
          <a:graphicData uri="http://schemas.openxmlformats.org/drawingml/2006/table">
            <a:tbl>
              <a:tblPr firstRow="1" bandRow="1">
                <a:tableStyleId>{E302D2DA-AB85-4DEA-B932-7153B18A791B}</a:tableStyleId>
              </a:tblPr>
              <a:tblGrid>
                <a:gridCol w="3970778">
                  <a:extLst>
                    <a:ext uri="{9D8B030D-6E8A-4147-A177-3AD203B41FA5}">
                      <a16:colId xmlns:a16="http://schemas.microsoft.com/office/drawing/2014/main" val="3578124277"/>
                    </a:ext>
                  </a:extLst>
                </a:gridCol>
                <a:gridCol w="3756080">
                  <a:extLst>
                    <a:ext uri="{9D8B030D-6E8A-4147-A177-3AD203B41FA5}">
                      <a16:colId xmlns:a16="http://schemas.microsoft.com/office/drawing/2014/main" val="4034526509"/>
                    </a:ext>
                  </a:extLst>
                </a:gridCol>
                <a:gridCol w="3756080">
                  <a:extLst>
                    <a:ext uri="{9D8B030D-6E8A-4147-A177-3AD203B41FA5}">
                      <a16:colId xmlns:a16="http://schemas.microsoft.com/office/drawing/2014/main" val="3671516465"/>
                    </a:ext>
                  </a:extLst>
                </a:gridCol>
              </a:tblGrid>
              <a:tr h="702308">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Paper Title</a:t>
                      </a:r>
                    </a:p>
                  </a:txBody>
                  <a:tcPr/>
                </a:tc>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Methodology</a:t>
                      </a:r>
                    </a:p>
                  </a:txBody>
                  <a:tcPr/>
                </a:tc>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Result</a:t>
                      </a:r>
                    </a:p>
                  </a:txBody>
                  <a:tcPr/>
                </a:tc>
                <a:extLst>
                  <a:ext uri="{0D108BD9-81ED-4DB2-BD59-A6C34878D82A}">
                    <a16:rowId xmlns:a16="http://schemas.microsoft.com/office/drawing/2014/main" val="1385971878"/>
                  </a:ext>
                </a:extLst>
              </a:tr>
              <a:tr h="549673">
                <a:tc>
                  <a:txBody>
                    <a:bodyPr/>
                    <a:lstStyle/>
                    <a:p>
                      <a:pPr marL="0" marR="0" lvl="0" indent="0" algn="just" defTabSz="914400" eaLnBrk="1" fontAlgn="auto" latinLnBrk="0" hangingPunct="1">
                        <a:lnSpc>
                          <a:spcPct val="150000"/>
                        </a:lnSpc>
                        <a:spcBef>
                          <a:spcPts val="0"/>
                        </a:spcBef>
                        <a:spcAft>
                          <a:spcPts val="0"/>
                        </a:spcAft>
                        <a:buClrTx/>
                        <a:buSzTx/>
                        <a:buFontTx/>
                        <a:buNone/>
                        <a:tabLst/>
                        <a:defRPr/>
                      </a:pPr>
                      <a:r>
                        <a:rPr lang="en-US" sz="1600" b="0" i="0" dirty="0">
                          <a:solidFill>
                            <a:srgbClr val="333333"/>
                          </a:solidFill>
                          <a:effectLst/>
                          <a:latin typeface="Times New Roman" panose="02020603050405020304" pitchFamily="18" charset="0"/>
                          <a:cs typeface="Times New Roman" panose="02020603050405020304" pitchFamily="18" charset="0"/>
                        </a:rPr>
                        <a:t>Skin Cancer Detection using Deep Learning</a:t>
                      </a:r>
                    </a:p>
                    <a:p>
                      <a:pPr algn="just">
                        <a:lnSpc>
                          <a:spcPct val="150000"/>
                        </a:lnSpc>
                      </a:pPr>
                      <a:r>
                        <a:rPr lang="en-US" sz="1600" b="0" dirty="0">
                          <a:latin typeface="Times New Roman" panose="02020603050405020304" pitchFamily="18" charset="0"/>
                          <a:cs typeface="Times New Roman" panose="02020603050405020304" pitchFamily="18" charset="0"/>
                        </a:rPr>
                        <a:t>DOI: </a:t>
                      </a:r>
                      <a:r>
                        <a:rPr lang="en-US" sz="1600" b="0" i="0" u="sng" dirty="0">
                          <a:solidFill>
                            <a:srgbClr val="000000"/>
                          </a:solidFill>
                          <a:effectLst/>
                          <a:latin typeface="Times New Roman" panose="02020603050405020304" pitchFamily="18" charset="0"/>
                          <a:ea typeface="Arial"/>
                          <a:cs typeface="Times New Roman" panose="02020603050405020304" pitchFamily="18" charset="0"/>
                          <a:hlinkClick r:id="rId3"/>
                        </a:rPr>
                        <a:t>10.1109/CCIP57447.2022.10058685</a:t>
                      </a: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CNN, Image Processing</a:t>
                      </a:r>
                    </a:p>
                  </a:txBody>
                  <a:tcPr/>
                </a:tc>
                <a:tc>
                  <a:txBody>
                    <a:bodyPr/>
                    <a:lstStyle/>
                    <a:p>
                      <a:pPr marL="0" indent="0" algn="just">
                        <a:lnSpc>
                          <a:spcPct val="150000"/>
                        </a:lnSpc>
                        <a:buFont typeface="Arial" panose="020B0604020202020204" pitchFamily="34" charset="0"/>
                        <a:buNone/>
                      </a:pPr>
                      <a:r>
                        <a:rPr lang="en-US" sz="1600" b="0" dirty="0">
                          <a:latin typeface="Times New Roman" panose="02020603050405020304" pitchFamily="18" charset="0"/>
                          <a:cs typeface="Times New Roman" panose="02020603050405020304" pitchFamily="18" charset="0"/>
                        </a:rPr>
                        <a:t>Achieved </a:t>
                      </a:r>
                      <a:r>
                        <a:rPr lang="en-US" sz="1600" b="0" i="0" dirty="0">
                          <a:solidFill>
                            <a:srgbClr val="000000"/>
                          </a:solidFill>
                          <a:effectLst/>
                          <a:latin typeface="Times New Roman" panose="02020603050405020304" pitchFamily="18" charset="0"/>
                          <a:ea typeface="Arial"/>
                          <a:cs typeface="Times New Roman" panose="02020603050405020304" pitchFamily="18" charset="0"/>
                        </a:rPr>
                        <a:t>accuracy of 88%</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19128229"/>
                  </a:ext>
                </a:extLst>
              </a:tr>
              <a:tr h="956708">
                <a:tc>
                  <a:txBody>
                    <a:bodyPr/>
                    <a:lstStyle/>
                    <a:p>
                      <a:pPr marL="0" marR="0" lvl="0" indent="0" algn="just" defTabSz="914400" eaLnBrk="1" fontAlgn="auto" latinLnBrk="0" hangingPunct="1">
                        <a:lnSpc>
                          <a:spcPct val="150000"/>
                        </a:lnSpc>
                        <a:spcBef>
                          <a:spcPts val="0"/>
                        </a:spcBef>
                        <a:spcAft>
                          <a:spcPts val="0"/>
                        </a:spcAft>
                        <a:buClrTx/>
                        <a:buSzTx/>
                        <a:buFontTx/>
                        <a:buNone/>
                        <a:tabLst/>
                        <a:defRPr/>
                      </a:pPr>
                      <a:r>
                        <a:rPr lang="en-US" sz="1600" b="0" i="0" dirty="0">
                          <a:solidFill>
                            <a:srgbClr val="000000"/>
                          </a:solidFill>
                          <a:effectLst/>
                          <a:latin typeface="Times New Roman" panose="02020603050405020304" pitchFamily="18" charset="0"/>
                          <a:ea typeface="Arial"/>
                          <a:cs typeface="Times New Roman" panose="02020603050405020304" pitchFamily="18" charset="0"/>
                        </a:rPr>
                        <a:t>Skin cancer classification using Convolutional neural networks</a:t>
                      </a:r>
                    </a:p>
                    <a:p>
                      <a:pPr algn="just">
                        <a:lnSpc>
                          <a:spcPct val="150000"/>
                        </a:lnSpc>
                      </a:pPr>
                      <a:r>
                        <a:rPr lang="en-US" sz="1600" b="0" dirty="0">
                          <a:latin typeface="Times New Roman" panose="02020603050405020304" pitchFamily="18" charset="0"/>
                          <a:cs typeface="Times New Roman" panose="02020603050405020304" pitchFamily="18" charset="0"/>
                        </a:rPr>
                        <a:t>DOI: </a:t>
                      </a:r>
                      <a:r>
                        <a:rPr lang="en-US" sz="1600" b="0" i="0" u="none" strike="noStrike" dirty="0">
                          <a:solidFill>
                            <a:srgbClr val="000000"/>
                          </a:solidFill>
                          <a:effectLst/>
                          <a:latin typeface="Times New Roman" panose="02020603050405020304" pitchFamily="18" charset="0"/>
                          <a:ea typeface="Arial"/>
                          <a:cs typeface="Times New Roman" panose="02020603050405020304" pitchFamily="18" charset="0"/>
                          <a:hlinkClick r:id="rId4"/>
                        </a:rPr>
                        <a:t>10.1109/Confluence51648.2021.9377155</a:t>
                      </a: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CNN, Machine Vision</a:t>
                      </a:r>
                    </a:p>
                  </a:txBody>
                  <a:tcPr/>
                </a:tc>
                <a:tc>
                  <a:txBody>
                    <a:bodyPr/>
                    <a:lstStyle/>
                    <a:p>
                      <a:pPr marL="0" indent="0" algn="just">
                        <a:lnSpc>
                          <a:spcPct val="150000"/>
                        </a:lnSpc>
                        <a:buFont typeface="Arial" panose="020B0604020202020204" pitchFamily="34" charset="0"/>
                        <a:buNone/>
                      </a:pPr>
                      <a:r>
                        <a:rPr lang="en-US" sz="1600" b="0" dirty="0">
                          <a:latin typeface="Times New Roman" panose="02020603050405020304" pitchFamily="18" charset="0"/>
                          <a:cs typeface="Times New Roman" panose="02020603050405020304" pitchFamily="18" charset="0"/>
                        </a:rPr>
                        <a:t>Training accuracy: 83.11%, Testing accuracy: 83.04 %</a:t>
                      </a:r>
                    </a:p>
                  </a:txBody>
                  <a:tcPr/>
                </a:tc>
                <a:extLst>
                  <a:ext uri="{0D108BD9-81ED-4DB2-BD59-A6C34878D82A}">
                    <a16:rowId xmlns:a16="http://schemas.microsoft.com/office/drawing/2014/main" val="2488321670"/>
                  </a:ext>
                </a:extLst>
              </a:tr>
              <a:tr h="956708">
                <a:tc>
                  <a:txBody>
                    <a:bodyPr/>
                    <a:lstStyle/>
                    <a:p>
                      <a:pPr marL="0" marR="0" lvl="0" indent="0" algn="just" defTabSz="914400" eaLnBrk="1" fontAlgn="auto" latinLnBrk="0" hangingPunct="1">
                        <a:lnSpc>
                          <a:spcPct val="150000"/>
                        </a:lnSpc>
                        <a:spcBef>
                          <a:spcPts val="0"/>
                        </a:spcBef>
                        <a:spcAft>
                          <a:spcPts val="0"/>
                        </a:spcAft>
                        <a:buClrTx/>
                        <a:buSzTx/>
                        <a:buFontTx/>
                        <a:buNone/>
                        <a:tabLst/>
                        <a:defRPr/>
                      </a:pPr>
                      <a:r>
                        <a:rPr lang="en-US" sz="1600" b="0" dirty="0">
                          <a:latin typeface="Times New Roman" panose="02020603050405020304" pitchFamily="18" charset="0"/>
                          <a:cs typeface="Times New Roman" panose="02020603050405020304" pitchFamily="18" charset="0"/>
                        </a:rPr>
                        <a:t>Skin cancer diagnosis based on deep transfer learning and sparrow search algorithm</a:t>
                      </a:r>
                    </a:p>
                    <a:p>
                      <a:pPr marL="0" marR="0" lvl="0" indent="0" algn="just" defTabSz="914400" eaLnBrk="1" fontAlgn="auto" latinLnBrk="0" hangingPunct="1">
                        <a:lnSpc>
                          <a:spcPct val="150000"/>
                        </a:lnSpc>
                        <a:spcBef>
                          <a:spcPts val="0"/>
                        </a:spcBef>
                        <a:spcAft>
                          <a:spcPts val="0"/>
                        </a:spcAft>
                        <a:buClrTx/>
                        <a:buSzTx/>
                        <a:buFontTx/>
                        <a:buNone/>
                        <a:tabLst/>
                        <a:defRPr/>
                      </a:pPr>
                      <a:r>
                        <a:rPr lang="en-US" sz="1600" b="0" i="0" dirty="0">
                          <a:solidFill>
                            <a:srgbClr val="000000"/>
                          </a:solidFill>
                          <a:effectLst/>
                          <a:latin typeface="Times New Roman" panose="02020603050405020304" pitchFamily="18" charset="0"/>
                          <a:ea typeface="Arial"/>
                          <a:cs typeface="Times New Roman" panose="02020603050405020304" pitchFamily="18" charset="0"/>
                        </a:rPr>
                        <a:t>DOI: </a:t>
                      </a:r>
                      <a:r>
                        <a:rPr lang="en-US" sz="1600" b="0" i="0" dirty="0">
                          <a:solidFill>
                            <a:srgbClr val="000000"/>
                          </a:solidFill>
                          <a:effectLst/>
                          <a:latin typeface="Times New Roman" panose="02020603050405020304" pitchFamily="18" charset="0"/>
                          <a:ea typeface="Arial"/>
                          <a:cs typeface="Times New Roman" panose="02020603050405020304" pitchFamily="18" charset="0"/>
                          <a:hlinkClick r:id="rId5"/>
                        </a:rPr>
                        <a:t>10.1109/iv51561.2020.00130 </a:t>
                      </a:r>
                      <a:endParaRPr lang="en-US" sz="1600" b="0" i="0" dirty="0">
                        <a:solidFill>
                          <a:srgbClr val="000000"/>
                        </a:solidFill>
                        <a:effectLst/>
                        <a:latin typeface="Times New Roman" panose="02020603050405020304" pitchFamily="18" charset="0"/>
                        <a:ea typeface="Arial"/>
                        <a:cs typeface="Times New Roman" panose="02020603050405020304" pitchFamily="18" charset="0"/>
                      </a:endParaRPr>
                    </a:p>
                  </a:txBody>
                  <a:tcPr/>
                </a:tc>
                <a:tc>
                  <a:txBody>
                    <a:bodyPr/>
                    <a:lstStyle/>
                    <a:p>
                      <a:pPr algn="just">
                        <a:lnSpc>
                          <a:spcPct val="150000"/>
                        </a:lnSpc>
                      </a:pPr>
                      <a:r>
                        <a:rPr lang="en-US" sz="1600" b="0" dirty="0" err="1">
                          <a:latin typeface="Times New Roman" panose="02020603050405020304" pitchFamily="18" charset="0"/>
                          <a:cs typeface="Times New Roman" panose="02020603050405020304" pitchFamily="18" charset="0"/>
                        </a:rPr>
                        <a:t>SpaSA</a:t>
                      </a:r>
                      <a:r>
                        <a:rPr lang="en-US" sz="1600" b="0" dirty="0">
                          <a:latin typeface="Times New Roman" panose="02020603050405020304" pitchFamily="18" charset="0"/>
                          <a:cs typeface="Times New Roman" panose="02020603050405020304" pitchFamily="18" charset="0"/>
                        </a:rPr>
                        <a:t>, U-Net, U-</a:t>
                      </a:r>
                      <a:r>
                        <a:rPr lang="nl-NL" sz="1600" b="0" dirty="0">
                          <a:latin typeface="Times New Roman" panose="02020603050405020304" pitchFamily="18" charset="0"/>
                          <a:cs typeface="Times New Roman" panose="02020603050405020304" pitchFamily="18" charset="0"/>
                        </a:rPr>
                        <a:t>Net, Attention U-Net, V-net, and Swin U-Net</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indent="0" algn="just">
                        <a:lnSpc>
                          <a:spcPct val="150000"/>
                        </a:lnSpc>
                        <a:buFont typeface="Arial" panose="020B0604020202020204" pitchFamily="34" charset="0"/>
                        <a:buNone/>
                      </a:pPr>
                      <a:r>
                        <a:rPr lang="en-US" sz="1600" b="0" dirty="0">
                          <a:latin typeface="Times New Roman" panose="02020603050405020304" pitchFamily="18" charset="0"/>
                          <a:cs typeface="Times New Roman" panose="02020603050405020304" pitchFamily="18" charset="0"/>
                        </a:rPr>
                        <a:t>85:87% by the MobileNetV2</a:t>
                      </a:r>
                    </a:p>
                  </a:txBody>
                  <a:tcPr/>
                </a:tc>
                <a:extLst>
                  <a:ext uri="{0D108BD9-81ED-4DB2-BD59-A6C34878D82A}">
                    <a16:rowId xmlns:a16="http://schemas.microsoft.com/office/drawing/2014/main" val="4211430423"/>
                  </a:ext>
                </a:extLst>
              </a:tr>
              <a:tr h="956708">
                <a:tc>
                  <a:txBody>
                    <a:bodyPr/>
                    <a:lstStyle/>
                    <a:p>
                      <a:pPr marL="0" marR="0" lvl="0" indent="0" algn="just" defTabSz="914400" eaLnBrk="1" fontAlgn="auto" latinLnBrk="0" hangingPunct="1">
                        <a:lnSpc>
                          <a:spcPct val="150000"/>
                        </a:lnSpc>
                        <a:spcBef>
                          <a:spcPts val="0"/>
                        </a:spcBef>
                        <a:spcAft>
                          <a:spcPts val="0"/>
                        </a:spcAft>
                        <a:buClrTx/>
                        <a:buSzTx/>
                        <a:buFontTx/>
                        <a:buNone/>
                        <a:tabLst/>
                        <a:defRPr/>
                      </a:pPr>
                      <a:r>
                        <a:rPr lang="en-US" sz="1600" b="0" i="0" dirty="0">
                          <a:solidFill>
                            <a:srgbClr val="000000"/>
                          </a:solidFill>
                          <a:effectLst/>
                          <a:latin typeface="Times New Roman" panose="02020603050405020304" pitchFamily="18" charset="0"/>
                          <a:ea typeface="Arial"/>
                          <a:cs typeface="Times New Roman" panose="02020603050405020304" pitchFamily="18" charset="0"/>
                        </a:rPr>
                        <a:t>Deep Learning in Skin Lesion Analysis Towards Cancer Detection</a:t>
                      </a:r>
                    </a:p>
                    <a:p>
                      <a:pPr algn="just">
                        <a:lnSpc>
                          <a:spcPct val="150000"/>
                        </a:lnSpc>
                      </a:pPr>
                      <a:r>
                        <a:rPr lang="en-US" sz="1600" b="0" dirty="0">
                          <a:latin typeface="Times New Roman" panose="02020603050405020304" pitchFamily="18" charset="0"/>
                          <a:cs typeface="Times New Roman" panose="02020603050405020304" pitchFamily="18" charset="0"/>
                        </a:rPr>
                        <a:t>DOI: </a:t>
                      </a:r>
                      <a:r>
                        <a:rPr lang="en-US" sz="1600" b="0" i="0" u="sng" dirty="0">
                          <a:solidFill>
                            <a:srgbClr val="000000"/>
                          </a:solidFill>
                          <a:effectLst/>
                          <a:latin typeface="Times New Roman" panose="02020603050405020304" pitchFamily="18" charset="0"/>
                          <a:ea typeface="Arial"/>
                          <a:cs typeface="Times New Roman" panose="02020603050405020304" pitchFamily="18" charset="0"/>
                          <a:hlinkClick r:id="rId6"/>
                        </a:rPr>
                        <a:t>10.1109/IV51561.2020.00130</a:t>
                      </a: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Desnet201, Adam Optimizer</a:t>
                      </a:r>
                    </a:p>
                  </a:txBody>
                  <a:tcPr/>
                </a:tc>
                <a:tc>
                  <a:txBody>
                    <a:bodyPr/>
                    <a:lstStyle/>
                    <a:p>
                      <a:pPr marL="0" indent="0" algn="just">
                        <a:lnSpc>
                          <a:spcPct val="150000"/>
                        </a:lnSpc>
                        <a:buFont typeface="Arial" panose="020B0604020202020204" pitchFamily="34" charset="0"/>
                        <a:buNone/>
                      </a:pPr>
                      <a:r>
                        <a:rPr lang="en-US" sz="1600" b="0" dirty="0">
                          <a:latin typeface="Times New Roman" panose="02020603050405020304" pitchFamily="18" charset="0"/>
                          <a:cs typeface="Times New Roman" panose="02020603050405020304" pitchFamily="18" charset="0"/>
                        </a:rPr>
                        <a:t>ROC AUC value in %:</a:t>
                      </a:r>
                    </a:p>
                    <a:p>
                      <a:pPr marL="0" indent="0" algn="just">
                        <a:lnSpc>
                          <a:spcPct val="150000"/>
                        </a:lnSpc>
                        <a:buFont typeface="Arial" panose="020B0604020202020204" pitchFamily="34" charset="0"/>
                        <a:buNone/>
                      </a:pPr>
                      <a:r>
                        <a:rPr lang="en-US" sz="1600" b="0" dirty="0">
                          <a:latin typeface="Times New Roman" panose="02020603050405020304" pitchFamily="18" charset="0"/>
                          <a:cs typeface="Times New Roman" panose="02020603050405020304" pitchFamily="18" charset="0"/>
                        </a:rPr>
                        <a:t>93.8,97,99.3,98.1 96.9,99.9,99.8</a:t>
                      </a:r>
                    </a:p>
                  </a:txBody>
                  <a:tcPr/>
                </a:tc>
                <a:extLst>
                  <a:ext uri="{0D108BD9-81ED-4DB2-BD59-A6C34878D82A}">
                    <a16:rowId xmlns:a16="http://schemas.microsoft.com/office/drawing/2014/main" val="230485431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267e4b8dcd7_0_23"/>
          <p:cNvSpPr txBox="1">
            <a:spLocks noGrp="1"/>
          </p:cNvSpPr>
          <p:nvPr>
            <p:ph type="title"/>
          </p:nvPr>
        </p:nvSpPr>
        <p:spPr>
          <a:xfrm>
            <a:off x="261407" y="60130"/>
            <a:ext cx="11065800" cy="720000"/>
          </a:xfrm>
          <a:prstGeom prst="rect">
            <a:avLst/>
          </a:prstGeom>
        </p:spPr>
        <p:txBody>
          <a:bodyPr spcFirstLastPara="1" wrap="square" lIns="91425" tIns="45700" rIns="91425" bIns="45700" anchor="ctr" anchorCtr="0">
            <a:normAutofit/>
          </a:bodyPr>
          <a:lstStyle/>
          <a:p>
            <a:pPr marL="0" lvl="0" indent="0" algn="just" rtl="0">
              <a:spcBef>
                <a:spcPts val="1000"/>
              </a:spcBef>
              <a:spcAft>
                <a:spcPts val="0"/>
              </a:spcAft>
              <a:buClr>
                <a:schemeClr val="dk1"/>
              </a:buClr>
              <a:buSzPts val="1100"/>
              <a:buFont typeface="Arial"/>
              <a:buNone/>
            </a:pPr>
            <a:r>
              <a:rPr lang="en-US" sz="3600" b="1" dirty="0">
                <a:latin typeface="Times New Roman" panose="02020603050405020304" pitchFamily="18" charset="0"/>
                <a:cs typeface="Times New Roman" panose="02020603050405020304" pitchFamily="18" charset="0"/>
              </a:rPr>
              <a:t>Novelty &amp; Research gap</a:t>
            </a:r>
            <a:endParaRPr sz="3600" b="1" dirty="0">
              <a:latin typeface="Times New Roman" panose="02020603050405020304" pitchFamily="18" charset="0"/>
              <a:cs typeface="Times New Roman" panose="02020603050405020304" pitchFamily="18" charset="0"/>
            </a:endParaRPr>
          </a:p>
        </p:txBody>
      </p:sp>
      <p:sp>
        <p:nvSpPr>
          <p:cNvPr id="172" name="Google Shape;172;g267e4b8dcd7_0_23"/>
          <p:cNvSpPr txBox="1">
            <a:spLocks noGrp="1"/>
          </p:cNvSpPr>
          <p:nvPr>
            <p:ph type="body" idx="1"/>
          </p:nvPr>
        </p:nvSpPr>
        <p:spPr>
          <a:xfrm>
            <a:off x="261407" y="1436340"/>
            <a:ext cx="10952693" cy="5220000"/>
          </a:xfrm>
          <a:prstGeom prst="rect">
            <a:avLst/>
          </a:prstGeom>
        </p:spPr>
        <p:txBody>
          <a:bodyPr spcFirstLastPara="1" wrap="square" lIns="91425" tIns="45700" rIns="91425" bIns="45700" anchor="t" anchorCtr="0">
            <a:noAutofit/>
          </a:bodyPr>
          <a:lstStyle/>
          <a:p>
            <a:pPr algn="just">
              <a:lnSpc>
                <a:spcPct val="160000"/>
              </a:lnSpc>
            </a:pPr>
            <a:r>
              <a:rPr lang="en-US" sz="2400" dirty="0">
                <a:latin typeface="Times New Roman" panose="02020603050405020304" pitchFamily="18" charset="0"/>
                <a:ea typeface="Times New Roman"/>
                <a:cs typeface="Times New Roman" panose="02020603050405020304" pitchFamily="18" charset="0"/>
                <a:sym typeface="Times New Roman"/>
              </a:rPr>
              <a:t>Outperforming Existing Models</a:t>
            </a:r>
          </a:p>
          <a:p>
            <a:pPr algn="just">
              <a:lnSpc>
                <a:spcPct val="160000"/>
              </a:lnSpc>
            </a:pPr>
            <a:r>
              <a:rPr lang="en-US" sz="2400" dirty="0">
                <a:latin typeface="Times New Roman" panose="02020603050405020304" pitchFamily="18" charset="0"/>
                <a:ea typeface="Times New Roman"/>
                <a:cs typeface="Times New Roman" panose="02020603050405020304" pitchFamily="18" charset="0"/>
                <a:sym typeface="Times New Roman"/>
              </a:rPr>
              <a:t>Significant Dataset Size</a:t>
            </a:r>
          </a:p>
          <a:p>
            <a:pPr algn="just">
              <a:lnSpc>
                <a:spcPct val="160000"/>
              </a:lnSpc>
            </a:pPr>
            <a:r>
              <a:rPr lang="en-US" sz="2400" dirty="0">
                <a:latin typeface="Times New Roman" panose="02020603050405020304" pitchFamily="18" charset="0"/>
                <a:ea typeface="Times New Roman"/>
                <a:cs typeface="Times New Roman" panose="02020603050405020304" pitchFamily="18" charset="0"/>
                <a:sym typeface="Times New Roman"/>
              </a:rPr>
              <a:t>Lightweight model and Architecture</a:t>
            </a:r>
          </a:p>
          <a:p>
            <a:pPr algn="just">
              <a:lnSpc>
                <a:spcPct val="160000"/>
              </a:lnSpc>
            </a:pPr>
            <a:r>
              <a:rPr lang="en-US" sz="2400" dirty="0">
                <a:latin typeface="Times New Roman" panose="02020603050405020304" pitchFamily="18" charset="0"/>
                <a:ea typeface="Times New Roman"/>
                <a:cs typeface="Times New Roman" panose="02020603050405020304" pitchFamily="18" charset="0"/>
                <a:sym typeface="Times New Roman"/>
              </a:rPr>
              <a:t>Data-Centric Approach</a:t>
            </a:r>
          </a:p>
        </p:txBody>
      </p:sp>
      <p:sp>
        <p:nvSpPr>
          <p:cNvPr id="173" name="Google Shape;173;g267e4b8dcd7_0_23"/>
          <p:cNvSpPr txBox="1">
            <a:spLocks noGrp="1"/>
          </p:cNvSpPr>
          <p:nvPr>
            <p:ph type="sldNum" idx="12"/>
          </p:nvPr>
        </p:nvSpPr>
        <p:spPr>
          <a:xfrm>
            <a:off x="9341400" y="6523670"/>
            <a:ext cx="2743200" cy="274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6</a:t>
            </a:fld>
            <a:endParaRPr/>
          </a:p>
        </p:txBody>
      </p:sp>
      <p:pic>
        <p:nvPicPr>
          <p:cNvPr id="2" name="Picture 1">
            <a:extLst>
              <a:ext uri="{FF2B5EF4-FFF2-40B4-BE49-F238E27FC236}">
                <a16:creationId xmlns:a16="http://schemas.microsoft.com/office/drawing/2014/main" id="{9D400014-BDEC-0BD4-67EF-36AB5BDD6002}"/>
              </a:ext>
            </a:extLst>
          </p:cNvPr>
          <p:cNvPicPr>
            <a:picLocks noChangeAspect="1"/>
          </p:cNvPicPr>
          <p:nvPr/>
        </p:nvPicPr>
        <p:blipFill>
          <a:blip r:embed="rId3"/>
          <a:stretch>
            <a:fillRect/>
          </a:stretch>
        </p:blipFill>
        <p:spPr>
          <a:xfrm>
            <a:off x="5959750" y="1303670"/>
            <a:ext cx="5254350" cy="3560430"/>
          </a:xfrm>
          <a:prstGeom prst="rect">
            <a:avLst/>
          </a:prstGeom>
        </p:spPr>
      </p:pic>
    </p:spTree>
    <p:extLst>
      <p:ext uri="{BB962C8B-B14F-4D97-AF65-F5344CB8AC3E}">
        <p14:creationId xmlns:p14="http://schemas.microsoft.com/office/powerpoint/2010/main" val="708785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g27430260c8d_1_0"/>
          <p:cNvSpPr txBox="1">
            <a:spLocks noGrp="1"/>
          </p:cNvSpPr>
          <p:nvPr>
            <p:ph type="sldNum" idx="12"/>
          </p:nvPr>
        </p:nvSpPr>
        <p:spPr>
          <a:xfrm>
            <a:off x="9341400" y="6523670"/>
            <a:ext cx="2743200" cy="274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7</a:t>
            </a:fld>
            <a:endParaRPr/>
          </a:p>
        </p:txBody>
      </p:sp>
      <p:pic>
        <p:nvPicPr>
          <p:cNvPr id="6" name="Picture 5">
            <a:extLst>
              <a:ext uri="{FF2B5EF4-FFF2-40B4-BE49-F238E27FC236}">
                <a16:creationId xmlns:a16="http://schemas.microsoft.com/office/drawing/2014/main" id="{7135D80A-AA24-42CA-968E-A1C0711CEE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7416" y="1228023"/>
            <a:ext cx="4345577" cy="4514191"/>
          </a:xfrm>
          <a:prstGeom prst="rect">
            <a:avLst/>
          </a:prstGeom>
          <a:ln w="88900" cap="sq" cmpd="thickThin">
            <a:solidFill>
              <a:srgbClr val="000000"/>
            </a:solidFill>
            <a:prstDash val="solid"/>
            <a:miter lim="800000"/>
          </a:ln>
          <a:effectLst>
            <a:innerShdw blurRad="76200">
              <a:srgbClr val="000000"/>
            </a:innerShdw>
          </a:effectLst>
        </p:spPr>
      </p:pic>
      <p:sp>
        <p:nvSpPr>
          <p:cNvPr id="8" name="TextBox 7">
            <a:extLst>
              <a:ext uri="{FF2B5EF4-FFF2-40B4-BE49-F238E27FC236}">
                <a16:creationId xmlns:a16="http://schemas.microsoft.com/office/drawing/2014/main" id="{5DF577ED-4A95-42A6-8293-52774115F60B}"/>
              </a:ext>
            </a:extLst>
          </p:cNvPr>
          <p:cNvSpPr txBox="1"/>
          <p:nvPr/>
        </p:nvSpPr>
        <p:spPr>
          <a:xfrm>
            <a:off x="8935143" y="5870999"/>
            <a:ext cx="514773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Fig. Structural Diagram</a:t>
            </a:r>
          </a:p>
        </p:txBody>
      </p:sp>
      <p:sp>
        <p:nvSpPr>
          <p:cNvPr id="4" name="TextBox 3">
            <a:extLst>
              <a:ext uri="{FF2B5EF4-FFF2-40B4-BE49-F238E27FC236}">
                <a16:creationId xmlns:a16="http://schemas.microsoft.com/office/drawing/2014/main" id="{75529AF0-F7AD-067E-7D29-5E41A17616F6}"/>
              </a:ext>
            </a:extLst>
          </p:cNvPr>
          <p:cNvSpPr txBox="1"/>
          <p:nvPr/>
        </p:nvSpPr>
        <p:spPr>
          <a:xfrm>
            <a:off x="107400" y="954053"/>
            <a:ext cx="7296700" cy="617996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900" u="sng" dirty="0">
                <a:latin typeface="Times New Roman" panose="02020603050405020304" pitchFamily="18" charset="0"/>
                <a:cs typeface="Times New Roman" panose="02020603050405020304" pitchFamily="18" charset="0"/>
              </a:rPr>
              <a:t>Data Collection and Preprocessing</a:t>
            </a:r>
            <a:r>
              <a:rPr lang="en-US" sz="1900" dirty="0">
                <a:latin typeface="Times New Roman" panose="02020603050405020304" pitchFamily="18" charset="0"/>
                <a:cs typeface="Times New Roman" panose="02020603050405020304" pitchFamily="18" charset="0"/>
              </a:rPr>
              <a:t>: Used Skin Cancer MNIST and HAM10000 datasets from kaggle.com. Applied preprocessing for data quality and model readiness.</a:t>
            </a:r>
          </a:p>
          <a:p>
            <a:pPr marL="285750" indent="-285750" algn="just">
              <a:lnSpc>
                <a:spcPct val="150000"/>
              </a:lnSpc>
              <a:buFont typeface="Arial" panose="020B0604020202020204" pitchFamily="34" charset="0"/>
              <a:buChar char="•"/>
            </a:pPr>
            <a:endParaRPr lang="en-US" sz="19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900" u="sng" dirty="0">
                <a:latin typeface="Times New Roman" panose="02020603050405020304" pitchFamily="18" charset="0"/>
                <a:cs typeface="Times New Roman" panose="02020603050405020304" pitchFamily="18" charset="0"/>
              </a:rPr>
              <a:t>Model Architecture Design</a:t>
            </a:r>
            <a:r>
              <a:rPr lang="en-US" sz="1900" dirty="0">
                <a:latin typeface="Times New Roman" panose="02020603050405020304" pitchFamily="18" charset="0"/>
                <a:cs typeface="Times New Roman" panose="02020603050405020304" pitchFamily="18" charset="0"/>
              </a:rPr>
              <a:t>: Researched and selected an optimal CNN architecture aligned with project objectives and dataset characteristics.</a:t>
            </a:r>
          </a:p>
          <a:p>
            <a:pPr marL="285750" indent="-285750" algn="just">
              <a:lnSpc>
                <a:spcPct val="150000"/>
              </a:lnSpc>
              <a:buFont typeface="Arial" panose="020B0604020202020204" pitchFamily="34" charset="0"/>
              <a:buChar char="•"/>
            </a:pPr>
            <a:endParaRPr lang="en-US" sz="19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900" u="sng" dirty="0">
                <a:latin typeface="Times New Roman" panose="02020603050405020304" pitchFamily="18" charset="0"/>
                <a:cs typeface="Times New Roman" panose="02020603050405020304" pitchFamily="18" charset="0"/>
              </a:rPr>
              <a:t>Model Training</a:t>
            </a:r>
            <a:r>
              <a:rPr lang="en-US" sz="1900" dirty="0">
                <a:latin typeface="Times New Roman" panose="02020603050405020304" pitchFamily="18" charset="0"/>
                <a:cs typeface="Times New Roman" panose="02020603050405020304" pitchFamily="18" charset="0"/>
              </a:rPr>
              <a:t>: Trained the selected CNN model with the dataset, iteratively adjusting hyper-parameters for improved performance.</a:t>
            </a:r>
          </a:p>
          <a:p>
            <a:pPr marL="285750" indent="-285750" algn="just">
              <a:lnSpc>
                <a:spcPct val="150000"/>
              </a:lnSpc>
              <a:buFont typeface="Arial" panose="020B0604020202020204" pitchFamily="34" charset="0"/>
              <a:buChar char="•"/>
            </a:pPr>
            <a:endParaRPr lang="en-US" sz="19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900" u="sng" dirty="0">
                <a:latin typeface="Times New Roman" panose="02020603050405020304" pitchFamily="18" charset="0"/>
                <a:cs typeface="Times New Roman" panose="02020603050405020304" pitchFamily="18" charset="0"/>
              </a:rPr>
              <a:t>Model Evaluation and Optimization</a:t>
            </a:r>
            <a:r>
              <a:rPr lang="en-US" sz="1900" dirty="0">
                <a:latin typeface="Times New Roman" panose="02020603050405020304" pitchFamily="18" charset="0"/>
                <a:cs typeface="Times New Roman" panose="02020603050405020304" pitchFamily="18" charset="0"/>
              </a:rPr>
              <a:t>: Evaluated the model on the test set, optimizing for desired metrics like accuracy, precision, recall, and F1-score.</a:t>
            </a:r>
          </a:p>
          <a:p>
            <a:pPr marL="285750" indent="-285750" algn="just">
              <a:lnSpc>
                <a:spcPct val="150000"/>
              </a:lnSpc>
              <a:buFont typeface="Arial" panose="020B0604020202020204" pitchFamily="34" charset="0"/>
              <a:buChar char="•"/>
            </a:pPr>
            <a:endParaRPr lang="en-US" sz="1900" dirty="0">
              <a:latin typeface="Times New Roman" panose="02020603050405020304" pitchFamily="18" charset="0"/>
              <a:cs typeface="Times New Roman" panose="02020603050405020304" pitchFamily="18" charset="0"/>
            </a:endParaRPr>
          </a:p>
        </p:txBody>
      </p:sp>
      <p:sp>
        <p:nvSpPr>
          <p:cNvPr id="12" name="Google Shape;171;g267e4b8dcd7_0_23">
            <a:extLst>
              <a:ext uri="{FF2B5EF4-FFF2-40B4-BE49-F238E27FC236}">
                <a16:creationId xmlns:a16="http://schemas.microsoft.com/office/drawing/2014/main" id="{7B4E6BBA-1A51-9ED0-39BF-2C8B574EB6AD}"/>
              </a:ext>
            </a:extLst>
          </p:cNvPr>
          <p:cNvSpPr txBox="1">
            <a:spLocks/>
          </p:cNvSpPr>
          <p:nvPr/>
        </p:nvSpPr>
        <p:spPr>
          <a:xfrm>
            <a:off x="261407" y="60130"/>
            <a:ext cx="11065800" cy="720000"/>
          </a:xfrm>
          <a:prstGeom prst="rect">
            <a:avLst/>
          </a:prstGeom>
          <a:noFill/>
          <a:ln>
            <a:noFill/>
          </a:ln>
        </p:spPr>
        <p:txBody>
          <a:bodyPr spcFirstLastPara="1" vert="horz" wrap="square" lIns="91425" tIns="45700" rIns="91425" bIns="45700" rtlCol="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algn="just" rtl="0">
              <a:spcBef>
                <a:spcPts val="1000"/>
              </a:spcBef>
              <a:buSzPts val="1100"/>
              <a:buFont typeface="Arial"/>
              <a:buNone/>
            </a:pPr>
            <a:r>
              <a:rPr lang="en-US" sz="3600" b="1" dirty="0">
                <a:solidFill>
                  <a:sysClr val="windowText" lastClr="000000"/>
                </a:solidFill>
                <a:latin typeface="Times New Roman" panose="02020603050405020304" pitchFamily="18" charset="0"/>
                <a:cs typeface="Times New Roman" panose="02020603050405020304" pitchFamily="18" charset="0"/>
              </a:rPr>
              <a:t>Methodology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g27430260c8d_1_0"/>
          <p:cNvSpPr txBox="1">
            <a:spLocks noGrp="1"/>
          </p:cNvSpPr>
          <p:nvPr>
            <p:ph type="sldNum" idx="12"/>
          </p:nvPr>
        </p:nvSpPr>
        <p:spPr>
          <a:xfrm>
            <a:off x="9341400" y="6523670"/>
            <a:ext cx="2743200" cy="274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8</a:t>
            </a:fld>
            <a:endParaRPr/>
          </a:p>
        </p:txBody>
      </p:sp>
      <p:sp>
        <p:nvSpPr>
          <p:cNvPr id="8" name="TextBox 7">
            <a:extLst>
              <a:ext uri="{FF2B5EF4-FFF2-40B4-BE49-F238E27FC236}">
                <a16:creationId xmlns:a16="http://schemas.microsoft.com/office/drawing/2014/main" id="{5DF577ED-4A95-42A6-8293-52774115F60B}"/>
              </a:ext>
            </a:extLst>
          </p:cNvPr>
          <p:cNvSpPr txBox="1"/>
          <p:nvPr/>
        </p:nvSpPr>
        <p:spPr>
          <a:xfrm>
            <a:off x="8325544" y="6070607"/>
            <a:ext cx="514773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Fig. Flowchart Diagram</a:t>
            </a:r>
          </a:p>
        </p:txBody>
      </p:sp>
      <p:sp>
        <p:nvSpPr>
          <p:cNvPr id="12" name="Google Shape;171;g267e4b8dcd7_0_23">
            <a:extLst>
              <a:ext uri="{FF2B5EF4-FFF2-40B4-BE49-F238E27FC236}">
                <a16:creationId xmlns:a16="http://schemas.microsoft.com/office/drawing/2014/main" id="{7B4E6BBA-1A51-9ED0-39BF-2C8B574EB6AD}"/>
              </a:ext>
            </a:extLst>
          </p:cNvPr>
          <p:cNvSpPr txBox="1">
            <a:spLocks/>
          </p:cNvSpPr>
          <p:nvPr/>
        </p:nvSpPr>
        <p:spPr>
          <a:xfrm>
            <a:off x="261407" y="60130"/>
            <a:ext cx="11065800" cy="720000"/>
          </a:xfrm>
          <a:prstGeom prst="rect">
            <a:avLst/>
          </a:prstGeom>
          <a:noFill/>
          <a:ln>
            <a:noFill/>
          </a:ln>
        </p:spPr>
        <p:txBody>
          <a:bodyPr spcFirstLastPara="1" vert="horz" wrap="square" lIns="91425" tIns="45700" rIns="91425" bIns="45700" rtlCol="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rtl="0">
              <a:spcBef>
                <a:spcPts val="1000"/>
              </a:spcBef>
              <a:buSzPts val="1100"/>
              <a:buFont typeface="Arial"/>
              <a:buNone/>
            </a:pPr>
            <a:r>
              <a:rPr lang="en-US" sz="3600" b="1" dirty="0">
                <a:solidFill>
                  <a:sysClr val="windowText" lastClr="000000"/>
                </a:solidFill>
                <a:latin typeface="Times New Roman" panose="02020603050405020304" pitchFamily="18" charset="0"/>
                <a:cs typeface="Times New Roman" panose="02020603050405020304" pitchFamily="18" charset="0"/>
              </a:rPr>
              <a:t>Methodology</a:t>
            </a:r>
          </a:p>
        </p:txBody>
      </p:sp>
      <p:sp>
        <p:nvSpPr>
          <p:cNvPr id="5" name="TextBox 4">
            <a:extLst>
              <a:ext uri="{FF2B5EF4-FFF2-40B4-BE49-F238E27FC236}">
                <a16:creationId xmlns:a16="http://schemas.microsoft.com/office/drawing/2014/main" id="{751C297F-D8DB-731C-27E2-B18613152B29}"/>
              </a:ext>
            </a:extLst>
          </p:cNvPr>
          <p:cNvSpPr txBox="1"/>
          <p:nvPr/>
        </p:nvSpPr>
        <p:spPr>
          <a:xfrm>
            <a:off x="142234" y="823660"/>
            <a:ext cx="6302109" cy="5302798"/>
          </a:xfrm>
          <a:prstGeom prst="rect">
            <a:avLst/>
          </a:prstGeom>
          <a:noFill/>
        </p:spPr>
        <p:txBody>
          <a:bodyPr wrap="square">
            <a:spAutoFit/>
          </a:bodyPr>
          <a:lstStyle/>
          <a:p>
            <a:pPr marL="285750" indent="-285750" algn="just">
              <a:lnSpc>
                <a:spcPct val="150000"/>
              </a:lnSpc>
              <a:buFont typeface="Arial" panose="020B0604020202020204" pitchFamily="34" charset="0"/>
              <a:buChar char="•"/>
            </a:pPr>
            <a:endParaRPr lang="en-US" sz="19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900" u="sng" dirty="0">
                <a:latin typeface="Times New Roman" panose="02020603050405020304" pitchFamily="18" charset="0"/>
                <a:cs typeface="Times New Roman" panose="02020603050405020304" pitchFamily="18" charset="0"/>
              </a:rPr>
              <a:t>User Interface Design and Development</a:t>
            </a:r>
            <a:r>
              <a:rPr lang="en-US" sz="1900" dirty="0">
                <a:latin typeface="Times New Roman" panose="02020603050405020304" pitchFamily="18" charset="0"/>
                <a:cs typeface="Times New Roman" panose="02020603050405020304" pitchFamily="18" charset="0"/>
              </a:rPr>
              <a:t>: Designed an intuitive, user-friendly interface for the skin cancer classification application.</a:t>
            </a:r>
          </a:p>
          <a:p>
            <a:pPr marL="285750" indent="-285750" algn="just">
              <a:lnSpc>
                <a:spcPct val="150000"/>
              </a:lnSpc>
              <a:buFont typeface="Arial" panose="020B0604020202020204" pitchFamily="34" charset="0"/>
              <a:buChar char="•"/>
            </a:pPr>
            <a:endParaRPr lang="en-US" sz="19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900" u="sng" dirty="0">
                <a:latin typeface="Times New Roman" panose="02020603050405020304" pitchFamily="18" charset="0"/>
                <a:cs typeface="Times New Roman" panose="02020603050405020304" pitchFamily="18" charset="0"/>
              </a:rPr>
              <a:t>System Integration</a:t>
            </a:r>
            <a:r>
              <a:rPr lang="en-US" sz="1900" dirty="0">
                <a:latin typeface="Times New Roman" panose="02020603050405020304" pitchFamily="18" charset="0"/>
                <a:cs typeface="Times New Roman" panose="02020603050405020304" pitchFamily="18" charset="0"/>
              </a:rPr>
              <a:t>: Integrated the CNN model with the interface using TensorFlow or pickle libraries for real-time classification.</a:t>
            </a:r>
          </a:p>
          <a:p>
            <a:pPr marL="285750" indent="-285750" algn="just">
              <a:lnSpc>
                <a:spcPct val="150000"/>
              </a:lnSpc>
              <a:buFont typeface="Arial" panose="020B0604020202020204" pitchFamily="34" charset="0"/>
              <a:buChar char="•"/>
            </a:pPr>
            <a:endParaRPr lang="en-US" sz="19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900" u="sng" dirty="0">
                <a:latin typeface="Times New Roman" panose="02020603050405020304" pitchFamily="18" charset="0"/>
                <a:cs typeface="Times New Roman" panose="02020603050405020304" pitchFamily="18" charset="0"/>
              </a:rPr>
              <a:t>Testing and Validation</a:t>
            </a:r>
            <a:r>
              <a:rPr lang="en-US" sz="1900" dirty="0">
                <a:latin typeface="Times New Roman" panose="02020603050405020304" pitchFamily="18" charset="0"/>
                <a:cs typeface="Times New Roman" panose="02020603050405020304" pitchFamily="18" charset="0"/>
              </a:rPr>
              <a:t>: Conducted thorough testing to identify and address bugs, ensuring the robustness and reliability of the entire system.</a:t>
            </a:r>
          </a:p>
        </p:txBody>
      </p:sp>
      <p:pic>
        <p:nvPicPr>
          <p:cNvPr id="7" name="Picture 6">
            <a:extLst>
              <a:ext uri="{FF2B5EF4-FFF2-40B4-BE49-F238E27FC236}">
                <a16:creationId xmlns:a16="http://schemas.microsoft.com/office/drawing/2014/main" id="{81501368-1333-BF96-D3A3-96DA56F76A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0103" y="1236791"/>
            <a:ext cx="5042263" cy="471968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63375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g27430260c8d_1_0"/>
          <p:cNvSpPr txBox="1">
            <a:spLocks noGrp="1"/>
          </p:cNvSpPr>
          <p:nvPr>
            <p:ph type="sldNum" idx="12"/>
          </p:nvPr>
        </p:nvSpPr>
        <p:spPr>
          <a:xfrm>
            <a:off x="9341400" y="6523670"/>
            <a:ext cx="2743200" cy="274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9</a:t>
            </a:fld>
            <a:endParaRPr/>
          </a:p>
        </p:txBody>
      </p:sp>
      <p:sp>
        <p:nvSpPr>
          <p:cNvPr id="12" name="Google Shape;171;g267e4b8dcd7_0_23">
            <a:extLst>
              <a:ext uri="{FF2B5EF4-FFF2-40B4-BE49-F238E27FC236}">
                <a16:creationId xmlns:a16="http://schemas.microsoft.com/office/drawing/2014/main" id="{7B4E6BBA-1A51-9ED0-39BF-2C8B574EB6AD}"/>
              </a:ext>
            </a:extLst>
          </p:cNvPr>
          <p:cNvSpPr txBox="1">
            <a:spLocks/>
          </p:cNvSpPr>
          <p:nvPr/>
        </p:nvSpPr>
        <p:spPr>
          <a:xfrm>
            <a:off x="261407" y="60130"/>
            <a:ext cx="11065800" cy="720000"/>
          </a:xfrm>
          <a:prstGeom prst="rect">
            <a:avLst/>
          </a:prstGeom>
          <a:noFill/>
          <a:ln>
            <a:noFill/>
          </a:ln>
        </p:spPr>
        <p:txBody>
          <a:bodyPr spcFirstLastPara="1" vert="horz" wrap="square" lIns="91425" tIns="45700" rIns="91425" bIns="45700" rtlCol="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pPr rtl="0">
              <a:spcBef>
                <a:spcPts val="1000"/>
              </a:spcBef>
              <a:buSzPts val="1100"/>
              <a:buFont typeface="Arial"/>
              <a:buNone/>
            </a:pPr>
            <a:r>
              <a:rPr lang="en-US" sz="3600" b="1" dirty="0">
                <a:solidFill>
                  <a:sysClr val="windowText" lastClr="000000"/>
                </a:solidFill>
                <a:latin typeface="Times New Roman" panose="02020603050405020304" pitchFamily="18" charset="0"/>
                <a:cs typeface="Times New Roman" panose="02020603050405020304" pitchFamily="18" charset="0"/>
              </a:rPr>
              <a:t>CNN Architecture</a:t>
            </a:r>
          </a:p>
        </p:txBody>
      </p:sp>
      <p:sp>
        <p:nvSpPr>
          <p:cNvPr id="5" name="TextBox 4">
            <a:extLst>
              <a:ext uri="{FF2B5EF4-FFF2-40B4-BE49-F238E27FC236}">
                <a16:creationId xmlns:a16="http://schemas.microsoft.com/office/drawing/2014/main" id="{751C297F-D8DB-731C-27E2-B18613152B29}"/>
              </a:ext>
            </a:extLst>
          </p:cNvPr>
          <p:cNvSpPr txBox="1"/>
          <p:nvPr/>
        </p:nvSpPr>
        <p:spPr>
          <a:xfrm>
            <a:off x="261407" y="1366128"/>
            <a:ext cx="5224993" cy="2062872"/>
          </a:xfrm>
          <a:prstGeom prst="rect">
            <a:avLst/>
          </a:prstGeom>
          <a:noFill/>
        </p:spPr>
        <p:txBody>
          <a:bodyPr wrap="square">
            <a:spAutoFit/>
          </a:bodyPr>
          <a:lstStyle/>
          <a:p>
            <a:pPr algn="just">
              <a:lnSpc>
                <a:spcPct val="150000"/>
              </a:lnSpc>
            </a:pPr>
            <a:r>
              <a:rPr lang="en-US" sz="2200" dirty="0">
                <a:latin typeface="Times New Roman" panose="02020603050405020304" pitchFamily="18" charset="0"/>
                <a:cs typeface="Times New Roman" panose="02020603050405020304" pitchFamily="18" charset="0"/>
              </a:rPr>
              <a:t>Let:</a:t>
            </a:r>
          </a:p>
          <a:p>
            <a:pPr algn="just">
              <a:lnSpc>
                <a:spcPct val="150000"/>
              </a:lnSpc>
            </a:pP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X: Input image data (n x m matrix),</a:t>
            </a:r>
          </a:p>
          <a:p>
            <a:pPr algn="just">
              <a:lnSpc>
                <a:spcPct val="150000"/>
              </a:lnSpc>
            </a:pPr>
            <a:r>
              <a:rPr lang="en-US" sz="2200" dirty="0">
                <a:latin typeface="Times New Roman" panose="02020603050405020304" pitchFamily="18" charset="0"/>
                <a:cs typeface="Times New Roman" panose="02020603050405020304" pitchFamily="18" charset="0"/>
              </a:rPr>
              <a:t>ii. Y: Image label denoting skin cancer type,</a:t>
            </a:r>
          </a:p>
          <a:p>
            <a:pPr algn="just">
              <a:lnSpc>
                <a:spcPct val="150000"/>
              </a:lnSpc>
            </a:pPr>
            <a:r>
              <a:rPr lang="en-US" sz="2200" dirty="0">
                <a:latin typeface="Times New Roman" panose="02020603050405020304" pitchFamily="18" charset="0"/>
                <a:cs typeface="Times New Roman" panose="02020603050405020304" pitchFamily="18" charset="0"/>
              </a:rPr>
              <a:t>iii. </a:t>
            </a:r>
            <a:r>
              <a:rPr lang="el-GR" sz="2200" dirty="0">
                <a:latin typeface="Times New Roman" panose="02020603050405020304" pitchFamily="18" charset="0"/>
                <a:cs typeface="Times New Roman" panose="02020603050405020304" pitchFamily="18" charset="0"/>
              </a:rPr>
              <a:t>θ: </a:t>
            </a:r>
            <a:r>
              <a:rPr lang="en-US" sz="2200" dirty="0">
                <a:latin typeface="Times New Roman" panose="02020603050405020304" pitchFamily="18" charset="0"/>
                <a:cs typeface="Times New Roman" panose="02020603050405020304" pitchFamily="18" charset="0"/>
              </a:rPr>
              <a:t>Model parameters (weights, biases).</a:t>
            </a:r>
          </a:p>
        </p:txBody>
      </p:sp>
      <p:pic>
        <p:nvPicPr>
          <p:cNvPr id="2" name="Picture 1">
            <a:extLst>
              <a:ext uri="{FF2B5EF4-FFF2-40B4-BE49-F238E27FC236}">
                <a16:creationId xmlns:a16="http://schemas.microsoft.com/office/drawing/2014/main" id="{0FC071D4-B079-B703-0FAC-20A49087E6C0}"/>
              </a:ext>
            </a:extLst>
          </p:cNvPr>
          <p:cNvPicPr>
            <a:picLocks noChangeAspect="1"/>
          </p:cNvPicPr>
          <p:nvPr/>
        </p:nvPicPr>
        <p:blipFill>
          <a:blip r:embed="rId3"/>
          <a:stretch>
            <a:fillRect/>
          </a:stretch>
        </p:blipFill>
        <p:spPr>
          <a:xfrm>
            <a:off x="6096000" y="1473850"/>
            <a:ext cx="5320107" cy="406335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0230859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1687</TotalTime>
  <Words>1596</Words>
  <Application>Microsoft Office PowerPoint</Application>
  <PresentationFormat>Widescreen</PresentationFormat>
  <Paragraphs>164</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Office Theme</vt:lpstr>
      <vt:lpstr>PowerPoint Presentation</vt:lpstr>
      <vt:lpstr>Overview</vt:lpstr>
      <vt:lpstr>Introduction</vt:lpstr>
      <vt:lpstr>Need for such system</vt:lpstr>
      <vt:lpstr>Literature Review</vt:lpstr>
      <vt:lpstr>Novelty &amp; Research gap</vt:lpstr>
      <vt:lpstr>PowerPoint Presentation</vt:lpstr>
      <vt:lpstr>PowerPoint Presentation</vt:lpstr>
      <vt:lpstr>PowerPoint Presentation</vt:lpstr>
      <vt:lpstr>PowerPoint Presentation</vt:lpstr>
      <vt:lpstr>Tools &amp; Technologies to be used</vt:lpstr>
      <vt:lpstr>Modules Split-Up</vt:lpstr>
      <vt:lpstr>Results</vt:lpstr>
      <vt:lpstr>Transforming Healthcare: Our Project's Practical Impact</vt:lpstr>
      <vt:lpstr>Conclusion</vt:lpstr>
      <vt:lpstr>Intended Future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7th International Conference on Computing, Communication, Control and Automation  (ICCUBEA-2023)</dc:title>
  <dc:creator>DELL</dc:creator>
  <cp:lastModifiedBy>Pratham Raka</cp:lastModifiedBy>
  <cp:revision>17</cp:revision>
  <dcterms:created xsi:type="dcterms:W3CDTF">2022-03-18T19:09:33Z</dcterms:created>
  <dcterms:modified xsi:type="dcterms:W3CDTF">2023-12-17T22:05:51Z</dcterms:modified>
</cp:coreProperties>
</file>