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lumpp, Arianne" initials="A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3" autoAdjust="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" d="1"/>
        <a:sy n="1" d="1"/>
      </p:scale>
      <p:origin x="0" y="144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DAC7-DD71-4C69-A648-404146F04A18}" type="datetimeFigureOut">
              <a:rPr lang="en-AU" smtClean="0"/>
              <a:t>30/05/2014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8489-A4AE-49ED-9AB0-9CA2812076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10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D8489-A4AE-49ED-9AB0-9CA2812076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1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</a:t>
            </a:r>
            <a:r>
              <a:rPr lang="en-A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Western Australia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</a:t>
            </a:r>
            <a:r>
              <a:rPr lang="en-A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Northern Territory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did not provide JJ NMDS data for the years from 2008–09 to 2011–12. Where possible, estimates for Western Australia and the Northern Territory are used to calculate estimated national totals. </a:t>
            </a:r>
            <a:r>
              <a:rPr lang="en-A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end-of-month data were used for these jurisdictions for the entire period covered by the detention data (July 2009 onwards).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D8489-A4AE-49ED-9AB0-9CA2812076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50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28800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6912"/>
            <a:ext cx="8229600" cy="374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223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10B0-B4A2-4907-A912-823CEC2809C6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28800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6912"/>
            <a:ext cx="8229600" cy="374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06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2122-13CF-4A81-99CF-466EE1B14B5B}" type="datetime1">
              <a:rPr lang="en-AU" smtClean="0"/>
              <a:t>30/05/2014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48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A671-52EE-4EE7-98A8-74D18E631AB1}" type="datetime1">
              <a:rPr lang="en-AU" smtClean="0"/>
              <a:t>30/05/2014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185-339E-4287-BBF9-3056908D2FB2}" type="datetime1">
              <a:rPr lang="en-AU" smtClean="0"/>
              <a:t>30/05/2014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03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6AE0-898B-4E78-ADB7-07E1401FC1C6}" type="datetime1">
              <a:rPr lang="en-AU" smtClean="0"/>
              <a:t>30/05/2014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23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84710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6912"/>
            <a:ext cx="8229600" cy="374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24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3B08-6B0B-45E0-A2B8-84EDDFB1A1A7}" type="datetime1">
              <a:rPr lang="en-AU" smtClean="0"/>
              <a:t>30/05/2014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2B74-1B2D-42AC-88A3-1B53F58714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17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852936"/>
            <a:ext cx="6408712" cy="1470025"/>
          </a:xfrm>
        </p:spPr>
        <p:txBody>
          <a:bodyPr anchor="t" anchorCtr="0"/>
          <a:lstStyle/>
          <a:p>
            <a:pPr algn="l"/>
            <a:r>
              <a:rPr lang="en-AU" dirty="0" smtClean="0"/>
              <a:t>Youth detention population in Australia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67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2</a:t>
            </a:fld>
            <a:endParaRPr lang="en-A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84784"/>
            <a:ext cx="8229600" cy="7921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08920"/>
            <a:ext cx="8229600" cy="36728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Australia: </a:t>
            </a:r>
          </a:p>
          <a:p>
            <a:pPr lvl="1"/>
            <a:r>
              <a:rPr lang="en-US" dirty="0" smtClean="0"/>
              <a:t>young people who are charged with or proven guilty of criminal offences may be supervised by S/T youth justice agencies, either in the community or in detention</a:t>
            </a:r>
          </a:p>
          <a:p>
            <a:pPr lvl="1"/>
            <a:r>
              <a:rPr lang="en-US" dirty="0" smtClean="0"/>
              <a:t>youth </a:t>
            </a:r>
            <a:r>
              <a:rPr lang="en-US" dirty="0"/>
              <a:t>justice is the responsibility of </a:t>
            </a:r>
            <a:r>
              <a:rPr lang="en-US" dirty="0" smtClean="0"/>
              <a:t>S/T governments</a:t>
            </a:r>
            <a:r>
              <a:rPr lang="en-US" dirty="0"/>
              <a:t>. </a:t>
            </a:r>
            <a:r>
              <a:rPr lang="en-US" dirty="0" smtClean="0"/>
              <a:t>Variations among </a:t>
            </a:r>
            <a:r>
              <a:rPr lang="en-US" dirty="0"/>
              <a:t>the </a:t>
            </a:r>
            <a:r>
              <a:rPr lang="en-US" dirty="0" smtClean="0"/>
              <a:t>S/T in </a:t>
            </a:r>
            <a:r>
              <a:rPr lang="en-US" dirty="0"/>
              <a:t>the numbers and rates of young people in detention </a:t>
            </a:r>
            <a:r>
              <a:rPr lang="en-US" dirty="0" smtClean="0"/>
              <a:t>can reflect </a:t>
            </a:r>
            <a:r>
              <a:rPr lang="en-US" dirty="0"/>
              <a:t>differences in youth justice legislation, policy and practice, such as differences </a:t>
            </a:r>
            <a:r>
              <a:rPr lang="en-US" dirty="0" smtClean="0"/>
              <a:t>in police </a:t>
            </a:r>
            <a:r>
              <a:rPr lang="en-US" dirty="0"/>
              <a:t>practices, the range of legal orders available and the options for </a:t>
            </a:r>
            <a:r>
              <a:rPr lang="en-US" dirty="0" smtClean="0"/>
              <a:t>diversion.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3</a:t>
            </a:fld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Youth detention age limits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children </a:t>
            </a:r>
            <a:r>
              <a:rPr lang="en-US" dirty="0"/>
              <a:t>under the age of 10 cannot be charged with a criminal offence</a:t>
            </a:r>
          </a:p>
          <a:p>
            <a:r>
              <a:rPr lang="en-US" dirty="0" smtClean="0"/>
              <a:t>the </a:t>
            </a:r>
            <a:r>
              <a:rPr lang="en-US" dirty="0"/>
              <a:t>upper age limit in the youth justice system is 17 (16 in </a:t>
            </a:r>
            <a:r>
              <a:rPr lang="en-US" dirty="0" err="1"/>
              <a:t>Qld</a:t>
            </a:r>
            <a:r>
              <a:rPr lang="en-US" dirty="0" smtClean="0"/>
              <a:t>)</a:t>
            </a:r>
          </a:p>
          <a:p>
            <a:r>
              <a:rPr lang="en-US" dirty="0"/>
              <a:t>however, young people aged 18 or older may be under supervision for a number of reasons, including their age at the time of the offence, the continuation of supervision once they turn 18, </a:t>
            </a:r>
            <a:r>
              <a:rPr lang="en-US" dirty="0" smtClean="0"/>
              <a:t>and their </a:t>
            </a:r>
            <a:r>
              <a:rPr lang="en-US" dirty="0"/>
              <a:t>vulnerability </a:t>
            </a:r>
            <a:r>
              <a:rPr lang="en-US" dirty="0" smtClean="0"/>
              <a:t>or immaturity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727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4</a:t>
            </a:fld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Detention data set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Based on:</a:t>
            </a:r>
          </a:p>
          <a:p>
            <a:pPr lvl="1"/>
            <a:r>
              <a:rPr lang="en-AU" dirty="0" smtClean="0"/>
              <a:t>data for the period April 2009 to June 2012 from the Juvenile Justice National Minimum Data Set (JJ NMDS) (excluding WA and the </a:t>
            </a:r>
            <a:r>
              <a:rPr lang="en-AU" dirty="0" smtClean="0"/>
              <a:t>NT*)</a:t>
            </a:r>
            <a:endParaRPr lang="en-AU" dirty="0" smtClean="0"/>
          </a:p>
          <a:p>
            <a:pPr lvl="1"/>
            <a:r>
              <a:rPr lang="en-AU" dirty="0" smtClean="0"/>
              <a:t>data for the period from July 2012 to June 2013 on the number of young people in detention at midnight at the end of each month (supplied by each S/T)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850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5</a:t>
            </a:fld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Legal status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Young people may be detained while they are:</a:t>
            </a:r>
          </a:p>
          <a:p>
            <a:pPr lvl="1"/>
            <a:r>
              <a:rPr lang="en-AU" dirty="0" smtClean="0"/>
              <a:t> </a:t>
            </a:r>
            <a:r>
              <a:rPr lang="en-AU" u="sng" dirty="0" err="1" smtClean="0"/>
              <a:t>unsentenced</a:t>
            </a:r>
            <a:r>
              <a:rPr lang="en-AU" dirty="0" smtClean="0"/>
              <a:t> (</a:t>
            </a:r>
            <a:r>
              <a:rPr lang="en-AU" dirty="0" err="1" smtClean="0"/>
              <a:t>ie</a:t>
            </a:r>
            <a:r>
              <a:rPr lang="en-AU" dirty="0" smtClean="0"/>
              <a:t>. while awaiting the outcome of their court matter, or while awaiting sentencing after being found or pleading guilty)</a:t>
            </a:r>
          </a:p>
          <a:p>
            <a:pPr lvl="1"/>
            <a:r>
              <a:rPr lang="en-AU" u="sng" dirty="0"/>
              <a:t>s</a:t>
            </a:r>
            <a:r>
              <a:rPr lang="en-AU" u="sng" dirty="0" smtClean="0"/>
              <a:t>entenced</a:t>
            </a:r>
            <a:r>
              <a:rPr lang="en-AU" dirty="0" smtClean="0"/>
              <a:t> (</a:t>
            </a:r>
            <a:r>
              <a:rPr lang="en-AU" dirty="0" err="1" smtClean="0"/>
              <a:t>ie</a:t>
            </a:r>
            <a:r>
              <a:rPr lang="en-AU" dirty="0" smtClean="0"/>
              <a:t>. when they have been proven guilty in court and received a legal order to serve a period of detention)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502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B74-1B2D-42AC-88A3-1B53F58714A4}" type="slidenum">
              <a:rPr lang="en-AU" smtClean="0"/>
              <a:t>6</a:t>
            </a:fld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Interpretation of trends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number of young people in detention on an average night is </a:t>
            </a:r>
            <a:r>
              <a:rPr lang="en-US" dirty="0" smtClean="0"/>
              <a:t>relatively small, therefore trends should be interpreted </a:t>
            </a:r>
            <a:r>
              <a:rPr lang="en-US" dirty="0"/>
              <a:t>with caution, particularly where they relate to </a:t>
            </a:r>
            <a:r>
              <a:rPr lang="en-US" dirty="0" smtClean="0"/>
              <a:t>small populations.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7393748"/>
      </p:ext>
    </p:extLst>
  </p:cSld>
  <p:clrMapOvr>
    <a:masterClrMapping/>
  </p:clrMapOvr>
</p:sld>
</file>

<file path=ppt/theme/theme1.xml><?xml version="1.0" encoding="utf-8"?>
<a:theme xmlns:a="http://schemas.openxmlformats.org/drawingml/2006/main" name="AIHW_Powerpoint_template_white_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AIHW_Powerpoint_template_white_background</Template>
  <TotalTime>121</TotalTime>
  <Words>397</Words>
  <Application>Microsoft Office PowerPoint</Application>
  <PresentationFormat>On-screen Show (4:3)</PresentationFormat>
  <Paragraphs>27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AIHW_Powerpoint_template_white_background</vt:lpstr>
      <vt:lpstr>Youth detention population in Australia </vt:lpstr>
      <vt:lpstr>Introduction</vt:lpstr>
      <vt:lpstr>Youth detention age limits</vt:lpstr>
      <vt:lpstr>Detention data set</vt:lpstr>
      <vt:lpstr>Legal status</vt:lpstr>
      <vt:lpstr>Interpretation of trends</vt:lpstr>
    </vt:vector>
  </TitlesOfParts>
  <Company>Australian Institute of Health and Welfare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detention population in Australia </dc:title>
  <dc:creator>Melinda Petrie</dc:creator>
  <cp:lastModifiedBy>Melinda Petrie</cp:lastModifiedBy>
  <cp:revision>13</cp:revision>
  <dcterms:created xsi:type="dcterms:W3CDTF">2014-05-30T01:33:31Z</dcterms:created>
  <dcterms:modified xsi:type="dcterms:W3CDTF">2014-05-30T06:27:47Z</dcterms:modified>
</cp:coreProperties>
</file>