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348" r:id="rId3"/>
    <p:sldId id="344" r:id="rId4"/>
    <p:sldId id="352" r:id="rId5"/>
    <p:sldId id="354" r:id="rId6"/>
    <p:sldId id="353" r:id="rId7"/>
    <p:sldId id="346" r:id="rId8"/>
    <p:sldId id="345" r:id="rId9"/>
    <p:sldId id="347" r:id="rId10"/>
    <p:sldId id="323" r:id="rId11"/>
    <p:sldId id="324" r:id="rId12"/>
    <p:sldId id="333" r:id="rId13"/>
    <p:sldId id="325" r:id="rId14"/>
    <p:sldId id="305" r:id="rId15"/>
    <p:sldId id="307" r:id="rId16"/>
    <p:sldId id="308" r:id="rId17"/>
    <p:sldId id="310" r:id="rId18"/>
    <p:sldId id="306" r:id="rId19"/>
    <p:sldId id="326" r:id="rId20"/>
    <p:sldId id="328" r:id="rId21"/>
    <p:sldId id="349" r:id="rId22"/>
    <p:sldId id="329" r:id="rId23"/>
    <p:sldId id="336" r:id="rId24"/>
    <p:sldId id="350" r:id="rId25"/>
    <p:sldId id="337" r:id="rId26"/>
    <p:sldId id="330" r:id="rId27"/>
    <p:sldId id="260" r:id="rId28"/>
    <p:sldId id="281" r:id="rId29"/>
    <p:sldId id="282" r:id="rId30"/>
    <p:sldId id="351" r:id="rId31"/>
    <p:sldId id="284" r:id="rId32"/>
    <p:sldId id="287" r:id="rId33"/>
    <p:sldId id="315" r:id="rId34"/>
    <p:sldId id="314" r:id="rId35"/>
    <p:sldId id="317" r:id="rId36"/>
    <p:sldId id="290" r:id="rId37"/>
    <p:sldId id="319" r:id="rId38"/>
    <p:sldId id="318" r:id="rId39"/>
    <p:sldId id="289" r:id="rId40"/>
    <p:sldId id="293" r:id="rId41"/>
    <p:sldId id="266" r:id="rId42"/>
    <p:sldId id="294" r:id="rId43"/>
    <p:sldId id="298" r:id="rId44"/>
    <p:sldId id="338" r:id="rId45"/>
    <p:sldId id="299" r:id="rId46"/>
    <p:sldId id="300" r:id="rId47"/>
    <p:sldId id="339" r:id="rId48"/>
    <p:sldId id="341" r:id="rId49"/>
    <p:sldId id="342" r:id="rId50"/>
    <p:sldId id="343" r:id="rId51"/>
  </p:sldIdLst>
  <p:sldSz cx="9144000" cy="6858000" type="screen4x3"/>
  <p:notesSz cx="6772275" cy="9902825"/>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66FFFF"/>
    <a:srgbClr val="FFFF00"/>
    <a:srgbClr val="FFFF99"/>
    <a:srgbClr val="000099"/>
    <a:srgbClr val="006600"/>
    <a:srgbClr val="FF0000"/>
    <a:srgbClr val="FFFFCC"/>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89399" autoAdjust="0"/>
  </p:normalViewPr>
  <p:slideViewPr>
    <p:cSldViewPr>
      <p:cViewPr varScale="1">
        <p:scale>
          <a:sx n="117" d="100"/>
          <a:sy n="117" d="100"/>
        </p:scale>
        <p:origin x="-8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55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25603" name="Rectangle 3"/>
          <p:cNvSpPr>
            <a:spLocks noGrp="1" noChangeArrowheads="1"/>
          </p:cNvSpPr>
          <p:nvPr>
            <p:ph type="dt" sz="quarter" idx="1"/>
          </p:nvPr>
        </p:nvSpPr>
        <p:spPr bwMode="auto">
          <a:xfrm>
            <a:off x="3836988" y="0"/>
            <a:ext cx="293528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25604" name="Rectangle 4"/>
          <p:cNvSpPr>
            <a:spLocks noGrp="1" noChangeArrowheads="1"/>
          </p:cNvSpPr>
          <p:nvPr>
            <p:ph type="ftr" sz="quarter" idx="2"/>
          </p:nvPr>
        </p:nvSpPr>
        <p:spPr bwMode="auto">
          <a:xfrm>
            <a:off x="0" y="9407525"/>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25605" name="Rectangle 5"/>
          <p:cNvSpPr>
            <a:spLocks noGrp="1" noChangeArrowheads="1"/>
          </p:cNvSpPr>
          <p:nvPr>
            <p:ph type="sldNum" sz="quarter" idx="3"/>
          </p:nvPr>
        </p:nvSpPr>
        <p:spPr bwMode="auto">
          <a:xfrm>
            <a:off x="3836988" y="9407525"/>
            <a:ext cx="293528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DF249F8-DE55-4E46-882B-09B14B15BFE5}" type="slidenum">
              <a:rPr lang="en-AU"/>
              <a:pPr>
                <a:defRPr/>
              </a:pPr>
              <a:t>‹#›</a:t>
            </a:fld>
            <a:endParaRPr lang="en-A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7171" name="Rectangle 3"/>
          <p:cNvSpPr>
            <a:spLocks noGrp="1" noChangeArrowheads="1"/>
          </p:cNvSpPr>
          <p:nvPr>
            <p:ph type="dt" idx="1"/>
          </p:nvPr>
        </p:nvSpPr>
        <p:spPr bwMode="auto">
          <a:xfrm>
            <a:off x="3836988" y="0"/>
            <a:ext cx="293528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54276" name="Rectangle 4"/>
          <p:cNvSpPr>
            <a:spLocks noGrp="1" noRot="1" noChangeAspect="1" noChangeArrowheads="1" noTextEdit="1"/>
          </p:cNvSpPr>
          <p:nvPr>
            <p:ph type="sldImg" idx="2"/>
          </p:nvPr>
        </p:nvSpPr>
        <p:spPr bwMode="auto">
          <a:xfrm>
            <a:off x="911225" y="742950"/>
            <a:ext cx="4951413" cy="3713163"/>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03288" y="4703763"/>
            <a:ext cx="4965700" cy="4456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7174" name="Rectangle 6"/>
          <p:cNvSpPr>
            <a:spLocks noGrp="1" noChangeArrowheads="1"/>
          </p:cNvSpPr>
          <p:nvPr>
            <p:ph type="ftr" sz="quarter" idx="4"/>
          </p:nvPr>
        </p:nvSpPr>
        <p:spPr bwMode="auto">
          <a:xfrm>
            <a:off x="0" y="9407525"/>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7175" name="Rectangle 7"/>
          <p:cNvSpPr>
            <a:spLocks noGrp="1" noChangeArrowheads="1"/>
          </p:cNvSpPr>
          <p:nvPr>
            <p:ph type="sldNum" sz="quarter" idx="5"/>
          </p:nvPr>
        </p:nvSpPr>
        <p:spPr bwMode="auto">
          <a:xfrm>
            <a:off x="3836988" y="9407525"/>
            <a:ext cx="293528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BF9353A-CA67-42EB-BD83-DEB47960191D}" type="slidenum">
              <a:rPr lang="en-AU"/>
              <a:pPr>
                <a:defRPr/>
              </a:pPr>
              <a:t>‹#›</a:t>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vmlDrawing" Target="../drawings/vmlDrawing7.vml"/><Relationship Id="rId4" Type="http://schemas.openxmlformats.org/officeDocument/2006/relationships/oleObject" Target="../embeddings/oleObject11.bin"/></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24376F7-81A9-44D4-84F6-AA78518A1A26}" type="slidenum">
              <a:rPr lang="en-AU" smtClean="0"/>
              <a:pPr/>
              <a:t>1</a:t>
            </a:fld>
            <a:endParaRPr lang="en-AU"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AU" smtClean="0"/>
              <a:t>Welcome to physics 121. </a:t>
            </a:r>
          </a:p>
          <a:p>
            <a:r>
              <a:rPr lang="en-AU" smtClean="0"/>
              <a:t>We hope you will find the course interesting and challenging.</a:t>
            </a:r>
          </a:p>
          <a:p>
            <a:r>
              <a:rPr lang="en-AU" smtClean="0"/>
              <a:t>Physics is the science from which many other sciences branch out…</a:t>
            </a:r>
          </a:p>
          <a:p>
            <a:r>
              <a:rPr lang="en-AU" smtClean="0"/>
              <a:t>Scientific theory  is a cycle of theory….exp …. Interpretation of results…..new theory… </a:t>
            </a:r>
          </a:p>
          <a:p>
            <a:r>
              <a:rPr lang="en-AU" smtClean="0"/>
              <a:t>Slowly following this process… we delve further into the mechanisms of Physical behavour….</a:t>
            </a:r>
          </a:p>
          <a:p>
            <a:endParaRPr lang="en-AU" smtClean="0"/>
          </a:p>
          <a:p>
            <a:r>
              <a:rPr lang="en-AU" smtClean="0"/>
              <a:t>Some may be revision for some people…. It doesn’t hurt to review some material….</a:t>
            </a:r>
          </a:p>
          <a:p>
            <a:r>
              <a:rPr lang="en-AU" smtClean="0"/>
              <a:t>Even though it may be similar…we may be looking at the same thing…...however with a more capable maths</a:t>
            </a:r>
          </a:p>
          <a:p>
            <a:endParaRPr lang="en-AU" smtClean="0"/>
          </a:p>
          <a:p>
            <a:r>
              <a:rPr lang="en-AU" b="1" smtClean="0"/>
              <a:t>Test</a:t>
            </a:r>
            <a:r>
              <a:rPr lang="en-AU" smtClean="0"/>
              <a:t> at the same time as the lab- tues in the 7</a:t>
            </a:r>
            <a:r>
              <a:rPr lang="en-AU" baseline="30000" smtClean="0"/>
              <a:t>th</a:t>
            </a:r>
            <a:r>
              <a:rPr lang="en-AU" smtClean="0"/>
              <a:t> week.  Testing the first 6 weeks. Then another 7 weeks and the first semester test</a:t>
            </a:r>
            <a:r>
              <a:rPr lang="en-AU" b="1" smtClean="0"/>
              <a:t>……testing only the 2</a:t>
            </a:r>
            <a:r>
              <a:rPr lang="en-AU" b="1" baseline="30000" smtClean="0"/>
              <a:t>nd</a:t>
            </a:r>
            <a:r>
              <a:rPr lang="en-AU" b="1" smtClean="0"/>
              <a:t> 7 weeks. </a:t>
            </a:r>
          </a:p>
          <a:p>
            <a:endParaRPr lang="en-AU" b="1" smtClean="0"/>
          </a:p>
          <a:p>
            <a:r>
              <a:rPr lang="en-AU" b="1" smtClean="0"/>
              <a:t>Labs</a:t>
            </a:r>
            <a:r>
              <a:rPr lang="en-AU" smtClean="0"/>
              <a:t>….Start next week- Pair sheet….Prac book</a:t>
            </a:r>
          </a:p>
          <a:p>
            <a:endParaRPr lang="en-AU" smtClean="0"/>
          </a:p>
          <a:p>
            <a:r>
              <a:rPr lang="en-AU" b="1" smtClean="0"/>
              <a:t>Info sheet</a:t>
            </a:r>
            <a:r>
              <a:rPr lang="en-AU" smtClean="0"/>
              <a:t>…. Dates….. We used to Examine.. 1/2 semsester…. It is much preferred to test only 6 weeks at a time..so less stress and less material to cram…. So a test in the 7</a:t>
            </a:r>
            <a:r>
              <a:rPr lang="en-AU" baseline="30000" smtClean="0"/>
              <a:t>th</a:t>
            </a:r>
            <a:r>
              <a:rPr lang="en-AU" smtClean="0"/>
              <a:t> week… </a:t>
            </a:r>
          </a:p>
          <a:p>
            <a:endParaRPr lang="en-AU" smtClean="0"/>
          </a:p>
          <a:p>
            <a:r>
              <a:rPr lang="en-AU" b="1" smtClean="0"/>
              <a:t>The textbook is University Physics….</a:t>
            </a:r>
            <a:r>
              <a:rPr lang="en-AU" smtClean="0"/>
              <a:t> 11</a:t>
            </a:r>
            <a:r>
              <a:rPr lang="en-AU" baseline="30000" smtClean="0"/>
              <a:t>th</a:t>
            </a:r>
            <a:r>
              <a:rPr lang="en-AU" smtClean="0"/>
              <a:t> Edition….its  a thick and costly book… I think about $140. It is a version of the book I studied 20 something years ago… and its improved since then…. Very good…</a:t>
            </a:r>
          </a:p>
          <a:p>
            <a:endParaRPr lang="en-AU" smtClean="0"/>
          </a:p>
          <a:p>
            <a:r>
              <a:rPr lang="en-AU" smtClean="0"/>
              <a:t>Assignment will be handed out soon- due in on the 6</a:t>
            </a:r>
            <a:r>
              <a:rPr lang="en-AU" baseline="30000" smtClean="0"/>
              <a:t>th</a:t>
            </a:r>
            <a:r>
              <a:rPr lang="en-AU" smtClean="0"/>
              <a:t> week- last week of my lectures…again if you have troubles…. Ask…….</a:t>
            </a:r>
          </a:p>
          <a:p>
            <a:endParaRPr lang="en-AU" smtClean="0"/>
          </a:p>
          <a:p>
            <a:r>
              <a:rPr lang="en-AU" b="1" smtClean="0"/>
              <a:t>Lecture notes….</a:t>
            </a:r>
          </a:p>
          <a:p>
            <a:endParaRPr lang="en-AU" b="1" smtClean="0"/>
          </a:p>
          <a:p>
            <a:r>
              <a:rPr lang="en-AU" b="1" smtClean="0"/>
              <a:t>Online quiz – web CT  6 quizes in 12 weeks. This is the first trial- So let us know if you have any problems</a:t>
            </a:r>
          </a:p>
          <a:p>
            <a:endParaRPr lang="en-AU" b="1" smtClean="0"/>
          </a:p>
          <a:p>
            <a:r>
              <a:rPr lang="en-AU" b="1" smtClean="0"/>
              <a:t>Calculators</a:t>
            </a:r>
            <a:r>
              <a:rPr lang="en-AU" smtClean="0"/>
              <a:t>- bring calculators to all lectures- we talk about developing an understanding of concepts- and this makes you versatile- however we can only test calculations and problems solving skills- practice these. </a:t>
            </a:r>
          </a:p>
          <a:p>
            <a:endParaRPr lang="en-AU" smtClean="0"/>
          </a:p>
          <a:p>
            <a:r>
              <a:rPr lang="en-AU" smtClean="0"/>
              <a:t>My intention is to do a few things.. To cover basic material that you will need later on….To keep the class together and develop efficient problem solving methods…..</a:t>
            </a:r>
          </a:p>
          <a:p>
            <a:endParaRPr lang="en-AU" smtClean="0"/>
          </a:p>
          <a:p>
            <a:r>
              <a:rPr lang="en-AU" smtClean="0"/>
              <a:t>There are some myths around, such as man didn’t actually land on the moon. </a:t>
            </a:r>
          </a:p>
          <a:p>
            <a:r>
              <a:rPr lang="en-AU" smtClean="0"/>
              <a:t>Another is that Physics is hard……we don’t expect you to “get it the first time you see an equation” and say “it all becomes clear now, I now see what I have been missing out on all these years”.    Its always a case of seeing a relationship often in the form of an equation, then becoming familiar with it so that you can bend it to your needs….. During the year I will be trying to make you complete as many different problems as possible so that when you land that high paid job and you are asked to work something out, you can say “no problem”.</a:t>
            </a:r>
          </a:p>
          <a:p>
            <a:r>
              <a:rPr lang="en-AU" smtClean="0"/>
              <a:t>……  if questions you can ask me during,  or after a lecture…</a:t>
            </a:r>
          </a:p>
          <a:p>
            <a:r>
              <a:rPr lang="en-AU" smtClean="0"/>
              <a:t>You can also ask any questions email me on this address….no matter how silly….</a:t>
            </a:r>
          </a:p>
          <a:p>
            <a:endParaRPr lang="en-AU" smtClean="0"/>
          </a:p>
          <a:p>
            <a:endParaRPr lang="en-AU" smtClean="0"/>
          </a:p>
          <a:p>
            <a:endParaRPr lang="en-AU" smtClean="0"/>
          </a:p>
          <a:p>
            <a:endParaRPr lang="en-AU" smtClean="0"/>
          </a:p>
          <a:p>
            <a:endParaRPr lang="en-AU" smtClean="0"/>
          </a:p>
          <a:p>
            <a:endParaRPr lang="en-AU" smtClean="0"/>
          </a:p>
          <a:p>
            <a:endParaRPr lang="en-AU" smtClean="0"/>
          </a:p>
          <a:p>
            <a:r>
              <a:rPr lang="en-AU"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D729B96-53E7-45DF-91F2-568D69783E78}" type="slidenum">
              <a:rPr lang="en-AU" smtClean="0"/>
              <a:pPr/>
              <a:t>10</a:t>
            </a:fld>
            <a:endParaRPr lang="en-AU"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FD1C1D1-55CC-4D3D-B320-0A8FD1E89A78}" type="slidenum">
              <a:rPr lang="en-AU" smtClean="0"/>
              <a:pPr/>
              <a:t>11</a:t>
            </a:fld>
            <a:endParaRPr lang="en-AU"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F0A882C-F290-4B6A-B4A2-5C10DCB6655E}" type="slidenum">
              <a:rPr lang="en-AU" smtClean="0"/>
              <a:pPr/>
              <a:t>12</a:t>
            </a:fld>
            <a:endParaRPr lang="en-AU"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123AD19-DA50-4BBA-B05B-BCFACD84D8F2}" type="slidenum">
              <a:rPr lang="en-AU" smtClean="0"/>
              <a:pPr/>
              <a:t>13</a:t>
            </a:fld>
            <a:endParaRPr lang="en-AU"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786DD5A-D434-4A52-8F8A-262B2BD3A2B3}" type="slidenum">
              <a:rPr lang="en-AU" smtClean="0"/>
              <a:pPr/>
              <a:t>14</a:t>
            </a:fld>
            <a:endParaRPr lang="en-AU"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BAC52E9-0BB2-4E4E-A747-DEBFC639B9D1}" type="slidenum">
              <a:rPr lang="en-AU" smtClean="0"/>
              <a:pPr/>
              <a:t>15</a:t>
            </a:fld>
            <a:endParaRPr lang="en-AU"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D302C1C-7C2C-41C5-B551-30E6F401AF24}" type="slidenum">
              <a:rPr lang="en-AU" smtClean="0"/>
              <a:pPr/>
              <a:t>16</a:t>
            </a:fld>
            <a:endParaRPr lang="en-AU"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B29DAAC-FA44-47A1-8820-048A8C488B80}" type="slidenum">
              <a:rPr lang="en-AU" smtClean="0"/>
              <a:pPr/>
              <a:t>17</a:t>
            </a:fld>
            <a:endParaRPr lang="en-AU"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1D2D0EA-5730-4852-8A84-2858BED97BDD}" type="slidenum">
              <a:rPr lang="en-AU" smtClean="0"/>
              <a:pPr/>
              <a:t>18</a:t>
            </a:fld>
            <a:endParaRPr lang="en-AU"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AU" smtClean="0"/>
              <a:t>I shudder every time I look closely at this photo…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E204020-A7AA-481D-A218-0E5A336CE833}" type="slidenum">
              <a:rPr lang="en-AU" smtClean="0"/>
              <a:pPr/>
              <a:t>19</a:t>
            </a:fld>
            <a:endParaRPr lang="en-AU" smtClean="0"/>
          </a:p>
        </p:txBody>
      </p:sp>
      <p:sp>
        <p:nvSpPr>
          <p:cNvPr id="69635" name="Rectangle 2"/>
          <p:cNvSpPr>
            <a:spLocks noGrp="1" noRot="1" noChangeAspect="1" noChangeArrowheads="1" noTextEdit="1"/>
          </p:cNvSpPr>
          <p:nvPr>
            <p:ph type="sldImg"/>
          </p:nvPr>
        </p:nvSpPr>
        <p:spPr>
          <a:xfrm>
            <a:off x="912813" y="742950"/>
            <a:ext cx="4951412" cy="3713163"/>
          </a:xfrm>
          <a:ln/>
        </p:spPr>
      </p:sp>
      <p:sp>
        <p:nvSpPr>
          <p:cNvPr id="69636" name="Rectangle 3"/>
          <p:cNvSpPr>
            <a:spLocks noGrp="1" noChangeArrowheads="1"/>
          </p:cNvSpPr>
          <p:nvPr>
            <p:ph type="body" idx="1"/>
          </p:nvPr>
        </p:nvSpPr>
        <p:spPr>
          <a:xfrm>
            <a:off x="901700" y="4703763"/>
            <a:ext cx="4968875" cy="4456112"/>
          </a:xfrm>
          <a:noFill/>
          <a:ln/>
        </p:spPr>
        <p:txBody>
          <a:bodyPr/>
          <a:lstStyle/>
          <a:p>
            <a:r>
              <a:rPr lang="en-US" smtClean="0"/>
              <a:t>Just like a carpenter uses a hammer and tape measure.</a:t>
            </a:r>
          </a:p>
          <a:p>
            <a:r>
              <a:rPr lang="en-US" smtClean="0"/>
              <a:t>Physics uses maths and measurements. </a:t>
            </a:r>
          </a:p>
          <a:p>
            <a:endParaRPr lang="en-US" smtClean="0"/>
          </a:p>
          <a:p>
            <a:r>
              <a:rPr lang="en-US" smtClean="0"/>
              <a:t>Try to think of </a:t>
            </a:r>
            <a:r>
              <a:rPr lang="en-US" b="1" smtClean="0"/>
              <a:t>maths as a tool</a:t>
            </a:r>
            <a:r>
              <a:rPr lang="en-US" smtClean="0"/>
              <a:t> that helps you arrive at an answer… rather than an obstruction. </a:t>
            </a:r>
          </a:p>
          <a:p>
            <a:r>
              <a:rPr lang="en-US" smtClean="0"/>
              <a:t>Maths uses Equations to make predictions of behavior of energy and matter. </a:t>
            </a:r>
          </a:p>
          <a:p>
            <a:endParaRPr lang="en-US" smtClean="0"/>
          </a:p>
          <a:p>
            <a:r>
              <a:rPr lang="en-US" b="1" smtClean="0"/>
              <a:t>The other tool is accurate measurement-</a:t>
            </a:r>
            <a:r>
              <a:rPr lang="en-US" smtClean="0"/>
              <a:t> a builder uses a tape measure. Physicists use a range of sensing devices to be able to write down what is happening. </a:t>
            </a:r>
          </a:p>
          <a:p>
            <a:endParaRPr lang="en-US" smtClean="0"/>
          </a:p>
          <a:p>
            <a:r>
              <a:rPr lang="en-US" smtClean="0"/>
              <a:t>Its OK to say a runner or swimmer went very fast- but we have no real idea until it is measured accurately. </a:t>
            </a:r>
          </a:p>
          <a:p>
            <a:r>
              <a:rPr lang="en-US" smtClean="0"/>
              <a:t>Olympic pools go to great extents to measure the lap time.</a:t>
            </a:r>
          </a:p>
          <a:p>
            <a:endParaRPr lang="en-US" smtClean="0"/>
          </a:p>
          <a:p>
            <a:r>
              <a:rPr lang="en-US" smtClean="0"/>
              <a:t>From an accurate measurement of what is happening we can use maths… to make accurate predictions about what is going to happen. </a:t>
            </a:r>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BF9353A-CA67-42EB-BD83-DEB47960191D}" type="slidenum">
              <a:rPr lang="en-AU" smtClean="0"/>
              <a:pPr>
                <a:defRPr/>
              </a:pPr>
              <a:t>2</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94673CF-BF3C-41ED-8DD0-D433746EA8E6}" type="slidenum">
              <a:rPr lang="en-AU" smtClean="0"/>
              <a:pPr/>
              <a:t>20</a:t>
            </a:fld>
            <a:endParaRPr lang="en-AU"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BF9353A-CA67-42EB-BD83-DEB47960191D}" type="slidenum">
              <a:rPr lang="en-AU" smtClean="0"/>
              <a:pPr>
                <a:defRPr/>
              </a:pPr>
              <a:t>21</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5D58054-C42F-4550-9FF7-F85278DAED50}" type="slidenum">
              <a:rPr lang="en-AU" smtClean="0"/>
              <a:pPr/>
              <a:t>22</a:t>
            </a:fld>
            <a:endParaRPr lang="en-AU"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194B96F-9925-4894-8615-E325436F1CA2}" type="slidenum">
              <a:rPr lang="en-AU" smtClean="0"/>
              <a:pPr/>
              <a:t>23</a:t>
            </a:fld>
            <a:endParaRPr lang="en-AU"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BF9353A-CA67-42EB-BD83-DEB47960191D}" type="slidenum">
              <a:rPr lang="en-AU" smtClean="0"/>
              <a:pPr>
                <a:defRPr/>
              </a:pPr>
              <a:t>24</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4CDF49D-AC1D-43B4-98A1-AE46E4C357E8}" type="slidenum">
              <a:rPr lang="en-AU" smtClean="0"/>
              <a:pPr/>
              <a:t>25</a:t>
            </a:fld>
            <a:endParaRPr lang="en-AU"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B51E050-36BE-43E7-9233-8E76EFD0813A}" type="slidenum">
              <a:rPr lang="en-AU" smtClean="0"/>
              <a:pPr/>
              <a:t>26</a:t>
            </a:fld>
            <a:endParaRPr lang="en-AU"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D4BD5EC-0816-4377-A997-2D5B02E09681}" type="slidenum">
              <a:rPr lang="en-AU" smtClean="0"/>
              <a:pPr/>
              <a:t>27</a:t>
            </a:fld>
            <a:endParaRPr lang="en-AU"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AU" smtClean="0"/>
              <a:t>Before we can look at motion at all we need a few tools to help us….</a:t>
            </a:r>
          </a:p>
          <a:p>
            <a:endParaRPr lang="en-AU" smtClean="0"/>
          </a:p>
          <a:p>
            <a:r>
              <a:rPr lang="en-AU" smtClean="0"/>
              <a:t> So todays topic is about vectors….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6EA75F0-43C5-4AC4-89A2-10BBCF476AD9}" type="slidenum">
              <a:rPr lang="en-AU" smtClean="0"/>
              <a:pPr/>
              <a:t>28</a:t>
            </a:fld>
            <a:endParaRPr lang="en-AU" smtClean="0"/>
          </a:p>
        </p:txBody>
      </p:sp>
      <p:sp>
        <p:nvSpPr>
          <p:cNvPr id="76803" name="Rectangle 2"/>
          <p:cNvSpPr>
            <a:spLocks noGrp="1" noRot="1" noChangeAspect="1" noChangeArrowheads="1" noTextEdit="1"/>
          </p:cNvSpPr>
          <p:nvPr>
            <p:ph type="sldImg"/>
          </p:nvPr>
        </p:nvSpPr>
        <p:spPr>
          <a:xfrm>
            <a:off x="912813" y="742950"/>
            <a:ext cx="4951412" cy="3713163"/>
          </a:xfrm>
          <a:ln/>
        </p:spPr>
      </p:sp>
      <p:sp>
        <p:nvSpPr>
          <p:cNvPr id="76804" name="Rectangle 3"/>
          <p:cNvSpPr>
            <a:spLocks noGrp="1" noChangeArrowheads="1"/>
          </p:cNvSpPr>
          <p:nvPr>
            <p:ph type="body" idx="1"/>
          </p:nvPr>
        </p:nvSpPr>
        <p:spPr>
          <a:xfrm>
            <a:off x="904875" y="4703763"/>
            <a:ext cx="4962525" cy="4456112"/>
          </a:xfrm>
          <a:noFill/>
          <a:ln/>
        </p:spPr>
        <p:txBody>
          <a:bodyPr lIns="90669" tIns="45336" rIns="90669" bIns="45336"/>
          <a:lstStyle/>
          <a:p>
            <a:r>
              <a:rPr lang="en-AU" b="1" smtClean="0"/>
              <a:t>Lets look at actual quantities….. </a:t>
            </a:r>
          </a:p>
          <a:p>
            <a:r>
              <a:rPr lang="en-AU" b="1" smtClean="0"/>
              <a:t>There are two types of quantities in science.</a:t>
            </a:r>
            <a:endParaRPr lang="en-AU" smtClean="0"/>
          </a:p>
          <a:p>
            <a:r>
              <a:rPr lang="en-AU" smtClean="0"/>
              <a:t>Scalars- are quantities with only magnitude- like time temperature mass, density, electric charge.</a:t>
            </a:r>
          </a:p>
          <a:p>
            <a:r>
              <a:rPr lang="en-AU" smtClean="0"/>
              <a:t>Vectors- are quantities that have both magnitude and direction--- eg velocity, force, acceleration…..</a:t>
            </a:r>
          </a:p>
          <a:p>
            <a:endParaRPr lang="en-AU" smtClean="0"/>
          </a:p>
          <a:p>
            <a:r>
              <a:rPr lang="en-AU" smtClean="0"/>
              <a:t>If we look at speed….. You can see that for instance if we say that an aeroplane has a speed of 1000 km/hr (a scalar quantity – just a number) so if we want to find out where the plane is going we need to add direction- which turns it into velocity….So velocity is a vector…..</a:t>
            </a:r>
          </a:p>
          <a:p>
            <a:endParaRPr lang="en-AU" smtClean="0"/>
          </a:p>
          <a:p>
            <a:r>
              <a:rPr lang="en-AU" smtClean="0"/>
              <a:t>If we are talking about force……If we apply a force to an object the direction is important- so force is a vector. So how hard we push is important- the magnitude-</a:t>
            </a:r>
          </a:p>
          <a:p>
            <a:r>
              <a:rPr lang="en-AU" smtClean="0"/>
              <a:t>So  Vectors have magnitude and direction and the direction can be –ve or +ve….if we have a velocity to the left we can define it’s direction as +ve. Then a velocity to the right will obviously be –ve in direction. You chose which way is positive x and positive y, can be anywhere so long as you stick to it.</a:t>
            </a:r>
          </a:p>
          <a:p>
            <a:endParaRPr lang="en-AU" smtClean="0"/>
          </a:p>
          <a:p>
            <a:r>
              <a:rPr lang="en-AU" smtClean="0"/>
              <a:t>In order to distinguish vectors from scalars we usually write vector quantities in bold or with an arrow on the top or a line underneath (like </a:t>
            </a:r>
            <a:r>
              <a:rPr lang="en-AU" u="sng" smtClean="0"/>
              <a:t>v</a:t>
            </a:r>
            <a:r>
              <a:rPr lang="en-AU" smtClean="0"/>
              <a:t>) – SHOW ON BOARD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106D926-FA14-4484-981B-06558CC9D0E8}" type="slidenum">
              <a:rPr lang="en-AU" smtClean="0"/>
              <a:pPr/>
              <a:t>29</a:t>
            </a:fld>
            <a:endParaRPr lang="en-AU" smtClean="0"/>
          </a:p>
        </p:txBody>
      </p:sp>
      <p:sp>
        <p:nvSpPr>
          <p:cNvPr id="77827" name="Rectangle 2"/>
          <p:cNvSpPr>
            <a:spLocks noGrp="1" noRot="1" noChangeAspect="1" noChangeArrowheads="1" noTextEdit="1"/>
          </p:cNvSpPr>
          <p:nvPr>
            <p:ph type="sldImg"/>
          </p:nvPr>
        </p:nvSpPr>
        <p:spPr>
          <a:xfrm>
            <a:off x="912813" y="742950"/>
            <a:ext cx="4951412" cy="3713163"/>
          </a:xfrm>
          <a:ln/>
        </p:spPr>
      </p:sp>
      <p:sp>
        <p:nvSpPr>
          <p:cNvPr id="77828" name="Rectangle 3"/>
          <p:cNvSpPr>
            <a:spLocks noGrp="1" noChangeArrowheads="1"/>
          </p:cNvSpPr>
          <p:nvPr>
            <p:ph type="body" idx="1"/>
          </p:nvPr>
        </p:nvSpPr>
        <p:spPr>
          <a:xfrm>
            <a:off x="901700" y="4703763"/>
            <a:ext cx="4968875" cy="4456112"/>
          </a:xfrm>
          <a:noFill/>
          <a:ln/>
        </p:spPr>
        <p:txBody>
          <a:bodyPr/>
          <a:lstStyle/>
          <a:p>
            <a:r>
              <a:rPr lang="en-US" smtClean="0"/>
              <a:t>Are these quantities scalar or vector?</a:t>
            </a:r>
          </a:p>
          <a:p>
            <a:endParaRPr lang="en-US" smtClean="0"/>
          </a:p>
          <a:p>
            <a:r>
              <a:rPr lang="en-US" smtClean="0"/>
              <a:t>Is the following a scalar or vector?</a:t>
            </a:r>
          </a:p>
          <a:p>
            <a:r>
              <a:rPr lang="en-US" smtClean="0"/>
              <a:t>@ </a:t>
            </a:r>
            <a:r>
              <a:rPr lang="en-US" b="1" smtClean="0"/>
              <a:t>Density </a:t>
            </a:r>
            <a:r>
              <a:rPr lang="en-US" smtClean="0"/>
              <a:t> </a:t>
            </a:r>
          </a:p>
          <a:p>
            <a:r>
              <a:rPr lang="en-US" smtClean="0"/>
              <a:t>@ …mass?</a:t>
            </a:r>
          </a:p>
          <a:p>
            <a:r>
              <a:rPr lang="en-US" smtClean="0"/>
              <a:t>@……. acceleration, </a:t>
            </a:r>
          </a:p>
          <a:p>
            <a:r>
              <a:rPr lang="en-US" smtClean="0"/>
              <a:t>@, time</a:t>
            </a:r>
          </a:p>
          <a:p>
            <a:r>
              <a:rPr lang="en-US" smtClean="0"/>
              <a:t>@  temperature</a:t>
            </a:r>
          </a:p>
          <a:p>
            <a:r>
              <a:rPr lang="en-US" smtClean="0"/>
              <a:t>@  Force</a:t>
            </a:r>
          </a:p>
          <a:p>
            <a:r>
              <a:rPr lang="en-US" smtClean="0"/>
              <a:t>@  Pressure</a:t>
            </a:r>
          </a:p>
          <a:p>
            <a:r>
              <a:rPr lang="en-US" smtClean="0"/>
              <a:t>@  Intensity</a:t>
            </a:r>
          </a:p>
          <a:p>
            <a:r>
              <a:rPr lang="en-US" smtClean="0"/>
              <a:t>@   Velocity</a:t>
            </a:r>
          </a:p>
          <a:p>
            <a:r>
              <a:rPr lang="en-US" smtClean="0"/>
              <a:t>@  Speed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AU" dirty="0" smtClean="0"/>
          </a:p>
        </p:txBody>
      </p:sp>
      <p:sp>
        <p:nvSpPr>
          <p:cNvPr id="58372" name="Slide Number Placeholder 3"/>
          <p:cNvSpPr>
            <a:spLocks noGrp="1"/>
          </p:cNvSpPr>
          <p:nvPr>
            <p:ph type="sldNum" sz="quarter" idx="5"/>
          </p:nvPr>
        </p:nvSpPr>
        <p:spPr>
          <a:noFill/>
        </p:spPr>
        <p:txBody>
          <a:bodyPr/>
          <a:lstStyle/>
          <a:p>
            <a:fld id="{2B1FFFFA-0F91-46A3-90C2-4D21A97D8D2B}" type="slidenum">
              <a:rPr lang="en-AU" smtClean="0"/>
              <a:pPr/>
              <a:t>3</a:t>
            </a:fld>
            <a:endParaRPr lang="en-A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BF9353A-CA67-42EB-BD83-DEB47960191D}" type="slidenum">
              <a:rPr lang="en-AU" smtClean="0"/>
              <a:pPr>
                <a:defRPr/>
              </a:pPr>
              <a:t>30</a:t>
            </a:fld>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4EBFD5E-A94C-479B-8AA0-B7F2E50674E9}" type="slidenum">
              <a:rPr lang="en-AU" smtClean="0"/>
              <a:pPr/>
              <a:t>31</a:t>
            </a:fld>
            <a:endParaRPr lang="en-AU" smtClean="0"/>
          </a:p>
        </p:txBody>
      </p:sp>
      <p:sp>
        <p:nvSpPr>
          <p:cNvPr id="80899" name="Rectangle 2"/>
          <p:cNvSpPr>
            <a:spLocks noGrp="1" noRot="1" noChangeAspect="1" noChangeArrowheads="1" noTextEdit="1"/>
          </p:cNvSpPr>
          <p:nvPr>
            <p:ph type="sldImg"/>
          </p:nvPr>
        </p:nvSpPr>
        <p:spPr>
          <a:xfrm>
            <a:off x="912813" y="742950"/>
            <a:ext cx="4951412" cy="3713163"/>
          </a:xfrm>
          <a:ln/>
        </p:spPr>
      </p:sp>
      <p:sp>
        <p:nvSpPr>
          <p:cNvPr id="80900" name="Rectangle 3"/>
          <p:cNvSpPr>
            <a:spLocks noGrp="1" noChangeArrowheads="1"/>
          </p:cNvSpPr>
          <p:nvPr>
            <p:ph type="body" idx="1"/>
          </p:nvPr>
        </p:nvSpPr>
        <p:spPr>
          <a:noFill/>
          <a:ln/>
        </p:spPr>
        <p:txBody>
          <a:bodyPr lIns="91428" tIns="45714" rIns="91428" bIns="45714"/>
          <a:lstStyle/>
          <a:p>
            <a:r>
              <a:rPr lang="en-AU" smtClean="0"/>
              <a:t>We can add scalars very easily…. </a:t>
            </a:r>
          </a:p>
          <a:p>
            <a:r>
              <a:rPr lang="en-AU" smtClean="0"/>
              <a:t>Since it is a quantity that has magnitude only. An example would be adding up money in your wallet. Money has a magnitude assigned to it but not a direction. What is $10 + $10 ? $20. That’s two scalars added together.</a:t>
            </a:r>
          </a:p>
          <a:p>
            <a:endParaRPr lang="en-AU" smtClean="0"/>
          </a:p>
          <a:p>
            <a:r>
              <a:rPr lang="en-AU" smtClean="0"/>
              <a:t>What about vectors?</a:t>
            </a:r>
          </a:p>
          <a:p>
            <a:r>
              <a:rPr lang="en-AU" smtClean="0"/>
              <a:t>The sum of vectors is called the</a:t>
            </a:r>
            <a:r>
              <a:rPr lang="en-AU" b="1" smtClean="0"/>
              <a:t> resultant</a:t>
            </a:r>
            <a:r>
              <a:rPr lang="en-AU" smtClean="0"/>
              <a:t>, and the resultant is the same as the two vectors. It is also a vector- so it has magnitude (how big it is) and direction. </a:t>
            </a:r>
          </a:p>
          <a:p>
            <a:endParaRPr lang="en-AU" smtClean="0"/>
          </a:p>
          <a:p>
            <a:r>
              <a:rPr lang="en-AU" smtClean="0"/>
              <a:t>The unit for force is the Newton N. </a:t>
            </a:r>
          </a:p>
          <a:p>
            <a:endParaRPr lang="en-AU" smtClean="0"/>
          </a:p>
          <a:p>
            <a:r>
              <a:rPr lang="en-AU" smtClean="0"/>
              <a:t>So the resultant of 10 N + 10 N in the same direction is +20 N. in the same direction- to the right. </a:t>
            </a:r>
          </a:p>
          <a:p>
            <a:endParaRPr lang="en-A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DF71235-C0F5-4E0B-869C-4B7F2866FF01}" type="slidenum">
              <a:rPr lang="en-AU" smtClean="0"/>
              <a:pPr/>
              <a:t>32</a:t>
            </a:fld>
            <a:endParaRPr lang="en-AU" smtClean="0"/>
          </a:p>
        </p:txBody>
      </p:sp>
      <p:sp>
        <p:nvSpPr>
          <p:cNvPr id="81923" name="Rectangle 2"/>
          <p:cNvSpPr>
            <a:spLocks noGrp="1" noRot="1" noChangeAspect="1" noChangeArrowheads="1" noTextEdit="1"/>
          </p:cNvSpPr>
          <p:nvPr>
            <p:ph type="sldImg"/>
          </p:nvPr>
        </p:nvSpPr>
        <p:spPr>
          <a:xfrm>
            <a:off x="912813" y="742950"/>
            <a:ext cx="4951412" cy="3713163"/>
          </a:xfrm>
          <a:ln/>
        </p:spPr>
      </p:sp>
      <p:sp>
        <p:nvSpPr>
          <p:cNvPr id="81924" name="Rectangle 3"/>
          <p:cNvSpPr>
            <a:spLocks noGrp="1" noChangeArrowheads="1"/>
          </p:cNvSpPr>
          <p:nvPr>
            <p:ph type="body" idx="1"/>
          </p:nvPr>
        </p:nvSpPr>
        <p:spPr>
          <a:noFill/>
          <a:ln/>
        </p:spPr>
        <p:txBody>
          <a:bodyPr lIns="91428" tIns="45714" rIns="91428" bIns="45714"/>
          <a:lstStyle/>
          <a:p>
            <a:r>
              <a:rPr lang="en-AU" smtClean="0"/>
              <a:t>So in one dimension…. This means along a straight line.  If the vectors are in the same direction … you add.</a:t>
            </a:r>
          </a:p>
          <a:p>
            <a:r>
              <a:rPr lang="en-AU" smtClean="0"/>
              <a:t>If in opposite directions work out which one is in the positive direction and subtract the other.</a:t>
            </a:r>
          </a:p>
          <a:p>
            <a:endParaRPr lang="en-AU" smtClean="0"/>
          </a:p>
          <a:p>
            <a:endParaRPr lang="en-A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8395B10-CF54-4CBC-95E8-DB2EE517189A}" type="slidenum">
              <a:rPr lang="en-AU" smtClean="0"/>
              <a:pPr/>
              <a:t>33</a:t>
            </a:fld>
            <a:endParaRPr lang="en-AU"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AU" smtClean="0"/>
              <a:t>Another example of vectors in a straight line is contained in this picture.</a:t>
            </a:r>
          </a:p>
          <a:p>
            <a:r>
              <a:rPr lang="en-AU" smtClean="0"/>
              <a:t>These pilots probably will not have a big grin for long…</a:t>
            </a:r>
          </a:p>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B1BB89A-A52B-46AD-8805-49CA0F0247E3}" type="slidenum">
              <a:rPr lang="en-AU" smtClean="0"/>
              <a:pPr/>
              <a:t>34</a:t>
            </a:fld>
            <a:endParaRPr lang="en-AU"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AU" smtClean="0"/>
          </a:p>
          <a:p>
            <a:r>
              <a:rPr lang="en-AU" smtClean="0"/>
              <a:t>What happens if the vectors are in different directions like these two forces pulling this box…… </a:t>
            </a:r>
          </a:p>
          <a:p>
            <a:endParaRPr lang="en-AU" smtClean="0"/>
          </a:p>
          <a:p>
            <a:r>
              <a:rPr lang="en-AU" smtClean="0"/>
              <a:t>This is a 2D problem… lets have a look at 1D first…… </a:t>
            </a:r>
          </a:p>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C26C267-2204-45F9-AE0A-1F30750F0CE5}" type="slidenum">
              <a:rPr lang="en-AU" smtClean="0"/>
              <a:pPr/>
              <a:t>35</a:t>
            </a:fld>
            <a:endParaRPr lang="en-AU"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AU" b="1" smtClean="0"/>
              <a:t>Here is the usual angle of vectors- as measured on the unit circle…. The angle is measured from the + x axis…..</a:t>
            </a:r>
          </a:p>
          <a:p>
            <a:endParaRPr lang="en-US" smtClean="0"/>
          </a:p>
          <a:p>
            <a:r>
              <a:rPr lang="en-US" smtClean="0"/>
              <a:t>Notation for direction 3 oclock = zero.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21017AB3-50FA-45B5-9415-BEF40EAD1372}" type="slidenum">
              <a:rPr lang="en-AU" smtClean="0"/>
              <a:pPr/>
              <a:t>36</a:t>
            </a:fld>
            <a:endParaRPr lang="en-AU" smtClean="0"/>
          </a:p>
        </p:txBody>
      </p:sp>
      <p:sp>
        <p:nvSpPr>
          <p:cNvPr id="88067" name="Rectangle 2"/>
          <p:cNvSpPr>
            <a:spLocks noGrp="1" noRot="1" noChangeAspect="1" noChangeArrowheads="1" noTextEdit="1"/>
          </p:cNvSpPr>
          <p:nvPr>
            <p:ph type="sldImg"/>
          </p:nvPr>
        </p:nvSpPr>
        <p:spPr>
          <a:xfrm>
            <a:off x="912813" y="742950"/>
            <a:ext cx="4951412" cy="3713163"/>
          </a:xfrm>
          <a:ln/>
        </p:spPr>
      </p:sp>
      <p:sp>
        <p:nvSpPr>
          <p:cNvPr id="88068" name="Rectangle 3"/>
          <p:cNvSpPr>
            <a:spLocks noGrp="1" noChangeArrowheads="1"/>
          </p:cNvSpPr>
          <p:nvPr>
            <p:ph type="body" idx="1"/>
          </p:nvPr>
        </p:nvSpPr>
        <p:spPr>
          <a:noFill/>
          <a:ln/>
        </p:spPr>
        <p:txBody>
          <a:bodyPr lIns="91428" tIns="45714" rIns="91428" bIns="45714"/>
          <a:lstStyle/>
          <a:p>
            <a:r>
              <a:rPr lang="en-AU" smtClean="0"/>
              <a:t>Does the order matter when we add vectors?</a:t>
            </a:r>
          </a:p>
          <a:p>
            <a:r>
              <a:rPr lang="en-AU" smtClean="0"/>
              <a:t>Does it matter is the 40 N force was drawn first ….  As in the top diagram</a:t>
            </a:r>
          </a:p>
          <a:p>
            <a:r>
              <a:rPr lang="en-AU" smtClean="0"/>
              <a:t>Or last… as in the lower diagram……….No!!            see the green resultant vector is still the same magnitude and in the same direction.</a:t>
            </a:r>
          </a:p>
          <a:p>
            <a:endParaRPr lang="en-AU" smtClean="0"/>
          </a:p>
          <a:p>
            <a:r>
              <a:rPr lang="en-AU" smtClean="0"/>
              <a:t>Because the order doesn’t affect the result- Vector addition is commutative.</a:t>
            </a:r>
          </a:p>
          <a:p>
            <a:endParaRPr lang="en-AU" smtClean="0"/>
          </a:p>
          <a:p>
            <a:endParaRPr lang="en-AU" smtClean="0"/>
          </a:p>
          <a:p>
            <a:endParaRPr lang="en-A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6616D0B-E52E-40EC-B9C7-6E3A839AB5D0}" type="slidenum">
              <a:rPr lang="en-AU" smtClean="0"/>
              <a:pPr/>
              <a:t>37</a:t>
            </a:fld>
            <a:endParaRPr lang="en-AU"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A493242-9A07-4DB5-8562-25151B094782}" type="slidenum">
              <a:rPr lang="en-AU" smtClean="0"/>
              <a:pPr/>
              <a:t>38</a:t>
            </a:fld>
            <a:endParaRPr lang="en-AU"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smtClean="0"/>
              <a:t>How do we calculate the resultant of adding vectors together which ate in different direcitons.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C960AC5-7A19-4B6B-AA9A-E9FB3146BB32}" type="slidenum">
              <a:rPr lang="en-AU" smtClean="0"/>
              <a:pPr/>
              <a:t>39</a:t>
            </a:fld>
            <a:endParaRPr lang="en-AU" smtClean="0"/>
          </a:p>
        </p:txBody>
      </p:sp>
      <p:sp>
        <p:nvSpPr>
          <p:cNvPr id="91139" name="Rectangle 2"/>
          <p:cNvSpPr>
            <a:spLocks noGrp="1" noRot="1" noChangeAspect="1" noChangeArrowheads="1" noTextEdit="1"/>
          </p:cNvSpPr>
          <p:nvPr>
            <p:ph type="sldImg"/>
          </p:nvPr>
        </p:nvSpPr>
        <p:spPr>
          <a:xfrm>
            <a:off x="912813" y="742950"/>
            <a:ext cx="4951412" cy="3713163"/>
          </a:xfrm>
          <a:ln/>
        </p:spPr>
      </p:sp>
      <p:sp>
        <p:nvSpPr>
          <p:cNvPr id="91140" name="Rectangle 3"/>
          <p:cNvSpPr>
            <a:spLocks noGrp="1" noChangeArrowheads="1"/>
          </p:cNvSpPr>
          <p:nvPr>
            <p:ph type="body" idx="1"/>
          </p:nvPr>
        </p:nvSpPr>
        <p:spPr>
          <a:noFill/>
          <a:ln/>
        </p:spPr>
        <p:txBody>
          <a:bodyPr lIns="91428" tIns="45714" rIns="91428" bIns="45714"/>
          <a:lstStyle/>
          <a:p>
            <a:r>
              <a:rPr lang="en-AU" b="1" smtClean="0"/>
              <a:t>The first method we’ll study is the graphical method.</a:t>
            </a:r>
          </a:p>
          <a:p>
            <a:r>
              <a:rPr lang="en-AU" b="1" smtClean="0"/>
              <a:t>So if we need to add the two vectors 40 N to right and 30 N up…….</a:t>
            </a:r>
          </a:p>
          <a:p>
            <a:endParaRPr lang="en-AU" b="1" smtClean="0"/>
          </a:p>
          <a:p>
            <a:r>
              <a:rPr lang="en-AU" b="1" smtClean="0"/>
              <a:t>Make a scale……  say 1 mm for 1 N. </a:t>
            </a:r>
          </a:p>
          <a:p>
            <a:r>
              <a:rPr lang="en-AU" b="1" smtClean="0"/>
              <a:t>We Draw the 40 N to the right….. 40 mm to right</a:t>
            </a:r>
          </a:p>
          <a:p>
            <a:r>
              <a:rPr lang="en-AU" b="1" smtClean="0"/>
              <a:t>Then join the tail of the 30 N force to the head of the first force. </a:t>
            </a:r>
          </a:p>
          <a:p>
            <a:r>
              <a:rPr lang="en-AU" b="1" smtClean="0"/>
              <a:t>So the second 30 N force starts at the head of the first and goes 30 mm up. </a:t>
            </a:r>
          </a:p>
          <a:p>
            <a:r>
              <a:rPr lang="en-AU" b="1" u="sng" smtClean="0"/>
              <a:t>The resultant</a:t>
            </a:r>
            <a:r>
              <a:rPr lang="en-AU" b="1" smtClean="0"/>
              <a:t> is then drawn from the beginning of the first force to the end of the last force. </a:t>
            </a:r>
          </a:p>
          <a:p>
            <a:r>
              <a:rPr lang="en-AU" b="1" smtClean="0"/>
              <a:t>This can be measured- and in this case found to be 50 mm.. Which corresponds to 50 N </a:t>
            </a:r>
          </a:p>
          <a:p>
            <a:endParaRPr lang="en-AU" b="1" smtClean="0"/>
          </a:p>
          <a:p>
            <a:r>
              <a:rPr lang="en-AU" b="1" smtClean="0"/>
              <a:t>You can add as many forces as you wish- joining tail to head and drawing them in with a protractor. </a:t>
            </a:r>
          </a:p>
          <a:p>
            <a:r>
              <a:rPr lang="en-AU" b="1" smtClean="0"/>
              <a:t>The resultant force will be the distance from the beginning of the first to the end of the last. </a:t>
            </a:r>
          </a:p>
          <a:p>
            <a:endParaRPr lang="en-AU" b="1" smtClean="0"/>
          </a:p>
          <a:p>
            <a:endParaRPr lang="en-AU" b="1" smtClean="0"/>
          </a:p>
          <a:p>
            <a:endParaRPr lang="en-AU" b="1" smtClean="0"/>
          </a:p>
          <a:p>
            <a:endParaRPr lang="en-AU" b="1" smtClean="0"/>
          </a:p>
          <a:p>
            <a:endParaRPr lang="en-AU" b="1"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BF9353A-CA67-42EB-BD83-DEB47960191D}" type="slidenum">
              <a:rPr lang="en-AU" smtClean="0"/>
              <a:pPr>
                <a:defRPr/>
              </a:pPr>
              <a:t>4</a:t>
            </a:fld>
            <a:endParaRPr lang="en-A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458CF83-6234-4BD0-A06A-D87AD58727C5}" type="slidenum">
              <a:rPr lang="en-AU" smtClean="0"/>
              <a:pPr/>
              <a:t>40</a:t>
            </a:fld>
            <a:endParaRPr lang="en-AU" smtClean="0"/>
          </a:p>
        </p:txBody>
      </p:sp>
      <p:sp>
        <p:nvSpPr>
          <p:cNvPr id="92163" name="Rectangle 2"/>
          <p:cNvSpPr>
            <a:spLocks noGrp="1" noRot="1" noChangeAspect="1" noChangeArrowheads="1" noTextEdit="1"/>
          </p:cNvSpPr>
          <p:nvPr>
            <p:ph type="sldImg"/>
          </p:nvPr>
        </p:nvSpPr>
        <p:spPr>
          <a:xfrm>
            <a:off x="912813" y="742950"/>
            <a:ext cx="4951412" cy="3713163"/>
          </a:xfrm>
          <a:ln/>
        </p:spPr>
      </p:sp>
      <p:sp>
        <p:nvSpPr>
          <p:cNvPr id="92164" name="Rectangle 3"/>
          <p:cNvSpPr>
            <a:spLocks noGrp="1" noChangeArrowheads="1"/>
          </p:cNvSpPr>
          <p:nvPr>
            <p:ph type="body" idx="1"/>
          </p:nvPr>
        </p:nvSpPr>
        <p:spPr>
          <a:noFill/>
          <a:ln/>
        </p:spPr>
        <p:txBody>
          <a:bodyPr lIns="91428" tIns="45714" rIns="91428" bIns="45714"/>
          <a:lstStyle/>
          <a:p>
            <a:r>
              <a:rPr lang="en-AU" smtClean="0"/>
              <a:t>We can also use a Trigonometric method- for vectors….. </a:t>
            </a:r>
            <a:r>
              <a:rPr lang="en-AU" b="1" smtClean="0"/>
              <a:t>If we can fit a right angled triangle to the the vectors.. </a:t>
            </a:r>
          </a:p>
          <a:p>
            <a:endParaRPr lang="en-AU" b="1" smtClean="0"/>
          </a:p>
          <a:p>
            <a:r>
              <a:rPr lang="en-AU" smtClean="0"/>
              <a:t>Instead of using scaled drawing- we can roughly map out the problem. </a:t>
            </a:r>
          </a:p>
          <a:p>
            <a:r>
              <a:rPr lang="en-AU" smtClean="0"/>
              <a:t>The trig method relys on magnitude and angle.</a:t>
            </a:r>
          </a:p>
          <a:p>
            <a:endParaRPr lang="en-AU" smtClean="0"/>
          </a:p>
          <a:p>
            <a:r>
              <a:rPr lang="en-AU" smtClean="0"/>
              <a:t>You still draw them tail to head- though pythagoreus theorem is used to calculate the resultant…..- the hypotenuse of the triangle.</a:t>
            </a:r>
          </a:p>
          <a:p>
            <a:r>
              <a:rPr lang="en-AU" smtClean="0"/>
              <a:t>The direction can be determined using the tan trig function of opp/hyp.</a:t>
            </a:r>
          </a:p>
          <a:p>
            <a:endParaRPr lang="en-AU" smtClean="0"/>
          </a:p>
          <a:p>
            <a:r>
              <a:rPr lang="en-AU" smtClean="0"/>
              <a:t>So the resultant can be found by putting in the values for the magnitude of A and B. In our case it is 40 squared plus 30 squared all square rooted. This comes to 50 N.</a:t>
            </a:r>
          </a:p>
          <a:p>
            <a:r>
              <a:rPr lang="en-AU" smtClean="0"/>
              <a:t>The angle between A and B is tan </a:t>
            </a:r>
            <a:r>
              <a:rPr lang="en-AU" baseline="30000" smtClean="0"/>
              <a:t>–1( </a:t>
            </a:r>
            <a:r>
              <a:rPr lang="en-AU" smtClean="0"/>
              <a:t>B/A) so we can find the angle at which the resultant acts also. In this case it is tan </a:t>
            </a:r>
            <a:r>
              <a:rPr lang="en-AU" baseline="30000" smtClean="0"/>
              <a:t>–1( </a:t>
            </a:r>
            <a:r>
              <a:rPr lang="en-AU" smtClean="0"/>
              <a:t>30/40) which is 37 degrees.</a:t>
            </a:r>
          </a:p>
          <a:p>
            <a:r>
              <a:rPr lang="en-AU" smtClean="0"/>
              <a:t> (DRAW on board where put resultant magnitude is 50 N and resultant angle, direction of force, is 37 degrees).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2BB26B4-F3D8-4F75-8596-02692FEAF860}" type="slidenum">
              <a:rPr lang="en-AU" smtClean="0"/>
              <a:pPr/>
              <a:t>41</a:t>
            </a:fld>
            <a:endParaRPr lang="en-AU"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AU" smtClean="0"/>
              <a:t>Let’s do a simple example of vector addition.(example1-5) A cross country skier skis 1.00 km N and then 2.00 km east on a horizontal snow field (ie we’re looking at just the two dimensions, N and E). How far and in what direction is she from the starting point ?</a:t>
            </a:r>
          </a:p>
          <a:p>
            <a:endParaRPr lang="en-AU" smtClean="0"/>
          </a:p>
          <a:p>
            <a:r>
              <a:rPr lang="en-AU" smtClean="0"/>
              <a:t>We need to find the resultant to answer this question . Well start by drawing the diagram using vectors to represent her displacement (ie direction and magnitude). You can draw it to scale and measure but a much more accurate result can be found using calculations. Remember to draw the vectors with the tail of one at the head of the other. </a:t>
            </a:r>
          </a:p>
          <a:p>
            <a:r>
              <a:rPr lang="en-AU" smtClean="0"/>
              <a:t>Use Pythagoreus theorem to find Resultant displacement…. </a:t>
            </a:r>
          </a:p>
          <a:p>
            <a:r>
              <a:rPr lang="en-AU" smtClean="0"/>
              <a:t>1 squared + 2 squared = R squared. </a:t>
            </a:r>
          </a:p>
          <a:p>
            <a:r>
              <a:rPr lang="en-AU" smtClean="0"/>
              <a:t>@</a:t>
            </a:r>
          </a:p>
          <a:p>
            <a:endParaRPr lang="en-AU" smtClean="0"/>
          </a:p>
          <a:p>
            <a:r>
              <a:rPr lang="en-AU" smtClean="0"/>
              <a:t>Well that’s a fairly simpler example where the vectors happened to be at right angles. When that is not the case we need a more general method. The method of adding component vectors.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type="sldNum" sz="quarter" idx="5"/>
          </p:nvPr>
        </p:nvSpPr>
        <p:spPr>
          <a:noFill/>
        </p:spPr>
        <p:txBody>
          <a:bodyPr/>
          <a:lstStyle/>
          <a:p>
            <a:fld id="{73200E87-27A2-4E05-AA0C-7611C49B7170}" type="slidenum">
              <a:rPr lang="en-AU" smtClean="0"/>
              <a:pPr/>
              <a:t>42</a:t>
            </a:fld>
            <a:endParaRPr lang="en-AU" smtClean="0"/>
          </a:p>
        </p:txBody>
      </p:sp>
      <p:sp>
        <p:nvSpPr>
          <p:cNvPr id="8196" name="Rectangle 2"/>
          <p:cNvSpPr>
            <a:spLocks noGrp="1" noRot="1" noChangeAspect="1" noChangeArrowheads="1" noTextEdit="1"/>
          </p:cNvSpPr>
          <p:nvPr>
            <p:ph type="sldImg"/>
          </p:nvPr>
        </p:nvSpPr>
        <p:spPr>
          <a:xfrm>
            <a:off x="804863" y="422275"/>
            <a:ext cx="4951412" cy="3713163"/>
          </a:xfrm>
          <a:ln/>
        </p:spPr>
      </p:sp>
      <p:sp>
        <p:nvSpPr>
          <p:cNvPr id="8197" name="Rectangle 3"/>
          <p:cNvSpPr>
            <a:spLocks noGrp="1" noChangeArrowheads="1"/>
          </p:cNvSpPr>
          <p:nvPr>
            <p:ph type="body" idx="1"/>
          </p:nvPr>
        </p:nvSpPr>
        <p:spPr>
          <a:xfrm>
            <a:off x="901700" y="4703763"/>
            <a:ext cx="4968875" cy="4456112"/>
          </a:xfrm>
          <a:noFill/>
          <a:ln/>
        </p:spPr>
        <p:txBody>
          <a:bodyPr/>
          <a:lstStyle/>
          <a:p>
            <a:r>
              <a:rPr lang="en-AU" smtClean="0"/>
              <a:t>Draw vectors on board</a:t>
            </a:r>
          </a:p>
          <a:p>
            <a:r>
              <a:rPr lang="en-AU" smtClean="0"/>
              <a:t>So we can work out the real direction and velocity the plant is travelling in…..</a:t>
            </a:r>
          </a:p>
          <a:p>
            <a:endParaRPr lang="en-AU" smtClean="0"/>
          </a:p>
          <a:p>
            <a:endParaRPr lang="en-AU" smtClean="0"/>
          </a:p>
          <a:p>
            <a:endParaRPr lang="en-AU" smtClean="0"/>
          </a:p>
        </p:txBody>
      </p:sp>
      <p:sp>
        <p:nvSpPr>
          <p:cNvPr id="8198" name="Text Box 4"/>
          <p:cNvSpPr txBox="1">
            <a:spLocks noChangeArrowheads="1"/>
          </p:cNvSpPr>
          <p:nvPr/>
        </p:nvSpPr>
        <p:spPr bwMode="auto">
          <a:xfrm>
            <a:off x="-7073900" y="4962525"/>
            <a:ext cx="1412875" cy="458788"/>
          </a:xfrm>
          <a:prstGeom prst="rect">
            <a:avLst/>
          </a:prstGeom>
          <a:noFill/>
          <a:ln w="25400">
            <a:noFill/>
            <a:miter lim="800000"/>
            <a:headEnd/>
            <a:tailEnd/>
          </a:ln>
        </p:spPr>
        <p:txBody>
          <a:bodyPr wrap="none" lIns="91915" tIns="45958" rIns="91915" bIns="45958" anchor="ctr">
            <a:spAutoFit/>
          </a:bodyPr>
          <a:lstStyle/>
          <a:p>
            <a:pPr algn="ctr" defTabSz="919163" eaLnBrk="0" hangingPunct="0"/>
            <a:r>
              <a:rPr lang="en-US">
                <a:solidFill>
                  <a:srgbClr val="FFCC00"/>
                </a:solidFill>
                <a:latin typeface="Arial" charset="0"/>
              </a:rPr>
              <a:t>Question</a:t>
            </a:r>
            <a:endParaRPr lang="en-US">
              <a:solidFill>
                <a:srgbClr val="FFCC00"/>
              </a:solidFill>
              <a:latin typeface="Symbol" pitchFamily="18" charset="2"/>
            </a:endParaRPr>
          </a:p>
        </p:txBody>
      </p:sp>
      <p:sp>
        <p:nvSpPr>
          <p:cNvPr id="8199" name="Text Box 5"/>
          <p:cNvSpPr txBox="1">
            <a:spLocks noChangeArrowheads="1"/>
          </p:cNvSpPr>
          <p:nvPr/>
        </p:nvSpPr>
        <p:spPr bwMode="auto">
          <a:xfrm>
            <a:off x="-8661400" y="6846888"/>
            <a:ext cx="4686300" cy="1563687"/>
          </a:xfrm>
          <a:prstGeom prst="rect">
            <a:avLst/>
          </a:prstGeom>
          <a:solidFill>
            <a:schemeClr val="folHlink"/>
          </a:solidFill>
          <a:ln w="25400">
            <a:noFill/>
            <a:miter lim="800000"/>
            <a:headEnd/>
            <a:tailEnd/>
          </a:ln>
        </p:spPr>
        <p:txBody>
          <a:bodyPr lIns="91915" tIns="45958" rIns="91915" bIns="45958" anchor="ctr">
            <a:spAutoFit/>
          </a:bodyPr>
          <a:lstStyle/>
          <a:p>
            <a:pPr algn="ctr" defTabSz="919163" eaLnBrk="0" hangingPunct="0"/>
            <a:r>
              <a:rPr lang="en-US" sz="1600">
                <a:solidFill>
                  <a:schemeClr val="bg1"/>
                </a:solidFill>
                <a:latin typeface="Arial" charset="0"/>
              </a:rPr>
              <a:t>A plane is flying West with a force of 5MN. It encounters a Northerly side wind of 1.5MN</a:t>
            </a:r>
          </a:p>
          <a:p>
            <a:pPr algn="ctr" defTabSz="919163" eaLnBrk="0" hangingPunct="0"/>
            <a:r>
              <a:rPr lang="en-US" sz="1600">
                <a:solidFill>
                  <a:schemeClr val="bg1"/>
                </a:solidFill>
                <a:latin typeface="Arial" charset="0"/>
              </a:rPr>
              <a:t>What is the Resultant force on the plane?</a:t>
            </a:r>
            <a:endParaRPr lang="en-US">
              <a:latin typeface="Arial" charset="0"/>
            </a:endParaRPr>
          </a:p>
          <a:p>
            <a:pPr algn="ctr" defTabSz="919163" eaLnBrk="0" hangingPunct="0"/>
            <a:r>
              <a:rPr lang="en-US">
                <a:latin typeface="Arial" charset="0"/>
              </a:rPr>
              <a:t>R</a:t>
            </a:r>
            <a:r>
              <a:rPr lang="en-US" baseline="30000">
                <a:latin typeface="Arial" charset="0"/>
              </a:rPr>
              <a:t>2</a:t>
            </a:r>
            <a:r>
              <a:rPr lang="en-US">
                <a:latin typeface="Arial" charset="0"/>
              </a:rPr>
              <a:t> = (1.5)</a:t>
            </a:r>
            <a:r>
              <a:rPr lang="en-US" baseline="30000">
                <a:latin typeface="Arial" charset="0"/>
              </a:rPr>
              <a:t>2</a:t>
            </a:r>
            <a:r>
              <a:rPr lang="en-US">
                <a:latin typeface="Arial" charset="0"/>
              </a:rPr>
              <a:t> +(5)</a:t>
            </a:r>
            <a:r>
              <a:rPr lang="en-US" baseline="30000">
                <a:latin typeface="Arial" charset="0"/>
              </a:rPr>
              <a:t>2</a:t>
            </a:r>
            <a:r>
              <a:rPr lang="en-US">
                <a:latin typeface="Arial" charset="0"/>
              </a:rPr>
              <a:t> </a:t>
            </a:r>
          </a:p>
          <a:p>
            <a:pPr algn="ctr" defTabSz="919163" eaLnBrk="0" hangingPunct="0"/>
            <a:r>
              <a:rPr lang="en-US">
                <a:latin typeface="Arial" charset="0"/>
              </a:rPr>
              <a:t>R=5.22MN</a:t>
            </a:r>
            <a:endParaRPr lang="en-US">
              <a:latin typeface="Symbol" pitchFamily="18" charset="2"/>
            </a:endParaRPr>
          </a:p>
        </p:txBody>
      </p:sp>
      <p:graphicFrame>
        <p:nvGraphicFramePr>
          <p:cNvPr id="8194" name="Object 6"/>
          <p:cNvGraphicFramePr>
            <a:graphicFrameLocks noChangeAspect="1"/>
          </p:cNvGraphicFramePr>
          <p:nvPr/>
        </p:nvGraphicFramePr>
        <p:xfrm>
          <a:off x="1349375" y="725488"/>
          <a:ext cx="2443163" cy="1414462"/>
        </p:xfrm>
        <a:graphic>
          <a:graphicData uri="http://schemas.openxmlformats.org/presentationml/2006/ole">
            <p:oleObj spid="_x0000_s8194" name="Clip" r:id="rId4" imgW="5317920" imgH="3085560" progId="">
              <p:embed/>
            </p:oleObj>
          </a:graphicData>
        </a:graphic>
      </p:graphicFrame>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18E3299-F63E-4480-A648-ACFB14E82AB1}" type="slidenum">
              <a:rPr lang="en-AU" smtClean="0"/>
              <a:pPr/>
              <a:t>43</a:t>
            </a:fld>
            <a:endParaRPr lang="en-AU" smtClean="0"/>
          </a:p>
        </p:txBody>
      </p:sp>
      <p:sp>
        <p:nvSpPr>
          <p:cNvPr id="96259" name="Rectangle 2"/>
          <p:cNvSpPr>
            <a:spLocks noGrp="1" noRot="1" noChangeAspect="1" noChangeArrowheads="1" noTextEdit="1"/>
          </p:cNvSpPr>
          <p:nvPr>
            <p:ph type="sldImg"/>
          </p:nvPr>
        </p:nvSpPr>
        <p:spPr>
          <a:xfrm>
            <a:off x="912813" y="742950"/>
            <a:ext cx="4951412" cy="3713163"/>
          </a:xfrm>
          <a:ln/>
        </p:spPr>
      </p:sp>
      <p:sp>
        <p:nvSpPr>
          <p:cNvPr id="96260" name="Rectangle 3"/>
          <p:cNvSpPr>
            <a:spLocks noGrp="1" noChangeArrowheads="1"/>
          </p:cNvSpPr>
          <p:nvPr>
            <p:ph type="body" idx="1"/>
          </p:nvPr>
        </p:nvSpPr>
        <p:spPr>
          <a:noFill/>
          <a:ln/>
        </p:spPr>
        <p:txBody>
          <a:bodyPr lIns="91428" tIns="45714" rIns="91428" bIns="45714"/>
          <a:lstStyle/>
          <a:p>
            <a:pPr eaLnBrk="1" hangingPunct="1">
              <a:spcBef>
                <a:spcPct val="20000"/>
              </a:spcBef>
            </a:pPr>
            <a:r>
              <a:rPr lang="en-AU" smtClean="0"/>
              <a:t>What about having solving many vectors in different directions as in the  shoulder- where there are many muscles pulling in different directions…… the resultant can be found by the graphical method– though a bit clumsy- by the time you work out the scale and draw each vector in….Then measure the resultant…... </a:t>
            </a:r>
          </a:p>
          <a:p>
            <a:pPr eaLnBrk="1" hangingPunct="1">
              <a:spcBef>
                <a:spcPct val="20000"/>
              </a:spcBef>
            </a:pPr>
            <a:endParaRPr lang="en-AU" smtClean="0"/>
          </a:p>
          <a:p>
            <a:pPr eaLnBrk="1" hangingPunct="1">
              <a:spcBef>
                <a:spcPct val="20000"/>
              </a:spcBef>
            </a:pPr>
            <a:endParaRPr lang="en-AU"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18DF6D9-CB1D-4116-A3AD-0B53CBEF0128}" type="slidenum">
              <a:rPr lang="en-AU" smtClean="0"/>
              <a:pPr/>
              <a:t>44</a:t>
            </a:fld>
            <a:endParaRPr lang="en-AU"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AU" smtClean="0"/>
              <a:t>UNIT VECTORS</a:t>
            </a:r>
          </a:p>
          <a:p>
            <a:r>
              <a:rPr lang="en-AU" smtClean="0"/>
              <a:t>A unit vector is a vector that has a magnitude of 1, with no units. Its only purpose is to point, ie to describe a direction in space. </a:t>
            </a:r>
          </a:p>
          <a:p>
            <a:r>
              <a:rPr lang="en-AU" smtClean="0"/>
              <a:t>A unit vector is given a hat to distinguish it from other vectors eg (as shown )</a:t>
            </a:r>
          </a:p>
          <a:p>
            <a:r>
              <a:rPr lang="en-AU" smtClean="0"/>
              <a:t>In an x-y coordinate system we can define a unit vector i that points in the direction of the +ve x-axis and a unit vector j that points in the direction of the +ve y axis.</a:t>
            </a:r>
          </a:p>
          <a:p>
            <a:r>
              <a:rPr lang="en-AU" smtClean="0"/>
              <a:t>You can see that this means we can now describe the vector A in terms of its components as shown. The Ax describes the magnitude and the unit vector bit gives a direction.</a:t>
            </a:r>
          </a:p>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DC87EDDC-4C7F-482C-BFA7-10D3CD6439C9}" type="slidenum">
              <a:rPr lang="en-AU" smtClean="0"/>
              <a:pPr/>
              <a:t>45</a:t>
            </a:fld>
            <a:endParaRPr lang="en-AU" smtClean="0"/>
          </a:p>
        </p:txBody>
      </p:sp>
      <p:sp>
        <p:nvSpPr>
          <p:cNvPr id="98307" name="Rectangle 2"/>
          <p:cNvSpPr>
            <a:spLocks noGrp="1" noRot="1" noChangeAspect="1" noChangeArrowheads="1" noTextEdit="1"/>
          </p:cNvSpPr>
          <p:nvPr>
            <p:ph type="sldImg"/>
          </p:nvPr>
        </p:nvSpPr>
        <p:spPr>
          <a:xfrm>
            <a:off x="912813" y="742950"/>
            <a:ext cx="4951412" cy="3713163"/>
          </a:xfrm>
          <a:ln/>
        </p:spPr>
      </p:sp>
      <p:sp>
        <p:nvSpPr>
          <p:cNvPr id="98308" name="Rectangle 3"/>
          <p:cNvSpPr>
            <a:spLocks noGrp="1" noChangeArrowheads="1"/>
          </p:cNvSpPr>
          <p:nvPr>
            <p:ph type="body" idx="1"/>
          </p:nvPr>
        </p:nvSpPr>
        <p:spPr>
          <a:noFill/>
          <a:ln/>
        </p:spPr>
        <p:txBody>
          <a:bodyPr lIns="91428" tIns="45714" rIns="91428" bIns="45714"/>
          <a:lstStyle/>
          <a:p>
            <a:r>
              <a:rPr lang="en-AU" b="1" smtClean="0"/>
              <a:t>Component Method of vector addition.</a:t>
            </a:r>
          </a:p>
          <a:p>
            <a:r>
              <a:rPr lang="en-AU" smtClean="0"/>
              <a:t>A much more powerful method of vector addition or force addition in our case, is called the component method.  </a:t>
            </a:r>
          </a:p>
          <a:p>
            <a:r>
              <a:rPr lang="en-AU" smtClean="0"/>
              <a:t>In this method we can separate any vector into just two components…</a:t>
            </a:r>
          </a:p>
          <a:p>
            <a:endParaRPr lang="en-AU" smtClean="0"/>
          </a:p>
          <a:p>
            <a:r>
              <a:rPr lang="en-AU" b="1" smtClean="0"/>
              <a:t>..one in the x direction and one in the y.</a:t>
            </a:r>
          </a:p>
          <a:p>
            <a:endParaRPr lang="en-AU" b="1" smtClean="0"/>
          </a:p>
          <a:p>
            <a:r>
              <a:rPr lang="en-AU" smtClean="0"/>
              <a:t>If You can split all our forces into two components we then have two 1-D problems rather than one 2-D problem.</a:t>
            </a:r>
          </a:p>
          <a:p>
            <a:r>
              <a:rPr lang="en-AU" smtClean="0"/>
              <a:t> (DRAW ON BOARD).</a:t>
            </a:r>
          </a:p>
          <a:p>
            <a:endParaRPr lang="en-AU" smtClean="0"/>
          </a:p>
          <a:p>
            <a:r>
              <a:rPr lang="en-AU" b="1" smtClean="0"/>
              <a:t>So what we do is we take a force vector, place it in an x-y coordinate system where the axes are perpendicular with its tail at zero</a:t>
            </a:r>
            <a:r>
              <a:rPr lang="en-AU" smtClean="0"/>
              <a:t> and then separate the force into a force along the x axis and another along the y axis.</a:t>
            </a:r>
          </a:p>
          <a:p>
            <a:r>
              <a:rPr lang="en-AU" smtClean="0"/>
              <a:t> Ax = A cos theta, Ay = A sin theta</a:t>
            </a:r>
          </a:p>
          <a:p>
            <a:r>
              <a:rPr lang="en-AU" b="1" smtClean="0"/>
              <a:t>We say that these two force vectors  Ax and Ay are the component force vectors of force A. The component of A along the x-axis is Ax and along the y axis is Ay. These components are just </a:t>
            </a:r>
          </a:p>
          <a:p>
            <a:endParaRPr lang="en-AU" smtClean="0"/>
          </a:p>
          <a:p>
            <a:r>
              <a:rPr lang="en-AU" smtClean="0"/>
              <a:t>We can then add any number of vectors by just summing the x components and the y components….</a:t>
            </a:r>
          </a:p>
          <a:p>
            <a:r>
              <a:rPr lang="en-AU" smtClean="0"/>
              <a:t>What is the resultant of these components? Well we can use Pythagoras again…..to find magnitude….</a:t>
            </a:r>
          </a:p>
          <a:p>
            <a:r>
              <a:rPr lang="en-AU" smtClean="0"/>
              <a:t>Tan-1theta = comy/comx.</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256B784-D340-476C-BE7E-FC0380C1CDA3}" type="slidenum">
              <a:rPr lang="en-AU" smtClean="0"/>
              <a:pPr/>
              <a:t>46</a:t>
            </a:fld>
            <a:endParaRPr lang="en-AU" smtClean="0"/>
          </a:p>
        </p:txBody>
      </p:sp>
      <p:sp>
        <p:nvSpPr>
          <p:cNvPr id="99331" name="Rectangle 2"/>
          <p:cNvSpPr>
            <a:spLocks noGrp="1" noRot="1" noChangeAspect="1" noChangeArrowheads="1" noTextEdit="1"/>
          </p:cNvSpPr>
          <p:nvPr>
            <p:ph type="sldImg"/>
          </p:nvPr>
        </p:nvSpPr>
        <p:spPr>
          <a:xfrm>
            <a:off x="912813" y="742950"/>
            <a:ext cx="4951412" cy="3713163"/>
          </a:xfrm>
          <a:ln/>
        </p:spPr>
      </p:sp>
      <p:sp>
        <p:nvSpPr>
          <p:cNvPr id="99332" name="Rectangle 3"/>
          <p:cNvSpPr>
            <a:spLocks noGrp="1" noChangeArrowheads="1"/>
          </p:cNvSpPr>
          <p:nvPr>
            <p:ph type="body" idx="1"/>
          </p:nvPr>
        </p:nvSpPr>
        <p:spPr>
          <a:noFill/>
          <a:ln/>
        </p:spPr>
        <p:txBody>
          <a:bodyPr lIns="91428" tIns="45714" rIns="91428" bIns="45714"/>
          <a:lstStyle/>
          <a:p>
            <a:r>
              <a:rPr lang="en-AU" smtClean="0"/>
              <a:t>Here is an example…. Adding two vectors in different directions…</a:t>
            </a:r>
          </a:p>
          <a:p>
            <a:r>
              <a:rPr lang="en-AU" smtClean="0"/>
              <a:t>Resolve each vector into a x and a y component</a:t>
            </a:r>
          </a:p>
          <a:p>
            <a:r>
              <a:rPr lang="en-AU" smtClean="0"/>
              <a:t>Add the component</a:t>
            </a:r>
          </a:p>
          <a:p>
            <a:r>
              <a:rPr lang="en-AU" smtClean="0"/>
              <a:t>Then use pythagorus’s theorem to calculate R and tanto calculated angle….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B1C240B-D9FA-4965-87AF-8286316A7477}" type="slidenum">
              <a:rPr lang="en-AU" smtClean="0"/>
              <a:pPr/>
              <a:t>47</a:t>
            </a:fld>
            <a:endParaRPr lang="en-AU" smtClean="0"/>
          </a:p>
        </p:txBody>
      </p:sp>
      <p:sp>
        <p:nvSpPr>
          <p:cNvPr id="100355" name="Rectangle 2"/>
          <p:cNvSpPr>
            <a:spLocks noGrp="1" noRot="1" noChangeAspect="1" noChangeArrowheads="1" noTextEdit="1"/>
          </p:cNvSpPr>
          <p:nvPr>
            <p:ph type="sldImg"/>
          </p:nvPr>
        </p:nvSpPr>
        <p:spPr>
          <a:xfrm>
            <a:off x="914400" y="742950"/>
            <a:ext cx="4948238" cy="3713163"/>
          </a:xfrm>
          <a:ln/>
        </p:spPr>
      </p:sp>
      <p:sp>
        <p:nvSpPr>
          <p:cNvPr id="100356" name="Rectangle 3"/>
          <p:cNvSpPr>
            <a:spLocks noGrp="1" noChangeArrowheads="1"/>
          </p:cNvSpPr>
          <p:nvPr>
            <p:ph type="body" idx="1"/>
          </p:nvPr>
        </p:nvSpPr>
        <p:spPr>
          <a:xfrm>
            <a:off x="901700" y="4703763"/>
            <a:ext cx="4968875" cy="4456112"/>
          </a:xfrm>
          <a:noFill/>
          <a:ln/>
        </p:spPr>
        <p:txBody>
          <a:bodyPr/>
          <a:lstStyle/>
          <a:p>
            <a:r>
              <a:rPr lang="en-AU" smtClean="0"/>
              <a:t>This is a worked example of adding two vectors using the component method…..</a:t>
            </a:r>
          </a:p>
          <a:p>
            <a:r>
              <a:rPr lang="en-AU" smtClean="0"/>
              <a:t>@ </a:t>
            </a:r>
          </a:p>
          <a:p>
            <a:r>
              <a:rPr lang="en-AU" smtClean="0"/>
              <a:t>In x direction we have 5 + 3cos45 + 0 = 7.12</a:t>
            </a:r>
          </a:p>
          <a:p>
            <a:r>
              <a:rPr lang="en-AU" smtClean="0"/>
              <a:t>In y direction we have 1 + 3cos 45 + 0 = 3.12    </a:t>
            </a:r>
          </a:p>
          <a:p>
            <a:r>
              <a:rPr lang="en-AU" smtClean="0"/>
              <a:t>So the original 3 vectors can be replaced by two components.</a:t>
            </a:r>
          </a:p>
          <a:p>
            <a:r>
              <a:rPr lang="en-AU" smtClean="0"/>
              <a:t>Now we need to find the resultant vector </a:t>
            </a:r>
          </a:p>
          <a:p>
            <a:r>
              <a:rPr lang="en-AU" smtClean="0"/>
              <a:t>@</a:t>
            </a:r>
          </a:p>
          <a:p>
            <a:r>
              <a:rPr lang="en-AU" smtClean="0"/>
              <a:t>R2 = X2 + y2 </a:t>
            </a:r>
          </a:p>
          <a:p>
            <a:r>
              <a:rPr lang="en-AU" smtClean="0"/>
              <a:t>Angle tan-1 y/x = 23.6</a:t>
            </a:r>
            <a:r>
              <a:rPr lang="en-AU" baseline="30000" smtClean="0"/>
              <a:t>0….</a:t>
            </a:r>
          </a:p>
          <a:p>
            <a:endParaRPr lang="en-AU" baseline="3000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08E7144-64A9-4329-B1BD-B968287D6C50}" type="slidenum">
              <a:rPr lang="en-AU" smtClean="0"/>
              <a:pPr/>
              <a:t>48</a:t>
            </a:fld>
            <a:endParaRPr lang="en-AU" smtClean="0"/>
          </a:p>
        </p:txBody>
      </p:sp>
      <p:sp>
        <p:nvSpPr>
          <p:cNvPr id="102403" name="Rectangle 2"/>
          <p:cNvSpPr>
            <a:spLocks noGrp="1" noRot="1" noChangeAspect="1" noChangeArrowheads="1" noTextEdit="1"/>
          </p:cNvSpPr>
          <p:nvPr>
            <p:ph type="sldImg"/>
          </p:nvPr>
        </p:nvSpPr>
        <p:spPr>
          <a:xfrm>
            <a:off x="914400" y="742950"/>
            <a:ext cx="4948238" cy="3713163"/>
          </a:xfrm>
          <a:ln/>
        </p:spPr>
      </p:sp>
      <p:sp>
        <p:nvSpPr>
          <p:cNvPr id="102404" name="Rectangle 3"/>
          <p:cNvSpPr>
            <a:spLocks noGrp="1" noChangeArrowheads="1"/>
          </p:cNvSpPr>
          <p:nvPr>
            <p:ph type="body" idx="1"/>
          </p:nvPr>
        </p:nvSpPr>
        <p:spPr>
          <a:xfrm>
            <a:off x="901700" y="4703763"/>
            <a:ext cx="4968875" cy="4456112"/>
          </a:xfrm>
          <a:noFill/>
          <a:ln/>
        </p:spPr>
        <p:txBody>
          <a:bodyPr/>
          <a:lstStyle/>
          <a:p>
            <a:endParaRPr lang="en-AU" smtClean="0"/>
          </a:p>
          <a:p>
            <a:r>
              <a:rPr lang="en-AU" smtClean="0"/>
              <a:t>The vectors may be written in coordinate form- this makes it easier. Because components are written into the location of the point.</a:t>
            </a:r>
          </a:p>
          <a:p>
            <a:r>
              <a:rPr lang="en-AU" smtClean="0"/>
              <a:t>Ie for the lowest- near the x axis  its coordinates are: x = 7 y = 3.</a:t>
            </a:r>
          </a:p>
          <a:p>
            <a:r>
              <a:rPr lang="en-AU" smtClean="0"/>
              <a:t>Sum x = 10   Sum y=9</a:t>
            </a:r>
          </a:p>
          <a:p>
            <a:r>
              <a:rPr lang="en-AU" smtClean="0"/>
              <a:t>Magnitude R = 13.5  </a:t>
            </a:r>
            <a:r>
              <a:rPr lang="en-AU" smtClean="0">
                <a:sym typeface="Symbol" pitchFamily="18" charset="2"/>
              </a:rPr>
              <a:t>= tan-1 y/x = 42</a:t>
            </a:r>
            <a:r>
              <a:rPr lang="en-AU" baseline="30000" smtClean="0">
                <a:sym typeface="Symbol" pitchFamily="18" charset="2"/>
              </a:rPr>
              <a:t>0</a:t>
            </a:r>
            <a:r>
              <a:rPr lang="en-AU" smtClean="0">
                <a:sym typeface="Symbol" pitchFamily="18" charset="2"/>
              </a:rPr>
              <a: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54183021-EF57-4531-812D-B91EBCF55238}" type="slidenum">
              <a:rPr lang="en-AU" smtClean="0"/>
              <a:pPr/>
              <a:t>49</a:t>
            </a:fld>
            <a:endParaRPr lang="en-AU"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AU" smtClean="0"/>
              <a:t>We’ve dealt with vector addition, what about multiplication ?</a:t>
            </a:r>
          </a:p>
          <a:p>
            <a:r>
              <a:rPr lang="en-AU" smtClean="0"/>
              <a:t>Two types of vector multiplication. We’ll deal with one here. The scalar product.</a:t>
            </a:r>
          </a:p>
          <a:p>
            <a:pPr eaLnBrk="1" hangingPunct="1">
              <a:spcBef>
                <a:spcPct val="50000"/>
              </a:spcBef>
            </a:pPr>
            <a:r>
              <a:rPr lang="en-AU" smtClean="0"/>
              <a:t>The scalar product (or dot product) is defined as the magnitude of vector A multiplied by the component of vector B parallel to vector A (B COS THI). It is a scalar quantity.</a:t>
            </a:r>
          </a:p>
          <a:p>
            <a:pPr eaLnBrk="1" hangingPunct="1">
              <a:spcBef>
                <a:spcPct val="50000"/>
              </a:spcBef>
            </a:pPr>
            <a:r>
              <a:rPr lang="en-AU" smtClean="0"/>
              <a:t>It is written as shown.</a:t>
            </a:r>
          </a:p>
          <a:p>
            <a:pPr eaLnBrk="1" hangingPunct="1">
              <a:spcBef>
                <a:spcPct val="50000"/>
              </a:spcBef>
            </a:pPr>
            <a:r>
              <a:rPr lang="en-AU" smtClean="0"/>
              <a:t>The scalar product of two perpendicular vectors is always zero (cos 90 = 0)</a:t>
            </a:r>
          </a:p>
          <a:p>
            <a:pPr eaLnBrk="1" hangingPunct="1">
              <a:spcBef>
                <a:spcPct val="50000"/>
              </a:spcBef>
            </a:pPr>
            <a:r>
              <a:rPr lang="en-AU" smtClean="0"/>
              <a:t>Let’s see what this means for the scalar product of A and B when using the unit vector notation. SEE MY SHEET, 4</a:t>
            </a:r>
            <a:r>
              <a:rPr lang="en-AU" baseline="30000" smtClean="0"/>
              <a:t>TH</a:t>
            </a:r>
            <a:r>
              <a:rPr lang="en-AU" smtClean="0"/>
              <a:t> EXAMPLE.plus do example 1-10 on next slide</a:t>
            </a:r>
          </a:p>
          <a:p>
            <a:pPr eaLnBrk="1" hangingPunct="1">
              <a:spcBef>
                <a:spcPct val="50000"/>
              </a:spcBef>
            </a:pPr>
            <a:endParaRPr lang="en-AU" smtClean="0"/>
          </a:p>
          <a:p>
            <a:endParaRPr lang="en-AU" smtClean="0"/>
          </a:p>
          <a:p>
            <a:endParaRPr lang="en-AU" b="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56011EB-4314-4574-A03D-14E1483B2D1E}" type="slidenum">
              <a:rPr lang="en-AU" smtClean="0"/>
              <a:pPr/>
              <a:t>5</a:t>
            </a:fld>
            <a:endParaRPr lang="en-AU" smtClean="0"/>
          </a:p>
        </p:txBody>
      </p:sp>
      <p:sp>
        <p:nvSpPr>
          <p:cNvPr id="68611" name="Rectangle 2"/>
          <p:cNvSpPr>
            <a:spLocks noGrp="1" noRot="1" noChangeAspect="1" noChangeArrowheads="1" noTextEdit="1"/>
          </p:cNvSpPr>
          <p:nvPr>
            <p:ph type="sldImg"/>
          </p:nvPr>
        </p:nvSpPr>
        <p:spPr>
          <a:xfrm>
            <a:off x="911225" y="742950"/>
            <a:ext cx="4949825" cy="3713163"/>
          </a:xfrm>
          <a:ln/>
        </p:spPr>
      </p:sp>
      <p:sp>
        <p:nvSpPr>
          <p:cNvPr id="686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74FC376-1D02-4C23-94E3-007A2850FCC0}" type="slidenum">
              <a:rPr lang="en-AU" smtClean="0"/>
              <a:pPr/>
              <a:t>50</a:t>
            </a:fld>
            <a:endParaRPr lang="en-AU"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BF9353A-CA67-42EB-BD83-DEB47960191D}" type="slidenum">
              <a:rPr lang="en-AU" smtClean="0"/>
              <a:pPr>
                <a:defRPr/>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BF9353A-CA67-42EB-BD83-DEB47960191D}" type="slidenum">
              <a:rPr lang="en-AU" smtClean="0"/>
              <a:pPr>
                <a:defRPr/>
              </a:pPr>
              <a:t>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BF9353A-CA67-42EB-BD83-DEB47960191D}" type="slidenum">
              <a:rPr lang="en-AU" smtClean="0"/>
              <a:pPr>
                <a:defRPr/>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pPr>
              <a:defRPr/>
            </a:pPr>
            <a:fld id="{2BF9353A-CA67-42EB-BD83-DEB47960191D}" type="slidenum">
              <a:rPr lang="en-AU" smtClean="0"/>
              <a:pPr>
                <a:defRPr/>
              </a:pPr>
              <a:t>9</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17545A-F68E-4E97-9C14-1E3B3197575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F89E23-ED08-4D14-A3D1-D1EFF1BF5C4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77CDCE-47E0-45AD-90D9-DFABEA34315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FD82E78-409E-4A69-9DB5-D6E62A46410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9E1B9C-3D98-4AB4-9EFD-EFE20742D50D}"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685800" y="1981200"/>
            <a:ext cx="7772400" cy="4114800"/>
          </a:xfrm>
        </p:spPr>
        <p:txBody>
          <a:bodyPr/>
          <a:lstStyle/>
          <a:p>
            <a:pPr lvl="0"/>
            <a:endParaRPr lang="en-AU"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DE774D-38AE-413A-9F2D-C1FDB5BB294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869CA75-F3AA-42DA-8246-767C6042E61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89BFA1-75CF-4F98-AD7D-CC6CCA4839F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880AEC-A9BF-49BC-95FC-6DA2D3A606A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14A334-CBA2-418F-B600-9929996583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3E420A-E946-4D2A-BDD9-CC910028F8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335A539-5BCA-43BC-92A4-11CF98C5F3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128C847-74BF-44CA-B2F3-96F87BBA4D7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FECF0F-C7A7-4C6D-BFFE-1075E2DEAFE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B93BBD-D0E3-440D-8773-2A23BD1599F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E5C1781-B293-43D6-AD4C-50E0770616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coop@une.edu.a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file:///G:\Phys131\2012\PHYS131%20L%201-6\L1%20vectors\Bud%20Light%20Labs.wmv"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notesSlide" Target="../notesSlides/notesSlide19.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3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5.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image" Target="../media/image51.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0.bin"/></Relationships>
</file>

<file path=ppt/slides/_rels/slide4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6.gif"/><Relationship Id="rId5" Type="http://schemas.openxmlformats.org/officeDocument/2006/relationships/oleObject" Target="../embeddings/oleObject12.bin"/><Relationship Id="rId4" Type="http://schemas.openxmlformats.org/officeDocument/2006/relationships/image" Target="../media/image55.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60.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64.jpeg"/><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66.gif"/><Relationship Id="rId4" Type="http://schemas.openxmlformats.org/officeDocument/2006/relationships/oleObject" Target="../embeddings/oleObject19.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oleObject" Target="../embeddings/oleObject20.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oleObject" Target="../embeddings/oleObject21.bin"/><Relationship Id="rId4" Type="http://schemas.openxmlformats.org/officeDocument/2006/relationships/image" Target="../media/image69.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file:///G:\Phys131\2012\PHYS131%20L%201-6\L1%20vectors\exam.wmv" TargetMode="Externa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mailto:pcoop@une.edu.au"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hyperlink" Target="http://www.une.edu.au/"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2286000"/>
            <a:ext cx="7772400" cy="855663"/>
          </a:xfrm>
        </p:spPr>
        <p:txBody>
          <a:bodyPr/>
          <a:lstStyle/>
          <a:p>
            <a:pPr eaLnBrk="1" hangingPunct="1"/>
            <a:r>
              <a:rPr lang="en-AU" smtClean="0"/>
              <a:t>WELCOME TO PHYSICS 131</a:t>
            </a:r>
          </a:p>
        </p:txBody>
      </p:sp>
      <p:sp>
        <p:nvSpPr>
          <p:cNvPr id="18435" name="Text Box 4"/>
          <p:cNvSpPr txBox="1">
            <a:spLocks noChangeArrowheads="1"/>
          </p:cNvSpPr>
          <p:nvPr/>
        </p:nvSpPr>
        <p:spPr bwMode="auto">
          <a:xfrm>
            <a:off x="0" y="5546725"/>
            <a:ext cx="9144000" cy="1323975"/>
          </a:xfrm>
          <a:prstGeom prst="rect">
            <a:avLst/>
          </a:prstGeom>
          <a:noFill/>
          <a:ln w="9525">
            <a:noFill/>
            <a:miter lim="800000"/>
            <a:headEnd/>
            <a:tailEnd/>
          </a:ln>
        </p:spPr>
        <p:txBody>
          <a:bodyPr>
            <a:spAutoFit/>
          </a:bodyPr>
          <a:lstStyle/>
          <a:p>
            <a:pPr>
              <a:spcBef>
                <a:spcPct val="50000"/>
              </a:spcBef>
            </a:pPr>
            <a:r>
              <a:rPr lang="en-AU" sz="3200" dirty="0"/>
              <a:t>Dr Paul Coop    </a:t>
            </a:r>
            <a:r>
              <a:rPr lang="en-AU" sz="3200" dirty="0" smtClean="0">
                <a:hlinkClick r:id="rId3"/>
              </a:rPr>
              <a:t>pcoop@une.edu.au</a:t>
            </a:r>
            <a:r>
              <a:rPr lang="en-AU" sz="3200" dirty="0" smtClean="0"/>
              <a:t> </a:t>
            </a:r>
            <a:endParaRPr lang="en-AU" sz="3200" dirty="0"/>
          </a:p>
          <a:p>
            <a:pPr>
              <a:spcBef>
                <a:spcPct val="50000"/>
              </a:spcBef>
            </a:pPr>
            <a:r>
              <a:rPr lang="en-AU" sz="3200" dirty="0"/>
              <a:t>Dr Konstantin Pavlov </a:t>
            </a:r>
            <a:r>
              <a:rPr lang="en-AU" sz="3200" dirty="0" smtClean="0"/>
              <a:t>  </a:t>
            </a:r>
            <a:r>
              <a:rPr lang="en-AU" sz="3200" dirty="0"/>
              <a:t>kpavlov@une.edu.eu</a:t>
            </a:r>
          </a:p>
        </p:txBody>
      </p:sp>
      <p:pic>
        <p:nvPicPr>
          <p:cNvPr id="18436" name="Picture 10" descr="Accelerator Tunnel Image"/>
          <p:cNvPicPr>
            <a:picLocks noChangeAspect="1" noChangeArrowheads="1"/>
          </p:cNvPicPr>
          <p:nvPr/>
        </p:nvPicPr>
        <p:blipFill>
          <a:blip r:embed="rId4" cstate="print"/>
          <a:srcRect/>
          <a:stretch>
            <a:fillRect/>
          </a:stretch>
        </p:blipFill>
        <p:spPr bwMode="auto">
          <a:xfrm>
            <a:off x="468313" y="3141663"/>
            <a:ext cx="3200400" cy="2400300"/>
          </a:xfrm>
          <a:prstGeom prst="rect">
            <a:avLst/>
          </a:prstGeom>
          <a:noFill/>
          <a:ln w="9525">
            <a:noFill/>
            <a:miter lim="800000"/>
            <a:headEnd/>
            <a:tailEnd/>
          </a:ln>
        </p:spPr>
      </p:pic>
      <p:pic>
        <p:nvPicPr>
          <p:cNvPr id="18437" name="Picture 12" descr="Gravity and GUT = Theory of Everything"/>
          <p:cNvPicPr>
            <a:picLocks noChangeAspect="1" noChangeArrowheads="1"/>
          </p:cNvPicPr>
          <p:nvPr/>
        </p:nvPicPr>
        <p:blipFill>
          <a:blip r:embed="rId5" cstate="print"/>
          <a:srcRect/>
          <a:stretch>
            <a:fillRect/>
          </a:stretch>
        </p:blipFill>
        <p:spPr bwMode="auto">
          <a:xfrm>
            <a:off x="2195513" y="765175"/>
            <a:ext cx="5940425" cy="1627188"/>
          </a:xfrm>
          <a:prstGeom prst="rect">
            <a:avLst/>
          </a:prstGeom>
          <a:noFill/>
          <a:ln w="9525">
            <a:noFill/>
            <a:miter lim="800000"/>
            <a:headEnd/>
            <a:tailEnd/>
          </a:ln>
        </p:spPr>
      </p:pic>
      <p:pic>
        <p:nvPicPr>
          <p:cNvPr id="18438" name="Picture 13" descr="SuperSymmetry Image"/>
          <p:cNvPicPr>
            <a:picLocks noChangeAspect="1" noChangeArrowheads="1"/>
          </p:cNvPicPr>
          <p:nvPr/>
        </p:nvPicPr>
        <p:blipFill>
          <a:blip r:embed="rId6" cstate="print"/>
          <a:srcRect/>
          <a:stretch>
            <a:fillRect/>
          </a:stretch>
        </p:blipFill>
        <p:spPr bwMode="auto">
          <a:xfrm>
            <a:off x="5219700" y="2997200"/>
            <a:ext cx="3086100" cy="2674938"/>
          </a:xfrm>
          <a:prstGeom prst="rect">
            <a:avLst/>
          </a:prstGeom>
          <a:noFill/>
          <a:ln w="9525">
            <a:noFill/>
            <a:miter lim="800000"/>
            <a:headEnd/>
            <a:tailEnd/>
          </a:ln>
        </p:spPr>
      </p:pic>
      <p:sp>
        <p:nvSpPr>
          <p:cNvPr id="18439" name="Text Box 16"/>
          <p:cNvSpPr txBox="1">
            <a:spLocks noChangeArrowheads="1"/>
          </p:cNvSpPr>
          <p:nvPr/>
        </p:nvSpPr>
        <p:spPr bwMode="auto">
          <a:xfrm>
            <a:off x="7027863" y="0"/>
            <a:ext cx="2116137" cy="701675"/>
          </a:xfrm>
          <a:prstGeom prst="rect">
            <a:avLst/>
          </a:prstGeom>
          <a:noFill/>
          <a:ln w="9525">
            <a:noFill/>
            <a:miter lim="800000"/>
            <a:headEnd/>
            <a:tailEnd/>
          </a:ln>
        </p:spPr>
        <p:txBody>
          <a:bodyPr wrap="none">
            <a:spAutoFit/>
          </a:bodyPr>
          <a:lstStyle/>
          <a:p>
            <a:r>
              <a:rPr lang="en-AU" sz="4000"/>
              <a:t>Lecture 1</a:t>
            </a:r>
          </a:p>
        </p:txBody>
      </p:sp>
      <p:sp>
        <p:nvSpPr>
          <p:cNvPr id="18440" name="Text Box 18"/>
          <p:cNvSpPr txBox="1">
            <a:spLocks noChangeArrowheads="1"/>
          </p:cNvSpPr>
          <p:nvPr/>
        </p:nvSpPr>
        <p:spPr bwMode="auto">
          <a:xfrm>
            <a:off x="0" y="0"/>
            <a:ext cx="2397125" cy="579438"/>
          </a:xfrm>
          <a:prstGeom prst="rect">
            <a:avLst/>
          </a:prstGeom>
          <a:noFill/>
          <a:ln w="9525">
            <a:noFill/>
            <a:miter lim="800000"/>
            <a:headEnd/>
            <a:tailEnd/>
          </a:ln>
        </p:spPr>
        <p:txBody>
          <a:bodyPr>
            <a:spAutoFit/>
          </a:bodyPr>
          <a:lstStyle/>
          <a:p>
            <a:r>
              <a:rPr lang="en-AU" sz="3200"/>
              <a:t>Physics 131</a:t>
            </a:r>
            <a:endParaRPr lang="en-US" sz="3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20" name="Bud Light Labs.wmv">
            <a:hlinkClick r:id="" action="ppaction://media"/>
          </p:cNvPr>
          <p:cNvPicPr>
            <a:picLocks noGrp="1" noRot="1" noChangeAspect="1" noChangeArrowheads="1"/>
          </p:cNvPicPr>
          <p:nvPr>
            <p:ph idx="1"/>
            <a:videoFile r:link="rId1"/>
          </p:nvPr>
        </p:nvPicPr>
        <p:blipFill>
          <a:blip r:embed="rId4" cstate="print"/>
          <a:srcRect/>
          <a:stretch>
            <a:fillRect/>
          </a:stretch>
        </p:blipFill>
        <p:spPr>
          <a:xfrm>
            <a:off x="0" y="0"/>
            <a:ext cx="9144000" cy="6858000"/>
          </a:xfrm>
        </p:spPr>
      </p:pic>
      <p:sp>
        <p:nvSpPr>
          <p:cNvPr id="22531" name="Text Box 7"/>
          <p:cNvSpPr txBox="1">
            <a:spLocks noChangeArrowheads="1"/>
          </p:cNvSpPr>
          <p:nvPr/>
        </p:nvSpPr>
        <p:spPr bwMode="auto">
          <a:xfrm>
            <a:off x="755576" y="1052736"/>
            <a:ext cx="7520007" cy="2308324"/>
          </a:xfrm>
          <a:prstGeom prst="rect">
            <a:avLst/>
          </a:prstGeom>
          <a:solidFill>
            <a:schemeClr val="bg1"/>
          </a:solidFill>
          <a:ln w="9525">
            <a:noFill/>
            <a:miter lim="800000"/>
            <a:headEnd/>
            <a:tailEnd/>
          </a:ln>
        </p:spPr>
        <p:txBody>
          <a:bodyPr wrap="none">
            <a:spAutoFit/>
          </a:bodyPr>
          <a:lstStyle/>
          <a:p>
            <a:r>
              <a:rPr lang="en-AU" sz="7200" dirty="0" smtClean="0"/>
              <a:t>Why use Science?</a:t>
            </a:r>
          </a:p>
          <a:p>
            <a:r>
              <a:rPr lang="en-AU" sz="7200" dirty="0" smtClean="0"/>
              <a:t>Makes things easier</a:t>
            </a:r>
            <a:endParaRPr lang="en-US" sz="7200"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842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88420"/>
                                        </p:tgtEl>
                                      </p:cBhvr>
                                    </p:cmd>
                                  </p:childTnLst>
                                </p:cTn>
                              </p:par>
                            </p:childTnLst>
                          </p:cTn>
                        </p:par>
                      </p:childTnLst>
                    </p:cTn>
                  </p:par>
                </p:childTnLst>
              </p:cTn>
              <p:nextCondLst>
                <p:cond evt="onClick" delay="0">
                  <p:tgtEl>
                    <p:spTgt spid="188420"/>
                  </p:tgtEl>
                </p:cond>
              </p:nextCondLst>
            </p:seq>
            <p:video>
              <p:cMediaNode>
                <p:cTn id="7" fill="hold" display="0">
                  <p:stCondLst>
                    <p:cond delay="indefinite"/>
                  </p:stCondLst>
                  <p:endCondLst>
                    <p:cond evt="onNext" delay="0">
                      <p:tgtEl>
                        <p:sldTgt/>
                      </p:tgtEl>
                    </p:cond>
                    <p:cond evt="onPrev" delay="0">
                      <p:tgtEl>
                        <p:sldTgt/>
                      </p:tgtEl>
                    </p:cond>
                  </p:endCondLst>
                </p:cTn>
                <p:tgtEl>
                  <p:spTgt spid="188420"/>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23528" y="332656"/>
            <a:ext cx="7772400" cy="1143000"/>
          </a:xfrm>
        </p:spPr>
        <p:txBody>
          <a:bodyPr/>
          <a:lstStyle/>
          <a:p>
            <a:pPr eaLnBrk="1" hangingPunct="1"/>
            <a:r>
              <a:rPr lang="en-AU" dirty="0" smtClean="0"/>
              <a:t>Why use Physics?</a:t>
            </a:r>
            <a:br>
              <a:rPr lang="en-AU" dirty="0" smtClean="0"/>
            </a:br>
            <a:r>
              <a:rPr lang="en-AU" dirty="0" smtClean="0"/>
              <a:t>Physics is the science of what happens if…</a:t>
            </a:r>
            <a:endParaRPr lang="en-US" dirty="0" smtClean="0"/>
          </a:p>
        </p:txBody>
      </p:sp>
      <p:sp>
        <p:nvSpPr>
          <p:cNvPr id="23555" name="Rectangle 3"/>
          <p:cNvSpPr>
            <a:spLocks noGrp="1" noChangeArrowheads="1"/>
          </p:cNvSpPr>
          <p:nvPr>
            <p:ph type="body" idx="1"/>
          </p:nvPr>
        </p:nvSpPr>
        <p:spPr>
          <a:xfrm>
            <a:off x="685800" y="1981200"/>
            <a:ext cx="7772400" cy="1663700"/>
          </a:xfrm>
        </p:spPr>
        <p:txBody>
          <a:bodyPr/>
          <a:lstStyle/>
          <a:p>
            <a:pPr eaLnBrk="1" hangingPunct="1"/>
            <a:r>
              <a:rPr lang="en-AU" sz="2400" dirty="0" smtClean="0"/>
              <a:t>Careful measurement.</a:t>
            </a:r>
          </a:p>
          <a:p>
            <a:pPr eaLnBrk="1" hangingPunct="1"/>
            <a:r>
              <a:rPr lang="en-AU" sz="2400" dirty="0" smtClean="0"/>
              <a:t>Use of relevant equation</a:t>
            </a:r>
            <a:r>
              <a:rPr lang="en-AU" sz="4400" dirty="0" smtClean="0"/>
              <a:t>.</a:t>
            </a:r>
            <a:r>
              <a:rPr lang="en-AU" dirty="0" smtClean="0"/>
              <a:t> </a:t>
            </a:r>
          </a:p>
          <a:p>
            <a:pPr eaLnBrk="1" hangingPunct="1"/>
            <a:endParaRPr lang="en-AU" dirty="0" smtClean="0"/>
          </a:p>
        </p:txBody>
      </p:sp>
      <p:sp>
        <p:nvSpPr>
          <p:cNvPr id="23556" name="Text Box 5"/>
          <p:cNvSpPr txBox="1">
            <a:spLocks noChangeArrowheads="1"/>
          </p:cNvSpPr>
          <p:nvPr/>
        </p:nvSpPr>
        <p:spPr bwMode="auto">
          <a:xfrm>
            <a:off x="3851275" y="4411663"/>
            <a:ext cx="1311578" cy="461665"/>
          </a:xfrm>
          <a:prstGeom prst="rect">
            <a:avLst/>
          </a:prstGeom>
          <a:noFill/>
          <a:ln w="9525">
            <a:noFill/>
            <a:miter lim="800000"/>
            <a:headEnd/>
            <a:tailEnd/>
          </a:ln>
        </p:spPr>
        <p:txBody>
          <a:bodyPr wrap="none">
            <a:spAutoFit/>
          </a:bodyPr>
          <a:lstStyle/>
          <a:p>
            <a:r>
              <a:rPr lang="en-AU" dirty="0"/>
              <a:t>Outcome</a:t>
            </a:r>
            <a:endParaRPr lang="en-US" dirty="0"/>
          </a:p>
        </p:txBody>
      </p:sp>
      <p:pic>
        <p:nvPicPr>
          <p:cNvPr id="23557" name="Picture 6" descr="09450000"/>
          <p:cNvPicPr>
            <a:picLocks noChangeAspect="1" noChangeArrowheads="1"/>
          </p:cNvPicPr>
          <p:nvPr/>
        </p:nvPicPr>
        <p:blipFill>
          <a:blip r:embed="rId3" cstate="print"/>
          <a:srcRect/>
          <a:stretch>
            <a:fillRect/>
          </a:stretch>
        </p:blipFill>
        <p:spPr bwMode="auto">
          <a:xfrm>
            <a:off x="6659563" y="1268413"/>
            <a:ext cx="1644650" cy="1644650"/>
          </a:xfrm>
          <a:prstGeom prst="rect">
            <a:avLst/>
          </a:prstGeom>
          <a:noFill/>
          <a:ln w="9525">
            <a:noFill/>
            <a:miter lim="800000"/>
            <a:headEnd/>
            <a:tailEnd/>
          </a:ln>
        </p:spPr>
      </p:pic>
      <p:pic>
        <p:nvPicPr>
          <p:cNvPr id="23558" name="Picture 7" descr="eggs2"/>
          <p:cNvPicPr>
            <a:picLocks noChangeAspect="1" noChangeArrowheads="1"/>
          </p:cNvPicPr>
          <p:nvPr/>
        </p:nvPicPr>
        <p:blipFill>
          <a:blip r:embed="rId4" cstate="print"/>
          <a:srcRect/>
          <a:stretch>
            <a:fillRect/>
          </a:stretch>
        </p:blipFill>
        <p:spPr bwMode="auto">
          <a:xfrm>
            <a:off x="6084888" y="3990975"/>
            <a:ext cx="2628900" cy="1839913"/>
          </a:xfrm>
          <a:prstGeom prst="rect">
            <a:avLst/>
          </a:prstGeom>
          <a:noFill/>
          <a:ln w="9525">
            <a:noFill/>
            <a:miter lim="800000"/>
            <a:headEnd/>
            <a:tailEnd/>
          </a:ln>
        </p:spPr>
      </p:pic>
      <p:sp>
        <p:nvSpPr>
          <p:cNvPr id="23559" name="Line 8"/>
          <p:cNvSpPr>
            <a:spLocks noChangeShapeType="1"/>
          </p:cNvSpPr>
          <p:nvPr/>
        </p:nvSpPr>
        <p:spPr bwMode="auto">
          <a:xfrm>
            <a:off x="7885113" y="2924175"/>
            <a:ext cx="0" cy="647700"/>
          </a:xfrm>
          <a:prstGeom prst="line">
            <a:avLst/>
          </a:prstGeom>
          <a:noFill/>
          <a:ln w="76200">
            <a:solidFill>
              <a:schemeClr val="tx1"/>
            </a:solidFill>
            <a:round/>
            <a:headEnd/>
            <a:tailEnd type="triangle" w="med" len="med"/>
          </a:ln>
        </p:spPr>
        <p:txBody>
          <a:bodyPr/>
          <a:lstStyle/>
          <a:p>
            <a:endParaRPr lang="en-A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750" y="333375"/>
            <a:ext cx="4318000" cy="1666875"/>
          </a:xfrm>
        </p:spPr>
        <p:txBody>
          <a:bodyPr/>
          <a:lstStyle/>
          <a:p>
            <a:pPr eaLnBrk="1" hangingPunct="1"/>
            <a:r>
              <a:rPr lang="en-AU" smtClean="0"/>
              <a:t>Science isn’t always right</a:t>
            </a:r>
            <a:endParaRPr lang="en-US" smtClean="0"/>
          </a:p>
        </p:txBody>
      </p:sp>
      <p:pic>
        <p:nvPicPr>
          <p:cNvPr id="21507" name="Picture 4" descr="potential energy1"/>
          <p:cNvPicPr>
            <a:picLocks noChangeAspect="1" noChangeArrowheads="1"/>
          </p:cNvPicPr>
          <p:nvPr/>
        </p:nvPicPr>
        <p:blipFill>
          <a:blip r:embed="rId3" cstate="print"/>
          <a:srcRect/>
          <a:stretch>
            <a:fillRect/>
          </a:stretch>
        </p:blipFill>
        <p:spPr bwMode="auto">
          <a:xfrm>
            <a:off x="4932363" y="0"/>
            <a:ext cx="4211637" cy="3249613"/>
          </a:xfrm>
          <a:prstGeom prst="rect">
            <a:avLst/>
          </a:prstGeom>
          <a:noFill/>
          <a:ln w="9525">
            <a:noFill/>
            <a:miter lim="800000"/>
            <a:headEnd/>
            <a:tailEnd/>
          </a:ln>
        </p:spPr>
      </p:pic>
      <p:pic>
        <p:nvPicPr>
          <p:cNvPr id="21508" name="Picture 5" descr="collapsebefore"/>
          <p:cNvPicPr>
            <a:picLocks noChangeAspect="1" noChangeArrowheads="1"/>
          </p:cNvPicPr>
          <p:nvPr/>
        </p:nvPicPr>
        <p:blipFill>
          <a:blip r:embed="rId4" cstate="print"/>
          <a:srcRect/>
          <a:stretch>
            <a:fillRect/>
          </a:stretch>
        </p:blipFill>
        <p:spPr bwMode="auto">
          <a:xfrm>
            <a:off x="0" y="3767138"/>
            <a:ext cx="4284663" cy="3090862"/>
          </a:xfrm>
          <a:prstGeom prst="rect">
            <a:avLst/>
          </a:prstGeom>
          <a:noFill/>
          <a:ln w="9525">
            <a:noFill/>
            <a:miter lim="800000"/>
            <a:headEnd/>
            <a:tailEnd/>
          </a:ln>
        </p:spPr>
      </p:pic>
      <p:pic>
        <p:nvPicPr>
          <p:cNvPr id="21509" name="Picture 6" descr="collapseafter"/>
          <p:cNvPicPr>
            <a:picLocks noChangeAspect="1" noChangeArrowheads="1"/>
          </p:cNvPicPr>
          <p:nvPr/>
        </p:nvPicPr>
        <p:blipFill>
          <a:blip r:embed="rId5" cstate="print"/>
          <a:srcRect/>
          <a:stretch>
            <a:fillRect/>
          </a:stretch>
        </p:blipFill>
        <p:spPr bwMode="auto">
          <a:xfrm>
            <a:off x="4284663" y="3465513"/>
            <a:ext cx="4859337" cy="343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539750" y="620713"/>
            <a:ext cx="7772400" cy="4114800"/>
          </a:xfrm>
        </p:spPr>
        <p:txBody>
          <a:bodyPr/>
          <a:lstStyle/>
          <a:p>
            <a:pPr eaLnBrk="1" hangingPunct="1">
              <a:buFontTx/>
              <a:buNone/>
            </a:pPr>
            <a:r>
              <a:rPr lang="en-AU" sz="5400" dirty="0" smtClean="0"/>
              <a:t>See if you can predict what happens if…</a:t>
            </a:r>
            <a:endParaRPr lang="en-US" sz="5400" dirty="0" smtClean="0"/>
          </a:p>
        </p:txBody>
      </p:sp>
      <p:pic>
        <p:nvPicPr>
          <p:cNvPr id="24579" name="Picture 5" descr="Puzzled"/>
          <p:cNvPicPr>
            <a:picLocks noChangeAspect="1" noChangeArrowheads="1"/>
          </p:cNvPicPr>
          <p:nvPr/>
        </p:nvPicPr>
        <p:blipFill>
          <a:blip r:embed="rId3" cstate="print"/>
          <a:srcRect/>
          <a:stretch>
            <a:fillRect/>
          </a:stretch>
        </p:blipFill>
        <p:spPr bwMode="auto">
          <a:xfrm>
            <a:off x="5695950" y="1700213"/>
            <a:ext cx="2601913" cy="4751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The Last Photo I Ever Took_8"/>
          <p:cNvPicPr>
            <a:picLocks noGrp="1" noChangeAspect="1" noChangeArrowheads="1"/>
          </p:cNvPicPr>
          <p:nvPr>
            <p:ph idx="1"/>
          </p:nvPr>
        </p:nvPicPr>
        <p:blipFill>
          <a:blip r:embed="rId3" cstate="print"/>
          <a:srcRect/>
          <a:stretch>
            <a:fillRect/>
          </a:stretch>
        </p:blipFill>
        <p:spPr>
          <a:xfrm>
            <a:off x="0" y="0"/>
            <a:ext cx="9144000" cy="685165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pic>
        <p:nvPicPr>
          <p:cNvPr id="26626" name="Picture 4" descr="The Last Photo I Ever Took_3"/>
          <p:cNvPicPr>
            <a:picLocks noGrp="1" noChangeAspect="1" noChangeArrowheads="1"/>
          </p:cNvPicPr>
          <p:nvPr>
            <p:ph sz="half" idx="1"/>
          </p:nvPr>
        </p:nvPicPr>
        <p:blipFill>
          <a:blip r:embed="rId3" cstate="print"/>
          <a:srcRect/>
          <a:stretch>
            <a:fillRect/>
          </a:stretch>
        </p:blipFill>
        <p:spPr>
          <a:xfrm>
            <a:off x="0" y="0"/>
            <a:ext cx="3165475" cy="6858000"/>
          </a:xfrm>
          <a:noFill/>
        </p:spPr>
      </p:pic>
      <p:pic>
        <p:nvPicPr>
          <p:cNvPr id="26627" name="Picture 7" descr="The Last Photo I Ever Took_4"/>
          <p:cNvPicPr>
            <a:picLocks noGrp="1" noChangeAspect="1" noChangeArrowheads="1"/>
          </p:cNvPicPr>
          <p:nvPr>
            <p:ph sz="half" idx="2"/>
          </p:nvPr>
        </p:nvPicPr>
        <p:blipFill>
          <a:blip r:embed="rId4" cstate="print"/>
          <a:srcRect/>
          <a:stretch>
            <a:fillRect/>
          </a:stretch>
        </p:blipFill>
        <p:spPr>
          <a:xfrm>
            <a:off x="4511675" y="0"/>
            <a:ext cx="4632325" cy="6858000"/>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pic>
        <p:nvPicPr>
          <p:cNvPr id="27650" name="Picture 4" descr="The Last Photo I Ever Took_1"/>
          <p:cNvPicPr>
            <a:picLocks noGrp="1" noChangeAspect="1" noChangeArrowheads="1"/>
          </p:cNvPicPr>
          <p:nvPr>
            <p:ph idx="1"/>
          </p:nvPr>
        </p:nvPicPr>
        <p:blipFill>
          <a:blip r:embed="rId3" cstate="print"/>
          <a:srcRect/>
          <a:stretch>
            <a:fillRect/>
          </a:stretch>
        </p:blipFill>
        <p:spPr>
          <a:xfrm>
            <a:off x="1187450" y="0"/>
            <a:ext cx="6948488" cy="6905625"/>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The Last Photo I Ever Took_6"/>
          <p:cNvPicPr>
            <a:picLocks noGrp="1" noChangeAspect="1" noChangeArrowheads="1"/>
          </p:cNvPicPr>
          <p:nvPr>
            <p:ph idx="1"/>
          </p:nvPr>
        </p:nvPicPr>
        <p:blipFill>
          <a:blip r:embed="rId3" cstate="print"/>
          <a:srcRect/>
          <a:stretch>
            <a:fillRect/>
          </a:stretch>
        </p:blipFill>
        <p:spPr>
          <a:xfrm>
            <a:off x="0" y="0"/>
            <a:ext cx="9144000" cy="6858000"/>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The Last Photo I Ever Took_2"/>
          <p:cNvPicPr>
            <a:picLocks noGrp="1" noChangeAspect="1" noChangeArrowheads="1"/>
          </p:cNvPicPr>
          <p:nvPr>
            <p:ph idx="1"/>
          </p:nvPr>
        </p:nvPicPr>
        <p:blipFill>
          <a:blip r:embed="rId3" cstate="print"/>
          <a:srcRect/>
          <a:stretch>
            <a:fillRect/>
          </a:stretch>
        </p:blipFill>
        <p:spPr>
          <a:xfrm>
            <a:off x="0" y="0"/>
            <a:ext cx="9144000" cy="7515225"/>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descr="toolbox1"/>
          <p:cNvPicPr>
            <a:picLocks noChangeAspect="1" noChangeArrowheads="1"/>
          </p:cNvPicPr>
          <p:nvPr/>
        </p:nvPicPr>
        <p:blipFill>
          <a:blip r:embed="rId4" cstate="print"/>
          <a:srcRect/>
          <a:stretch>
            <a:fillRect/>
          </a:stretch>
        </p:blipFill>
        <p:spPr bwMode="auto">
          <a:xfrm>
            <a:off x="7488238" y="0"/>
            <a:ext cx="1655762" cy="1655763"/>
          </a:xfrm>
          <a:prstGeom prst="rect">
            <a:avLst/>
          </a:prstGeom>
          <a:noFill/>
          <a:ln w="9525">
            <a:noFill/>
            <a:miter lim="800000"/>
            <a:headEnd/>
            <a:tailEnd/>
          </a:ln>
        </p:spPr>
      </p:pic>
      <p:sp>
        <p:nvSpPr>
          <p:cNvPr id="2052" name="Rectangle 2"/>
          <p:cNvSpPr>
            <a:spLocks noGrp="1" noChangeArrowheads="1"/>
          </p:cNvSpPr>
          <p:nvPr>
            <p:ph type="title"/>
          </p:nvPr>
        </p:nvSpPr>
        <p:spPr>
          <a:xfrm>
            <a:off x="0" y="0"/>
            <a:ext cx="7772400" cy="1143000"/>
          </a:xfrm>
        </p:spPr>
        <p:txBody>
          <a:bodyPr/>
          <a:lstStyle/>
          <a:p>
            <a:pPr eaLnBrk="1" hangingPunct="1"/>
            <a:r>
              <a:rPr lang="en-US" sz="2800" dirty="0" smtClean="0"/>
              <a:t>To find out what happens if… need to understand </a:t>
            </a:r>
            <a:r>
              <a:rPr lang="en-US" sz="2800" dirty="0" err="1" smtClean="0"/>
              <a:t>behavour</a:t>
            </a:r>
            <a:r>
              <a:rPr lang="en-US" sz="2800" dirty="0" smtClean="0"/>
              <a:t>.</a:t>
            </a:r>
            <a:endParaRPr lang="en-AU" sz="2800" dirty="0" smtClean="0"/>
          </a:p>
        </p:txBody>
      </p:sp>
      <p:sp>
        <p:nvSpPr>
          <p:cNvPr id="2053" name="Rectangle 3"/>
          <p:cNvSpPr>
            <a:spLocks noGrp="1" noChangeArrowheads="1"/>
          </p:cNvSpPr>
          <p:nvPr>
            <p:ph type="body" idx="1"/>
          </p:nvPr>
        </p:nvSpPr>
        <p:spPr>
          <a:xfrm>
            <a:off x="250825" y="836613"/>
            <a:ext cx="6192838" cy="574675"/>
          </a:xfrm>
        </p:spPr>
        <p:txBody>
          <a:bodyPr/>
          <a:lstStyle/>
          <a:p>
            <a:pPr eaLnBrk="1" hangingPunct="1">
              <a:buFontTx/>
              <a:buNone/>
            </a:pPr>
            <a:r>
              <a:rPr lang="en-US" sz="3600" b="1" dirty="0" smtClean="0"/>
              <a:t>Tools: Equations- </a:t>
            </a:r>
            <a:r>
              <a:rPr lang="en-US" sz="3600" dirty="0" smtClean="0"/>
              <a:t>need an input and provide an output</a:t>
            </a:r>
            <a:endParaRPr lang="en-AU" sz="3600" dirty="0" smtClean="0"/>
          </a:p>
        </p:txBody>
      </p:sp>
      <p:pic>
        <p:nvPicPr>
          <p:cNvPr id="2054" name="Picture 5" descr="tapemeasure1"/>
          <p:cNvPicPr>
            <a:picLocks noChangeAspect="1" noChangeArrowheads="1"/>
          </p:cNvPicPr>
          <p:nvPr/>
        </p:nvPicPr>
        <p:blipFill>
          <a:blip r:embed="rId5" cstate="print"/>
          <a:srcRect/>
          <a:stretch>
            <a:fillRect/>
          </a:stretch>
        </p:blipFill>
        <p:spPr bwMode="auto">
          <a:xfrm>
            <a:off x="3419475" y="3789363"/>
            <a:ext cx="1798638" cy="1798637"/>
          </a:xfrm>
          <a:prstGeom prst="rect">
            <a:avLst/>
          </a:prstGeom>
          <a:noFill/>
          <a:ln w="9525">
            <a:noFill/>
            <a:miter lim="800000"/>
            <a:headEnd/>
            <a:tailEnd/>
          </a:ln>
        </p:spPr>
      </p:pic>
      <p:pic>
        <p:nvPicPr>
          <p:cNvPr id="2055" name="Picture 6" descr="hammer &amp; nail"/>
          <p:cNvPicPr>
            <a:picLocks noChangeAspect="1" noChangeArrowheads="1"/>
          </p:cNvPicPr>
          <p:nvPr/>
        </p:nvPicPr>
        <p:blipFill>
          <a:blip r:embed="rId6" cstate="print"/>
          <a:srcRect/>
          <a:stretch>
            <a:fillRect/>
          </a:stretch>
        </p:blipFill>
        <p:spPr bwMode="auto">
          <a:xfrm>
            <a:off x="250825" y="3284538"/>
            <a:ext cx="2022475" cy="1381125"/>
          </a:xfrm>
          <a:prstGeom prst="rect">
            <a:avLst/>
          </a:prstGeom>
          <a:noFill/>
          <a:ln w="9525">
            <a:noFill/>
            <a:miter lim="800000"/>
            <a:headEnd/>
            <a:tailEnd/>
          </a:ln>
        </p:spPr>
      </p:pic>
      <p:graphicFrame>
        <p:nvGraphicFramePr>
          <p:cNvPr id="2050" name="Object 7"/>
          <p:cNvGraphicFramePr>
            <a:graphicFrameLocks noChangeAspect="1"/>
          </p:cNvGraphicFramePr>
          <p:nvPr/>
        </p:nvGraphicFramePr>
        <p:xfrm>
          <a:off x="2916238" y="2182813"/>
          <a:ext cx="5881687" cy="928687"/>
        </p:xfrm>
        <a:graphic>
          <a:graphicData uri="http://schemas.openxmlformats.org/presentationml/2006/ole">
            <p:oleObj spid="_x0000_s2050" name="Equation" r:id="rId7" imgW="2654280" imgH="419040" progId="Equation.3">
              <p:embed/>
            </p:oleObj>
          </a:graphicData>
        </a:graphic>
      </p:graphicFrame>
      <p:pic>
        <p:nvPicPr>
          <p:cNvPr id="2056" name="Picture 8" descr="laser1"/>
          <p:cNvPicPr>
            <a:picLocks noChangeAspect="1" noChangeArrowheads="1"/>
          </p:cNvPicPr>
          <p:nvPr/>
        </p:nvPicPr>
        <p:blipFill>
          <a:blip r:embed="rId8" cstate="print"/>
          <a:srcRect/>
          <a:stretch>
            <a:fillRect/>
          </a:stretch>
        </p:blipFill>
        <p:spPr bwMode="auto">
          <a:xfrm>
            <a:off x="7361238" y="4797425"/>
            <a:ext cx="1782762" cy="1782763"/>
          </a:xfrm>
          <a:prstGeom prst="rect">
            <a:avLst/>
          </a:prstGeom>
          <a:noFill/>
          <a:ln w="9525">
            <a:noFill/>
            <a:miter lim="800000"/>
            <a:headEnd/>
            <a:tailEnd/>
          </a:ln>
        </p:spPr>
      </p:pic>
      <p:sp>
        <p:nvSpPr>
          <p:cNvPr id="2057" name="Rectangle 9"/>
          <p:cNvSpPr>
            <a:spLocks noChangeArrowheads="1"/>
          </p:cNvSpPr>
          <p:nvPr/>
        </p:nvSpPr>
        <p:spPr bwMode="auto">
          <a:xfrm>
            <a:off x="251520" y="5877272"/>
            <a:ext cx="7272337" cy="646331"/>
          </a:xfrm>
          <a:prstGeom prst="rect">
            <a:avLst/>
          </a:prstGeom>
          <a:noFill/>
          <a:ln w="9525">
            <a:noFill/>
            <a:miter lim="800000"/>
            <a:headEnd/>
            <a:tailEnd/>
          </a:ln>
        </p:spPr>
        <p:txBody>
          <a:bodyPr>
            <a:spAutoFit/>
          </a:bodyPr>
          <a:lstStyle/>
          <a:p>
            <a:r>
              <a:rPr lang="en-US" sz="3600" b="1" dirty="0" smtClean="0"/>
              <a:t>..and Accurate Measurement</a:t>
            </a:r>
            <a:endParaRPr lang="en-US" sz="3600" dirty="0"/>
          </a:p>
        </p:txBody>
      </p:sp>
      <p:sp>
        <p:nvSpPr>
          <p:cNvPr id="2058" name="Line 10"/>
          <p:cNvSpPr>
            <a:spLocks noChangeShapeType="1"/>
          </p:cNvSpPr>
          <p:nvPr/>
        </p:nvSpPr>
        <p:spPr bwMode="auto">
          <a:xfrm>
            <a:off x="5724525" y="4581525"/>
            <a:ext cx="1152525" cy="503238"/>
          </a:xfrm>
          <a:prstGeom prst="line">
            <a:avLst/>
          </a:prstGeom>
          <a:noFill/>
          <a:ln w="76200">
            <a:solidFill>
              <a:schemeClr val="tx1"/>
            </a:solidFill>
            <a:round/>
            <a:headEnd/>
            <a:tailEnd type="triangle" w="med" len="med"/>
          </a:ln>
        </p:spPr>
        <p:txBody>
          <a:bodyPr/>
          <a:lstStyle/>
          <a:p>
            <a:endParaRPr lang="en-AU"/>
          </a:p>
        </p:txBody>
      </p:sp>
      <p:sp>
        <p:nvSpPr>
          <p:cNvPr id="2059" name="Line 11"/>
          <p:cNvSpPr>
            <a:spLocks noChangeShapeType="1"/>
          </p:cNvSpPr>
          <p:nvPr/>
        </p:nvSpPr>
        <p:spPr bwMode="auto">
          <a:xfrm>
            <a:off x="1547813" y="2708275"/>
            <a:ext cx="1152525" cy="0"/>
          </a:xfrm>
          <a:prstGeom prst="line">
            <a:avLst/>
          </a:prstGeom>
          <a:noFill/>
          <a:ln w="76200">
            <a:solidFill>
              <a:schemeClr val="tx1"/>
            </a:solidFill>
            <a:round/>
            <a:headEnd/>
            <a:tailEnd type="triangle" w="med" len="med"/>
          </a:ln>
        </p:spPr>
        <p:txBody>
          <a:bodyPr/>
          <a:lstStyle/>
          <a:p>
            <a:endParaRPr lang="en-A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5536" y="332656"/>
            <a:ext cx="8388424" cy="2677656"/>
          </a:xfrm>
          <a:prstGeom prst="rect">
            <a:avLst/>
          </a:prstGeom>
          <a:noFill/>
        </p:spPr>
        <p:txBody>
          <a:bodyPr wrap="square" rtlCol="0">
            <a:spAutoFit/>
          </a:bodyPr>
          <a:lstStyle/>
          <a:p>
            <a:r>
              <a:rPr lang="en-AU" b="1" dirty="0" smtClean="0"/>
              <a:t>Improvements to course </a:t>
            </a:r>
          </a:p>
          <a:p>
            <a:r>
              <a:rPr lang="en-AU" dirty="0" smtClean="0"/>
              <a:t>- Changed to Moodle  - a html based modular teaching learning platform.</a:t>
            </a:r>
          </a:p>
          <a:p>
            <a:r>
              <a:rPr lang="en-AU" dirty="0" smtClean="0"/>
              <a:t>-Lessons now online- rather than in a black and white booklet. This opens up endless possibilities.</a:t>
            </a:r>
          </a:p>
          <a:p>
            <a:r>
              <a:rPr lang="en-AU" dirty="0" smtClean="0"/>
              <a:t>Any errors or areas that can be improved let me know. </a:t>
            </a:r>
          </a:p>
          <a:p>
            <a:endParaRPr lang="en-A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p:cNvSpPr>
            <a:spLocks noChangeAspect="1" noEditPoints="1" noChangeArrowheads="1"/>
          </p:cNvSpPr>
          <p:nvPr/>
        </p:nvSpPr>
        <p:spPr bwMode="auto">
          <a:xfrm>
            <a:off x="2555777" y="0"/>
            <a:ext cx="4392488" cy="1257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AU"/>
          </a:p>
        </p:txBody>
      </p:sp>
      <p:sp>
        <p:nvSpPr>
          <p:cNvPr id="31746" name="Rectangle 2"/>
          <p:cNvSpPr>
            <a:spLocks noGrp="1" noChangeArrowheads="1"/>
          </p:cNvSpPr>
          <p:nvPr>
            <p:ph type="title"/>
          </p:nvPr>
        </p:nvSpPr>
        <p:spPr>
          <a:xfrm>
            <a:off x="539552" y="0"/>
            <a:ext cx="8604448" cy="1268760"/>
          </a:xfrm>
        </p:spPr>
        <p:txBody>
          <a:bodyPr/>
          <a:lstStyle/>
          <a:p>
            <a:pPr eaLnBrk="1" hangingPunct="1"/>
            <a:r>
              <a:rPr lang="en-AU" sz="3200" dirty="0" smtClean="0"/>
              <a:t> </a:t>
            </a:r>
            <a:r>
              <a:rPr lang="en-AU" sz="3200" b="1" dirty="0" smtClean="0"/>
              <a:t>Uncertainties</a:t>
            </a:r>
            <a:endParaRPr lang="en-US" sz="3200" b="1" dirty="0" smtClean="0"/>
          </a:p>
        </p:txBody>
      </p:sp>
      <p:sp>
        <p:nvSpPr>
          <p:cNvPr id="31747" name="Rectangle 3"/>
          <p:cNvSpPr>
            <a:spLocks noGrp="1" noChangeArrowheads="1"/>
          </p:cNvSpPr>
          <p:nvPr>
            <p:ph type="body" idx="1"/>
          </p:nvPr>
        </p:nvSpPr>
        <p:spPr>
          <a:xfrm>
            <a:off x="179512" y="1052736"/>
            <a:ext cx="8713788" cy="1006475"/>
          </a:xfrm>
        </p:spPr>
        <p:txBody>
          <a:bodyPr/>
          <a:lstStyle/>
          <a:p>
            <a:pPr eaLnBrk="1" hangingPunct="1">
              <a:lnSpc>
                <a:spcPct val="90000"/>
              </a:lnSpc>
              <a:buFontTx/>
              <a:buNone/>
            </a:pPr>
            <a:r>
              <a:rPr lang="en-AU" sz="2400" dirty="0" smtClean="0"/>
              <a:t>When making any measurement you need some idea of how sure you are of the measurement- this is called uncertainty. (All found in, University Physics 1.5)</a:t>
            </a:r>
          </a:p>
          <a:p>
            <a:pPr eaLnBrk="1" hangingPunct="1">
              <a:lnSpc>
                <a:spcPct val="90000"/>
              </a:lnSpc>
            </a:pPr>
            <a:endParaRPr lang="en-US" dirty="0" smtClean="0"/>
          </a:p>
        </p:txBody>
      </p:sp>
      <p:sp>
        <p:nvSpPr>
          <p:cNvPr id="31748" name="Text Box 4"/>
          <p:cNvSpPr txBox="1">
            <a:spLocks noChangeArrowheads="1"/>
          </p:cNvSpPr>
          <p:nvPr/>
        </p:nvSpPr>
        <p:spPr bwMode="auto">
          <a:xfrm>
            <a:off x="0" y="2060848"/>
            <a:ext cx="9144000" cy="2308324"/>
          </a:xfrm>
          <a:prstGeom prst="rect">
            <a:avLst/>
          </a:prstGeom>
          <a:noFill/>
          <a:ln w="9525">
            <a:noFill/>
            <a:miter lim="800000"/>
            <a:headEnd/>
            <a:tailEnd/>
          </a:ln>
        </p:spPr>
        <p:txBody>
          <a:bodyPr wrap="square">
            <a:spAutoFit/>
          </a:bodyPr>
          <a:lstStyle/>
          <a:p>
            <a:pPr>
              <a:buFontTx/>
              <a:buChar char="•"/>
            </a:pPr>
            <a:r>
              <a:rPr lang="en-US" dirty="0"/>
              <a:t>Try to use the term uncertainty rather than error- as errors are definite mistakes.</a:t>
            </a:r>
          </a:p>
          <a:p>
            <a:pPr>
              <a:buFontTx/>
              <a:buChar char="•"/>
            </a:pPr>
            <a:r>
              <a:rPr lang="en-US" dirty="0"/>
              <a:t>Try not to </a:t>
            </a:r>
            <a:r>
              <a:rPr lang="en-US" dirty="0" smtClean="0"/>
              <a:t>use the term  </a:t>
            </a:r>
            <a:r>
              <a:rPr lang="en-US" dirty="0"/>
              <a:t>“human error</a:t>
            </a:r>
            <a:r>
              <a:rPr lang="en-US" dirty="0" smtClean="0"/>
              <a:t>”, as this doesn’t describe the type of uncertainty. </a:t>
            </a:r>
          </a:p>
          <a:p>
            <a:pPr>
              <a:buFontTx/>
              <a:buChar char="•"/>
            </a:pPr>
            <a:r>
              <a:rPr lang="en-US" dirty="0" smtClean="0"/>
              <a:t>In writing up experiments, it is best to simply state in conclusion…    “The main causes of uncertainty were …..” (and list them). </a:t>
            </a:r>
            <a:endParaRPr lang="en-US" dirty="0"/>
          </a:p>
        </p:txBody>
      </p:sp>
      <p:pic>
        <p:nvPicPr>
          <p:cNvPr id="31749" name="Picture 5" descr="Marvin"/>
          <p:cNvPicPr>
            <a:picLocks noChangeAspect="1" noChangeArrowheads="1"/>
          </p:cNvPicPr>
          <p:nvPr/>
        </p:nvPicPr>
        <p:blipFill>
          <a:blip r:embed="rId3" cstate="print"/>
          <a:srcRect/>
          <a:stretch>
            <a:fillRect/>
          </a:stretch>
        </p:blipFill>
        <p:spPr bwMode="auto">
          <a:xfrm>
            <a:off x="2987824" y="4597043"/>
            <a:ext cx="1926952" cy="2260957"/>
          </a:xfrm>
          <a:prstGeom prst="rect">
            <a:avLst/>
          </a:prstGeom>
          <a:noFill/>
          <a:ln w="9525">
            <a:noFill/>
            <a:miter lim="800000"/>
            <a:headEnd/>
            <a:tailEnd/>
          </a:ln>
        </p:spPr>
      </p:pic>
      <p:sp>
        <p:nvSpPr>
          <p:cNvPr id="31750" name="AutoShape 6"/>
          <p:cNvSpPr>
            <a:spLocks noChangeArrowheads="1"/>
          </p:cNvSpPr>
          <p:nvPr/>
        </p:nvSpPr>
        <p:spPr bwMode="auto">
          <a:xfrm>
            <a:off x="6156325" y="4437063"/>
            <a:ext cx="2987675" cy="1439862"/>
          </a:xfrm>
          <a:prstGeom prst="wedgeRoundRectCallout">
            <a:avLst>
              <a:gd name="adj1" fmla="val -104625"/>
              <a:gd name="adj2" fmla="val -17806"/>
              <a:gd name="adj3" fmla="val 16667"/>
            </a:avLst>
          </a:prstGeom>
          <a:solidFill>
            <a:schemeClr val="bg1"/>
          </a:solidFill>
          <a:ln w="9525">
            <a:solidFill>
              <a:schemeClr val="tx1"/>
            </a:solidFill>
            <a:miter lim="800000"/>
            <a:headEnd/>
            <a:tailEnd/>
          </a:ln>
        </p:spPr>
        <p:txBody>
          <a:bodyPr/>
          <a:lstStyle/>
          <a:p>
            <a:pPr algn="ctr"/>
            <a:r>
              <a:rPr lang="en-US" sz="3200"/>
              <a:t>There was “Martian error”</a:t>
            </a:r>
          </a:p>
        </p:txBody>
      </p:sp>
      <p:pic>
        <p:nvPicPr>
          <p:cNvPr id="31751" name="Picture 7" descr="Brian%2Fcartoon%20car%20accident"/>
          <p:cNvPicPr>
            <a:picLocks noChangeAspect="1" noChangeArrowheads="1"/>
          </p:cNvPicPr>
          <p:nvPr/>
        </p:nvPicPr>
        <p:blipFill>
          <a:blip r:embed="rId4" cstate="print"/>
          <a:srcRect/>
          <a:stretch>
            <a:fillRect/>
          </a:stretch>
        </p:blipFill>
        <p:spPr bwMode="auto">
          <a:xfrm>
            <a:off x="467544" y="4482332"/>
            <a:ext cx="2375669" cy="23756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43000"/>
          </a:xfrm>
        </p:spPr>
        <p:txBody>
          <a:bodyPr/>
          <a:lstStyle/>
          <a:p>
            <a:r>
              <a:rPr lang="en-AU" dirty="0" smtClean="0"/>
              <a:t>Some types of uncertainty</a:t>
            </a:r>
            <a:endParaRPr lang="en-AU" dirty="0"/>
          </a:p>
        </p:txBody>
      </p:sp>
      <p:sp>
        <p:nvSpPr>
          <p:cNvPr id="3" name="Content Placeholder 2"/>
          <p:cNvSpPr>
            <a:spLocks noGrp="1"/>
          </p:cNvSpPr>
          <p:nvPr>
            <p:ph idx="1"/>
          </p:nvPr>
        </p:nvSpPr>
        <p:spPr>
          <a:xfrm>
            <a:off x="467544" y="1340768"/>
            <a:ext cx="6408712" cy="4114800"/>
          </a:xfrm>
        </p:spPr>
        <p:txBody>
          <a:bodyPr/>
          <a:lstStyle/>
          <a:p>
            <a:r>
              <a:rPr lang="en-AU" dirty="0" smtClean="0"/>
              <a:t>Limits of resolution – each measurement ½ smallest division</a:t>
            </a:r>
          </a:p>
          <a:p>
            <a:endParaRPr lang="en-AU" dirty="0" smtClean="0"/>
          </a:p>
          <a:p>
            <a:r>
              <a:rPr lang="en-AU" dirty="0" smtClean="0"/>
              <a:t>Precision</a:t>
            </a:r>
          </a:p>
          <a:p>
            <a:r>
              <a:rPr lang="en-AU" dirty="0" smtClean="0"/>
              <a:t>Accuracy</a:t>
            </a:r>
            <a:endParaRPr lang="en-AU" dirty="0"/>
          </a:p>
        </p:txBody>
      </p:sp>
      <p:pic>
        <p:nvPicPr>
          <p:cNvPr id="4" name="Picture 3" descr="accuracyandprecision.jpg"/>
          <p:cNvPicPr>
            <a:picLocks noChangeAspect="1"/>
          </p:cNvPicPr>
          <p:nvPr/>
        </p:nvPicPr>
        <p:blipFill>
          <a:blip r:embed="rId3" cstate="print"/>
          <a:stretch>
            <a:fillRect/>
          </a:stretch>
        </p:blipFill>
        <p:spPr>
          <a:xfrm>
            <a:off x="2784814" y="2420888"/>
            <a:ext cx="5142932" cy="2808312"/>
          </a:xfrm>
          <a:prstGeom prst="rect">
            <a:avLst/>
          </a:prstGeom>
        </p:spPr>
      </p:pic>
      <p:pic>
        <p:nvPicPr>
          <p:cNvPr id="120834" name="Picture 2" descr="http://t2.gstatic.com/images?q=tbn:ANd9GcS-C_QxFlF0PRz70fA2U3ptK8RN9zPG4mFKNznt-qR3pujAehJb"/>
          <p:cNvPicPr>
            <a:picLocks noChangeAspect="1" noChangeArrowheads="1"/>
          </p:cNvPicPr>
          <p:nvPr/>
        </p:nvPicPr>
        <p:blipFill>
          <a:blip r:embed="rId4" cstate="print"/>
          <a:srcRect/>
          <a:stretch>
            <a:fillRect/>
          </a:stretch>
        </p:blipFill>
        <p:spPr bwMode="auto">
          <a:xfrm>
            <a:off x="6600825" y="908720"/>
            <a:ext cx="2543175" cy="1800225"/>
          </a:xfrm>
          <a:prstGeom prst="rect">
            <a:avLst/>
          </a:prstGeom>
          <a:noFill/>
        </p:spPr>
      </p:pic>
      <p:sp>
        <p:nvSpPr>
          <p:cNvPr id="6" name="TextBox 5"/>
          <p:cNvSpPr txBox="1"/>
          <p:nvPr/>
        </p:nvSpPr>
        <p:spPr>
          <a:xfrm>
            <a:off x="251520" y="5157192"/>
            <a:ext cx="8604448" cy="1569660"/>
          </a:xfrm>
          <a:prstGeom prst="rect">
            <a:avLst/>
          </a:prstGeom>
          <a:noFill/>
        </p:spPr>
        <p:txBody>
          <a:bodyPr wrap="square" rtlCol="0">
            <a:spAutoFit/>
          </a:bodyPr>
          <a:lstStyle/>
          <a:p>
            <a:r>
              <a:rPr lang="en-AU" dirty="0" smtClean="0"/>
              <a:t>In experiments you will arrive at an answer with an uncertainty. </a:t>
            </a:r>
          </a:p>
          <a:p>
            <a:r>
              <a:rPr lang="en-AU" dirty="0" smtClean="0"/>
              <a:t>This answer can often be checked with tabulated values. You are not expected to arrive at that exact tabulated value. There could be a very good reason why it is different.   </a:t>
            </a:r>
            <a:endParaRPr lang="en-A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p:cNvSpPr>
            <a:spLocks noChangeAspect="1" noEditPoints="1" noChangeArrowheads="1"/>
          </p:cNvSpPr>
          <p:nvPr/>
        </p:nvSpPr>
        <p:spPr bwMode="auto">
          <a:xfrm>
            <a:off x="107504" y="0"/>
            <a:ext cx="9036495" cy="1257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AU"/>
          </a:p>
        </p:txBody>
      </p:sp>
      <p:sp>
        <p:nvSpPr>
          <p:cNvPr id="32770" name="Rectangle 2"/>
          <p:cNvSpPr>
            <a:spLocks noGrp="1" noChangeArrowheads="1"/>
          </p:cNvSpPr>
          <p:nvPr>
            <p:ph type="title"/>
          </p:nvPr>
        </p:nvSpPr>
        <p:spPr>
          <a:xfrm>
            <a:off x="0" y="0"/>
            <a:ext cx="8893175" cy="1143000"/>
          </a:xfrm>
        </p:spPr>
        <p:txBody>
          <a:bodyPr/>
          <a:lstStyle/>
          <a:p>
            <a:pPr eaLnBrk="1" hangingPunct="1"/>
            <a:r>
              <a:rPr lang="en-AU" sz="3200" dirty="0" smtClean="0"/>
              <a:t>Significant figures and uncertainty</a:t>
            </a:r>
            <a:endParaRPr lang="en-US" sz="3200" dirty="0" smtClean="0"/>
          </a:p>
        </p:txBody>
      </p:sp>
      <p:sp>
        <p:nvSpPr>
          <p:cNvPr id="32771" name="Rectangle 3"/>
          <p:cNvSpPr>
            <a:spLocks noGrp="1" noChangeArrowheads="1"/>
          </p:cNvSpPr>
          <p:nvPr>
            <p:ph type="body" idx="1"/>
          </p:nvPr>
        </p:nvSpPr>
        <p:spPr>
          <a:xfrm>
            <a:off x="179388" y="1340768"/>
            <a:ext cx="8964612" cy="5876925"/>
          </a:xfrm>
        </p:spPr>
        <p:txBody>
          <a:bodyPr/>
          <a:lstStyle/>
          <a:p>
            <a:pPr eaLnBrk="1" hangingPunct="1">
              <a:lnSpc>
                <a:spcPct val="80000"/>
              </a:lnSpc>
            </a:pPr>
            <a:r>
              <a:rPr lang="en-AU" sz="2400" dirty="0" smtClean="0"/>
              <a:t>When writing final answers the number of figures tells the reader how uncertain is the result.</a:t>
            </a:r>
          </a:p>
          <a:p>
            <a:pPr eaLnBrk="1" hangingPunct="1">
              <a:lnSpc>
                <a:spcPct val="80000"/>
              </a:lnSpc>
            </a:pPr>
            <a:endParaRPr lang="en-AU" sz="2400" dirty="0" smtClean="0"/>
          </a:p>
          <a:p>
            <a:pPr eaLnBrk="1" hangingPunct="1">
              <a:lnSpc>
                <a:spcPct val="80000"/>
              </a:lnSpc>
            </a:pPr>
            <a:r>
              <a:rPr lang="en-AU" sz="2400" dirty="0" smtClean="0"/>
              <a:t>If you write down:</a:t>
            </a:r>
          </a:p>
          <a:p>
            <a:pPr eaLnBrk="1" hangingPunct="1">
              <a:lnSpc>
                <a:spcPct val="80000"/>
              </a:lnSpc>
            </a:pPr>
            <a:r>
              <a:rPr lang="en-AU" sz="2400" dirty="0" smtClean="0"/>
              <a:t>6.2 (2 significant figures) could contain 10% uncertainty    6.2 means 6.2 </a:t>
            </a:r>
            <a:r>
              <a:rPr lang="en-AU" sz="2400" dirty="0" smtClean="0">
                <a:sym typeface="Symbol" pitchFamily="18" charset="2"/>
              </a:rPr>
              <a:t> 0.1</a:t>
            </a:r>
          </a:p>
          <a:p>
            <a:pPr eaLnBrk="1" hangingPunct="1">
              <a:lnSpc>
                <a:spcPct val="80000"/>
              </a:lnSpc>
            </a:pPr>
            <a:r>
              <a:rPr lang="en-AU" sz="2400" dirty="0" smtClean="0"/>
              <a:t>6.23 could contain 1% uncertainty.</a:t>
            </a:r>
          </a:p>
          <a:p>
            <a:pPr eaLnBrk="1" hangingPunct="1">
              <a:lnSpc>
                <a:spcPct val="80000"/>
              </a:lnSpc>
            </a:pPr>
            <a:r>
              <a:rPr lang="en-AU" sz="2400" dirty="0" smtClean="0"/>
              <a:t>6.233 could contain 0.1% uncertainty.</a:t>
            </a:r>
          </a:p>
          <a:p>
            <a:pPr eaLnBrk="1" hangingPunct="1">
              <a:lnSpc>
                <a:spcPct val="80000"/>
              </a:lnSpc>
            </a:pPr>
            <a:r>
              <a:rPr lang="en-AU" sz="2400" dirty="0" smtClean="0"/>
              <a:t>So if you write down an answer to a practical </a:t>
            </a:r>
          </a:p>
          <a:p>
            <a:pPr eaLnBrk="1" hangingPunct="1">
              <a:lnSpc>
                <a:spcPct val="80000"/>
              </a:lnSpc>
            </a:pPr>
            <a:r>
              <a:rPr lang="en-AU" sz="2400" dirty="0" smtClean="0"/>
              <a:t>6.34523453423453 you must be pretty darn sure that you have got exactly the right answer. </a:t>
            </a:r>
          </a:p>
          <a:p>
            <a:pPr eaLnBrk="1" hangingPunct="1">
              <a:lnSpc>
                <a:spcPct val="80000"/>
              </a:lnSpc>
            </a:pPr>
            <a:r>
              <a:rPr lang="en-AU" sz="2400" dirty="0" smtClean="0"/>
              <a:t>Usually answers for </a:t>
            </a:r>
            <a:r>
              <a:rPr lang="en-AU" sz="2400" dirty="0" err="1" smtClean="0"/>
              <a:t>pracs</a:t>
            </a:r>
            <a:r>
              <a:rPr lang="en-AU" sz="2400" dirty="0" smtClean="0"/>
              <a:t> contain 2 or 3 significant figures, 4 at most</a:t>
            </a: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79512" y="548680"/>
            <a:ext cx="8856984" cy="5876925"/>
          </a:xfrm>
        </p:spPr>
        <p:txBody>
          <a:bodyPr/>
          <a:lstStyle/>
          <a:p>
            <a:pPr eaLnBrk="1" hangingPunct="1">
              <a:lnSpc>
                <a:spcPct val="80000"/>
              </a:lnSpc>
              <a:spcAft>
                <a:spcPts val="300"/>
              </a:spcAft>
            </a:pPr>
            <a:r>
              <a:rPr lang="en-AU" sz="2400" dirty="0" smtClean="0"/>
              <a:t>When doing experiments – complete experiment, and then go back an collect the uncertainty for each measurement, so you can calculate the final uncertainty. </a:t>
            </a:r>
          </a:p>
          <a:p>
            <a:pPr eaLnBrk="1" hangingPunct="1">
              <a:lnSpc>
                <a:spcPct val="80000"/>
              </a:lnSpc>
              <a:spcAft>
                <a:spcPts val="300"/>
              </a:spcAft>
            </a:pPr>
            <a:r>
              <a:rPr lang="en-AU" sz="2400" dirty="0" smtClean="0"/>
              <a:t>2 types</a:t>
            </a:r>
          </a:p>
          <a:p>
            <a:pPr eaLnBrk="1" hangingPunct="1">
              <a:lnSpc>
                <a:spcPct val="80000"/>
              </a:lnSpc>
              <a:spcAft>
                <a:spcPts val="300"/>
              </a:spcAft>
            </a:pPr>
            <a:r>
              <a:rPr lang="en-AU" sz="2400" b="1" dirty="0" smtClean="0"/>
              <a:t>Absolute uncertainty</a:t>
            </a:r>
          </a:p>
          <a:p>
            <a:pPr eaLnBrk="1" hangingPunct="1">
              <a:lnSpc>
                <a:spcPct val="80000"/>
              </a:lnSpc>
              <a:spcAft>
                <a:spcPts val="300"/>
              </a:spcAft>
            </a:pPr>
            <a:r>
              <a:rPr lang="en-AU" sz="2400" b="1" dirty="0" smtClean="0"/>
              <a:t>Relative uncertainty and percentage uncertainty </a:t>
            </a:r>
          </a:p>
          <a:p>
            <a:pPr eaLnBrk="1" hangingPunct="1">
              <a:lnSpc>
                <a:spcPct val="80000"/>
              </a:lnSpc>
              <a:spcAft>
                <a:spcPts val="300"/>
              </a:spcAft>
            </a:pPr>
            <a:endParaRPr lang="en-AU" sz="2400" dirty="0" smtClean="0"/>
          </a:p>
          <a:p>
            <a:pPr eaLnBrk="1" hangingPunct="1">
              <a:lnSpc>
                <a:spcPct val="80000"/>
              </a:lnSpc>
              <a:spcAft>
                <a:spcPts val="300"/>
              </a:spcAft>
            </a:pPr>
            <a:r>
              <a:rPr lang="en-AU" sz="2400" dirty="0" smtClean="0"/>
              <a:t>Every measurement has an uncertainty associated with it. </a:t>
            </a:r>
          </a:p>
          <a:p>
            <a:pPr eaLnBrk="1" hangingPunct="1">
              <a:lnSpc>
                <a:spcPct val="80000"/>
              </a:lnSpc>
              <a:spcAft>
                <a:spcPts val="300"/>
              </a:spcAft>
            </a:pPr>
            <a:r>
              <a:rPr lang="en-AU" sz="2400" dirty="0" smtClean="0"/>
              <a:t>This can be expressed as absolute units </a:t>
            </a:r>
          </a:p>
          <a:p>
            <a:pPr eaLnBrk="1" hangingPunct="1">
              <a:lnSpc>
                <a:spcPct val="80000"/>
              </a:lnSpc>
              <a:spcAft>
                <a:spcPts val="300"/>
              </a:spcAft>
            </a:pPr>
            <a:endParaRPr lang="en-AU" sz="2400" dirty="0" smtClean="0"/>
          </a:p>
          <a:p>
            <a:pPr eaLnBrk="1" hangingPunct="1">
              <a:lnSpc>
                <a:spcPct val="80000"/>
              </a:lnSpc>
              <a:spcAft>
                <a:spcPts val="300"/>
              </a:spcAft>
            </a:pPr>
            <a:r>
              <a:rPr lang="en-AU" sz="2400" dirty="0" smtClean="0"/>
              <a:t>Absolute uncertainty     </a:t>
            </a:r>
            <a:r>
              <a:rPr lang="en-AU" sz="2400" b="1" dirty="0" smtClean="0"/>
              <a:t>M = 14.6 </a:t>
            </a:r>
            <a:r>
              <a:rPr lang="en-AU" sz="2400" b="1" dirty="0" smtClean="0">
                <a:sym typeface="Symbol"/>
              </a:rPr>
              <a:t> 0.5 kg</a:t>
            </a:r>
          </a:p>
          <a:p>
            <a:pPr eaLnBrk="1" hangingPunct="1">
              <a:lnSpc>
                <a:spcPct val="80000"/>
              </a:lnSpc>
              <a:spcAft>
                <a:spcPts val="300"/>
              </a:spcAft>
            </a:pPr>
            <a:r>
              <a:rPr lang="en-AU" sz="2400" dirty="0" smtClean="0">
                <a:sym typeface="Symbol"/>
              </a:rPr>
              <a:t>Or as relative uncertainty     </a:t>
            </a:r>
            <a:r>
              <a:rPr lang="en-AU" sz="2400" b="1" dirty="0" smtClean="0">
                <a:sym typeface="Symbol"/>
              </a:rPr>
              <a:t>0.5/14.6 = 0.034 </a:t>
            </a:r>
          </a:p>
          <a:p>
            <a:pPr eaLnBrk="1" hangingPunct="1">
              <a:lnSpc>
                <a:spcPct val="80000"/>
              </a:lnSpc>
              <a:spcAft>
                <a:spcPts val="300"/>
              </a:spcAft>
            </a:pPr>
            <a:r>
              <a:rPr lang="en-AU" sz="2400" dirty="0" smtClean="0">
                <a:sym typeface="Symbol"/>
              </a:rPr>
              <a:t>Percentage uncertainty </a:t>
            </a:r>
            <a:r>
              <a:rPr lang="en-AU" sz="2400" b="1" dirty="0" smtClean="0">
                <a:sym typeface="Symbol"/>
              </a:rPr>
              <a:t>0.5/14.6 x 100  = 3.4 % </a:t>
            </a:r>
            <a:endParaRPr lang="en-AU" sz="2400" b="1" dirty="0" smtClean="0"/>
          </a:p>
          <a:p>
            <a:pPr eaLnBrk="1" hangingPunct="1">
              <a:lnSpc>
                <a:spcPct val="80000"/>
              </a:lnSpc>
              <a:spcAft>
                <a:spcPts val="300"/>
              </a:spcAft>
            </a:pPr>
            <a:endParaRPr lang="en-AU" sz="2400" dirty="0" smtClean="0"/>
          </a:p>
          <a:p>
            <a:pPr eaLnBrk="1" hangingPunct="1">
              <a:lnSpc>
                <a:spcPct val="80000"/>
              </a:lnSpc>
              <a:spcAft>
                <a:spcPts val="300"/>
              </a:spcAft>
            </a:pPr>
            <a:endParaRPr lang="en-AU" sz="2400" dirty="0" smtClean="0"/>
          </a:p>
          <a:p>
            <a:pPr eaLnBrk="1" hangingPunct="1">
              <a:lnSpc>
                <a:spcPct val="80000"/>
              </a:lnSpc>
              <a:spcAft>
                <a:spcPts val="300"/>
              </a:spcAft>
            </a:pPr>
            <a:endParaRPr lang="en-AU" sz="2400" dirty="0" smtClean="0"/>
          </a:p>
        </p:txBody>
      </p:sp>
      <p:sp>
        <p:nvSpPr>
          <p:cNvPr id="50178" name="AutoShape 2" descr="data:image/jpeg;base64,/9j/4AAQSkZJRgABAQAAAQABAAD/2wCEAAkGBhQRERUUEBMUFRQSGBcZGBgYGRYZFhoeFxkfGRsaFhgXHiYeGxwkGhkWIDsgIycqLCwtFx4xNTAqNSYrLCkBCQoKBQUFDQUFDSkYEhgpKSkpKSkpKSkpKSkpKSkpKSkpKSkpKSkpKSkpKSkpKSkpKSkpKSkpKSkpKSkpKSkpKf/AABEIALgBEgMBIgACEQEDEQH/xAAbAAEAAgMBAQAAAAAAAAAAAAAABAUCAwYBB//EAE0QAAIBAwIDBAMKCwcDAgcAAAECAwAEERIhBRMxBiJBUTJhcRQWI0JSc4GUstMVJDM0VGJkkZKT0gdTY3Khs9FDg7GCwTVEVXSitMP/xAAUAQEAAAAAAAAAAAAAAAAAAAAA/8QAFBEBAAAAAAAAAAAAAAAAAAAAAP/aAAwDAQACEQMRAD8A+40pSgUpSgUpSgUpSgV4Wxuag8a45DZxGW5kCIPPqx8FQdWY4OFG5rl0zxDvcQljht/i2ayplh0zdyI3e8+Wp074bV0oJ83a97hjHwuLnkEq1w+VtIyM57+MzMD8WPPXdlr1OxXO73EZ5Ls5zyz8Hag+qBDhhjb4Qv4+Zq4h4lbooVJYVVQAAGQAAdAADgCs/wAMQf30X8af80EiC3WNQsaqqjoqgAD2AbCtlQ/wxB/fRfxp/wA0/DEH99F/Gn/NBMpUP8MQf30X8af80/DEH99F/Gn/ADQTKVD/AAxB/fRfxp/zT8MQf30X8af80EyqXi3ZC2uH5jIY5sECaJjFMP8AuJgncDZsj1VO/DEH99F/Gn/NPwxB/fRfxp/zQUMkl/YgHB4hAOuAkd4o88DEU3sARv8ANV1wbj0F2pa3kD6CVcYKujDqsiMAyMPJgDWz8MQf30X8af8ANUnGeH20z86G5jt7pRhZ43jydtlmUnTLH+q30FTvQdPSuY4D2wDS+5bwxJc/EZHUxXAHVodyQ3iYm7wyD3hvXT0ClK8AO+/s9VB45ODjBPhnYfScHH7qo07QyKheaJFRZBF3JHdtXMEfo8pcjJ2xknYY3q+qu/BHd06v+tzun+Jr09fozQbhxaIlMODr6dcbnA1HGFye73sZO3Xatd9xTlPpI25UshbJ25RTbABO+vqPLoc1AHZNeaJMqTqLHUgY/lpJ10EnCkNKQSQ2cAjSd6n8Q4XzWzqx8FNH0z+V0b9fDR09dBlHxiIvo1jWMZG+ASofGrGM6TqxnOMnGAa3Wt6koJRs49RHsOD4Ebg9CNxVeezwOQXOGkDnb9nEGOvkNWforbwXgwt1IGjJxuqBNl2GdySeu+cb7AUGTcehAJ5gwGC9GJJbOnSAMsCQQCuQSCBnFTYZg6hlIKsMgjoaqLTs5oKfCZEXKVO7juQhwobvHLfCHLDAOB3RVjw+z5SaM53c5xj0mLf+9BJpSlBjzBnTkZxnGd8dM48qRyhgCpBBAIIOQQehBHUVWXrmO4EhV2UxlO4jOdWoHBCAkZHidttyKquF2UsUkKMZTiONGX4YIgWHBIdW5TDWvTGvL5zgCg6eKUMAykFWAIIIIIO4II6jFZ1y9jBcARuxm1qtmuCzae8QJyy9C2Cck7jAIxvnd2amcyushl1CGAyBy2nmM0okMerbSSo9DuYAx40HRUpSgVX8b43HaRcyUnchURRmSR22WONerOx2A/fgAmplxcLGjO7BUQFmY7ABRkknyABNcba9nxxVhd3vNWIHVaQh5ImRcEc2QxlW5kmdWM91dI6lqCfY9mPdDe6OJxxySkERwsBJFbqfiqCMPIfjSY3OwwoGbD3n2X6Ha/yYv6aie8K1/afrd799T3hWv7T9bvfvqCX7z7L9Dtf5MX9NPefZfodr/Ji/pqJ7wrX9p+t3v31PeFa/tP1u9++oJfvPsv0O1/kxf00959l+h2v8mL+monvCtf2n63e/fU94Vr+0/W7376gl+8+y/Q7X+TF/TT3n2X6Ha/yYv6aie8K1/afrd799T3hWv7T9bvfvqCX7z7L9Dtf5MX9NPefZfodr/Ji/pqJ7wrX9p+t3v31PeFa/tP1u9++oJfvPsv0O1/kxf00959l+h2v8mL+monvCtf2n63e/fU94Vr+0/W7376gl+8+y/Q7X+TF/TT3oWX6Ha/yYv6aie8K1/afrd799Xjdg4PiSXkZ+Ut3d5/8AzkI/08KDfc9iLJ0K+5YFz0ZI0R1I6MjoAysDuCDkGtHCuLSQSraXrZds8ic4AnC7lWxss6jqvRh3l+MFxPDeIQHMFyl0u3wd0qo+PHTcW6gA/wCaJunUVGuuJ297i0vY5LW5Y6olfAYOm4ktJ1yjsp37pz8pcEig66lUPZfi8jh7e7GLq2wHIGFlVs6J4x00vhtvisrr4b31BhNnScbHBx+76K5W24rMkcUhdXCWiySg6u8dj3e8cNg+kc+G2+R1tR47CNQQsaAEEEBVAIY5IwB4negruF8ZklmdWj0oDKFJ0j8jJyjjvlnDHLZ0qFwAc5BqNxPicoMyONCFJRGyggkrGWyJFfIbAY40LjHpZAzeCBELOEAZsamC95tI2yQMtgVotraCT4ZI4yZkHf0AMysAQGJGrBGNjQVo4o4coMan5Cqzaiq60diWXVvuh6acllHhmoVhxmUR5yrOVthkl2XM1y8ROM7gDBGME4AJ6Y6aWzRgVZFIYAMCoIIHQEEbgVqEcSsIwqAlchQo6RsCOgx3WYEes5FBTS9o5NJwIwYvT1asPidoDy9+7uhbfPpKvjmukqsvOERTldQIETk40KAWOGJBZdXU51IRnJyTvU+K4ViwU5KHS3XY4DY/cw/fQbKUpQQp+JBZ44SpJlSRgwDEDllBgkDAzr6kjpjfNRrDtJFLCsveBZUbRpcv311DQunU42bDKCDpbyOJV1YFpY5FfSUDKdgQVcozAeRzGu++xO3Qitl7JIVQFgxjjhRdaB0zCJFBdCe9kSttkYwCDQXcMyuoZSCrDII6GsYLRI9WhFXUSzaQBknqTjqfXXlnaiKNUXogAGyr09SgKPYABW6gUpUDjvF1tLaWeTdYUZiAQCcDZRnbJOAPWRQUXHG93Xa2S4MEGmW8/Wz3oYPYxHMYfJRR0bB6sVwHZns1xFo83MyWgmZpZhBh7mR5M5DyuumJVGlQqKSAoGqugTsRAAMyXhPiTe32T6ziYDPsAoOgpVB7ybf5d59dv/v6e8m3+XefXb/7+gv6VQe8m3+XefXb/wC/p7ybf5d59dv/AL+gv6VQe8m3+XefXb/7+nvJt/l3n12/+/oL+lUHvJt/l3n12/8Av6e8m3+XefXb/wC/oL+lUHvJt/l3n12/+/p7ybf5d59dv/v6C/pVB7ybf5d59dv/AL+nvJt/l3n12/8Av6C/pVB7ybf5d59dv/v6xfsTFtonvYyPEXl030ESyMuPoztQdDUTinCYrmMxXEayI3UMM+wg9VYeDDBB3BFUMtvf2Z1RP7ugHWOTSl0o/wAOUYSU9dnCk4HeznNzwXjsN3HrgfODhlIKyIw6rIjYZG26EevpQcD2ljuOGSxT62nSNisMjZMgR8a7S4Yemr6QY5W3EiKrbNqr6Nw7iCXESTQtqjlVXRt9wwyDg7jbwO4pf2CTxPFMoeORSrKehBGCK4/sBZvw+WbhsjFo48zWjN6TRO3fQ7AFo5CM/OA9KDs7qLUjLv3lI2JU7jGzDcH1jpXM23BmVMNb6olkJMJW2VnBTGWSMiE4ffcg4GeoFdLeXQijeRs6Y1ZjjrhRk49eBUGLj6lgrRyochSWCYUv6AOlj6WR0zjO+DtQQG4TKbyOXQFVCMnUp7nIZdOSC5+FI7oKrsG3YtWix4BKr25fV8HFAvdaLShjXEgJZS+GOBhDhgNyMDM+TtXEqayrgdwrnlrqWTUUfUzhFVtD+mynIxjJAMiy4s0k5TQQnJikDZQ7yNICpKuc7ICCBjY79KDVxrhDyumhyisCshGxwuXjIOeqyD6Q7VWzdn5XjVmUNOIJzqyMrPIUZSh8NJXAYdAoq4bjqCRkZXARtJcgaNXLEukYOr0DnOnGxGc4zGi7XQvE0iZYKVBAaI+l6JLa9C58mYHOBjJAIaLjhDamLRCWIyyNyu53tappfDkLswfqc97PWtlvwZln5qqFLTEswIyY/c2gKT1I5oU48xmpFj2iScjlJKynR39PcHMjWVc5Od1YdAcHrjIzhZ9oRyEeUd8wRSkKMBjIMaYwWJJ1kDBPx033oLmleZpQVfFeKPCwUKG5q6Ytj+Uz6L7+jghtugjk9VVh7Sz6pAI0ADlE1FRutwsGTpkZyGDFs6F07DvZFdMwG2cbdP8Axt9BP76wFumWOlctjUcDJ0+jk+OPDyoKXiHFLiH0jC3LilmfCuNYjK4Vcv3CQTudXhUe749LHrCIGPNm3JGkLGFODzZVCkhuobbSTo64v5Jk5gjYZZ0cjbIKqVDAnGOrrt4/Qa2Pbq3VVO4bcA7jofb66Cu4fezSyPnlCNHKYGov6CtnVnHpNjGNxvkejVd2m+HurS0HolzczAEehbYKA+O87Qnbry29ddKFA6Drua+XzcWmk7UIkLMUhiMUyANpCGMTCRt8ZMkiKP8AIKD6jSlKBSlKBSlKBSlKBUa14lFKzrFIjtEdMiqwJQ+TgeifUaoO3PaZ7dEgtBqvbslIFxkL01SvsQEQHVv19mcc3/Y9wz3NPxOHWz8q4RS7ekx0HUx9pyfpoPplcsvaa4Tlc2AETCLGjWMGRsZfUO7jK93c4DHfGK6mlBQW/aSQpIzQEFI0cbkBiY0dgcrhMGTGcn0WJxiot12ukxhLdgzc3TqDHSY0LgOmFPe09ASRqQnrgdTSgg8I4kZ1ZmjaPS7oASDkKfS26ezwIIqdSlArle1PCjBJ+EbVTzol+HRc4uIV9JSo6yquSjeY0nY7dVSg1Wl0ssayRsGSRQysOhVhkEeogg1z3bX4H3PejY2ko5h/wZiI5gfDAykm/wDcjp1DsV8D7osiR+JykRjf8jMObF1+TqeP/teurvi3DluIJYZM6JkeNsdcOpU4+g0GfELfmQyJgHWjLjJUHUCMagDjr1wceVVD2U5JJhhyzRufxiTrHjT/APL+oV72SvjccOgd8FjEFfoQWQct/PILK3Xw61X2plVI1QshaHh66gialDNIrjLIeg8Gzp1E4GTkJMPCrhFIjRFOFUMLhtSomdCDNsQVAZvSBPeySTgjbYcMmjeMiONQqqjYuHOpVJwWBgGSNbnAKglt+gxFHFbnnRpkBQxXLZBk0zyRv3VibJESI/dKAF8nK7CZwO+kaWRJJOZjJ7unSpDY0svKRo2PyWZ+h323Bc8OlLuRDEytJr708gz8Fyd1EBwCg6ZO/jWg8KuNKgop0MGU+6pMjClNI/F9hoYjPXfOdW9ab7jkqhl1lWXn6sICVHumNYjjSR+RckD425wSDi84NcM6EsxcBiEcgAuu2G7oA65GQADjNBX8LsZ7dNEcEOO51uJCe5GsY39z/JRf9a0jhU+bccmDTbDCgzyFtlCrk8joMZx4lVPhXS0oFKUoKLtFwlpXjZE1MoIBPKKKcggusik4yOsZDbeytZ4U4E4EKF3Mh5pK6nV5NQTpk6U7uHOnuKN1Jx0NKDlbXs5MI2UFYyY7tVIb0DMYyhGlQBjSxOkAA9BirXs7w4wxlSCupiwUmPbYDAESKijIJwB4kk5Jq1pQK+L20fK4raz2spFxfXt6txCGJVoIpXTU65wNIRiNtydslTn7Oa4/+zfgUC2yXixILm7UyTS47zNIxZsH4qk76VwNhtQdjSlKBSlaYrpWd0Gcx4z/AOoZGPooN1KUoFKUoPm112T4unEbi8t5rFuaBHHzhMWjiUlhGuhQFBJyeuSM+dVn9mUXEfwlfa3tdAufxrAk1M2g45GRgDOPSr6vc3KxozucKilmO5wFGScDfoK12vDYomdoo0RpW1SMqgFz5uR1PrNBJpSlApSlApWJkGQuRkgkDO5AxkgeQyP3isqBSlKDnE7nF2xjE1mpbbfMEzBSD7J3B9i+VdHXOdeMbAnl2XePgOZP3N/XypP4T6q6Og5zslNoW8RyAsF3cnJ2wsp905bPh8MxB+Tj21fNcoNiy5BAO46t0HtORt45qk7OD8Z4l/8Acx//AKVtWXDeywhkjfVnRzPad9MRJ8SkRZPp2wNqCSe0kW2+SYWnADI2UX5JViD7Qceup1nepKuuJ1dT4qQwz5ZBxmqhuASCNUV1/IPCxIb43xlGfPbf/XpVjZ2Bjd2yDrEYxjpoBFBDTtHbyrFqZdE4YqWKacxsox1xq1EEAfJPlVmLtC5jDrrAyVyNQHmV649dVEXAZMBXdMJHPEuAckSlSGbJ6jSdh++srHs8Y5+YW1D0vSl2bliM4TVyxsD3tOTqx6yF3SlKBSlKBSlKBSlKDw1z39nn/wAMtPml/wDeuirl+xr8uzlRRj3PPeIB4ALPIyBf1QjIMeGMeFB1FKj8PmLwxs3VkQn2kAmtXBrlpLeF33Z40Y+G7KCdvaaCbVbYfnFz7Y/sCtvC7lpFct8WWVR7FcqP9AK1WH5xc+2P7AoLKlQorpjcyRn0VjhYe12lB39iL+6ktywuI0HotHKx9qNEBv7Hagm0qFxC5ZGhC9Hl0t7NDt/5UU4xctHCzJ1BX19WAP8AoTQau0v5nc/My/7bVYiq7tL+Z3PzMv8AttVjQe0qFwa5aS3hd92eNGPhuygnb2mnCrlpFct1WWVR7EcqP9AKCbSoVpcs00ynpGU0/wDqTJ/1pFdMbmSM+iscLD2u0oO/sRf3UGqf88h+Zn+3BVlVbP8AnkPzM/24K28QuWRoQvSSXS3s5bt/5UUE2lQuMXLRwsydQU9fVwD/AKE1D7VcbNtB8ENdxKeXAnXVI3o5HyV3Zj4KrGgidnH513fXGcprjtk9lsCXI9XOlmXz7h8MY6Sq/gHCBa28cIJbQO8x9J2YlndvWzlmPrY1KvLtYo3kkYKkaszMegVRkk+wA0HO8Mu+VJxWTGrlzK+M4zpsLc4z4dKnpxuQPpkiQAOiMVctvLjRpBQZG4znHqz40v8AZwzXNtc3E8ZX3bczsY33IVcW4RgehAi0kHy8BgV1UsEQI1KuXZcZAyWQal+kBSfooKWHtK0hxo04e3IIbZkmkZARqTfdD0GGByrdCZvCOMtMQHjCa0LppYt3Q2nvZVcHcHbPU77byYODQp6ESDJU7AfEJZP4STjy8K3xWaJjSijSNIwOgJzgerIFBUv2hZXkV4tOnOgEuC3fWNTkpoKkuh7rMVDDIzsHF+PSW0ep4kZgruyq7HuxjJIJQeHi2ADgZJIBnS8PgTmSOiAFW1semnq2c7AHGT543rWeEWzfBmNG0A5U7kCTrqz1zp8fkjyFBXy8eeJpFCvK3Nk0jDnCqiMR8EjN1fAyMb7npm/ifUoOCMgHB6jPgcVGaxhlXdEdWYsdgQWHdJP0DSfMbVI5qhgmQGIJA8cKQCQPIFl/eKDZSlKBSlKBSlKBXza9NxacRvzbh5lkWGZ7RdOWSRDC8tuNjzVkiJYfHDDx0mvpNcz2k+Au7S66IWa2mPhpuMctj7J0jXPhzT7QFl2a4jHPaxNDIrqEUEqehUAEEdQQQRg4IxWXZw/idv8AMxfYFROI9ibSaQzGMxzN1lheSCU7YyzwspY4Pxs1Gg7CqiqqXl+FUBVHPOAAMAej5UFpwI9yT5+f/dalgfxi59sf2BVUvYgIDpvL8bk/lz1JyT6PiSTUXhHZDXDHKby/1yxxsxE53JQfq0F9bn8cm+Zt/tz17cH8ch+Zn+3BVBwfshzIY5mvL7mSxRFiJzv3dWPR6Au37684T2R5sMEz3l9zGiU555/6iqzAd3oSB+4UHQcWPftvnh/tSU7Qn8Xb2p9ta5/hXZLnW8Esl5fFmSN/y5GGZNyO7+sR9NOF9kufbRPLeXxMkcbt8OQMlQ3yfOgv+0p/E7n5mX/barLNcdw3sj7otY2lvL5udEhcc/Y60BYY09NzWfB+yxlt4ZGvb/VJHGxxPgZZQTju+ZoL3s4fxO3+Zi+wKcCPck+fn/3Wrn+BdkdVrA3uy+GYozgT4Ayo2A09K94J2R128T+7L8GRVdsT7anGpj6PiSTQX9gfxi59sf8AtivLc/jk3zNv9ueqHg3ZHmQpKby/1yojMRP1On/LTg/ZDmRJM15fa5EXURP1xkgej0BZv30F/OfxyH5mf7cFOLenbfPf/wApKqz2GBYN7sv9QBAPPOQGwSPR8Sq/ur1+wULke6JrudRuEkuJdGfMqhXVtkYORgnbegy7Y8eihh5ZbXNIV5cKd6aQq4JCRjc9DvsB4kVh2f4LO8xvOIYExBWGFSGjtkPUBvjStganHqUbCrXhXZ22tc+5reGIsAGKIqs2OmpgMt9JNWNArie0nE1uZJUJ/EbDMt42ARI8Q5gtgGwCANLt4eih6mp15xx712tuHvhVOJ7pRlIx4pAx7skx6bZVMEtuApj9o+GxpBbcOt10rdShWAJzyYzzbhnO5bUBoLMd2nGSc7hM7LcOli4XEgIE7QFiTjAllBkYnYj8o533z66j8NjMsh5fOEQmGoGVj3WtXBwwkbYuyHAPUhsdGrqZZQilmICqCST0AG5J9VVFnxtTJy1jMa8zQAyOpOYmmJ06dvRzk7dfHaghXdldMmWZu4yoQMnWiBsyaVZO87lCQGGAmBnJVrC6hlFmF77yaUDb4Y7jUTpYZwMnAbfGNW+a9XtHG2Amr0ot2RwpWZiqMpxuG0tg+zOM1J4TxEzozFSumSVMHx5cjICPaF/fmgq04bK/DpYZAxkZbhVDMurDM4jBZTj0SnjtXhsHMpmjSRD+KqoLfFWUiXUuoqfgyTvk9PEbdFSg53h3CJGYc8zBURdPwjY1CWQ5OGySE0DfwOPZlwyykF1rdJMhJwzlsoS0sZjCDVt3F8FHTB6V0FKBSlKBSlKBSlKBUDj3CFuraWB9hKhXPip+K49athh61FT6UHKdnO3UDRLHd3EMV5FmOeN3RG5kezsqsRlWILAjbBHrrqY5QwDKQQwBBG4IO4II6iuP7QWSWt2tzIiNa3RSO6DgMqOvdgnwQQOvKY7bNGfA4v8Ah3Zm0t35lva28TkEFo4o0bB3I1KAcZA29VBYydD7KgcA/NIPmYvsCp8nQ+yoPZ/80g+Zi+wKDzs7+aW/zMX2Frzs5+Z2/wAzD9haicTmuIF0WkCMiImjJbAwQmjA32XvZHgpHrrQ0t3HGFiiQKvNVVCk6VR1jh3Mm5KEyesLp2zqoLHs3+Z23zMP2Fp2a/M7b5mH7C1D4VLc6lj5McUMZZRszdxAgQDcDUwJORkDGOoNXUECxoqIMKgCqB0AGwH7hQQezX5nbfMw/YWvezf5nb/Mw/YWnZr8ztvmYf8AbWpsUSxIFUYSNQAB4BRgAewCghdnPzO3+Zi+wKdnPzSD5qP7IqNw7i2iGMvA0URRShQmVFXSNIbSAy4HU6dIx6VWdgY+WvJKmMDC6SCuF2wCPLGKCL2c/NIPm0/8U7OfmsP+QVOggVFCoMKoAA8gKg9nPzWH/IKCypmufm7KMzE+775cknAkiwMnOBmLoKwPYC1bTzvdE4XG09zcyoT5tG8hQ58tOPVQZXvbiBWMdtqu5x/0rfEhX5x88uIf52GfAGoo4FdXoB4hJyIjv7kgbr+rcXA70g81QIvnqrpbSyjiQJEiRovRUUKo9irsK3UGm0tEiRY4kVEQYVVACgDwAGwrneAfjV7cXfWKLNrbnfB0Nm4dfDDSgJn/AAPI1v7XcQk0pa2xxcXepVYZ+CjA+FnOOmgMAPN3QeeLfhfDI7aGOGFdMcSqijyCjAyfE+vxoN1zbrIjI4yrqVI3GQwwdx6jVfBwEK+tpJHYPrydA6RNEBhFG2lifPPq2q0pQc9w3s8wZuYzBV9zrGuVYgW7u67hRsdQG++3XerS14by9QWR8M5cDCbanMjAd3OGLN13AO2OtTaUClKUClKUClKUClaGvkDaS6hs4xnfOkvj+FWPsBrNLhSQAykkahgg5Hyh6vXQbKVGi4lE5CrIpJLgAEbmNirAesMCD7DWT3yBQ2saWYKCNwSx0gZHm23toN9KizcUiQgNIg1a8bj/AKYy/wBCgbnw2863xShlDKQVYAgjcEHcEfRQYXloksbxyqGSRSrKehDDBB9oNcj2W7TRws1pPcpIsIzBcF1KyR5wFdwSolj2Q5OWADeeO0qribRcaIt1bLSKOkZO4YeWs57vie8B6RIeTdprUKSbmAAA5JljAHrJJ2qq4L21sEtoVe+swyxRgg3EGQQgBHp+dW3HJB8DETgzzIuM9QgMzD1grEwxvnODsciy5Q8hQczxbtzZmJvc/ELISbaT7ot/MZ9JsdM1TN2yVmQNxKx06svi6twe7IG7pUqQuBgA5ypYNv17/ljyFOWPIUHK8E7c2oiHuriNi0uTkrPAB18AH6eXjjGd81PPbvh/6fZfWIP6qu+WPIU5Y8hQcvwPtnYR20KPf2QZIo1Ye6YDgqgBGQ+OorPivbCzmheKC9tnllUoixzxNIS/dwiq2S2+wHjXS8seQqs48FCR5wAZoSTsMBHEmc+1APYTQWiqAMDoOlUvH3tbZTPPKLYkgcwOIyzY2BB7shwDgMG2ztW48dGVKIzRMwUy5ATvbKVHVgWKjVjT3sgmt99YFmEkbASKCBqGpCCQSGX6BuCDsOo2Ic9wf+0C3Ov3Re2CqMaD7pt+Y22/MRHZFwehDnPkvjv4V2wsIoY424hZEooBIuIcbeWWq6tL1XOh15coGSjYzjzUjZ19Y6Z3wdqmcseQoKT398O/T7L6xD/VT398O/T7L6xD/VV3yx5CnLHkKCk9/fDv0+y+sQ/1Vruf7QeHopZby3kI6JFLHJK5OwVI0JZmJIAAHjVnxXiUNrGZbhlRF8T4nwVR1Zj0CjJJ2Arl7mzmlVuIXCKjW6PJa28i6hGApJkmCsMzsBjriMHAydRIW3ZbhUgL3V2ALq5xqXIIhjXJSBSNiF1MSw9JmY9MY6Cucuu07QNIsqBuWVUMmQGYiLOU7zKoMwORqOB0NS7rikhjt3h0qZyncdSSdY1kZVwFKoHY7N6NBcUrnrXtM7SKrxrgs6sVbJUiZol6gZyApPTGT6gcrvtG0TS6kDCJpMaThiEt0mA7xxk6mGc42G2+wX9KpLDtMJZxDyyDhtRzkBkdkIBwAVyjb51bjujcjXbdpGlkjVEUBpCrEtkheWzjYAYfuYIJ7uR6VBf0rneIdp2ieQFFKxylThsNyxbc8tgjrkMoHQ46jcifwbjQuDIAhXluV38cEjxA32PTI3GCd8BZ0pSgUpSgp7/s8JZGZnOlgcrpB73LaLOT4aXO3njfwrXY9nEinRzIWcIRpJO+CcsBnoNeMkFtxliSc48S7MiWcyvINJEYKkeCurFdWR3WxjB2yc15wns1yZxLzFbEfL9DDdIhjVqOFHKzpx1kbegT9moiwDSYLNJoGFDfCSi4dVJ6nKN0+L1zjNbbHgsaQrAJMlZFkJzliYpEf4xY+CA5Jxq8Nq18E7MCBkcyByiyAHTj8oIgSDk4J5Oo/KaRjXknZRTIX1KPhGkXCbhnaIkkg7n4IjOM4f1bh7wzshHCoUMzACRe9uSHVE3LZ3CxL0267AbC3srflxomc6FC5xjOBjp4VB4Bwb3JEyGQvlixY7fFC5O+MnTqJ2yST1JJ28TJLIhYpE+dThtLZyoRAwIK6iT3hv3cDBINAmu2kYxwHGk4eQrlVx1VM7M+cjxC4Od+6cJByxybfZzuW66AeskhPpMTnAO7EeQJG25m5SpHCo1tsi/FUDqxA6Iu30kDqRW6ysxGDuWZjqdj1ZsAZP0ADHgAB4UHP3nZj3Q/JuRI0MSl4ZdfwgkdshlbOtZYtJw/lIOu4rCHj81ieXxMhoviXqqFjPquUXaBskAN6DfqnaurrGSMMCGAIIIIO4IPUEeIoPVYEZG4Ne1yp7Jy2ja+FyiNMktaS5Ns2Tk8sjLW53J7mV/UrZD26jQhL+KSyfIGZschj/h3C/Bn2MVPq2NB01KxVwRkEEHxHSsqBWm5s0k08xFbQ2pdQBwQCMjPjgn99bqUGueBXVlcAqwIIPQgjBB+ionC5yMxSHMkWBk9XU+i/tOCD+sreGCZ9QOJwkYmjBLx9QOrofSXHicbgfKAHQmgkXdksow4O24IJVlPmrLuD4beGR0NRBePDtcd5PCYYx/3gAAh/WA0n9XpU+GYOoZSCrAEEdCDuCKyIoPap+Odp47YrGoaa4kB5cEeDI3rPgiebthR/pUXjXBrhYtNjMYVLDUqpGzqviLcyEIhPk2QMbafGV2a4NbQIxtV3lOZJGLNM7DrznfvlgSdm9HJGB0oIfC+zsksouuIlHmXeGJRmG2z8jP5SXpmUgdMKFGc3l/diKMuVZgMd1RknJA2B9tSKjcQeMJiYBkZkQgjUCZHCKCPLUwoKmTtQgDM6fB5I1Aq3d9y+6SSBt0DLgFgcA53r2PtRkd6CQMDpCgxls86SHrqCj8nqO+MNsTg1t4fxW3mOmNPihxmPGRy09HbqEljX/1Y88R7Xi9mAFgRcK0YwsYAXmSKB0GB35SfaJPI0Euz47HJqKo+AnMDYXvgEg6QDqyCpG4HqzWpe1EZDHlyYRC7/k+6BrAB7+7HlOMDOMb4qHwy8t1nLCJ0afKElRpAjkaEK2noCy7Ak7HAwAQNsvELeN9BtgBG7Q5EaEKpiWZiABtHpff2HY5GQw9+MYy5ikA0rgBfhclpg6FNsafc7nqc/wDmwvOK8qQLywQ4Vsg4OXlSM5BH64Oc52Ix0qLBfWbQvoiQxxssZVY1IJ19wBVBz33zjqCxyBmsz2jtmKFlbLsiLmM57xBU7jZdekZ6ZwemDQYr2riLKDFLqkYKO6pOnVpDnSxwuW9uDnFWHCuILMrMilMMQQwUNnAOSATgkEHff/SoNpxC2laNeUAxCuuY9lOHKjVjAcBZDt0wfMZt7e2SMYjVVBJOFAAyepwPGg20pSgUpSgouLcDkmeTDjRJCyYZmIDEYB0YwN8HOT06Z71a7ns9IzqdQKCUyEF5BjMqyZA3DHAZcHAGrI6YrbxPhsxld4icSJCuBIyn4ORmcD5JZHxqG/d9le3XDbl1XE2JFgZcgkKZiAA7KAMqDqOOm/TpgK09nriKPPNeTCxqUDyd4ILcEDfug8ufJAz8L0J2qcnCZ2jtcyFXijCyEux72hQTgemcg7lh1ydQypirwu9BX4UkaCGGvAxqY6dwW140KH1EjBySdzuuOAu9rDEyIzoQcu2rSQ2rcspLjwOCpbpkZyAwfs7M3Ky4Cqrq68yVlOpWBzrB5molTg6dOn42dpXDeBOkjmWTXE0aoIycpsiqRpK7bqx6nPMOw8ceJ8ImmlRiycpS2Y8uDgxOpzpbD5dl64wuwxvqtOGWXJiVB8UfRknJwBsBknAGwGANhQe2dgsWdOok9WZmdiB0GpiTgZO3rJ6kkyaUoFKUoFYyRBgQwBBGCCMgg+BB6isqUHNv2Ct1ObRprNsg/iz6EO+d4WDQn+DptWK2HE4vQura4GRtNC0T4x15kLFSc4OOWOp3FdNSg5r8McRQjmcPjkBByYLpTgjHVZ448A79GPSsvfDef/TJv59r95XR0oOcHH7w7DhrgnoXuLcIPWxRmYD2KT6jXpk4m52SxgHmXnuCPXpCwg+WMjzyeldFSgouDwy2p0XMqyiZiVdUEao7bmMKC2FJDMCSdyRndRV7Wq5t1kUq4yD7R0OQQRuCCAQRuCARUawuWDGKU5dRkN0Ei9NQ8MjYEDoSPBhQTqob/iCpIXtleSQMFkWNCytg6SHYd0OvrOR493JEyVzO7RqSIk2kYdWPjGp8ABjJ9eBvqxPihVFCqAqqMAAAAAdAANgKDOonFGjETGfGjbOxO+oacBd9WrTjG+cY3qXUXiYj5Tc5tMeO8SxXbPmCPH9/SgqLaeyteZIuEChNR0yaVGhFVU2wo0iLKr+rnwrZHf2mrSQql5FUZAIcqyzIwK5GNc6EE470gHUik1nZoFBcIJQpTEzrkIqqHjw22F0AuPAjJ33x5FjqRtUYZAXQ8w5ARVQn0ugEKZH+H6jQbrkRRTIot2YyksHXl6QQ2sk6nDbHvd1T18TUaPi1nKOYR+VQucq2fRRMFflFZowAASwZcZGmpI4zaPpYyoOXspdivpa0+MRnPKk6+Ck1hFZWfwgRl+DUrJiRu6pVEOo6ttrdBn/DP62Q3NLbRKgIwJ3RlGlzvqXScYJRQ5j64VSw6ZqLzrIqjlVGNDL3XDbDWgwBk+jnT5qBjOKxktIJ3gjgkx7nCSDTqPcEgKqXz8Z4ejas6GyMgEZ2ttaTxueXhYlaFi+pcBSHI1E/FYA5zsQRsQaCTw6W2dhyQpZQrAhWwO6cd4jAOmQ93qA/TeraqLhkttzYzEkup4sIxEunQuCR3/RwdOcgHOAdzve0ClKUClKUClKUClKUClKUClKUClKUClKUClKUClKUClKUCtF5ZLKMOOhypHpKR0ZT4GlKDK2tljUIgwF+n6ST1JO+fXW2lKBUbiFis0ZjfODg7YzlSGHUEHcDYgg9CCNqUoIy9n4uWkZBKJA0ABPVGCKQcY3xGu4x41CPYuDubt3FcbaBnXzMnCoAD8NIe7gHIyDgY9pQbH7KRMDqMjEhgSSATqEwY7ADJ90y9AB08q8tezYU3GtyyXA0hRtpUtI5weuS0zdc9NttgpQTbDhCQkspYswAYk9TreQtgAAEvK52wNxgACtf4CQqwdnfWQWJbDEoVKHUmCCukYIx68nelKDZw7g0cGNGruroGpi2BqLHBbJyS2/npXyFTqUoFKUoFKUoP//Z"/>
          <p:cNvSpPr>
            <a:spLocks noChangeAspect="1" noChangeArrowheads="1"/>
          </p:cNvSpPr>
          <p:nvPr/>
        </p:nvSpPr>
        <p:spPr bwMode="auto">
          <a:xfrm>
            <a:off x="63500" y="-846138"/>
            <a:ext cx="2609850" cy="1752601"/>
          </a:xfrm>
          <a:prstGeom prst="rect">
            <a:avLst/>
          </a:prstGeom>
          <a:noFill/>
        </p:spPr>
        <p:txBody>
          <a:bodyPr vert="horz" wrap="square" lIns="91440" tIns="45720" rIns="91440" bIns="45720" numCol="1" anchor="t" anchorCtr="0" compatLnSpc="1">
            <a:prstTxWarp prst="textNoShape">
              <a:avLst/>
            </a:prstTxWarp>
          </a:bodyP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hyperphysics.phy-astr.gsu.edu/hbase/class/phscilab/vernier2.gif"/>
          <p:cNvPicPr>
            <a:picLocks noChangeAspect="1" noChangeArrowheads="1"/>
          </p:cNvPicPr>
          <p:nvPr/>
        </p:nvPicPr>
        <p:blipFill>
          <a:blip r:embed="rId3" cstate="print"/>
          <a:srcRect/>
          <a:stretch>
            <a:fillRect/>
          </a:stretch>
        </p:blipFill>
        <p:spPr bwMode="auto">
          <a:xfrm>
            <a:off x="467544" y="2996952"/>
            <a:ext cx="4857750" cy="3257550"/>
          </a:xfrm>
          <a:prstGeom prst="rect">
            <a:avLst/>
          </a:prstGeom>
          <a:noFill/>
        </p:spPr>
      </p:pic>
      <p:pic>
        <p:nvPicPr>
          <p:cNvPr id="123906" name="Picture 2" descr="http://4.bp.blogspot.com/_HNsvAteDvJ0/TOBcX434sFI/AAAAAAAAAAk/pF0ExKMbkZw/s1600/Ruler-Pencil_big.gif"/>
          <p:cNvPicPr>
            <a:picLocks noChangeAspect="1" noChangeArrowheads="1"/>
          </p:cNvPicPr>
          <p:nvPr/>
        </p:nvPicPr>
        <p:blipFill>
          <a:blip r:embed="rId4" cstate="print"/>
          <a:srcRect/>
          <a:stretch>
            <a:fillRect/>
          </a:stretch>
        </p:blipFill>
        <p:spPr bwMode="auto">
          <a:xfrm>
            <a:off x="467544" y="404664"/>
            <a:ext cx="3247678" cy="2280978"/>
          </a:xfrm>
          <a:prstGeom prst="rect">
            <a:avLst/>
          </a:prstGeom>
          <a:noFill/>
        </p:spPr>
      </p:pic>
      <p:sp>
        <p:nvSpPr>
          <p:cNvPr id="5" name="TextBox 4"/>
          <p:cNvSpPr txBox="1"/>
          <p:nvPr/>
        </p:nvSpPr>
        <p:spPr>
          <a:xfrm>
            <a:off x="5076056" y="404664"/>
            <a:ext cx="3672408" cy="461665"/>
          </a:xfrm>
          <a:prstGeom prst="rect">
            <a:avLst/>
          </a:prstGeom>
          <a:solidFill>
            <a:schemeClr val="bg1"/>
          </a:solidFill>
        </p:spPr>
        <p:txBody>
          <a:bodyPr wrap="square" rtlCol="0">
            <a:spAutoFit/>
          </a:bodyPr>
          <a:lstStyle/>
          <a:p>
            <a:r>
              <a:rPr lang="en-US" dirty="0" smtClean="0"/>
              <a:t>How long is this pencil?</a:t>
            </a:r>
          </a:p>
        </p:txBody>
      </p:sp>
      <p:sp>
        <p:nvSpPr>
          <p:cNvPr id="6" name="Rectangle 5"/>
          <p:cNvSpPr/>
          <p:nvPr/>
        </p:nvSpPr>
        <p:spPr>
          <a:xfrm>
            <a:off x="9144000" y="1052736"/>
            <a:ext cx="4572000" cy="1200329"/>
          </a:xfrm>
          <a:prstGeom prst="rect">
            <a:avLst/>
          </a:prstGeom>
          <a:solidFill>
            <a:schemeClr val="bg1"/>
          </a:solidFill>
        </p:spPr>
        <p:txBody>
          <a:bodyPr>
            <a:spAutoFit/>
          </a:bodyPr>
          <a:lstStyle/>
          <a:p>
            <a:r>
              <a:rPr lang="en-US" dirty="0" smtClean="0"/>
              <a:t>8.2 cm </a:t>
            </a:r>
          </a:p>
          <a:p>
            <a:r>
              <a:rPr lang="en-US" dirty="0" smtClean="0"/>
              <a:t>You are allowed to guess the last figure, so I’d say 8.24 cm</a:t>
            </a:r>
            <a:endParaRPr lang="en-AU" dirty="0"/>
          </a:p>
        </p:txBody>
      </p:sp>
      <p:sp>
        <p:nvSpPr>
          <p:cNvPr id="7" name="TextBox 6"/>
          <p:cNvSpPr txBox="1"/>
          <p:nvPr/>
        </p:nvSpPr>
        <p:spPr>
          <a:xfrm>
            <a:off x="5868144" y="2708920"/>
            <a:ext cx="3275856" cy="830997"/>
          </a:xfrm>
          <a:prstGeom prst="rect">
            <a:avLst/>
          </a:prstGeom>
          <a:noFill/>
        </p:spPr>
        <p:txBody>
          <a:bodyPr wrap="square" rtlCol="0">
            <a:spAutoFit/>
          </a:bodyPr>
          <a:lstStyle/>
          <a:p>
            <a:r>
              <a:rPr lang="en-US" dirty="0" smtClean="0"/>
              <a:t>Make this measurement using a vernier scale</a:t>
            </a:r>
            <a:endParaRPr lang="en-AU" dirty="0"/>
          </a:p>
        </p:txBody>
      </p:sp>
      <p:sp>
        <p:nvSpPr>
          <p:cNvPr id="8" name="Rectangle 7"/>
          <p:cNvSpPr/>
          <p:nvPr/>
        </p:nvSpPr>
        <p:spPr>
          <a:xfrm>
            <a:off x="9144000" y="4437112"/>
            <a:ext cx="4572000" cy="1938992"/>
          </a:xfrm>
          <a:prstGeom prst="rect">
            <a:avLst/>
          </a:prstGeom>
          <a:solidFill>
            <a:schemeClr val="bg1"/>
          </a:solidFill>
        </p:spPr>
        <p:txBody>
          <a:bodyPr>
            <a:spAutoFit/>
          </a:bodyPr>
          <a:lstStyle/>
          <a:p>
            <a:r>
              <a:rPr lang="en-US" dirty="0" smtClean="0"/>
              <a:t>Read the first mark on the vernier scale   3.4?</a:t>
            </a:r>
          </a:p>
          <a:p>
            <a:r>
              <a:rPr lang="en-US" dirty="0" smtClean="0"/>
              <a:t>For the last figure, count along the vernier scale until the marks line up exactly.  3.47</a:t>
            </a:r>
            <a:endParaRPr lang="en-AU" dirty="0"/>
          </a:p>
        </p:txBody>
      </p:sp>
      <p:sp>
        <p:nvSpPr>
          <p:cNvPr id="9" name="TextBox 8"/>
          <p:cNvSpPr txBox="1"/>
          <p:nvPr/>
        </p:nvSpPr>
        <p:spPr>
          <a:xfrm>
            <a:off x="683568" y="0"/>
            <a:ext cx="1558440" cy="461665"/>
          </a:xfrm>
          <a:prstGeom prst="rect">
            <a:avLst/>
          </a:prstGeom>
          <a:noFill/>
        </p:spPr>
        <p:txBody>
          <a:bodyPr wrap="none" rtlCol="0">
            <a:spAutoFit/>
          </a:bodyPr>
          <a:lstStyle/>
          <a:p>
            <a:r>
              <a:rPr lang="en-AU" dirty="0" smtClean="0"/>
              <a:t>Examples: </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3.64162E-6 L -0.49792 0.00694 " pathEditMode="relative" rAng="0" ptsTypes="AA">
                                      <p:cBhvr>
                                        <p:cTn id="6" dur="2000" fill="hold"/>
                                        <p:tgtEl>
                                          <p:spTgt spid="6"/>
                                        </p:tgtEl>
                                        <p:attrNameLst>
                                          <p:attrName>ppt_x</p:attrName>
                                          <p:attrName>ppt_y</p:attrName>
                                        </p:attrNameLst>
                                      </p:cBhvr>
                                      <p:rCtr x="-249" y="3"/>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0 -3.64162E-6 L -0.49792 0.00694 " pathEditMode="relative" rAng="0" ptsTypes="AA">
                                      <p:cBhvr>
                                        <p:cTn id="10" dur="2000" fill="hold"/>
                                        <p:tgtEl>
                                          <p:spTgt spid="8"/>
                                        </p:tgtEl>
                                        <p:attrNameLst>
                                          <p:attrName>ppt_x</p:attrName>
                                          <p:attrName>ppt_y</p:attrName>
                                        </p:attrNameLst>
                                      </p:cBhvr>
                                      <p:rCtr x="-249"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a:xfrm>
            <a:off x="0" y="214313"/>
            <a:ext cx="9144000" cy="1557337"/>
          </a:xfrm>
          <a:solidFill>
            <a:schemeClr val="bg1"/>
          </a:solidFill>
        </p:spPr>
        <p:txBody>
          <a:bodyPr/>
          <a:lstStyle/>
          <a:p>
            <a:pPr algn="just" eaLnBrk="1" hangingPunct="1"/>
            <a:r>
              <a:rPr lang="en-AU" sz="2800" i="1" dirty="0" smtClean="0"/>
              <a:t>Multiplication or division</a:t>
            </a:r>
            <a:r>
              <a:rPr lang="en-AU" sz="2800" dirty="0" smtClean="0"/>
              <a:t>: the result should have </a:t>
            </a:r>
            <a:r>
              <a:rPr lang="en-AU" sz="2800" b="1" dirty="0" smtClean="0"/>
              <a:t>no more significant figures </a:t>
            </a:r>
            <a:r>
              <a:rPr lang="en-AU" sz="2800" dirty="0" smtClean="0"/>
              <a:t>than in the number with fewest significant figures:</a:t>
            </a:r>
            <a:endParaRPr lang="en-US" sz="2800" dirty="0" smtClean="0"/>
          </a:p>
        </p:txBody>
      </p:sp>
      <p:sp>
        <p:nvSpPr>
          <p:cNvPr id="4" name="Rectangle 2"/>
          <p:cNvSpPr txBox="1">
            <a:spLocks noChangeArrowheads="1"/>
          </p:cNvSpPr>
          <p:nvPr/>
        </p:nvSpPr>
        <p:spPr bwMode="auto">
          <a:xfrm>
            <a:off x="0" y="3500438"/>
            <a:ext cx="9144000" cy="1557337"/>
          </a:xfrm>
          <a:prstGeom prst="rect">
            <a:avLst/>
          </a:prstGeom>
          <a:solidFill>
            <a:schemeClr val="bg1"/>
          </a:solidFill>
          <a:ln w="9525">
            <a:noFill/>
            <a:miter lim="800000"/>
            <a:headEnd/>
            <a:tailEnd/>
          </a:ln>
        </p:spPr>
        <p:txBody>
          <a:bodyPr anchor="ctr"/>
          <a:lstStyle/>
          <a:p>
            <a:pPr algn="just">
              <a:defRPr/>
            </a:pPr>
            <a:r>
              <a:rPr lang="en-AU" sz="2800" i="1" kern="0" dirty="0">
                <a:solidFill>
                  <a:schemeClr val="tx2"/>
                </a:solidFill>
                <a:latin typeface="+mj-lt"/>
                <a:ea typeface="+mj-ea"/>
                <a:cs typeface="+mj-cs"/>
              </a:rPr>
              <a:t>Addition or subtraction</a:t>
            </a:r>
            <a:r>
              <a:rPr lang="en-AU" sz="2800" kern="0" dirty="0">
                <a:solidFill>
                  <a:schemeClr val="tx2"/>
                </a:solidFill>
                <a:latin typeface="+mj-lt"/>
                <a:ea typeface="+mj-ea"/>
                <a:cs typeface="+mj-cs"/>
              </a:rPr>
              <a:t>: the result should have </a:t>
            </a:r>
            <a:r>
              <a:rPr lang="en-AU" sz="2800" b="1" kern="0" dirty="0">
                <a:solidFill>
                  <a:schemeClr val="tx2"/>
                </a:solidFill>
                <a:latin typeface="+mj-lt"/>
                <a:ea typeface="+mj-ea"/>
                <a:cs typeface="+mj-cs"/>
              </a:rPr>
              <a:t>the fewest digits </a:t>
            </a:r>
            <a:r>
              <a:rPr lang="en-AU" sz="2800" kern="0" dirty="0">
                <a:solidFill>
                  <a:schemeClr val="tx2"/>
                </a:solidFill>
                <a:latin typeface="+mj-lt"/>
                <a:ea typeface="+mj-ea"/>
                <a:cs typeface="+mj-cs"/>
              </a:rPr>
              <a:t>to the right of the decimal point</a:t>
            </a:r>
            <a:endParaRPr lang="en-US" sz="2800" kern="0" dirty="0">
              <a:solidFill>
                <a:schemeClr val="tx2"/>
              </a:solidFill>
              <a:latin typeface="+mj-lt"/>
              <a:ea typeface="+mj-ea"/>
              <a:cs typeface="+mj-cs"/>
            </a:endParaRPr>
          </a:p>
        </p:txBody>
      </p:sp>
      <p:graphicFrame>
        <p:nvGraphicFramePr>
          <p:cNvPr id="3074" name="Object 4"/>
          <p:cNvGraphicFramePr>
            <a:graphicFrameLocks noChangeAspect="1"/>
          </p:cNvGraphicFramePr>
          <p:nvPr/>
        </p:nvGraphicFramePr>
        <p:xfrm>
          <a:off x="169863" y="2000250"/>
          <a:ext cx="7062787" cy="571500"/>
        </p:xfrm>
        <a:graphic>
          <a:graphicData uri="http://schemas.openxmlformats.org/presentationml/2006/ole">
            <p:oleObj spid="_x0000_s3074" name="Equation" r:id="rId4" imgW="2666880" imgH="215640" progId="Equation.3">
              <p:embed/>
            </p:oleObj>
          </a:graphicData>
        </a:graphic>
      </p:graphicFrame>
      <p:graphicFrame>
        <p:nvGraphicFramePr>
          <p:cNvPr id="3075" name="Object 5"/>
          <p:cNvGraphicFramePr>
            <a:graphicFrameLocks noChangeAspect="1"/>
          </p:cNvGraphicFramePr>
          <p:nvPr/>
        </p:nvGraphicFramePr>
        <p:xfrm>
          <a:off x="206375" y="2786063"/>
          <a:ext cx="8763000" cy="571500"/>
        </p:xfrm>
        <a:graphic>
          <a:graphicData uri="http://schemas.openxmlformats.org/presentationml/2006/ole">
            <p:oleObj spid="_x0000_s3075" name="Equation" r:id="rId5" imgW="3504960" imgH="228600" progId="Equation.3">
              <p:embed/>
            </p:oleObj>
          </a:graphicData>
        </a:graphic>
      </p:graphicFrame>
      <p:graphicFrame>
        <p:nvGraphicFramePr>
          <p:cNvPr id="3076" name="Object 6"/>
          <p:cNvGraphicFramePr>
            <a:graphicFrameLocks noChangeAspect="1"/>
          </p:cNvGraphicFramePr>
          <p:nvPr/>
        </p:nvGraphicFramePr>
        <p:xfrm>
          <a:off x="683568" y="5085184"/>
          <a:ext cx="7159575" cy="442996"/>
        </p:xfrm>
        <a:graphic>
          <a:graphicData uri="http://schemas.openxmlformats.org/presentationml/2006/ole">
            <p:oleObj spid="_x0000_s3076" name="Equation" r:id="rId6" imgW="2869920" imgH="177480" progId="Equation.3">
              <p:embed/>
            </p:oleObj>
          </a:graphicData>
        </a:graphic>
      </p:graphicFrame>
      <p:graphicFrame>
        <p:nvGraphicFramePr>
          <p:cNvPr id="3077" name="Object 7"/>
          <p:cNvGraphicFramePr>
            <a:graphicFrameLocks noChangeAspect="1"/>
          </p:cNvGraphicFramePr>
          <p:nvPr/>
        </p:nvGraphicFramePr>
        <p:xfrm>
          <a:off x="611560" y="5517232"/>
          <a:ext cx="7155954" cy="469218"/>
        </p:xfrm>
        <a:graphic>
          <a:graphicData uri="http://schemas.openxmlformats.org/presentationml/2006/ole">
            <p:oleObj spid="_x0000_s3077" name="Equation" r:id="rId7" imgW="3098520" imgH="203040" progId="Equation.3">
              <p:embed/>
            </p:oleObj>
          </a:graphicData>
        </a:graphic>
      </p:graphicFrame>
      <p:sp>
        <p:nvSpPr>
          <p:cNvPr id="8" name="TextBox 7"/>
          <p:cNvSpPr txBox="1">
            <a:spLocks noChangeArrowheads="1"/>
          </p:cNvSpPr>
          <p:nvPr/>
        </p:nvSpPr>
        <p:spPr bwMode="auto">
          <a:xfrm>
            <a:off x="142875" y="1714500"/>
            <a:ext cx="8643938" cy="276225"/>
          </a:xfrm>
          <a:prstGeom prst="rect">
            <a:avLst/>
          </a:prstGeom>
          <a:noFill/>
          <a:ln w="9525">
            <a:noFill/>
            <a:miter lim="800000"/>
            <a:headEnd/>
            <a:tailEnd/>
          </a:ln>
        </p:spPr>
        <p:txBody>
          <a:bodyPr>
            <a:spAutoFit/>
          </a:bodyPr>
          <a:lstStyle/>
          <a:p>
            <a:r>
              <a:rPr lang="en-AU" sz="1200"/>
              <a:t>              3                         2                     4                                               9                               minimum is 2   number of significant figures</a:t>
            </a:r>
          </a:p>
        </p:txBody>
      </p:sp>
      <p:sp>
        <p:nvSpPr>
          <p:cNvPr id="9" name="TextBox 8"/>
          <p:cNvSpPr txBox="1">
            <a:spLocks noChangeArrowheads="1"/>
          </p:cNvSpPr>
          <p:nvPr/>
        </p:nvSpPr>
        <p:spPr bwMode="auto">
          <a:xfrm>
            <a:off x="214313" y="2500313"/>
            <a:ext cx="8858250" cy="276225"/>
          </a:xfrm>
          <a:prstGeom prst="rect">
            <a:avLst/>
          </a:prstGeom>
          <a:noFill/>
          <a:ln w="9525">
            <a:noFill/>
            <a:miter lim="800000"/>
            <a:headEnd/>
            <a:tailEnd/>
          </a:ln>
        </p:spPr>
        <p:txBody>
          <a:bodyPr>
            <a:spAutoFit/>
          </a:bodyPr>
          <a:lstStyle/>
          <a:p>
            <a:r>
              <a:rPr lang="en-AU" sz="1200" dirty="0"/>
              <a:t>              </a:t>
            </a:r>
            <a:r>
              <a:rPr lang="en-AU" sz="1200" dirty="0" smtClean="0"/>
              <a:t>5                                                       </a:t>
            </a:r>
            <a:r>
              <a:rPr lang="en-AU" sz="1200" dirty="0"/>
              <a:t>3                                                      6                          minimum is 3   number of significant figures</a:t>
            </a:r>
          </a:p>
        </p:txBody>
      </p:sp>
      <p:sp>
        <p:nvSpPr>
          <p:cNvPr id="10" name="TextBox 9"/>
          <p:cNvSpPr txBox="1"/>
          <p:nvPr/>
        </p:nvSpPr>
        <p:spPr>
          <a:xfrm>
            <a:off x="251520" y="6027003"/>
            <a:ext cx="8892480" cy="830997"/>
          </a:xfrm>
          <a:prstGeom prst="rect">
            <a:avLst/>
          </a:prstGeom>
          <a:noFill/>
        </p:spPr>
        <p:txBody>
          <a:bodyPr wrap="square" rtlCol="0">
            <a:spAutoFit/>
          </a:bodyPr>
          <a:lstStyle/>
          <a:p>
            <a:r>
              <a:rPr lang="en-AU" dirty="0" smtClean="0">
                <a:solidFill>
                  <a:srgbClr val="FF0000"/>
                </a:solidFill>
              </a:rPr>
              <a:t>In practice: easier to average significant figures, as not always clear how many sig figures in calculation.</a:t>
            </a:r>
            <a:endParaRPr lang="en-AU"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descr="bcalc"/>
          <p:cNvPicPr>
            <a:picLocks noChangeAspect="1" noChangeArrowheads="1"/>
          </p:cNvPicPr>
          <p:nvPr/>
        </p:nvPicPr>
        <p:blipFill>
          <a:blip r:embed="rId3" cstate="print"/>
          <a:srcRect/>
          <a:stretch>
            <a:fillRect/>
          </a:stretch>
        </p:blipFill>
        <p:spPr bwMode="auto">
          <a:xfrm>
            <a:off x="2195513" y="0"/>
            <a:ext cx="6948487" cy="6870700"/>
          </a:xfrm>
          <a:prstGeom prst="rect">
            <a:avLst/>
          </a:prstGeom>
          <a:noFill/>
          <a:ln w="9525">
            <a:noFill/>
            <a:miter lim="800000"/>
            <a:headEnd/>
            <a:tailEnd/>
          </a:ln>
        </p:spPr>
      </p:pic>
      <p:sp>
        <p:nvSpPr>
          <p:cNvPr id="34819" name="Rectangle 2"/>
          <p:cNvSpPr>
            <a:spLocks noGrp="1" noChangeArrowheads="1"/>
          </p:cNvSpPr>
          <p:nvPr>
            <p:ph type="title"/>
          </p:nvPr>
        </p:nvSpPr>
        <p:spPr>
          <a:xfrm>
            <a:off x="0" y="5300663"/>
            <a:ext cx="9144000" cy="1557337"/>
          </a:xfrm>
          <a:solidFill>
            <a:schemeClr val="bg1"/>
          </a:solidFill>
        </p:spPr>
        <p:txBody>
          <a:bodyPr/>
          <a:lstStyle/>
          <a:p>
            <a:pPr eaLnBrk="1" hangingPunct="1"/>
            <a:r>
              <a:rPr lang="en-AU" sz="3600" dirty="0" smtClean="0"/>
              <a:t>Want Pi to about 1% uncertainty.</a:t>
            </a:r>
            <a:br>
              <a:rPr lang="en-AU" sz="3600" dirty="0" smtClean="0"/>
            </a:br>
            <a:r>
              <a:rPr lang="en-AU" sz="3600" dirty="0" smtClean="0"/>
              <a:t>How many figures do we write down as a final answer?</a:t>
            </a:r>
            <a:endParaRPr lang="en-US" sz="3600" dirty="0" smtClean="0"/>
          </a:p>
        </p:txBody>
      </p:sp>
      <p:sp>
        <p:nvSpPr>
          <p:cNvPr id="4" name="TextBox 3"/>
          <p:cNvSpPr txBox="1"/>
          <p:nvPr/>
        </p:nvSpPr>
        <p:spPr>
          <a:xfrm>
            <a:off x="9144000" y="3356992"/>
            <a:ext cx="723275" cy="461665"/>
          </a:xfrm>
          <a:prstGeom prst="rect">
            <a:avLst/>
          </a:prstGeom>
          <a:solidFill>
            <a:schemeClr val="bg1"/>
          </a:solidFill>
        </p:spPr>
        <p:txBody>
          <a:bodyPr wrap="none" rtlCol="0">
            <a:spAutoFit/>
          </a:bodyPr>
          <a:lstStyle/>
          <a:p>
            <a:r>
              <a:rPr lang="en-AU" dirty="0" smtClean="0"/>
              <a:t>3.14</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4.89706E-6 L -0.90972 -0.02314 " pathEditMode="relative" rAng="0" ptsTypes="AA">
                                      <p:cBhvr>
                                        <p:cTn id="6" dur="2000" fill="hold"/>
                                        <p:tgtEl>
                                          <p:spTgt spid="4"/>
                                        </p:tgtEl>
                                        <p:attrNameLst>
                                          <p:attrName>ppt_x</p:attrName>
                                          <p:attrName>ppt_y</p:attrName>
                                        </p:attrNameLst>
                                      </p:cBhvr>
                                      <p:rCtr x="-455" y="-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Cloud"/>
          <p:cNvSpPr>
            <a:spLocks noChangeAspect="1" noEditPoints="1" noChangeArrowheads="1"/>
          </p:cNvSpPr>
          <p:nvPr/>
        </p:nvSpPr>
        <p:spPr bwMode="auto">
          <a:xfrm>
            <a:off x="1547813" y="0"/>
            <a:ext cx="5616575" cy="1257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AU"/>
          </a:p>
        </p:txBody>
      </p:sp>
      <p:sp>
        <p:nvSpPr>
          <p:cNvPr id="35843" name="Rectangle 2"/>
          <p:cNvSpPr>
            <a:spLocks noGrp="1" noChangeArrowheads="1"/>
          </p:cNvSpPr>
          <p:nvPr>
            <p:ph type="title"/>
          </p:nvPr>
        </p:nvSpPr>
        <p:spPr>
          <a:xfrm>
            <a:off x="468313" y="0"/>
            <a:ext cx="7772400" cy="1143000"/>
          </a:xfrm>
        </p:spPr>
        <p:txBody>
          <a:bodyPr/>
          <a:lstStyle/>
          <a:p>
            <a:pPr eaLnBrk="1" hangingPunct="1"/>
            <a:r>
              <a:rPr lang="en-AU" b="1" dirty="0" smtClean="0"/>
              <a:t>Today: Vectors</a:t>
            </a:r>
          </a:p>
        </p:txBody>
      </p:sp>
      <p:sp>
        <p:nvSpPr>
          <p:cNvPr id="35844" name="Rectangle 3"/>
          <p:cNvSpPr>
            <a:spLocks noGrp="1" noChangeArrowheads="1"/>
          </p:cNvSpPr>
          <p:nvPr>
            <p:ph type="body" idx="1"/>
          </p:nvPr>
        </p:nvSpPr>
        <p:spPr>
          <a:xfrm>
            <a:off x="250825" y="1484784"/>
            <a:ext cx="8893175" cy="5184304"/>
          </a:xfrm>
        </p:spPr>
        <p:txBody>
          <a:bodyPr/>
          <a:lstStyle/>
          <a:p>
            <a:pPr eaLnBrk="1" hangingPunct="1"/>
            <a:r>
              <a:rPr lang="en-AU" sz="2400" dirty="0" smtClean="0"/>
              <a:t>The difference between a </a:t>
            </a:r>
            <a:r>
              <a:rPr lang="en-AU" sz="2400" b="1" dirty="0" smtClean="0"/>
              <a:t>vector </a:t>
            </a:r>
            <a:r>
              <a:rPr lang="en-AU" sz="2400" dirty="0" smtClean="0"/>
              <a:t>and a </a:t>
            </a:r>
            <a:r>
              <a:rPr lang="en-AU" sz="2400" b="1" dirty="0" smtClean="0"/>
              <a:t>scalar</a:t>
            </a:r>
            <a:r>
              <a:rPr lang="en-AU" sz="2400" dirty="0" smtClean="0"/>
              <a:t> quantity.</a:t>
            </a:r>
          </a:p>
          <a:p>
            <a:pPr eaLnBrk="1" hangingPunct="1"/>
            <a:r>
              <a:rPr lang="en-AU" sz="2400" dirty="0" smtClean="0"/>
              <a:t>The distinction between </a:t>
            </a:r>
            <a:r>
              <a:rPr lang="en-AU" sz="2400" b="1" dirty="0" smtClean="0"/>
              <a:t>distance</a:t>
            </a:r>
            <a:r>
              <a:rPr lang="en-AU" sz="2400" dirty="0" smtClean="0"/>
              <a:t> and </a:t>
            </a:r>
            <a:r>
              <a:rPr lang="en-AU" sz="2400" b="1" dirty="0" smtClean="0"/>
              <a:t>displacement.</a:t>
            </a:r>
          </a:p>
          <a:p>
            <a:pPr eaLnBrk="1" hangingPunct="1"/>
            <a:r>
              <a:rPr lang="en-AU" sz="2400" b="1" dirty="0" smtClean="0"/>
              <a:t>Addition</a:t>
            </a:r>
            <a:r>
              <a:rPr lang="en-AU" sz="2400" dirty="0" smtClean="0"/>
              <a:t> and </a:t>
            </a:r>
            <a:r>
              <a:rPr lang="en-AU" sz="2400" b="1" dirty="0" smtClean="0"/>
              <a:t>subtraction</a:t>
            </a:r>
            <a:r>
              <a:rPr lang="en-AU" sz="2400" dirty="0" smtClean="0"/>
              <a:t> of vectors </a:t>
            </a:r>
          </a:p>
          <a:p>
            <a:pPr eaLnBrk="1" hangingPunct="1"/>
            <a:r>
              <a:rPr lang="en-AU" sz="2400" b="1" dirty="0" smtClean="0"/>
              <a:t>Components</a:t>
            </a:r>
            <a:r>
              <a:rPr lang="en-AU" sz="2400" dirty="0" smtClean="0"/>
              <a:t> of vectors</a:t>
            </a:r>
          </a:p>
          <a:p>
            <a:pPr eaLnBrk="1" hangingPunct="1"/>
            <a:r>
              <a:rPr lang="en-AU" sz="2400" b="1" dirty="0" smtClean="0"/>
              <a:t>Unit</a:t>
            </a:r>
            <a:r>
              <a:rPr lang="en-AU" sz="2400" dirty="0" smtClean="0"/>
              <a:t> vectors</a:t>
            </a:r>
          </a:p>
          <a:p>
            <a:pPr eaLnBrk="1" hangingPunct="1"/>
            <a:r>
              <a:rPr lang="en-AU" sz="2400" dirty="0" smtClean="0"/>
              <a:t>The </a:t>
            </a:r>
            <a:r>
              <a:rPr lang="en-AU" sz="2400" b="1" dirty="0" smtClean="0"/>
              <a:t>scalar product</a:t>
            </a:r>
            <a:r>
              <a:rPr lang="en-AU" sz="2400" dirty="0" smtClean="0"/>
              <a:t> or </a:t>
            </a:r>
            <a:r>
              <a:rPr lang="en-AU" sz="2400" b="1" dirty="0" smtClean="0"/>
              <a:t>dot product.</a:t>
            </a:r>
            <a:r>
              <a:rPr lang="en-AU" sz="2400" dirty="0" smtClean="0"/>
              <a:t> </a:t>
            </a:r>
          </a:p>
          <a:p>
            <a:pPr eaLnBrk="1" hangingPunct="1"/>
            <a:endParaRPr lang="en-AU" sz="2400" dirty="0" smtClean="0"/>
          </a:p>
          <a:p>
            <a:pPr eaLnBrk="1" hangingPunct="1"/>
            <a:endParaRPr lang="en-AU" sz="2400" dirty="0" smtClean="0"/>
          </a:p>
          <a:p>
            <a:pPr eaLnBrk="1" hangingPunct="1"/>
            <a:endParaRPr lang="en-AU" sz="2400" dirty="0" smtClean="0"/>
          </a:p>
          <a:p>
            <a:pPr eaLnBrk="1" hangingPunct="1"/>
            <a:endParaRPr lang="en-AU" sz="2400" dirty="0" smtClean="0"/>
          </a:p>
          <a:p>
            <a:pPr eaLnBrk="1" hangingPunct="1">
              <a:buFontTx/>
              <a:buNone/>
            </a:pPr>
            <a:r>
              <a:rPr lang="en-AU" sz="2400" dirty="0" smtClean="0"/>
              <a:t>All found in Young and Freedman, University Physics: 1.7 – 1.10</a:t>
            </a:r>
          </a:p>
          <a:p>
            <a:pPr eaLnBrk="1" hangingPunct="1"/>
            <a:endParaRPr lang="en-AU" dirty="0" smtClean="0"/>
          </a:p>
        </p:txBody>
      </p:sp>
      <p:pic>
        <p:nvPicPr>
          <p:cNvPr id="35845" name="Picture 6" descr="Wheat Stripper at work in ealry Australia"/>
          <p:cNvPicPr>
            <a:picLocks noChangeAspect="1" noChangeArrowheads="1"/>
          </p:cNvPicPr>
          <p:nvPr/>
        </p:nvPicPr>
        <p:blipFill>
          <a:blip r:embed="rId3" cstate="print"/>
          <a:srcRect/>
          <a:stretch>
            <a:fillRect/>
          </a:stretch>
        </p:blipFill>
        <p:spPr bwMode="auto">
          <a:xfrm>
            <a:off x="6997700" y="2636912"/>
            <a:ext cx="2146300" cy="1919287"/>
          </a:xfrm>
          <a:prstGeom prst="rect">
            <a:avLst/>
          </a:prstGeom>
          <a:noFill/>
          <a:ln w="9525">
            <a:noFill/>
            <a:miter lim="800000"/>
            <a:headEnd/>
            <a:tailEnd/>
          </a:ln>
        </p:spPr>
      </p:pic>
      <p:grpSp>
        <p:nvGrpSpPr>
          <p:cNvPr id="35846" name="Group 9"/>
          <p:cNvGrpSpPr>
            <a:grpSpLocks/>
          </p:cNvGrpSpPr>
          <p:nvPr/>
        </p:nvGrpSpPr>
        <p:grpSpPr bwMode="auto">
          <a:xfrm>
            <a:off x="7020272" y="2492896"/>
            <a:ext cx="1871663" cy="1873250"/>
            <a:chOff x="4332" y="2432"/>
            <a:chExt cx="1043" cy="953"/>
          </a:xfrm>
        </p:grpSpPr>
        <p:sp>
          <p:nvSpPr>
            <p:cNvPr id="35847" name="Line 7"/>
            <p:cNvSpPr>
              <a:spLocks noChangeShapeType="1"/>
            </p:cNvSpPr>
            <p:nvPr/>
          </p:nvSpPr>
          <p:spPr bwMode="auto">
            <a:xfrm>
              <a:off x="4332" y="2568"/>
              <a:ext cx="1043" cy="726"/>
            </a:xfrm>
            <a:prstGeom prst="line">
              <a:avLst/>
            </a:prstGeom>
            <a:noFill/>
            <a:ln w="28575">
              <a:solidFill>
                <a:schemeClr val="tx1"/>
              </a:solidFill>
              <a:round/>
              <a:headEnd/>
              <a:tailEnd/>
            </a:ln>
          </p:spPr>
          <p:txBody>
            <a:bodyPr/>
            <a:lstStyle/>
            <a:p>
              <a:endParaRPr lang="en-AU"/>
            </a:p>
          </p:txBody>
        </p:sp>
        <p:sp>
          <p:nvSpPr>
            <p:cNvPr id="35848" name="Line 8"/>
            <p:cNvSpPr>
              <a:spLocks noChangeShapeType="1"/>
            </p:cNvSpPr>
            <p:nvPr/>
          </p:nvSpPr>
          <p:spPr bwMode="auto">
            <a:xfrm flipH="1">
              <a:off x="4422" y="2432"/>
              <a:ext cx="907" cy="953"/>
            </a:xfrm>
            <a:prstGeom prst="line">
              <a:avLst/>
            </a:prstGeom>
            <a:noFill/>
            <a:ln w="28575">
              <a:solidFill>
                <a:schemeClr val="tx1"/>
              </a:solidFill>
              <a:round/>
              <a:headEnd/>
              <a:tailEnd/>
            </a:ln>
          </p:spPr>
          <p:txBody>
            <a:bodyPr/>
            <a:lstStyle/>
            <a:p>
              <a:endParaRPr lang="en-AU"/>
            </a:p>
          </p:txBody>
        </p:sp>
      </p:grpSp>
      <p:sp>
        <p:nvSpPr>
          <p:cNvPr id="9" name="TextBox 8"/>
          <p:cNvSpPr txBox="1"/>
          <p:nvPr/>
        </p:nvSpPr>
        <p:spPr>
          <a:xfrm>
            <a:off x="7380312" y="4653136"/>
            <a:ext cx="1604927" cy="461665"/>
          </a:xfrm>
          <a:prstGeom prst="rect">
            <a:avLst/>
          </a:prstGeom>
          <a:noFill/>
        </p:spPr>
        <p:txBody>
          <a:bodyPr wrap="none" rtlCol="0">
            <a:spAutoFit/>
          </a:bodyPr>
          <a:lstStyle/>
          <a:p>
            <a:r>
              <a:rPr lang="en-AU" dirty="0" smtClean="0"/>
              <a:t>Not Victors</a:t>
            </a:r>
            <a:endParaRPr lang="en-A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8313" y="0"/>
            <a:ext cx="7772400" cy="1143000"/>
          </a:xfrm>
          <a:noFill/>
        </p:spPr>
        <p:txBody>
          <a:bodyPr/>
          <a:lstStyle/>
          <a:p>
            <a:pPr eaLnBrk="1" hangingPunct="1"/>
            <a:r>
              <a:rPr lang="en-AU" sz="4000" b="1" smtClean="0"/>
              <a:t>Vectors</a:t>
            </a:r>
            <a:r>
              <a:rPr lang="en-US" sz="4000" b="1" smtClean="0"/>
              <a:t> and </a:t>
            </a:r>
            <a:r>
              <a:rPr lang="en-AU" sz="4000" b="1" smtClean="0"/>
              <a:t>scalars</a:t>
            </a:r>
          </a:p>
        </p:txBody>
      </p:sp>
      <p:sp>
        <p:nvSpPr>
          <p:cNvPr id="4100" name="Rectangle 3"/>
          <p:cNvSpPr>
            <a:spLocks noGrp="1" noChangeArrowheads="1"/>
          </p:cNvSpPr>
          <p:nvPr>
            <p:ph type="body" sz="half" idx="1"/>
          </p:nvPr>
        </p:nvSpPr>
        <p:spPr>
          <a:xfrm>
            <a:off x="395288" y="1125538"/>
            <a:ext cx="8110537" cy="4114800"/>
          </a:xfrm>
        </p:spPr>
        <p:txBody>
          <a:bodyPr/>
          <a:lstStyle/>
          <a:p>
            <a:pPr eaLnBrk="1" hangingPunct="1">
              <a:buFontTx/>
              <a:buNone/>
            </a:pPr>
            <a:r>
              <a:rPr lang="en-AU" b="1" smtClean="0"/>
              <a:t>Scalar quantity</a:t>
            </a:r>
            <a:r>
              <a:rPr lang="en-AU" smtClean="0"/>
              <a:t>– a physical quantity described by a </a:t>
            </a:r>
            <a:r>
              <a:rPr lang="en-AU" b="1" u="sng" smtClean="0">
                <a:solidFill>
                  <a:srgbClr val="FF0000"/>
                </a:solidFill>
              </a:rPr>
              <a:t>single number</a:t>
            </a:r>
            <a:r>
              <a:rPr lang="en-AU" smtClean="0"/>
              <a:t> eg. time, temperature, mass, density, electric charge.</a:t>
            </a:r>
          </a:p>
          <a:p>
            <a:pPr eaLnBrk="1" hangingPunct="1">
              <a:buFontTx/>
              <a:buNone/>
            </a:pPr>
            <a:endParaRPr lang="en-AU" smtClean="0"/>
          </a:p>
          <a:p>
            <a:pPr eaLnBrk="1" hangingPunct="1">
              <a:buFontTx/>
              <a:buNone/>
            </a:pPr>
            <a:r>
              <a:rPr lang="en-AU" b="1" smtClean="0"/>
              <a:t>Vector quantity</a:t>
            </a:r>
            <a:r>
              <a:rPr lang="en-AU" smtClean="0"/>
              <a:t>– a physical quantity described by both </a:t>
            </a:r>
            <a:r>
              <a:rPr lang="en-AU" b="1" u="sng" smtClean="0">
                <a:solidFill>
                  <a:srgbClr val="FF0000"/>
                </a:solidFill>
              </a:rPr>
              <a:t>magnitude and direction</a:t>
            </a:r>
            <a:r>
              <a:rPr lang="en-AU" smtClean="0"/>
              <a:t> eg. the motion of an aeroplane, displacement, position, velocity, acceleration, force.</a:t>
            </a:r>
          </a:p>
          <a:p>
            <a:pPr eaLnBrk="1" hangingPunct="1">
              <a:buFontTx/>
              <a:buNone/>
            </a:pPr>
            <a:endParaRPr lang="en-AU" smtClean="0"/>
          </a:p>
        </p:txBody>
      </p:sp>
      <p:sp>
        <p:nvSpPr>
          <p:cNvPr id="4101" name="Line 4"/>
          <p:cNvSpPr>
            <a:spLocks noChangeShapeType="1"/>
          </p:cNvSpPr>
          <p:nvPr/>
        </p:nvSpPr>
        <p:spPr bwMode="auto">
          <a:xfrm>
            <a:off x="2963863" y="6264275"/>
            <a:ext cx="2590800" cy="0"/>
          </a:xfrm>
          <a:prstGeom prst="line">
            <a:avLst/>
          </a:prstGeom>
          <a:noFill/>
          <a:ln w="76200">
            <a:solidFill>
              <a:schemeClr val="tx1"/>
            </a:solidFill>
            <a:round/>
            <a:headEnd/>
            <a:tailEnd type="triangle" w="med" len="med"/>
          </a:ln>
        </p:spPr>
        <p:txBody>
          <a:bodyPr/>
          <a:lstStyle/>
          <a:p>
            <a:endParaRPr lang="en-AU"/>
          </a:p>
        </p:txBody>
      </p:sp>
      <p:sp>
        <p:nvSpPr>
          <p:cNvPr id="4102" name="Text Box 5"/>
          <p:cNvSpPr txBox="1">
            <a:spLocks noChangeArrowheads="1"/>
          </p:cNvSpPr>
          <p:nvPr/>
        </p:nvSpPr>
        <p:spPr bwMode="auto">
          <a:xfrm>
            <a:off x="3627438" y="6338888"/>
            <a:ext cx="1317625" cy="519112"/>
          </a:xfrm>
          <a:prstGeom prst="rect">
            <a:avLst/>
          </a:prstGeom>
          <a:noFill/>
          <a:ln w="25400">
            <a:noFill/>
            <a:miter lim="800000"/>
            <a:headEnd/>
            <a:tailEnd/>
          </a:ln>
        </p:spPr>
        <p:txBody>
          <a:bodyPr wrap="none">
            <a:spAutoFit/>
          </a:bodyPr>
          <a:lstStyle/>
          <a:p>
            <a:pPr algn="ctr" eaLnBrk="0" hangingPunct="0"/>
            <a:r>
              <a:rPr lang="en-US" sz="2800"/>
              <a:t>a</a:t>
            </a:r>
            <a:r>
              <a:rPr lang="en-US" sz="2800">
                <a:solidFill>
                  <a:schemeClr val="bg1"/>
                </a:solidFill>
              </a:rPr>
              <a:t> </a:t>
            </a:r>
            <a:r>
              <a:rPr lang="en-US" sz="2800"/>
              <a:t>vector</a:t>
            </a:r>
            <a:endParaRPr lang="en-AU" sz="2800"/>
          </a:p>
        </p:txBody>
      </p:sp>
      <p:graphicFrame>
        <p:nvGraphicFramePr>
          <p:cNvPr id="4098" name="Object 6"/>
          <p:cNvGraphicFramePr>
            <a:graphicFrameLocks noChangeAspect="1"/>
          </p:cNvGraphicFramePr>
          <p:nvPr>
            <p:ph sz="half" idx="2"/>
          </p:nvPr>
        </p:nvGraphicFramePr>
        <p:xfrm>
          <a:off x="6396038" y="5870575"/>
          <a:ext cx="2324100" cy="987425"/>
        </p:xfrm>
        <a:graphic>
          <a:graphicData uri="http://schemas.openxmlformats.org/presentationml/2006/ole">
            <p:oleObj spid="_x0000_s4098" name="Equation" r:id="rId4" imgW="507960" imgH="21564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1188" y="0"/>
            <a:ext cx="7772400" cy="1143000"/>
          </a:xfrm>
        </p:spPr>
        <p:txBody>
          <a:bodyPr/>
          <a:lstStyle/>
          <a:p>
            <a:pPr eaLnBrk="1" hangingPunct="1"/>
            <a:r>
              <a:rPr lang="en-US" sz="4800" dirty="0" smtClean="0"/>
              <a:t>Scalar           Vector</a:t>
            </a:r>
          </a:p>
        </p:txBody>
      </p:sp>
      <p:sp>
        <p:nvSpPr>
          <p:cNvPr id="65540" name="Text Box 4"/>
          <p:cNvSpPr txBox="1">
            <a:spLocks noChangeArrowheads="1"/>
          </p:cNvSpPr>
          <p:nvPr/>
        </p:nvSpPr>
        <p:spPr bwMode="auto">
          <a:xfrm>
            <a:off x="9144000" y="836712"/>
            <a:ext cx="3138488" cy="519113"/>
          </a:xfrm>
          <a:prstGeom prst="rect">
            <a:avLst/>
          </a:prstGeom>
          <a:solidFill>
            <a:srgbClr val="00FFFF"/>
          </a:solidFill>
          <a:ln w="25400">
            <a:noFill/>
            <a:miter lim="800000"/>
            <a:headEnd/>
            <a:tailEnd/>
          </a:ln>
        </p:spPr>
        <p:txBody>
          <a:bodyPr>
            <a:spAutoFit/>
          </a:bodyPr>
          <a:lstStyle/>
          <a:p>
            <a:pPr eaLnBrk="0" hangingPunct="0">
              <a:buFontTx/>
              <a:buChar char="•"/>
            </a:pPr>
            <a:r>
              <a:rPr lang="en-US" sz="2800" dirty="0">
                <a:latin typeface="Arial" charset="0"/>
              </a:rPr>
              <a:t>Density</a:t>
            </a:r>
            <a:endParaRPr lang="en-US" dirty="0">
              <a:latin typeface="Arial" charset="0"/>
            </a:endParaRPr>
          </a:p>
        </p:txBody>
      </p:sp>
      <p:sp>
        <p:nvSpPr>
          <p:cNvPr id="65543" name="Text Box 7"/>
          <p:cNvSpPr txBox="1">
            <a:spLocks noChangeArrowheads="1"/>
          </p:cNvSpPr>
          <p:nvPr/>
        </p:nvSpPr>
        <p:spPr bwMode="auto">
          <a:xfrm>
            <a:off x="9144000" y="3933056"/>
            <a:ext cx="3138488" cy="519113"/>
          </a:xfrm>
          <a:prstGeom prst="rect">
            <a:avLst/>
          </a:prstGeom>
          <a:solidFill>
            <a:srgbClr val="00FFFF"/>
          </a:solidFill>
          <a:ln w="25400">
            <a:noFill/>
            <a:miter lim="800000"/>
            <a:headEnd/>
            <a:tailEnd/>
          </a:ln>
        </p:spPr>
        <p:txBody>
          <a:bodyPr>
            <a:spAutoFit/>
          </a:bodyPr>
          <a:lstStyle/>
          <a:p>
            <a:pPr eaLnBrk="0" hangingPunct="0">
              <a:buFontTx/>
              <a:buChar char="•"/>
            </a:pPr>
            <a:r>
              <a:rPr lang="en-US" sz="2800" dirty="0">
                <a:latin typeface="Arial" charset="0"/>
              </a:rPr>
              <a:t>Pressure</a:t>
            </a:r>
            <a:endParaRPr lang="en-US" dirty="0">
              <a:latin typeface="Arial" charset="0"/>
            </a:endParaRPr>
          </a:p>
        </p:txBody>
      </p:sp>
      <p:sp>
        <p:nvSpPr>
          <p:cNvPr id="65546" name="Text Box 10"/>
          <p:cNvSpPr txBox="1">
            <a:spLocks noChangeArrowheads="1"/>
          </p:cNvSpPr>
          <p:nvPr/>
        </p:nvSpPr>
        <p:spPr bwMode="auto">
          <a:xfrm>
            <a:off x="9144000" y="2852936"/>
            <a:ext cx="3138488" cy="519112"/>
          </a:xfrm>
          <a:prstGeom prst="rect">
            <a:avLst/>
          </a:prstGeom>
          <a:solidFill>
            <a:srgbClr val="00FFFF"/>
          </a:solidFill>
          <a:ln w="25400">
            <a:noFill/>
            <a:miter lim="800000"/>
            <a:headEnd/>
            <a:tailEnd/>
          </a:ln>
        </p:spPr>
        <p:txBody>
          <a:bodyPr>
            <a:spAutoFit/>
          </a:bodyPr>
          <a:lstStyle/>
          <a:p>
            <a:pPr eaLnBrk="0" hangingPunct="0">
              <a:buFontTx/>
              <a:buChar char="•"/>
            </a:pPr>
            <a:r>
              <a:rPr lang="en-US" sz="2800" dirty="0">
                <a:latin typeface="Arial" charset="0"/>
              </a:rPr>
              <a:t>Temperature</a:t>
            </a:r>
            <a:endParaRPr lang="en-US" dirty="0">
              <a:latin typeface="Arial" charset="0"/>
            </a:endParaRPr>
          </a:p>
        </p:txBody>
      </p:sp>
      <p:sp>
        <p:nvSpPr>
          <p:cNvPr id="65547" name="Text Box 11"/>
          <p:cNvSpPr txBox="1">
            <a:spLocks noChangeArrowheads="1"/>
          </p:cNvSpPr>
          <p:nvPr/>
        </p:nvSpPr>
        <p:spPr bwMode="auto">
          <a:xfrm>
            <a:off x="9144000" y="1340768"/>
            <a:ext cx="3138488" cy="519112"/>
          </a:xfrm>
          <a:prstGeom prst="rect">
            <a:avLst/>
          </a:prstGeom>
          <a:solidFill>
            <a:srgbClr val="00FFFF"/>
          </a:solidFill>
          <a:ln w="25400">
            <a:noFill/>
            <a:miter lim="800000"/>
            <a:headEnd/>
            <a:tailEnd/>
          </a:ln>
        </p:spPr>
        <p:txBody>
          <a:bodyPr>
            <a:spAutoFit/>
          </a:bodyPr>
          <a:lstStyle/>
          <a:p>
            <a:pPr eaLnBrk="0" hangingPunct="0">
              <a:buFontTx/>
              <a:buChar char="•"/>
            </a:pPr>
            <a:r>
              <a:rPr lang="en-US" sz="2800" dirty="0">
                <a:latin typeface="Arial" charset="0"/>
              </a:rPr>
              <a:t>Mass</a:t>
            </a:r>
            <a:endParaRPr lang="en-US" dirty="0">
              <a:latin typeface="Arial" charset="0"/>
            </a:endParaRPr>
          </a:p>
        </p:txBody>
      </p:sp>
      <p:sp>
        <p:nvSpPr>
          <p:cNvPr id="65548" name="Text Box 12"/>
          <p:cNvSpPr txBox="1">
            <a:spLocks noChangeArrowheads="1"/>
          </p:cNvSpPr>
          <p:nvPr/>
        </p:nvSpPr>
        <p:spPr bwMode="auto">
          <a:xfrm>
            <a:off x="9144000" y="2348880"/>
            <a:ext cx="3138488" cy="519112"/>
          </a:xfrm>
          <a:prstGeom prst="rect">
            <a:avLst/>
          </a:prstGeom>
          <a:solidFill>
            <a:srgbClr val="00FFFF"/>
          </a:solidFill>
          <a:ln w="25400">
            <a:noFill/>
            <a:miter lim="800000"/>
            <a:headEnd/>
            <a:tailEnd/>
          </a:ln>
        </p:spPr>
        <p:txBody>
          <a:bodyPr>
            <a:spAutoFit/>
          </a:bodyPr>
          <a:lstStyle/>
          <a:p>
            <a:pPr eaLnBrk="0" hangingPunct="0">
              <a:buFontTx/>
              <a:buChar char="•"/>
            </a:pPr>
            <a:r>
              <a:rPr lang="en-US" sz="2800" dirty="0">
                <a:latin typeface="Arial" charset="0"/>
              </a:rPr>
              <a:t>Time</a:t>
            </a:r>
            <a:endParaRPr lang="en-US" dirty="0">
              <a:latin typeface="Arial" charset="0"/>
            </a:endParaRPr>
          </a:p>
        </p:txBody>
      </p:sp>
      <p:sp>
        <p:nvSpPr>
          <p:cNvPr id="65552" name="Text Box 16"/>
          <p:cNvSpPr txBox="1">
            <a:spLocks noChangeArrowheads="1"/>
          </p:cNvSpPr>
          <p:nvPr/>
        </p:nvSpPr>
        <p:spPr bwMode="auto">
          <a:xfrm>
            <a:off x="9144000" y="4509120"/>
            <a:ext cx="3138488" cy="519113"/>
          </a:xfrm>
          <a:prstGeom prst="rect">
            <a:avLst/>
          </a:prstGeom>
          <a:solidFill>
            <a:srgbClr val="00FFFF"/>
          </a:solidFill>
          <a:ln w="25400">
            <a:noFill/>
            <a:miter lim="800000"/>
            <a:headEnd/>
            <a:tailEnd/>
          </a:ln>
        </p:spPr>
        <p:txBody>
          <a:bodyPr>
            <a:spAutoFit/>
          </a:bodyPr>
          <a:lstStyle/>
          <a:p>
            <a:pPr eaLnBrk="0" hangingPunct="0">
              <a:buFontTx/>
              <a:buChar char="•"/>
            </a:pPr>
            <a:r>
              <a:rPr lang="en-US" sz="2800" dirty="0">
                <a:latin typeface="Arial" charset="0"/>
              </a:rPr>
              <a:t>Intensity</a:t>
            </a:r>
            <a:endParaRPr lang="en-US" dirty="0">
              <a:latin typeface="Arial" charset="0"/>
            </a:endParaRPr>
          </a:p>
        </p:txBody>
      </p:sp>
      <p:sp>
        <p:nvSpPr>
          <p:cNvPr id="65553" name="Text Box 17"/>
          <p:cNvSpPr txBox="1">
            <a:spLocks noChangeArrowheads="1"/>
          </p:cNvSpPr>
          <p:nvPr/>
        </p:nvSpPr>
        <p:spPr bwMode="auto">
          <a:xfrm>
            <a:off x="9144000" y="5733256"/>
            <a:ext cx="3138488" cy="519113"/>
          </a:xfrm>
          <a:prstGeom prst="rect">
            <a:avLst/>
          </a:prstGeom>
          <a:solidFill>
            <a:srgbClr val="00FFFF"/>
          </a:solidFill>
          <a:ln w="25400">
            <a:noFill/>
            <a:miter lim="800000"/>
            <a:headEnd/>
            <a:tailEnd/>
          </a:ln>
        </p:spPr>
        <p:txBody>
          <a:bodyPr>
            <a:spAutoFit/>
          </a:bodyPr>
          <a:lstStyle/>
          <a:p>
            <a:pPr eaLnBrk="0" hangingPunct="0">
              <a:buFontTx/>
              <a:buChar char="•"/>
            </a:pPr>
            <a:r>
              <a:rPr lang="en-US" sz="2800" dirty="0">
                <a:latin typeface="Arial" charset="0"/>
              </a:rPr>
              <a:t>Speed</a:t>
            </a:r>
            <a:endParaRPr lang="en-US" dirty="0">
              <a:latin typeface="Arial" charset="0"/>
            </a:endParaRPr>
          </a:p>
        </p:txBody>
      </p:sp>
      <p:sp>
        <p:nvSpPr>
          <p:cNvPr id="65554" name="Text Box 18"/>
          <p:cNvSpPr txBox="1">
            <a:spLocks noChangeArrowheads="1"/>
          </p:cNvSpPr>
          <p:nvPr/>
        </p:nvSpPr>
        <p:spPr bwMode="auto">
          <a:xfrm>
            <a:off x="9144000" y="1772816"/>
            <a:ext cx="3138488" cy="519113"/>
          </a:xfrm>
          <a:prstGeom prst="rect">
            <a:avLst/>
          </a:prstGeom>
          <a:solidFill>
            <a:srgbClr val="00FFFF"/>
          </a:solidFill>
          <a:ln w="25400">
            <a:noFill/>
            <a:miter lim="800000"/>
            <a:headEnd/>
            <a:tailEnd/>
          </a:ln>
        </p:spPr>
        <p:txBody>
          <a:bodyPr>
            <a:spAutoFit/>
          </a:bodyPr>
          <a:lstStyle/>
          <a:p>
            <a:pPr eaLnBrk="0" hangingPunct="0">
              <a:buFontTx/>
              <a:buChar char="•"/>
            </a:pPr>
            <a:r>
              <a:rPr lang="en-US" sz="2800" dirty="0">
                <a:latin typeface="Arial" charset="0"/>
              </a:rPr>
              <a:t>Acceleration</a:t>
            </a:r>
            <a:endParaRPr lang="en-US" dirty="0">
              <a:latin typeface="Arial" charset="0"/>
            </a:endParaRPr>
          </a:p>
        </p:txBody>
      </p:sp>
      <p:sp>
        <p:nvSpPr>
          <p:cNvPr id="65555" name="Text Box 19"/>
          <p:cNvSpPr txBox="1">
            <a:spLocks noChangeArrowheads="1"/>
          </p:cNvSpPr>
          <p:nvPr/>
        </p:nvSpPr>
        <p:spPr bwMode="auto">
          <a:xfrm>
            <a:off x="9144000" y="3356992"/>
            <a:ext cx="3138488" cy="519112"/>
          </a:xfrm>
          <a:prstGeom prst="rect">
            <a:avLst/>
          </a:prstGeom>
          <a:solidFill>
            <a:srgbClr val="00FFFF"/>
          </a:solidFill>
          <a:ln w="25400">
            <a:noFill/>
            <a:miter lim="800000"/>
            <a:headEnd/>
            <a:tailEnd/>
          </a:ln>
        </p:spPr>
        <p:txBody>
          <a:bodyPr>
            <a:spAutoFit/>
          </a:bodyPr>
          <a:lstStyle/>
          <a:p>
            <a:pPr eaLnBrk="0" hangingPunct="0">
              <a:buFontTx/>
              <a:buChar char="•"/>
            </a:pPr>
            <a:r>
              <a:rPr lang="en-US" sz="2800" dirty="0">
                <a:latin typeface="Arial" charset="0"/>
              </a:rPr>
              <a:t>Force</a:t>
            </a:r>
            <a:endParaRPr lang="en-US" dirty="0">
              <a:latin typeface="Arial" charset="0"/>
            </a:endParaRPr>
          </a:p>
        </p:txBody>
      </p:sp>
      <p:sp>
        <p:nvSpPr>
          <p:cNvPr id="65556" name="Text Box 20"/>
          <p:cNvSpPr txBox="1">
            <a:spLocks noChangeArrowheads="1"/>
          </p:cNvSpPr>
          <p:nvPr/>
        </p:nvSpPr>
        <p:spPr bwMode="auto">
          <a:xfrm>
            <a:off x="9144000" y="5085184"/>
            <a:ext cx="3138488" cy="519113"/>
          </a:xfrm>
          <a:prstGeom prst="rect">
            <a:avLst/>
          </a:prstGeom>
          <a:solidFill>
            <a:srgbClr val="00FFFF"/>
          </a:solidFill>
          <a:ln w="25400">
            <a:noFill/>
            <a:miter lim="800000"/>
            <a:headEnd/>
            <a:tailEnd/>
          </a:ln>
        </p:spPr>
        <p:txBody>
          <a:bodyPr>
            <a:spAutoFit/>
          </a:bodyPr>
          <a:lstStyle/>
          <a:p>
            <a:pPr eaLnBrk="0" hangingPunct="0">
              <a:buFontTx/>
              <a:buChar char="•"/>
            </a:pPr>
            <a:r>
              <a:rPr lang="en-US" sz="2800" dirty="0">
                <a:latin typeface="Arial" charset="0"/>
              </a:rPr>
              <a:t>Velocity</a:t>
            </a:r>
            <a:endParaRPr lang="en-US" dirty="0">
              <a:latin typeface="Arial" charset="0"/>
            </a:endParaRPr>
          </a:p>
        </p:txBody>
      </p:sp>
      <p:sp>
        <p:nvSpPr>
          <p:cNvPr id="36877" name="Line 21"/>
          <p:cNvSpPr>
            <a:spLocks noChangeShapeType="1"/>
          </p:cNvSpPr>
          <p:nvPr/>
        </p:nvSpPr>
        <p:spPr bwMode="auto">
          <a:xfrm>
            <a:off x="0" y="836613"/>
            <a:ext cx="9144000" cy="0"/>
          </a:xfrm>
          <a:prstGeom prst="line">
            <a:avLst/>
          </a:prstGeom>
          <a:noFill/>
          <a:ln w="9525">
            <a:solidFill>
              <a:schemeClr val="tx1"/>
            </a:solidFill>
            <a:round/>
            <a:headEnd/>
            <a:tailEnd/>
          </a:ln>
        </p:spPr>
        <p:txBody>
          <a:bodyPr/>
          <a:lstStyle/>
          <a:p>
            <a:endParaRPr lang="en-AU"/>
          </a:p>
        </p:txBody>
      </p:sp>
      <p:sp>
        <p:nvSpPr>
          <p:cNvPr id="36878" name="Line 22"/>
          <p:cNvSpPr>
            <a:spLocks noChangeShapeType="1"/>
          </p:cNvSpPr>
          <p:nvPr/>
        </p:nvSpPr>
        <p:spPr bwMode="auto">
          <a:xfrm>
            <a:off x="4572000" y="836613"/>
            <a:ext cx="0" cy="6021387"/>
          </a:xfrm>
          <a:prstGeom prst="line">
            <a:avLst/>
          </a:prstGeom>
          <a:noFill/>
          <a:ln w="9525">
            <a:solidFill>
              <a:schemeClr val="tx1"/>
            </a:solidFill>
            <a:round/>
            <a:headEnd/>
            <a:tailEnd/>
          </a:ln>
        </p:spPr>
        <p:txBody>
          <a:bodyPr/>
          <a:lstStyle/>
          <a:p>
            <a:endParaRPr lang="en-AU"/>
          </a:p>
        </p:txBody>
      </p:sp>
      <p:sp>
        <p:nvSpPr>
          <p:cNvPr id="36879" name="Rectangle 23"/>
          <p:cNvSpPr>
            <a:spLocks noChangeArrowheads="1"/>
          </p:cNvSpPr>
          <p:nvPr/>
        </p:nvSpPr>
        <p:spPr bwMode="auto">
          <a:xfrm>
            <a:off x="0" y="6035675"/>
            <a:ext cx="8280400" cy="830997"/>
          </a:xfrm>
          <a:prstGeom prst="rect">
            <a:avLst/>
          </a:prstGeom>
          <a:noFill/>
          <a:ln w="9525">
            <a:noFill/>
            <a:miter lim="800000"/>
            <a:headEnd/>
            <a:tailEnd/>
          </a:ln>
        </p:spPr>
        <p:txBody>
          <a:bodyPr>
            <a:spAutoFit/>
          </a:bodyPr>
          <a:lstStyle/>
          <a:p>
            <a:r>
              <a:rPr lang="en-US" dirty="0" smtClean="0"/>
              <a:t>Scalar or Vector: density</a:t>
            </a:r>
            <a:r>
              <a:rPr lang="en-US" dirty="0"/>
              <a:t>,  </a:t>
            </a:r>
            <a:r>
              <a:rPr lang="en-US" dirty="0" smtClean="0"/>
              <a:t>mass, </a:t>
            </a:r>
            <a:r>
              <a:rPr lang="en-US" dirty="0"/>
              <a:t>acceleration,  </a:t>
            </a:r>
            <a:r>
              <a:rPr lang="en-US" dirty="0" smtClean="0"/>
              <a:t>time, </a:t>
            </a:r>
            <a:r>
              <a:rPr lang="en-US" dirty="0"/>
              <a:t>temperature  </a:t>
            </a:r>
            <a:r>
              <a:rPr lang="en-US" dirty="0" smtClean="0"/>
              <a:t>force , pressure,  intensity, velocity, speed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2.22222E-6 -2.22222E-6 L -0.91563 0.03588 " pathEditMode="relative" rAng="0" ptsTypes="AA">
                                      <p:cBhvr>
                                        <p:cTn id="6" dur="2000" fill="hold"/>
                                        <p:tgtEl>
                                          <p:spTgt spid="65540"/>
                                        </p:tgtEl>
                                        <p:attrNameLst>
                                          <p:attrName>ppt_x</p:attrName>
                                          <p:attrName>ppt_y</p:attrName>
                                        </p:attrNameLst>
                                      </p:cBhvr>
                                      <p:rCtr x="-458" y="1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2.22222E-6 -3.33333E-6 L -0.92344 0.04607 " pathEditMode="relative" rAng="0" ptsTypes="AA">
                                      <p:cBhvr>
                                        <p:cTn id="10" dur="2000" fill="hold"/>
                                        <p:tgtEl>
                                          <p:spTgt spid="65547"/>
                                        </p:tgtEl>
                                        <p:attrNameLst>
                                          <p:attrName>ppt_x</p:attrName>
                                          <p:attrName>ppt_y</p:attrName>
                                        </p:attrNameLst>
                                      </p:cBhvr>
                                      <p:rCtr x="-462" y="23"/>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2.22222E-6 3.7037E-6 L -0.41945 -0.07986 " pathEditMode="relative" rAng="0" ptsTypes="AA">
                                      <p:cBhvr>
                                        <p:cTn id="14" dur="2000" fill="hold"/>
                                        <p:tgtEl>
                                          <p:spTgt spid="65554"/>
                                        </p:tgtEl>
                                        <p:attrNameLst>
                                          <p:attrName>ppt_x</p:attrName>
                                          <p:attrName>ppt_y</p:attrName>
                                        </p:attrNameLst>
                                      </p:cBhvr>
                                      <p:rCtr x="-210" y="-4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2.22222E-6 -4.07407E-6 L -0.91563 0.02524 " pathEditMode="relative" rAng="0" ptsTypes="AA">
                                      <p:cBhvr>
                                        <p:cTn id="18" dur="2000" fill="hold"/>
                                        <p:tgtEl>
                                          <p:spTgt spid="65548"/>
                                        </p:tgtEl>
                                        <p:attrNameLst>
                                          <p:attrName>ppt_x</p:attrName>
                                          <p:attrName>ppt_y</p:attrName>
                                        </p:attrNameLst>
                                      </p:cBhvr>
                                      <p:rCtr x="-458" y="13"/>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grpId="0" nodeType="clickEffect">
                                  <p:stCondLst>
                                    <p:cond delay="0"/>
                                  </p:stCondLst>
                                  <p:childTnLst>
                                    <p:animMotion origin="layout" path="M 2.22222E-6 -3.7037E-6 L -0.92344 0.0463 " pathEditMode="relative" rAng="0" ptsTypes="AA">
                                      <p:cBhvr>
                                        <p:cTn id="22" dur="2000" fill="hold"/>
                                        <p:tgtEl>
                                          <p:spTgt spid="65546"/>
                                        </p:tgtEl>
                                        <p:attrNameLst>
                                          <p:attrName>ppt_x</p:attrName>
                                          <p:attrName>ppt_y</p:attrName>
                                        </p:attrNameLst>
                                      </p:cBhvr>
                                      <p:rCtr x="-462" y="23"/>
                                    </p:animMotion>
                                  </p:childTnLst>
                                </p:cTn>
                              </p:par>
                            </p:childTnLst>
                          </p:cTn>
                        </p:par>
                      </p:childTnLst>
                    </p:cTn>
                  </p:par>
                  <p:par>
                    <p:cTn id="23" fill="hold">
                      <p:stCondLst>
                        <p:cond delay="indefinite"/>
                      </p:stCondLst>
                      <p:childTnLst>
                        <p:par>
                          <p:cTn id="24" fill="hold">
                            <p:stCondLst>
                              <p:cond delay="0"/>
                            </p:stCondLst>
                            <p:childTnLst>
                              <p:par>
                                <p:cTn id="25" presetID="35" presetClass="path" presetSubtype="0" accel="50000" decel="50000" fill="hold" grpId="0" nodeType="clickEffect">
                                  <p:stCondLst>
                                    <p:cond delay="0"/>
                                  </p:stCondLst>
                                  <p:childTnLst>
                                    <p:animMotion origin="layout" path="M 2.22222E-6 -4.81481E-6 L -0.41945 -0.15324 " pathEditMode="relative" rAng="0" ptsTypes="AA">
                                      <p:cBhvr>
                                        <p:cTn id="26" dur="2000" fill="hold"/>
                                        <p:tgtEl>
                                          <p:spTgt spid="65555"/>
                                        </p:tgtEl>
                                        <p:attrNameLst>
                                          <p:attrName>ppt_x</p:attrName>
                                          <p:attrName>ppt_y</p:attrName>
                                        </p:attrNameLst>
                                      </p:cBhvr>
                                      <p:rCtr x="-210" y="-77"/>
                                    </p:animMotion>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grpId="0" nodeType="clickEffect">
                                  <p:stCondLst>
                                    <p:cond delay="0"/>
                                  </p:stCondLst>
                                  <p:childTnLst>
                                    <p:animMotion origin="layout" path="M 2.22222E-6 -2.59259E-6 L -0.92344 0.00417 " pathEditMode="relative" rAng="0" ptsTypes="AA">
                                      <p:cBhvr>
                                        <p:cTn id="30" dur="2000" fill="hold"/>
                                        <p:tgtEl>
                                          <p:spTgt spid="65543"/>
                                        </p:tgtEl>
                                        <p:attrNameLst>
                                          <p:attrName>ppt_x</p:attrName>
                                          <p:attrName>ppt_y</p:attrName>
                                        </p:attrNameLst>
                                      </p:cBhvr>
                                      <p:rCtr x="-462" y="2"/>
                                    </p:animMotion>
                                  </p:childTnLst>
                                </p:cTn>
                              </p:par>
                            </p:childTnLst>
                          </p:cTn>
                        </p:par>
                      </p:childTnLst>
                    </p:cTn>
                  </p:par>
                  <p:par>
                    <p:cTn id="31" fill="hold">
                      <p:stCondLst>
                        <p:cond delay="indefinite"/>
                      </p:stCondLst>
                      <p:childTnLst>
                        <p:par>
                          <p:cTn id="32" fill="hold">
                            <p:stCondLst>
                              <p:cond delay="0"/>
                            </p:stCondLst>
                            <p:childTnLst>
                              <p:par>
                                <p:cTn id="33" presetID="35" presetClass="path" presetSubtype="0" accel="50000" decel="50000" fill="hold" grpId="0" nodeType="clickEffect">
                                  <p:stCondLst>
                                    <p:cond delay="0"/>
                                  </p:stCondLst>
                                  <p:childTnLst>
                                    <p:animMotion origin="layout" path="M 2.22222E-6 1.11111E-6 L -0.91563 0.02546 " pathEditMode="relative" rAng="0" ptsTypes="AA">
                                      <p:cBhvr>
                                        <p:cTn id="34" dur="2000" fill="hold"/>
                                        <p:tgtEl>
                                          <p:spTgt spid="65552"/>
                                        </p:tgtEl>
                                        <p:attrNameLst>
                                          <p:attrName>ppt_x</p:attrName>
                                          <p:attrName>ppt_y</p:attrName>
                                        </p:attrNameLst>
                                      </p:cBhvr>
                                      <p:rCtr x="-458" y="13"/>
                                    </p:animMotion>
                                  </p:childTnLst>
                                </p:cTn>
                              </p:par>
                            </p:childTnLst>
                          </p:cTn>
                        </p:par>
                      </p:childTnLst>
                    </p:cTn>
                  </p:par>
                  <p:par>
                    <p:cTn id="35" fill="hold">
                      <p:stCondLst>
                        <p:cond delay="indefinite"/>
                      </p:stCondLst>
                      <p:childTnLst>
                        <p:par>
                          <p:cTn id="36" fill="hold">
                            <p:stCondLst>
                              <p:cond delay="0"/>
                            </p:stCondLst>
                            <p:childTnLst>
                              <p:par>
                                <p:cTn id="37" presetID="35" presetClass="path" presetSubtype="0" accel="50000" decel="50000" fill="hold" grpId="0" nodeType="clickEffect">
                                  <p:stCondLst>
                                    <p:cond delay="0"/>
                                  </p:stCondLst>
                                  <p:childTnLst>
                                    <p:animMotion origin="layout" path="M 2.22222E-6 3.33333E-6 L -0.41945 -0.23727 " pathEditMode="relative" rAng="0" ptsTypes="AA">
                                      <p:cBhvr>
                                        <p:cTn id="38" dur="2000" fill="hold"/>
                                        <p:tgtEl>
                                          <p:spTgt spid="65556"/>
                                        </p:tgtEl>
                                        <p:attrNameLst>
                                          <p:attrName>ppt_x</p:attrName>
                                          <p:attrName>ppt_y</p:attrName>
                                        </p:attrNameLst>
                                      </p:cBhvr>
                                      <p:rCtr x="-210" y="-119"/>
                                    </p:animMotion>
                                  </p:childTnLst>
                                </p:cTn>
                              </p:par>
                            </p:childTnLst>
                          </p:cTn>
                        </p:par>
                      </p:childTnLst>
                    </p:cTn>
                  </p:par>
                  <p:par>
                    <p:cTn id="39" fill="hold">
                      <p:stCondLst>
                        <p:cond delay="indefinite"/>
                      </p:stCondLst>
                      <p:childTnLst>
                        <p:par>
                          <p:cTn id="40" fill="hold">
                            <p:stCondLst>
                              <p:cond delay="0"/>
                            </p:stCondLst>
                            <p:childTnLst>
                              <p:par>
                                <p:cTn id="41" presetID="35" presetClass="path" presetSubtype="0" accel="50000" decel="50000" fill="hold" grpId="0" nodeType="clickEffect">
                                  <p:stCondLst>
                                    <p:cond delay="0"/>
                                  </p:stCondLst>
                                  <p:childTnLst>
                                    <p:animMotion origin="layout" path="M 2.22222E-6 -2.59259E-6 L -0.91563 -0.04838 " pathEditMode="relative" rAng="0" ptsTypes="AA">
                                      <p:cBhvr>
                                        <p:cTn id="42" dur="2000" fill="hold"/>
                                        <p:tgtEl>
                                          <p:spTgt spid="65553"/>
                                        </p:tgtEl>
                                        <p:attrNameLst>
                                          <p:attrName>ppt_x</p:attrName>
                                          <p:attrName>ppt_y</p:attrName>
                                        </p:attrNameLst>
                                      </p:cBhvr>
                                      <p:rCtr x="-458" y="-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43" grpId="0" animBg="1"/>
      <p:bldP spid="65546" grpId="0" animBg="1"/>
      <p:bldP spid="65547" grpId="0" animBg="1"/>
      <p:bldP spid="65548" grpId="0" animBg="1"/>
      <p:bldP spid="65552" grpId="0" animBg="1"/>
      <p:bldP spid="65553" grpId="0" animBg="1"/>
      <p:bldP spid="65554" grpId="0" animBg="1"/>
      <p:bldP spid="65555" grpId="0" animBg="1"/>
      <p:bldP spid="655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8937360" cy="6555637"/>
        </p:xfrm>
        <a:graphic>
          <a:graphicData uri="http://schemas.openxmlformats.org/drawingml/2006/table">
            <a:tbl>
              <a:tblPr/>
              <a:tblGrid>
                <a:gridCol w="1043608"/>
                <a:gridCol w="1152128"/>
                <a:gridCol w="363774"/>
                <a:gridCol w="1275570"/>
                <a:gridCol w="88848"/>
                <a:gridCol w="1186722"/>
                <a:gridCol w="1275570"/>
                <a:gridCol w="1275570"/>
                <a:gridCol w="1275570"/>
              </a:tblGrid>
              <a:tr h="616153">
                <a:tc>
                  <a:txBody>
                    <a:bodyPr/>
                    <a:lstStyle/>
                    <a:p>
                      <a:pPr rtl="0"/>
                      <a:r>
                        <a:rPr lang="en-AU" sz="1200" b="1" dirty="0"/>
                        <a:t>Week</a:t>
                      </a:r>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rtl="0"/>
                      <a:r>
                        <a:rPr lang="en-AU" sz="1200" b="1" dirty="0"/>
                        <a:t>Starting Monday</a:t>
                      </a:r>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gridSpan="2">
                  <a:txBody>
                    <a:bodyPr/>
                    <a:lstStyle/>
                    <a:p>
                      <a:pPr rtl="0"/>
                      <a:r>
                        <a:rPr lang="en-AU" sz="1200" b="1" dirty="0"/>
                        <a:t>Learning material</a:t>
                      </a:r>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b="1" dirty="0"/>
                        <a:t>Practicals: On-campus students Fri 2 pm</a:t>
                      </a:r>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b="1"/>
                        <a:t>Practicals: Off campus students</a:t>
                      </a:r>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b="1"/>
                        <a:t>Quiz</a:t>
                      </a:r>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b="1"/>
                        <a:t>Quiz due date </a:t>
                      </a:r>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7488">
                <a:tc>
                  <a:txBody>
                    <a:bodyPr/>
                    <a:lstStyle/>
                    <a:p>
                      <a:pPr rtl="0"/>
                      <a:r>
                        <a:rPr lang="en-AU" sz="1200" dirty="0"/>
                        <a:t>Week 1</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dirty="0"/>
                        <a:t>20 Feb</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lgn="ctr" rtl="0"/>
                      <a:r>
                        <a:rPr lang="en-AU" sz="1200" b="1" dirty="0" smtClean="0"/>
                        <a:t>Mechanics</a:t>
                      </a:r>
                      <a:endParaRPr lang="en-AU" sz="1200" b="1" dirty="0"/>
                    </a:p>
                  </a:txBody>
                  <a:tcPr marL="16656" marR="16656" marT="8328" marB="8328"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rtl="0"/>
                      <a:r>
                        <a:rPr lang="en-US" sz="1200" dirty="0" smtClean="0"/>
                        <a:t>Introduction/Vectors</a:t>
                      </a:r>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1 </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12 Mar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7488">
                <a:tc>
                  <a:txBody>
                    <a:bodyPr/>
                    <a:lstStyle/>
                    <a:p>
                      <a:pPr rtl="0"/>
                      <a:r>
                        <a:rPr lang="en-AU" sz="1200"/>
                        <a:t>Week 2</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dirty="0"/>
                        <a:t>27 Feb</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gridSpan="2">
                  <a:txBody>
                    <a:bodyPr/>
                    <a:lstStyle/>
                    <a:p>
                      <a:pPr rtl="0"/>
                      <a:r>
                        <a:rPr lang="en-AU" sz="1200"/>
                        <a:t>Motion</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Lab 1</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2</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12 Mar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820">
                <a:tc>
                  <a:txBody>
                    <a:bodyPr/>
                    <a:lstStyle/>
                    <a:p>
                      <a:pPr rtl="0"/>
                      <a:r>
                        <a:rPr lang="en-AU" sz="1200"/>
                        <a:t>Week 3</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dirty="0"/>
                        <a:t>5 Mar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gridSpan="2">
                  <a:txBody>
                    <a:bodyPr/>
                    <a:lstStyle/>
                    <a:p>
                      <a:pPr rtl="0"/>
                      <a:r>
                        <a:rPr lang="en-AU" sz="1200"/>
                        <a:t>Circular motion and Newtons laws</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Lab 2</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3</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19 Mar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820">
                <a:tc>
                  <a:txBody>
                    <a:bodyPr/>
                    <a:lstStyle/>
                    <a:p>
                      <a:pPr rtl="0"/>
                      <a:r>
                        <a:rPr lang="en-AU" sz="1200"/>
                        <a:t>Week 4</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dirty="0"/>
                        <a:t>12 Mar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gridSpan="2">
                  <a:txBody>
                    <a:bodyPr/>
                    <a:lstStyle/>
                    <a:p>
                      <a:pPr rtl="0"/>
                      <a:r>
                        <a:rPr lang="en-AU" sz="1200"/>
                        <a:t>Work, energy and power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Lab 3</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4</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26 Mar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820">
                <a:tc>
                  <a:txBody>
                    <a:bodyPr/>
                    <a:lstStyle/>
                    <a:p>
                      <a:pPr rtl="0"/>
                      <a:r>
                        <a:rPr lang="en-AU" sz="1200"/>
                        <a:t>Week 5</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dirty="0"/>
                        <a:t>19 Mar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gridSpan="2">
                  <a:txBody>
                    <a:bodyPr/>
                    <a:lstStyle/>
                    <a:p>
                      <a:pPr rtl="0"/>
                      <a:r>
                        <a:rPr lang="en-AU" sz="1200" dirty="0"/>
                        <a:t>SHM and momentum</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Lab 4</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5</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2 Apr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6153">
                <a:tc>
                  <a:txBody>
                    <a:bodyPr/>
                    <a:lstStyle/>
                    <a:p>
                      <a:pPr rtl="0"/>
                      <a:r>
                        <a:rPr lang="en-AU" sz="1200"/>
                        <a:t>Week 6</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dirty="0"/>
                        <a:t>26 Mar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gridSpan="2">
                  <a:txBody>
                    <a:bodyPr/>
                    <a:lstStyle/>
                    <a:p>
                      <a:pPr rtl="0"/>
                      <a:r>
                        <a:rPr lang="en-AU" sz="1200" dirty="0"/>
                        <a:t>Rotational dynamics and elasticity</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b="1" dirty="0"/>
                        <a:t>Mid- </a:t>
                      </a:r>
                      <a:r>
                        <a:rPr lang="en-AU" sz="1200" b="1" dirty="0" smtClean="0"/>
                        <a:t>Trimester </a:t>
                      </a:r>
                      <a:r>
                        <a:rPr lang="en-AU" sz="1200" b="1" dirty="0"/>
                        <a:t>Test covering first half of material</a:t>
                      </a:r>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6</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9 Apr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7488">
                <a:tc>
                  <a:txBody>
                    <a:bodyPr/>
                    <a:lstStyle/>
                    <a:p>
                      <a:pPr rtl="0"/>
                      <a:r>
                        <a:rPr lang="en-AU" sz="1200"/>
                        <a:t> </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rtl="0"/>
                      <a:r>
                        <a:rPr lang="en-AU" sz="1200"/>
                        <a:t> </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AU"/>
                    </a:p>
                  </a:txBody>
                  <a:tcPr/>
                </a:tc>
                <a:tc gridSpan="2">
                  <a:txBody>
                    <a:bodyPr/>
                    <a:lstStyle/>
                    <a:p>
                      <a:pPr rtl="0"/>
                      <a:r>
                        <a:rPr lang="en-AU" sz="1200"/>
                        <a:t> </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AU"/>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rtl="0"/>
                      <a:r>
                        <a:rPr lang="en-AU" sz="1200"/>
                        <a:t> </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rtl="0"/>
                      <a:r>
                        <a:rPr lang="en-AU" sz="1200" dirty="0"/>
                        <a:t> </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17488">
                <a:tc>
                  <a:txBody>
                    <a:bodyPr/>
                    <a:lstStyle/>
                    <a:p>
                      <a:pPr rtl="0"/>
                      <a:r>
                        <a:rPr lang="en-AU" sz="1200"/>
                        <a:t>Week 7</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2 Apr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pPr algn="ctr" rtl="0"/>
                      <a:r>
                        <a:rPr lang="en-AU" sz="1200" b="1" dirty="0" smtClean="0"/>
                        <a:t>Electricity</a:t>
                      </a:r>
                      <a:endParaRPr lang="en-AU" sz="1200" b="1" dirty="0"/>
                    </a:p>
                  </a:txBody>
                  <a:tcPr marL="16656" marR="16656" marT="8328" marB="8328"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rtl="0"/>
                      <a:r>
                        <a:rPr lang="en-AU" sz="1200"/>
                        <a:t>Electrostatics</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AU"/>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7</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16 Apr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820">
                <a:tc gridSpan="2">
                  <a:txBody>
                    <a:bodyPr/>
                    <a:lstStyle/>
                    <a:p>
                      <a:pPr rtl="0"/>
                      <a:r>
                        <a:rPr lang="en-AU" sz="1200" b="1" dirty="0"/>
                        <a:t>Mid semester break (three weeks)</a:t>
                      </a:r>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AU"/>
                    </a:p>
                  </a:txBody>
                  <a:tcPr/>
                </a:tc>
                <a:tc gridSpan="6">
                  <a:txBody>
                    <a:bodyPr/>
                    <a:lstStyle/>
                    <a:p>
                      <a:pPr algn="ctr" rtl="0"/>
                      <a:r>
                        <a:rPr lang="en-AU" sz="1200" b="1" dirty="0"/>
                        <a:t>4 day Intensive school 10-13 April</a:t>
                      </a:r>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AU"/>
                    </a:p>
                  </a:txBody>
                  <a:tcPr/>
                </a:tc>
                <a:tc hMerge="1">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AU"/>
                    </a:p>
                  </a:txBody>
                  <a:tcPr/>
                </a:tc>
                <a:tc hMerge="1">
                  <a:txBody>
                    <a:bodyPr/>
                    <a:lstStyle/>
                    <a:p>
                      <a:endParaRPr lang="en-AU"/>
                    </a:p>
                  </a:txBody>
                  <a:tcPr/>
                </a:tc>
              </a:tr>
              <a:tr h="416820">
                <a:tc>
                  <a:txBody>
                    <a:bodyPr/>
                    <a:lstStyle/>
                    <a:p>
                      <a:pPr rtl="0"/>
                      <a:r>
                        <a:rPr lang="en-AU" sz="1200"/>
                        <a:t>Week 8</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dirty="0"/>
                        <a:t>23 Apr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pPr rtl="0"/>
                      <a:r>
                        <a:rPr lang="en-AU" sz="1200"/>
                        <a:t>Capacitance and DC circuits</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a:txBody>
                    <a:bodyPr/>
                    <a:lstStyle/>
                    <a:p>
                      <a:pPr rtl="0"/>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8</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7 May</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820">
                <a:tc>
                  <a:txBody>
                    <a:bodyPr/>
                    <a:lstStyle/>
                    <a:p>
                      <a:pPr rtl="0"/>
                      <a:r>
                        <a:rPr lang="en-AU" sz="1200"/>
                        <a:t>Week 9</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30 Apr</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pPr rtl="0"/>
                      <a:r>
                        <a:rPr lang="en-AU" sz="1200"/>
                        <a:t>Resistors and circuit applications</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rtl="0"/>
                      <a:r>
                        <a:rPr lang="en-AU" sz="1200"/>
                        <a:t>Lab 5</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9</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14 May</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7488">
                <a:tc>
                  <a:txBody>
                    <a:bodyPr/>
                    <a:lstStyle/>
                    <a:p>
                      <a:pPr rtl="0"/>
                      <a:r>
                        <a:rPr lang="en-AU" sz="1200"/>
                        <a:t>Week 10</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7 May</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pPr rtl="0"/>
                      <a:r>
                        <a:rPr lang="en-AU" sz="1200"/>
                        <a:t>AC circuits</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rtl="0"/>
                      <a:r>
                        <a:rPr lang="en-AU" sz="1200"/>
                        <a:t>Lab 6</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10</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21 May</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7488">
                <a:tc>
                  <a:txBody>
                    <a:bodyPr/>
                    <a:lstStyle/>
                    <a:p>
                      <a:pPr rtl="0"/>
                      <a:r>
                        <a:rPr lang="en-AU" sz="1200"/>
                        <a:t>Week 11</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14 May</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pPr rtl="0"/>
                      <a:r>
                        <a:rPr lang="en-AU" sz="1200"/>
                        <a:t>LRC circuits</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rtl="0"/>
                      <a:r>
                        <a:rPr lang="en-AU" sz="1200"/>
                        <a:t>Lab 7</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Quiz 11</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a:t>28 May</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0041">
                <a:tc>
                  <a:txBody>
                    <a:bodyPr/>
                    <a:lstStyle/>
                    <a:p>
                      <a:pPr rtl="0"/>
                      <a:r>
                        <a:rPr lang="en-AU" sz="1200"/>
                        <a:t>Week 12</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dirty="0"/>
                        <a:t>21 May</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pPr rtl="0"/>
                      <a:r>
                        <a:rPr lang="en-AU" sz="1200"/>
                        <a:t>Magnetism and electromagnetism</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rtl="0"/>
                      <a:r>
                        <a:rPr lang="en-AU" sz="1200"/>
                        <a:t>Prac catchup- for those students missing a practical</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dirty="0"/>
                        <a:t>Quiz 12</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en-AU" sz="1200" dirty="0"/>
                        <a:t>28 May Quiz results will be taken from </a:t>
                      </a:r>
                      <a:br>
                        <a:rPr lang="en-AU" sz="1200" dirty="0"/>
                      </a:br>
                      <a:r>
                        <a:rPr lang="en-AU" sz="1200" dirty="0" err="1"/>
                        <a:t>Moodle</a:t>
                      </a:r>
                      <a:r>
                        <a:rPr lang="en-AU" sz="1200" dirty="0"/>
                        <a:t> at 11pm on this date.</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820">
                <a:tc>
                  <a:txBody>
                    <a:bodyPr/>
                    <a:lstStyle/>
                    <a:p>
                      <a:pPr rtl="0"/>
                      <a:r>
                        <a:rPr lang="en-AU" sz="1200"/>
                        <a:t>Week 13</a:t>
                      </a:r>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rtl="0"/>
                      <a:r>
                        <a:rPr lang="en-AU" sz="1200" b="1"/>
                        <a:t>Final examination covering for second half of material in examination period</a:t>
                      </a:r>
                      <a:endParaRPr lang="en-AU" sz="120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endParaRPr lang="en-AU" sz="1200" dirty="0"/>
                    </a:p>
                  </a:txBody>
                  <a:tcPr marL="16656" marR="16656" marT="8328" marB="83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772400" cy="1143000"/>
          </a:xfrm>
        </p:spPr>
        <p:txBody>
          <a:bodyPr/>
          <a:lstStyle/>
          <a:p>
            <a:r>
              <a:rPr lang="en-AU" sz="3200" dirty="0" smtClean="0"/>
              <a:t>The vectors can be repositioned..</a:t>
            </a:r>
            <a:r>
              <a:rPr lang="en-AU" sz="2400" dirty="0" smtClean="0"/>
              <a:t>.Can move to origin or add tail to head.  Doesn’t really matter where the engine is on plane – so long as pushing backwards</a:t>
            </a:r>
            <a:r>
              <a:rPr lang="en-AU" sz="3200" dirty="0" smtClean="0"/>
              <a:t>.  </a:t>
            </a:r>
            <a:endParaRPr lang="en-AU" sz="3200" dirty="0"/>
          </a:p>
        </p:txBody>
      </p:sp>
      <p:pic>
        <p:nvPicPr>
          <p:cNvPr id="124930" name="Picture 2" descr="http://www.richard-seaman.com/Aircraft/AirShows/SpaceShipOne2004/StarshipVictoryPass.jpg"/>
          <p:cNvPicPr>
            <a:picLocks noChangeAspect="1" noChangeArrowheads="1"/>
          </p:cNvPicPr>
          <p:nvPr/>
        </p:nvPicPr>
        <p:blipFill>
          <a:blip r:embed="rId3" cstate="print"/>
          <a:srcRect/>
          <a:stretch>
            <a:fillRect/>
          </a:stretch>
        </p:blipFill>
        <p:spPr bwMode="auto">
          <a:xfrm>
            <a:off x="0" y="1484784"/>
            <a:ext cx="3318516" cy="2388519"/>
          </a:xfrm>
          <a:prstGeom prst="rect">
            <a:avLst/>
          </a:prstGeom>
          <a:noFill/>
        </p:spPr>
      </p:pic>
      <p:pic>
        <p:nvPicPr>
          <p:cNvPr id="124932" name="Picture 4" descr="http://i32.tinypic.com/2z5k3te.jpg"/>
          <p:cNvPicPr>
            <a:picLocks noChangeAspect="1" noChangeArrowheads="1"/>
          </p:cNvPicPr>
          <p:nvPr/>
        </p:nvPicPr>
        <p:blipFill>
          <a:blip r:embed="rId4" cstate="print"/>
          <a:srcRect/>
          <a:stretch>
            <a:fillRect/>
          </a:stretch>
        </p:blipFill>
        <p:spPr bwMode="auto">
          <a:xfrm>
            <a:off x="3491880" y="1484784"/>
            <a:ext cx="3325603" cy="2217069"/>
          </a:xfrm>
          <a:prstGeom prst="rect">
            <a:avLst/>
          </a:prstGeom>
          <a:noFill/>
        </p:spPr>
      </p:pic>
      <p:pic>
        <p:nvPicPr>
          <p:cNvPr id="124934" name="Picture 6" descr="http://i30.tinypic.com/300d6yd.jpg"/>
          <p:cNvPicPr>
            <a:picLocks noChangeAspect="1" noChangeArrowheads="1"/>
          </p:cNvPicPr>
          <p:nvPr/>
        </p:nvPicPr>
        <p:blipFill>
          <a:blip r:embed="rId5" cstate="print"/>
          <a:srcRect/>
          <a:stretch>
            <a:fillRect/>
          </a:stretch>
        </p:blipFill>
        <p:spPr bwMode="auto">
          <a:xfrm>
            <a:off x="0" y="3861048"/>
            <a:ext cx="3450367" cy="2293665"/>
          </a:xfrm>
          <a:prstGeom prst="rect">
            <a:avLst/>
          </a:prstGeom>
          <a:noFill/>
        </p:spPr>
      </p:pic>
      <p:pic>
        <p:nvPicPr>
          <p:cNvPr id="124936" name="Picture 8" descr="http://www.mindjunker.com/wp-content/uploads/2012/01/strange-planes17.jpg"/>
          <p:cNvPicPr>
            <a:picLocks noChangeAspect="1" noChangeArrowheads="1"/>
          </p:cNvPicPr>
          <p:nvPr/>
        </p:nvPicPr>
        <p:blipFill>
          <a:blip r:embed="rId6" cstate="print"/>
          <a:srcRect/>
          <a:stretch>
            <a:fillRect/>
          </a:stretch>
        </p:blipFill>
        <p:spPr bwMode="auto">
          <a:xfrm>
            <a:off x="3563888" y="3861048"/>
            <a:ext cx="3240360" cy="2414068"/>
          </a:xfrm>
          <a:prstGeom prst="rect">
            <a:avLst/>
          </a:prstGeom>
          <a:noFill/>
        </p:spPr>
      </p:pic>
      <p:pic>
        <p:nvPicPr>
          <p:cNvPr id="86018" name="Picture 2" descr="http://quarknet.fnal.gov/toolkits/new/graphics/move_vector.jpg"/>
          <p:cNvPicPr>
            <a:picLocks noChangeAspect="1" noChangeArrowheads="1"/>
          </p:cNvPicPr>
          <p:nvPr/>
        </p:nvPicPr>
        <p:blipFill>
          <a:blip r:embed="rId7" cstate="print"/>
          <a:srcRect/>
          <a:stretch>
            <a:fillRect/>
          </a:stretch>
        </p:blipFill>
        <p:spPr bwMode="auto">
          <a:xfrm>
            <a:off x="6948264" y="3789040"/>
            <a:ext cx="2095500" cy="2124075"/>
          </a:xfrm>
          <a:prstGeom prst="rect">
            <a:avLst/>
          </a:prstGeom>
          <a:noFill/>
        </p:spPr>
      </p:pic>
      <p:sp>
        <p:nvSpPr>
          <p:cNvPr id="8" name="Rectangle 7"/>
          <p:cNvSpPr/>
          <p:nvPr/>
        </p:nvSpPr>
        <p:spPr>
          <a:xfrm>
            <a:off x="7020272" y="1412776"/>
            <a:ext cx="2123728" cy="2246769"/>
          </a:xfrm>
          <a:prstGeom prst="rect">
            <a:avLst/>
          </a:prstGeom>
        </p:spPr>
        <p:txBody>
          <a:bodyPr wrap="square">
            <a:spAutoFit/>
          </a:bodyPr>
          <a:lstStyle/>
          <a:p>
            <a:r>
              <a:rPr lang="en-AU" sz="2000" dirty="0" smtClean="0"/>
              <a:t>You can move a vector parallel to itself. The vector from (2,5) to (6,-2) is the same as the one from the origin to (4,-7)</a:t>
            </a:r>
            <a:endParaRPr lang="en-AU"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04800"/>
            <a:ext cx="7772400" cy="1143000"/>
          </a:xfrm>
        </p:spPr>
        <p:txBody>
          <a:bodyPr/>
          <a:lstStyle/>
          <a:p>
            <a:pPr eaLnBrk="1" hangingPunct="1"/>
            <a:r>
              <a:rPr lang="en-AU" sz="4000" b="1" smtClean="0"/>
              <a:t>Vector </a:t>
            </a:r>
            <a:r>
              <a:rPr lang="en-AU" sz="4000" smtClean="0"/>
              <a:t>addition and subtraction- in a straight line 1D.</a:t>
            </a:r>
            <a:endParaRPr lang="en-AU" sz="2800" smtClean="0"/>
          </a:p>
        </p:txBody>
      </p:sp>
      <p:sp>
        <p:nvSpPr>
          <p:cNvPr id="39939" name="Line 3"/>
          <p:cNvSpPr>
            <a:spLocks noChangeShapeType="1"/>
          </p:cNvSpPr>
          <p:nvPr/>
        </p:nvSpPr>
        <p:spPr bwMode="auto">
          <a:xfrm>
            <a:off x="3200400" y="4953000"/>
            <a:ext cx="2590800" cy="0"/>
          </a:xfrm>
          <a:prstGeom prst="line">
            <a:avLst/>
          </a:prstGeom>
          <a:noFill/>
          <a:ln w="76200">
            <a:solidFill>
              <a:srgbClr val="000099"/>
            </a:solidFill>
            <a:round/>
            <a:headEnd/>
            <a:tailEnd type="triangle" w="med" len="med"/>
          </a:ln>
        </p:spPr>
        <p:txBody>
          <a:bodyPr/>
          <a:lstStyle/>
          <a:p>
            <a:endParaRPr lang="en-AU"/>
          </a:p>
        </p:txBody>
      </p:sp>
      <p:sp>
        <p:nvSpPr>
          <p:cNvPr id="39940" name="Line 4"/>
          <p:cNvSpPr>
            <a:spLocks noChangeShapeType="1"/>
          </p:cNvSpPr>
          <p:nvPr/>
        </p:nvSpPr>
        <p:spPr bwMode="auto">
          <a:xfrm>
            <a:off x="609600" y="4953000"/>
            <a:ext cx="2590800" cy="0"/>
          </a:xfrm>
          <a:prstGeom prst="line">
            <a:avLst/>
          </a:prstGeom>
          <a:noFill/>
          <a:ln w="76200">
            <a:solidFill>
              <a:srgbClr val="FF0000"/>
            </a:solidFill>
            <a:round/>
            <a:headEnd/>
            <a:tailEnd type="triangle" w="med" len="med"/>
          </a:ln>
        </p:spPr>
        <p:txBody>
          <a:bodyPr/>
          <a:lstStyle/>
          <a:p>
            <a:endParaRPr lang="en-AU"/>
          </a:p>
        </p:txBody>
      </p:sp>
      <p:sp>
        <p:nvSpPr>
          <p:cNvPr id="39941" name="Text Box 5"/>
          <p:cNvSpPr txBox="1">
            <a:spLocks noChangeArrowheads="1"/>
          </p:cNvSpPr>
          <p:nvPr/>
        </p:nvSpPr>
        <p:spPr bwMode="auto">
          <a:xfrm>
            <a:off x="3886200" y="5105400"/>
            <a:ext cx="1752600" cy="457200"/>
          </a:xfrm>
          <a:prstGeom prst="rect">
            <a:avLst/>
          </a:prstGeom>
          <a:noFill/>
          <a:ln w="9525">
            <a:noFill/>
            <a:miter lim="800000"/>
            <a:headEnd/>
            <a:tailEnd/>
          </a:ln>
        </p:spPr>
        <p:txBody>
          <a:bodyPr>
            <a:spAutoFit/>
          </a:bodyPr>
          <a:lstStyle/>
          <a:p>
            <a:pPr>
              <a:spcBef>
                <a:spcPct val="50000"/>
              </a:spcBef>
            </a:pPr>
            <a:r>
              <a:rPr lang="en-AU"/>
              <a:t>10 N</a:t>
            </a:r>
          </a:p>
        </p:txBody>
      </p:sp>
      <p:sp>
        <p:nvSpPr>
          <p:cNvPr id="39942" name="Text Box 6"/>
          <p:cNvSpPr txBox="1">
            <a:spLocks noChangeArrowheads="1"/>
          </p:cNvSpPr>
          <p:nvPr/>
        </p:nvSpPr>
        <p:spPr bwMode="auto">
          <a:xfrm>
            <a:off x="1219200" y="5105400"/>
            <a:ext cx="1752600" cy="457200"/>
          </a:xfrm>
          <a:prstGeom prst="rect">
            <a:avLst/>
          </a:prstGeom>
          <a:noFill/>
          <a:ln w="9525">
            <a:noFill/>
            <a:miter lim="800000"/>
            <a:headEnd/>
            <a:tailEnd/>
          </a:ln>
        </p:spPr>
        <p:txBody>
          <a:bodyPr>
            <a:spAutoFit/>
          </a:bodyPr>
          <a:lstStyle/>
          <a:p>
            <a:pPr>
              <a:spcBef>
                <a:spcPct val="50000"/>
              </a:spcBef>
            </a:pPr>
            <a:r>
              <a:rPr lang="en-AU"/>
              <a:t>10 N</a:t>
            </a:r>
          </a:p>
        </p:txBody>
      </p:sp>
      <p:sp>
        <p:nvSpPr>
          <p:cNvPr id="39943" name="Line 7"/>
          <p:cNvSpPr>
            <a:spLocks noChangeShapeType="1"/>
          </p:cNvSpPr>
          <p:nvPr/>
        </p:nvSpPr>
        <p:spPr bwMode="auto">
          <a:xfrm flipV="1">
            <a:off x="609600" y="6019800"/>
            <a:ext cx="5181600" cy="0"/>
          </a:xfrm>
          <a:prstGeom prst="line">
            <a:avLst/>
          </a:prstGeom>
          <a:noFill/>
          <a:ln w="76200">
            <a:solidFill>
              <a:schemeClr val="tx1"/>
            </a:solidFill>
            <a:round/>
            <a:headEnd/>
            <a:tailEnd type="triangle" w="med" len="med"/>
          </a:ln>
        </p:spPr>
        <p:txBody>
          <a:bodyPr/>
          <a:lstStyle/>
          <a:p>
            <a:endParaRPr lang="en-AU"/>
          </a:p>
        </p:txBody>
      </p:sp>
      <p:sp>
        <p:nvSpPr>
          <p:cNvPr id="39944" name="Text Box 8"/>
          <p:cNvSpPr txBox="1">
            <a:spLocks noChangeArrowheads="1"/>
          </p:cNvSpPr>
          <p:nvPr/>
        </p:nvSpPr>
        <p:spPr bwMode="auto">
          <a:xfrm>
            <a:off x="2667000" y="6172200"/>
            <a:ext cx="1752600" cy="457200"/>
          </a:xfrm>
          <a:prstGeom prst="rect">
            <a:avLst/>
          </a:prstGeom>
          <a:noFill/>
          <a:ln w="9525">
            <a:noFill/>
            <a:miter lim="800000"/>
            <a:headEnd/>
            <a:tailEnd/>
          </a:ln>
        </p:spPr>
        <p:txBody>
          <a:bodyPr>
            <a:spAutoFit/>
          </a:bodyPr>
          <a:lstStyle/>
          <a:p>
            <a:pPr>
              <a:spcBef>
                <a:spcPct val="50000"/>
              </a:spcBef>
            </a:pPr>
            <a:r>
              <a:rPr lang="en-AU"/>
              <a:t>20 N</a:t>
            </a:r>
          </a:p>
        </p:txBody>
      </p:sp>
      <p:sp>
        <p:nvSpPr>
          <p:cNvPr id="39945" name="Text Box 9"/>
          <p:cNvSpPr txBox="1">
            <a:spLocks noChangeArrowheads="1"/>
          </p:cNvSpPr>
          <p:nvPr/>
        </p:nvSpPr>
        <p:spPr bwMode="auto">
          <a:xfrm>
            <a:off x="5997575" y="5321300"/>
            <a:ext cx="3146425" cy="1190625"/>
          </a:xfrm>
          <a:prstGeom prst="rect">
            <a:avLst/>
          </a:prstGeom>
          <a:solidFill>
            <a:schemeClr val="bg1"/>
          </a:solidFill>
          <a:ln w="9525">
            <a:noFill/>
            <a:miter lim="800000"/>
            <a:headEnd/>
            <a:tailEnd/>
          </a:ln>
        </p:spPr>
        <p:txBody>
          <a:bodyPr>
            <a:spAutoFit/>
          </a:bodyPr>
          <a:lstStyle/>
          <a:p>
            <a:pPr>
              <a:spcBef>
                <a:spcPct val="50000"/>
              </a:spcBef>
            </a:pPr>
            <a:r>
              <a:rPr lang="en-AU" sz="3600"/>
              <a:t>The resultant force is +20 N.</a:t>
            </a:r>
          </a:p>
        </p:txBody>
      </p:sp>
      <p:sp>
        <p:nvSpPr>
          <p:cNvPr id="39946" name="AutoShape 10"/>
          <p:cNvSpPr>
            <a:spLocks noChangeArrowheads="1"/>
          </p:cNvSpPr>
          <p:nvPr/>
        </p:nvSpPr>
        <p:spPr bwMode="auto">
          <a:xfrm>
            <a:off x="3657600" y="1600200"/>
            <a:ext cx="5105400" cy="1905000"/>
          </a:xfrm>
          <a:prstGeom prst="wedgeRoundRectCallout">
            <a:avLst>
              <a:gd name="adj1" fmla="val -69963"/>
              <a:gd name="adj2" fmla="val 16750"/>
              <a:gd name="adj3" fmla="val 16667"/>
            </a:avLst>
          </a:prstGeom>
          <a:solidFill>
            <a:schemeClr val="bg1"/>
          </a:solidFill>
          <a:ln w="9525">
            <a:solidFill>
              <a:schemeClr val="bg1"/>
            </a:solidFill>
            <a:miter lim="800000"/>
            <a:headEnd/>
            <a:tailEnd/>
          </a:ln>
        </p:spPr>
        <p:txBody>
          <a:bodyPr/>
          <a:lstStyle/>
          <a:p>
            <a:pPr algn="ctr"/>
            <a:r>
              <a:rPr lang="en-AU" sz="2800" b="1"/>
              <a:t>The vector produced by adding or subtracting two or more other vectors is called the resultant</a:t>
            </a:r>
          </a:p>
        </p:txBody>
      </p:sp>
      <p:pic>
        <p:nvPicPr>
          <p:cNvPr id="39947" name="Picture 11" descr="pe01832_"/>
          <p:cNvPicPr>
            <a:picLocks noChangeAspect="1" noChangeArrowheads="1"/>
          </p:cNvPicPr>
          <p:nvPr/>
        </p:nvPicPr>
        <p:blipFill>
          <a:blip r:embed="rId3" cstate="print"/>
          <a:srcRect/>
          <a:stretch>
            <a:fillRect/>
          </a:stretch>
        </p:blipFill>
        <p:spPr bwMode="auto">
          <a:xfrm>
            <a:off x="609600" y="2133600"/>
            <a:ext cx="2744788" cy="250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8748713" cy="1143000"/>
          </a:xfrm>
        </p:spPr>
        <p:txBody>
          <a:bodyPr/>
          <a:lstStyle/>
          <a:p>
            <a:pPr eaLnBrk="1" hangingPunct="1"/>
            <a:r>
              <a:rPr lang="en-AU" sz="3200" dirty="0" smtClean="0"/>
              <a:t>Vector </a:t>
            </a:r>
            <a:r>
              <a:rPr lang="en-US" sz="3200" dirty="0" smtClean="0"/>
              <a:t>subtraction in a straight line (1D)</a:t>
            </a:r>
            <a:endParaRPr lang="en-AU" sz="3200" b="1" dirty="0" smtClean="0"/>
          </a:p>
        </p:txBody>
      </p:sp>
      <p:sp>
        <p:nvSpPr>
          <p:cNvPr id="40963" name="Line 3"/>
          <p:cNvSpPr>
            <a:spLocks noChangeShapeType="1"/>
          </p:cNvSpPr>
          <p:nvPr/>
        </p:nvSpPr>
        <p:spPr bwMode="auto">
          <a:xfrm>
            <a:off x="1498600" y="2984500"/>
            <a:ext cx="2590800" cy="0"/>
          </a:xfrm>
          <a:prstGeom prst="line">
            <a:avLst/>
          </a:prstGeom>
          <a:noFill/>
          <a:ln w="76200">
            <a:solidFill>
              <a:srgbClr val="FF0000"/>
            </a:solidFill>
            <a:round/>
            <a:headEnd/>
            <a:tailEnd type="triangle" w="med" len="med"/>
          </a:ln>
        </p:spPr>
        <p:txBody>
          <a:bodyPr/>
          <a:lstStyle/>
          <a:p>
            <a:endParaRPr lang="en-AU"/>
          </a:p>
        </p:txBody>
      </p:sp>
      <p:sp>
        <p:nvSpPr>
          <p:cNvPr id="40964" name="Text Box 4"/>
          <p:cNvSpPr txBox="1">
            <a:spLocks noChangeArrowheads="1"/>
          </p:cNvSpPr>
          <p:nvPr/>
        </p:nvSpPr>
        <p:spPr bwMode="auto">
          <a:xfrm>
            <a:off x="2108200" y="3136900"/>
            <a:ext cx="1752600" cy="519113"/>
          </a:xfrm>
          <a:prstGeom prst="rect">
            <a:avLst/>
          </a:prstGeom>
          <a:noFill/>
          <a:ln w="9525">
            <a:noFill/>
            <a:miter lim="800000"/>
            <a:headEnd/>
            <a:tailEnd/>
          </a:ln>
        </p:spPr>
        <p:txBody>
          <a:bodyPr>
            <a:spAutoFit/>
          </a:bodyPr>
          <a:lstStyle/>
          <a:p>
            <a:pPr>
              <a:spcBef>
                <a:spcPct val="50000"/>
              </a:spcBef>
            </a:pPr>
            <a:r>
              <a:rPr lang="en-AU" sz="2800"/>
              <a:t>10</a:t>
            </a:r>
            <a:r>
              <a:rPr lang="en-US" sz="2800"/>
              <a:t> N</a:t>
            </a:r>
            <a:endParaRPr lang="en-AU" sz="2800"/>
          </a:p>
        </p:txBody>
      </p:sp>
      <p:sp>
        <p:nvSpPr>
          <p:cNvPr id="40965" name="Line 5"/>
          <p:cNvSpPr>
            <a:spLocks noChangeShapeType="1"/>
          </p:cNvSpPr>
          <p:nvPr/>
        </p:nvSpPr>
        <p:spPr bwMode="auto">
          <a:xfrm>
            <a:off x="4068763" y="5678488"/>
            <a:ext cx="1511300" cy="12700"/>
          </a:xfrm>
          <a:prstGeom prst="line">
            <a:avLst/>
          </a:prstGeom>
          <a:noFill/>
          <a:ln w="76200">
            <a:solidFill>
              <a:schemeClr val="tx1"/>
            </a:solidFill>
            <a:round/>
            <a:headEnd/>
            <a:tailEnd type="triangle" w="med" len="med"/>
          </a:ln>
        </p:spPr>
        <p:txBody>
          <a:bodyPr/>
          <a:lstStyle/>
          <a:p>
            <a:endParaRPr lang="en-AU"/>
          </a:p>
        </p:txBody>
      </p:sp>
      <p:sp>
        <p:nvSpPr>
          <p:cNvPr id="40966" name="Text Box 6"/>
          <p:cNvSpPr txBox="1">
            <a:spLocks noChangeArrowheads="1"/>
          </p:cNvSpPr>
          <p:nvPr/>
        </p:nvSpPr>
        <p:spPr bwMode="auto">
          <a:xfrm>
            <a:off x="3708400" y="6045200"/>
            <a:ext cx="2628900" cy="457200"/>
          </a:xfrm>
          <a:prstGeom prst="rect">
            <a:avLst/>
          </a:prstGeom>
          <a:noFill/>
          <a:ln w="9525">
            <a:noFill/>
            <a:miter lim="800000"/>
            <a:headEnd/>
            <a:tailEnd/>
          </a:ln>
        </p:spPr>
        <p:txBody>
          <a:bodyPr>
            <a:spAutoFit/>
          </a:bodyPr>
          <a:lstStyle/>
          <a:p>
            <a:pPr>
              <a:spcBef>
                <a:spcPct val="50000"/>
              </a:spcBef>
            </a:pPr>
            <a:r>
              <a:rPr lang="en-US"/>
              <a:t>Answer = 6 N</a:t>
            </a:r>
            <a:endParaRPr lang="en-AU"/>
          </a:p>
        </p:txBody>
      </p:sp>
      <p:sp>
        <p:nvSpPr>
          <p:cNvPr id="40967" name="Text Box 8"/>
          <p:cNvSpPr txBox="1">
            <a:spLocks noChangeArrowheads="1"/>
          </p:cNvSpPr>
          <p:nvPr/>
        </p:nvSpPr>
        <p:spPr bwMode="auto">
          <a:xfrm>
            <a:off x="4478338" y="2705100"/>
            <a:ext cx="384175" cy="519113"/>
          </a:xfrm>
          <a:prstGeom prst="rect">
            <a:avLst/>
          </a:prstGeom>
          <a:noFill/>
          <a:ln w="25400">
            <a:noFill/>
            <a:miter lim="800000"/>
            <a:headEnd/>
            <a:tailEnd/>
          </a:ln>
        </p:spPr>
        <p:txBody>
          <a:bodyPr wrap="none">
            <a:spAutoFit/>
          </a:bodyPr>
          <a:lstStyle/>
          <a:p>
            <a:pPr algn="ctr" eaLnBrk="0" hangingPunct="0"/>
            <a:r>
              <a:rPr lang="en-US" sz="2800"/>
              <a:t>+</a:t>
            </a:r>
            <a:endParaRPr lang="en-AU" sz="2800"/>
          </a:p>
        </p:txBody>
      </p:sp>
      <p:sp>
        <p:nvSpPr>
          <p:cNvPr id="40968" name="Line 9"/>
          <p:cNvSpPr>
            <a:spLocks noChangeShapeType="1"/>
          </p:cNvSpPr>
          <p:nvPr/>
        </p:nvSpPr>
        <p:spPr bwMode="auto">
          <a:xfrm>
            <a:off x="3511550" y="4273550"/>
            <a:ext cx="2590800" cy="0"/>
          </a:xfrm>
          <a:prstGeom prst="line">
            <a:avLst/>
          </a:prstGeom>
          <a:noFill/>
          <a:ln w="76200">
            <a:solidFill>
              <a:srgbClr val="FF0000"/>
            </a:solidFill>
            <a:round/>
            <a:headEnd/>
            <a:tailEnd type="triangle" w="med" len="med"/>
          </a:ln>
        </p:spPr>
        <p:txBody>
          <a:bodyPr/>
          <a:lstStyle/>
          <a:p>
            <a:endParaRPr lang="en-AU"/>
          </a:p>
        </p:txBody>
      </p:sp>
      <p:sp>
        <p:nvSpPr>
          <p:cNvPr id="40969" name="Text Box 10"/>
          <p:cNvSpPr txBox="1">
            <a:spLocks noChangeArrowheads="1"/>
          </p:cNvSpPr>
          <p:nvPr/>
        </p:nvSpPr>
        <p:spPr bwMode="auto">
          <a:xfrm>
            <a:off x="2976563" y="4516438"/>
            <a:ext cx="3321050" cy="519112"/>
          </a:xfrm>
          <a:prstGeom prst="rect">
            <a:avLst/>
          </a:prstGeom>
          <a:noFill/>
          <a:ln w="25400">
            <a:noFill/>
            <a:miter lim="800000"/>
            <a:headEnd/>
            <a:tailEnd/>
          </a:ln>
        </p:spPr>
        <p:txBody>
          <a:bodyPr wrap="none">
            <a:spAutoFit/>
          </a:bodyPr>
          <a:lstStyle/>
          <a:p>
            <a:pPr algn="ctr" eaLnBrk="0" hangingPunct="0"/>
            <a:r>
              <a:rPr lang="en-US" sz="2800"/>
              <a:t>Add them head-to-tail</a:t>
            </a:r>
            <a:endParaRPr lang="en-AU" sz="2800"/>
          </a:p>
        </p:txBody>
      </p:sp>
      <p:sp>
        <p:nvSpPr>
          <p:cNvPr id="40970" name="Line 11"/>
          <p:cNvSpPr>
            <a:spLocks noChangeShapeType="1"/>
          </p:cNvSpPr>
          <p:nvPr/>
        </p:nvSpPr>
        <p:spPr bwMode="auto">
          <a:xfrm>
            <a:off x="5208588" y="1728788"/>
            <a:ext cx="1062037" cy="12700"/>
          </a:xfrm>
          <a:prstGeom prst="line">
            <a:avLst/>
          </a:prstGeom>
          <a:noFill/>
          <a:ln w="76200">
            <a:solidFill>
              <a:schemeClr val="accent2"/>
            </a:solidFill>
            <a:round/>
            <a:headEnd/>
            <a:tailEnd type="triangle" w="med" len="med"/>
          </a:ln>
        </p:spPr>
        <p:txBody>
          <a:bodyPr/>
          <a:lstStyle/>
          <a:p>
            <a:endParaRPr lang="en-AU"/>
          </a:p>
        </p:txBody>
      </p:sp>
      <p:sp>
        <p:nvSpPr>
          <p:cNvPr id="40971" name="Line 12"/>
          <p:cNvSpPr>
            <a:spLocks noChangeShapeType="1"/>
          </p:cNvSpPr>
          <p:nvPr/>
        </p:nvSpPr>
        <p:spPr bwMode="auto">
          <a:xfrm>
            <a:off x="1528763" y="1741488"/>
            <a:ext cx="2590800" cy="0"/>
          </a:xfrm>
          <a:prstGeom prst="line">
            <a:avLst/>
          </a:prstGeom>
          <a:noFill/>
          <a:ln w="76200">
            <a:solidFill>
              <a:srgbClr val="FF0000"/>
            </a:solidFill>
            <a:round/>
            <a:headEnd/>
            <a:tailEnd type="triangle" w="med" len="med"/>
          </a:ln>
        </p:spPr>
        <p:txBody>
          <a:bodyPr/>
          <a:lstStyle/>
          <a:p>
            <a:endParaRPr lang="en-AU"/>
          </a:p>
        </p:txBody>
      </p:sp>
      <p:sp>
        <p:nvSpPr>
          <p:cNvPr id="40972" name="Text Box 13"/>
          <p:cNvSpPr txBox="1">
            <a:spLocks noChangeArrowheads="1"/>
          </p:cNvSpPr>
          <p:nvPr/>
        </p:nvSpPr>
        <p:spPr bwMode="auto">
          <a:xfrm>
            <a:off x="5248275" y="1857375"/>
            <a:ext cx="1752600" cy="519113"/>
          </a:xfrm>
          <a:prstGeom prst="rect">
            <a:avLst/>
          </a:prstGeom>
          <a:noFill/>
          <a:ln w="9525">
            <a:noFill/>
            <a:miter lim="800000"/>
            <a:headEnd/>
            <a:tailEnd/>
          </a:ln>
        </p:spPr>
        <p:txBody>
          <a:bodyPr>
            <a:spAutoFit/>
          </a:bodyPr>
          <a:lstStyle/>
          <a:p>
            <a:pPr>
              <a:spcBef>
                <a:spcPct val="50000"/>
              </a:spcBef>
            </a:pPr>
            <a:r>
              <a:rPr lang="en-US" sz="2800"/>
              <a:t>4 N</a:t>
            </a:r>
            <a:endParaRPr lang="en-AU" sz="2800"/>
          </a:p>
        </p:txBody>
      </p:sp>
      <p:sp>
        <p:nvSpPr>
          <p:cNvPr id="40973" name="Text Box 14"/>
          <p:cNvSpPr txBox="1">
            <a:spLocks noChangeArrowheads="1"/>
          </p:cNvSpPr>
          <p:nvPr/>
        </p:nvSpPr>
        <p:spPr bwMode="auto">
          <a:xfrm>
            <a:off x="2138363" y="1893888"/>
            <a:ext cx="1752600" cy="519112"/>
          </a:xfrm>
          <a:prstGeom prst="rect">
            <a:avLst/>
          </a:prstGeom>
          <a:noFill/>
          <a:ln w="9525">
            <a:noFill/>
            <a:miter lim="800000"/>
            <a:headEnd/>
            <a:tailEnd/>
          </a:ln>
        </p:spPr>
        <p:txBody>
          <a:bodyPr>
            <a:spAutoFit/>
          </a:bodyPr>
          <a:lstStyle/>
          <a:p>
            <a:pPr>
              <a:spcBef>
                <a:spcPct val="50000"/>
              </a:spcBef>
            </a:pPr>
            <a:r>
              <a:rPr lang="en-AU" sz="2800"/>
              <a:t>10</a:t>
            </a:r>
            <a:r>
              <a:rPr lang="en-US" sz="2800"/>
              <a:t> N</a:t>
            </a:r>
            <a:endParaRPr lang="en-AU" sz="2800"/>
          </a:p>
        </p:txBody>
      </p:sp>
      <p:sp>
        <p:nvSpPr>
          <p:cNvPr id="40974" name="Text Box 15"/>
          <p:cNvSpPr txBox="1">
            <a:spLocks noChangeArrowheads="1"/>
          </p:cNvSpPr>
          <p:nvPr/>
        </p:nvSpPr>
        <p:spPr bwMode="auto">
          <a:xfrm>
            <a:off x="4492625" y="1433513"/>
            <a:ext cx="303213" cy="519112"/>
          </a:xfrm>
          <a:prstGeom prst="rect">
            <a:avLst/>
          </a:prstGeom>
          <a:noFill/>
          <a:ln w="25400">
            <a:noFill/>
            <a:miter lim="800000"/>
            <a:headEnd/>
            <a:tailEnd/>
          </a:ln>
        </p:spPr>
        <p:txBody>
          <a:bodyPr wrap="none">
            <a:spAutoFit/>
          </a:bodyPr>
          <a:lstStyle/>
          <a:p>
            <a:pPr algn="ctr" eaLnBrk="0" hangingPunct="0"/>
            <a:r>
              <a:rPr lang="en-US" sz="2800"/>
              <a:t>-</a:t>
            </a:r>
            <a:endParaRPr lang="en-AU" sz="2800"/>
          </a:p>
        </p:txBody>
      </p:sp>
      <p:sp>
        <p:nvSpPr>
          <p:cNvPr id="40975" name="Text Box 16"/>
          <p:cNvSpPr txBox="1">
            <a:spLocks noChangeArrowheads="1"/>
          </p:cNvSpPr>
          <p:nvPr/>
        </p:nvSpPr>
        <p:spPr bwMode="auto">
          <a:xfrm>
            <a:off x="0" y="2492375"/>
            <a:ext cx="3225800" cy="519113"/>
          </a:xfrm>
          <a:prstGeom prst="rect">
            <a:avLst/>
          </a:prstGeom>
          <a:noFill/>
          <a:ln w="25400">
            <a:noFill/>
            <a:miter lim="800000"/>
            <a:headEnd/>
            <a:tailEnd/>
          </a:ln>
        </p:spPr>
        <p:txBody>
          <a:bodyPr wrap="none">
            <a:spAutoFit/>
          </a:bodyPr>
          <a:lstStyle/>
          <a:p>
            <a:pPr algn="ctr" eaLnBrk="0" hangingPunct="0"/>
            <a:r>
              <a:rPr lang="en-US" sz="2800" b="1"/>
              <a:t>Add negative vector</a:t>
            </a:r>
            <a:endParaRPr lang="en-AU" sz="2800" b="1"/>
          </a:p>
        </p:txBody>
      </p:sp>
      <p:sp>
        <p:nvSpPr>
          <p:cNvPr id="40976" name="Line 17"/>
          <p:cNvSpPr>
            <a:spLocks noChangeShapeType="1"/>
          </p:cNvSpPr>
          <p:nvPr/>
        </p:nvSpPr>
        <p:spPr bwMode="auto">
          <a:xfrm flipH="1">
            <a:off x="5221288" y="2960688"/>
            <a:ext cx="1062037" cy="12700"/>
          </a:xfrm>
          <a:prstGeom prst="line">
            <a:avLst/>
          </a:prstGeom>
          <a:noFill/>
          <a:ln w="76200">
            <a:solidFill>
              <a:schemeClr val="accent2"/>
            </a:solidFill>
            <a:round/>
            <a:headEnd/>
            <a:tailEnd type="triangle" w="med" len="med"/>
          </a:ln>
        </p:spPr>
        <p:txBody>
          <a:bodyPr/>
          <a:lstStyle/>
          <a:p>
            <a:endParaRPr lang="en-AU"/>
          </a:p>
        </p:txBody>
      </p:sp>
      <p:sp>
        <p:nvSpPr>
          <p:cNvPr id="40977" name="Text Box 18"/>
          <p:cNvSpPr txBox="1">
            <a:spLocks noChangeArrowheads="1"/>
          </p:cNvSpPr>
          <p:nvPr/>
        </p:nvSpPr>
        <p:spPr bwMode="auto">
          <a:xfrm>
            <a:off x="5260975" y="3089275"/>
            <a:ext cx="1752600" cy="519113"/>
          </a:xfrm>
          <a:prstGeom prst="rect">
            <a:avLst/>
          </a:prstGeom>
          <a:noFill/>
          <a:ln w="9525">
            <a:noFill/>
            <a:miter lim="800000"/>
            <a:headEnd/>
            <a:tailEnd/>
          </a:ln>
        </p:spPr>
        <p:txBody>
          <a:bodyPr>
            <a:spAutoFit/>
          </a:bodyPr>
          <a:lstStyle/>
          <a:p>
            <a:pPr>
              <a:spcBef>
                <a:spcPct val="50000"/>
              </a:spcBef>
            </a:pPr>
            <a:r>
              <a:rPr lang="en-US" sz="2800"/>
              <a:t>4 N</a:t>
            </a:r>
            <a:endParaRPr lang="en-AU" sz="2800"/>
          </a:p>
        </p:txBody>
      </p:sp>
      <p:sp>
        <p:nvSpPr>
          <p:cNvPr id="40978" name="Line 19"/>
          <p:cNvSpPr>
            <a:spLocks noChangeShapeType="1"/>
          </p:cNvSpPr>
          <p:nvPr/>
        </p:nvSpPr>
        <p:spPr bwMode="auto">
          <a:xfrm flipH="1">
            <a:off x="5035550" y="4064000"/>
            <a:ext cx="1062038" cy="12700"/>
          </a:xfrm>
          <a:prstGeom prst="line">
            <a:avLst/>
          </a:prstGeom>
          <a:noFill/>
          <a:ln w="76200">
            <a:solidFill>
              <a:schemeClr val="accent2"/>
            </a:solidFill>
            <a:round/>
            <a:headEnd/>
            <a:tailEnd type="triangle" w="med" len="med"/>
          </a:ln>
        </p:spPr>
        <p:txBody>
          <a:bodyPr/>
          <a:lstStyle/>
          <a:p>
            <a:endParaRPr lang="en-AU"/>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7772400" cy="908050"/>
          </a:xfrm>
        </p:spPr>
        <p:txBody>
          <a:bodyPr/>
          <a:lstStyle/>
          <a:p>
            <a:pPr eaLnBrk="1" hangingPunct="1"/>
            <a:r>
              <a:rPr lang="en-US" sz="3200" dirty="0" smtClean="0"/>
              <a:t>Problems with vectors</a:t>
            </a:r>
          </a:p>
        </p:txBody>
      </p:sp>
      <p:pic>
        <p:nvPicPr>
          <p:cNvPr id="41987" name="Picture 4" descr="aeroplanewatch"/>
          <p:cNvPicPr>
            <a:picLocks noGrp="1" noChangeAspect="1" noChangeArrowheads="1"/>
          </p:cNvPicPr>
          <p:nvPr>
            <p:ph type="body" idx="1"/>
          </p:nvPr>
        </p:nvPicPr>
        <p:blipFill>
          <a:blip r:embed="rId3" cstate="print"/>
          <a:srcRect/>
          <a:stretch>
            <a:fillRect/>
          </a:stretch>
        </p:blipFill>
        <p:spPr>
          <a:xfrm>
            <a:off x="684213" y="796925"/>
            <a:ext cx="7775575" cy="6061075"/>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0825" y="333375"/>
            <a:ext cx="8497888" cy="1143000"/>
          </a:xfrm>
        </p:spPr>
        <p:txBody>
          <a:bodyPr/>
          <a:lstStyle/>
          <a:p>
            <a:pPr eaLnBrk="1" hangingPunct="1"/>
            <a:r>
              <a:rPr lang="en-US" sz="3200" dirty="0" smtClean="0"/>
              <a:t>Adding vectors in different directions  (2D)</a:t>
            </a:r>
          </a:p>
        </p:txBody>
      </p:sp>
      <p:pic>
        <p:nvPicPr>
          <p:cNvPr id="43011" name="Picture 4" descr="resultforc"/>
          <p:cNvPicPr>
            <a:picLocks noGrp="1" noChangeAspect="1" noChangeArrowheads="1"/>
          </p:cNvPicPr>
          <p:nvPr>
            <p:ph type="body" idx="1"/>
          </p:nvPr>
        </p:nvPicPr>
        <p:blipFill>
          <a:blip r:embed="rId3" cstate="print"/>
          <a:srcRect/>
          <a:stretch>
            <a:fillRect/>
          </a:stretch>
        </p:blipFill>
        <p:spPr>
          <a:xfrm>
            <a:off x="250825" y="1484313"/>
            <a:ext cx="8642350" cy="5110162"/>
          </a:xfr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vectordirection"/>
          <p:cNvPicPr>
            <a:picLocks noGrp="1" noChangeAspect="1" noChangeArrowheads="1" noCrop="1"/>
          </p:cNvPicPr>
          <p:nvPr>
            <p:ph type="body" idx="1"/>
          </p:nvPr>
        </p:nvPicPr>
        <p:blipFill>
          <a:blip r:embed="rId3" cstate="print"/>
          <a:srcRect/>
          <a:stretch>
            <a:fillRect/>
          </a:stretch>
        </p:blipFill>
        <p:spPr>
          <a:xfrm>
            <a:off x="3135313" y="0"/>
            <a:ext cx="6008687" cy="6858000"/>
          </a:xfrm>
          <a:noFill/>
        </p:spPr>
      </p:pic>
      <p:sp>
        <p:nvSpPr>
          <p:cNvPr id="45059" name="Text Box 5"/>
          <p:cNvSpPr txBox="1">
            <a:spLocks noChangeArrowheads="1"/>
          </p:cNvSpPr>
          <p:nvPr/>
        </p:nvSpPr>
        <p:spPr bwMode="auto">
          <a:xfrm>
            <a:off x="519113" y="1936750"/>
            <a:ext cx="2324100" cy="1739900"/>
          </a:xfrm>
          <a:prstGeom prst="rect">
            <a:avLst/>
          </a:prstGeom>
          <a:noFill/>
          <a:ln w="9525">
            <a:noFill/>
            <a:miter lim="800000"/>
            <a:headEnd/>
            <a:tailEnd/>
          </a:ln>
        </p:spPr>
        <p:txBody>
          <a:bodyPr>
            <a:spAutoFit/>
          </a:bodyPr>
          <a:lstStyle/>
          <a:p>
            <a:r>
              <a:rPr lang="en-US" sz="3600"/>
              <a:t>Unit Circle- Directions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9750" y="260350"/>
            <a:ext cx="7772400" cy="1143000"/>
          </a:xfrm>
        </p:spPr>
        <p:txBody>
          <a:bodyPr/>
          <a:lstStyle/>
          <a:p>
            <a:pPr eaLnBrk="1" hangingPunct="1"/>
            <a:r>
              <a:rPr lang="en-AU" sz="4000" smtClean="0"/>
              <a:t>Vector addition – </a:t>
            </a:r>
            <a:r>
              <a:rPr lang="en-US" sz="4000" smtClean="0"/>
              <a:t>order DOESN’T matter !! = Commutative</a:t>
            </a:r>
            <a:endParaRPr lang="en-AU" sz="2800" smtClean="0"/>
          </a:p>
        </p:txBody>
      </p:sp>
      <p:sp>
        <p:nvSpPr>
          <p:cNvPr id="47107" name="Line 3"/>
          <p:cNvSpPr>
            <a:spLocks noChangeShapeType="1"/>
          </p:cNvSpPr>
          <p:nvPr/>
        </p:nvSpPr>
        <p:spPr bwMode="auto">
          <a:xfrm>
            <a:off x="993775" y="3448050"/>
            <a:ext cx="2971800" cy="0"/>
          </a:xfrm>
          <a:prstGeom prst="line">
            <a:avLst/>
          </a:prstGeom>
          <a:noFill/>
          <a:ln w="76200">
            <a:solidFill>
              <a:srgbClr val="FF0000"/>
            </a:solidFill>
            <a:round/>
            <a:headEnd/>
            <a:tailEnd type="triangle" w="med" len="med"/>
          </a:ln>
        </p:spPr>
        <p:txBody>
          <a:bodyPr/>
          <a:lstStyle/>
          <a:p>
            <a:endParaRPr lang="en-AU"/>
          </a:p>
        </p:txBody>
      </p:sp>
      <p:sp>
        <p:nvSpPr>
          <p:cNvPr id="47108" name="Line 4"/>
          <p:cNvSpPr>
            <a:spLocks noChangeShapeType="1"/>
          </p:cNvSpPr>
          <p:nvPr/>
        </p:nvSpPr>
        <p:spPr bwMode="auto">
          <a:xfrm flipV="1">
            <a:off x="3927475" y="1847850"/>
            <a:ext cx="0" cy="1600200"/>
          </a:xfrm>
          <a:prstGeom prst="line">
            <a:avLst/>
          </a:prstGeom>
          <a:noFill/>
          <a:ln w="76200">
            <a:solidFill>
              <a:schemeClr val="accent2"/>
            </a:solidFill>
            <a:round/>
            <a:headEnd/>
            <a:tailEnd type="triangle" w="med" len="med"/>
          </a:ln>
        </p:spPr>
        <p:txBody>
          <a:bodyPr/>
          <a:lstStyle/>
          <a:p>
            <a:endParaRPr lang="en-AU"/>
          </a:p>
        </p:txBody>
      </p:sp>
      <p:sp>
        <p:nvSpPr>
          <p:cNvPr id="47109" name="Text Box 5"/>
          <p:cNvSpPr txBox="1">
            <a:spLocks noChangeArrowheads="1"/>
          </p:cNvSpPr>
          <p:nvPr/>
        </p:nvSpPr>
        <p:spPr bwMode="auto">
          <a:xfrm>
            <a:off x="1679575" y="3600450"/>
            <a:ext cx="1752600" cy="519113"/>
          </a:xfrm>
          <a:prstGeom prst="rect">
            <a:avLst/>
          </a:prstGeom>
          <a:noFill/>
          <a:ln w="9525">
            <a:noFill/>
            <a:miter lim="800000"/>
            <a:headEnd/>
            <a:tailEnd/>
          </a:ln>
        </p:spPr>
        <p:txBody>
          <a:bodyPr>
            <a:spAutoFit/>
          </a:bodyPr>
          <a:lstStyle/>
          <a:p>
            <a:pPr>
              <a:spcBef>
                <a:spcPct val="50000"/>
              </a:spcBef>
            </a:pPr>
            <a:r>
              <a:rPr lang="en-AU" sz="2800"/>
              <a:t>40 N</a:t>
            </a:r>
          </a:p>
        </p:txBody>
      </p:sp>
      <p:sp>
        <p:nvSpPr>
          <p:cNvPr id="47110" name="Text Box 6"/>
          <p:cNvSpPr txBox="1">
            <a:spLocks noChangeArrowheads="1"/>
          </p:cNvSpPr>
          <p:nvPr/>
        </p:nvSpPr>
        <p:spPr bwMode="auto">
          <a:xfrm>
            <a:off x="3990975" y="2533650"/>
            <a:ext cx="1752600" cy="519113"/>
          </a:xfrm>
          <a:prstGeom prst="rect">
            <a:avLst/>
          </a:prstGeom>
          <a:noFill/>
          <a:ln w="9525">
            <a:noFill/>
            <a:miter lim="800000"/>
            <a:headEnd/>
            <a:tailEnd/>
          </a:ln>
        </p:spPr>
        <p:txBody>
          <a:bodyPr>
            <a:spAutoFit/>
          </a:bodyPr>
          <a:lstStyle/>
          <a:p>
            <a:pPr>
              <a:spcBef>
                <a:spcPct val="50000"/>
              </a:spcBef>
            </a:pPr>
            <a:r>
              <a:rPr lang="en-AU" sz="2800"/>
              <a:t>30 N</a:t>
            </a:r>
          </a:p>
        </p:txBody>
      </p:sp>
      <p:sp>
        <p:nvSpPr>
          <p:cNvPr id="47111" name="Line 7"/>
          <p:cNvSpPr>
            <a:spLocks noChangeShapeType="1"/>
          </p:cNvSpPr>
          <p:nvPr/>
        </p:nvSpPr>
        <p:spPr bwMode="auto">
          <a:xfrm>
            <a:off x="5489575" y="3930650"/>
            <a:ext cx="2971800" cy="0"/>
          </a:xfrm>
          <a:prstGeom prst="line">
            <a:avLst/>
          </a:prstGeom>
          <a:noFill/>
          <a:ln w="76200">
            <a:solidFill>
              <a:srgbClr val="FF0000"/>
            </a:solidFill>
            <a:round/>
            <a:headEnd/>
            <a:tailEnd type="triangle" w="med" len="med"/>
          </a:ln>
        </p:spPr>
        <p:txBody>
          <a:bodyPr/>
          <a:lstStyle/>
          <a:p>
            <a:endParaRPr lang="en-AU"/>
          </a:p>
        </p:txBody>
      </p:sp>
      <p:sp>
        <p:nvSpPr>
          <p:cNvPr id="47112" name="Line 8"/>
          <p:cNvSpPr>
            <a:spLocks noChangeShapeType="1"/>
          </p:cNvSpPr>
          <p:nvPr/>
        </p:nvSpPr>
        <p:spPr bwMode="auto">
          <a:xfrm flipV="1">
            <a:off x="8410575" y="2330450"/>
            <a:ext cx="0" cy="1600200"/>
          </a:xfrm>
          <a:prstGeom prst="line">
            <a:avLst/>
          </a:prstGeom>
          <a:noFill/>
          <a:ln w="76200">
            <a:solidFill>
              <a:schemeClr val="accent2"/>
            </a:solidFill>
            <a:round/>
            <a:headEnd/>
            <a:tailEnd type="triangle" w="med" len="med"/>
          </a:ln>
        </p:spPr>
        <p:txBody>
          <a:bodyPr/>
          <a:lstStyle/>
          <a:p>
            <a:endParaRPr lang="en-AU"/>
          </a:p>
        </p:txBody>
      </p:sp>
      <p:sp>
        <p:nvSpPr>
          <p:cNvPr id="47113" name="Line 9"/>
          <p:cNvSpPr>
            <a:spLocks noChangeShapeType="1"/>
          </p:cNvSpPr>
          <p:nvPr/>
        </p:nvSpPr>
        <p:spPr bwMode="auto">
          <a:xfrm flipV="1">
            <a:off x="5489575" y="2406650"/>
            <a:ext cx="2895600" cy="1524000"/>
          </a:xfrm>
          <a:prstGeom prst="line">
            <a:avLst/>
          </a:prstGeom>
          <a:noFill/>
          <a:ln w="76200">
            <a:solidFill>
              <a:schemeClr val="tx1"/>
            </a:solidFill>
            <a:round/>
            <a:headEnd/>
            <a:tailEnd type="triangle" w="med" len="med"/>
          </a:ln>
        </p:spPr>
        <p:txBody>
          <a:bodyPr/>
          <a:lstStyle/>
          <a:p>
            <a:endParaRPr lang="en-AU"/>
          </a:p>
        </p:txBody>
      </p:sp>
      <p:sp>
        <p:nvSpPr>
          <p:cNvPr id="47114" name="Text Box 10"/>
          <p:cNvSpPr txBox="1">
            <a:spLocks noChangeArrowheads="1"/>
          </p:cNvSpPr>
          <p:nvPr/>
        </p:nvSpPr>
        <p:spPr bwMode="auto">
          <a:xfrm>
            <a:off x="5435600" y="2060575"/>
            <a:ext cx="2133600" cy="946150"/>
          </a:xfrm>
          <a:prstGeom prst="rect">
            <a:avLst/>
          </a:prstGeom>
          <a:noFill/>
          <a:ln w="9525">
            <a:noFill/>
            <a:miter lim="800000"/>
            <a:headEnd/>
            <a:tailEnd/>
          </a:ln>
        </p:spPr>
        <p:txBody>
          <a:bodyPr>
            <a:spAutoFit/>
          </a:bodyPr>
          <a:lstStyle/>
          <a:p>
            <a:pPr>
              <a:spcBef>
                <a:spcPct val="50000"/>
              </a:spcBef>
            </a:pPr>
            <a:r>
              <a:rPr lang="en-AU" sz="2800"/>
              <a:t>Resultant force is 50 N</a:t>
            </a:r>
          </a:p>
        </p:txBody>
      </p:sp>
      <p:sp>
        <p:nvSpPr>
          <p:cNvPr id="47115" name="Text Box 11"/>
          <p:cNvSpPr txBox="1">
            <a:spLocks noChangeArrowheads="1"/>
          </p:cNvSpPr>
          <p:nvPr/>
        </p:nvSpPr>
        <p:spPr bwMode="auto">
          <a:xfrm>
            <a:off x="563563" y="1981200"/>
            <a:ext cx="2522537" cy="519113"/>
          </a:xfrm>
          <a:prstGeom prst="rect">
            <a:avLst/>
          </a:prstGeom>
          <a:noFill/>
          <a:ln w="25400">
            <a:noFill/>
            <a:miter lim="800000"/>
            <a:headEnd/>
            <a:tailEnd/>
          </a:ln>
        </p:spPr>
        <p:txBody>
          <a:bodyPr wrap="none">
            <a:spAutoFit/>
          </a:bodyPr>
          <a:lstStyle/>
          <a:p>
            <a:pPr algn="ctr" eaLnBrk="0" hangingPunct="0"/>
            <a:r>
              <a:rPr lang="en-US" sz="2800"/>
              <a:t>Add head-to-tail</a:t>
            </a:r>
            <a:endParaRPr lang="en-AU" sz="2800"/>
          </a:p>
        </p:txBody>
      </p:sp>
      <p:sp>
        <p:nvSpPr>
          <p:cNvPr id="47116" name="Line 12"/>
          <p:cNvSpPr>
            <a:spLocks noChangeShapeType="1"/>
          </p:cNvSpPr>
          <p:nvPr/>
        </p:nvSpPr>
        <p:spPr bwMode="auto">
          <a:xfrm>
            <a:off x="1046163" y="4554538"/>
            <a:ext cx="2971800" cy="0"/>
          </a:xfrm>
          <a:prstGeom prst="line">
            <a:avLst/>
          </a:prstGeom>
          <a:noFill/>
          <a:ln w="76200">
            <a:solidFill>
              <a:srgbClr val="FF0000"/>
            </a:solidFill>
            <a:round/>
            <a:headEnd/>
            <a:tailEnd type="triangle" w="med" len="med"/>
          </a:ln>
        </p:spPr>
        <p:txBody>
          <a:bodyPr/>
          <a:lstStyle/>
          <a:p>
            <a:endParaRPr lang="en-AU"/>
          </a:p>
        </p:txBody>
      </p:sp>
      <p:sp>
        <p:nvSpPr>
          <p:cNvPr id="47117" name="Line 13"/>
          <p:cNvSpPr>
            <a:spLocks noChangeShapeType="1"/>
          </p:cNvSpPr>
          <p:nvPr/>
        </p:nvSpPr>
        <p:spPr bwMode="auto">
          <a:xfrm flipV="1">
            <a:off x="1036638" y="4519613"/>
            <a:ext cx="0" cy="1600200"/>
          </a:xfrm>
          <a:prstGeom prst="line">
            <a:avLst/>
          </a:prstGeom>
          <a:noFill/>
          <a:ln w="76200">
            <a:solidFill>
              <a:schemeClr val="accent2"/>
            </a:solidFill>
            <a:round/>
            <a:headEnd/>
            <a:tailEnd type="triangle" w="med" len="med"/>
          </a:ln>
        </p:spPr>
        <p:txBody>
          <a:bodyPr/>
          <a:lstStyle/>
          <a:p>
            <a:endParaRPr lang="en-AU"/>
          </a:p>
        </p:txBody>
      </p:sp>
      <p:sp>
        <p:nvSpPr>
          <p:cNvPr id="47118" name="Text Box 14"/>
          <p:cNvSpPr txBox="1">
            <a:spLocks noChangeArrowheads="1"/>
          </p:cNvSpPr>
          <p:nvPr/>
        </p:nvSpPr>
        <p:spPr bwMode="auto">
          <a:xfrm>
            <a:off x="1606550" y="4583113"/>
            <a:ext cx="1752600" cy="519112"/>
          </a:xfrm>
          <a:prstGeom prst="rect">
            <a:avLst/>
          </a:prstGeom>
          <a:noFill/>
          <a:ln w="9525">
            <a:noFill/>
            <a:miter lim="800000"/>
            <a:headEnd/>
            <a:tailEnd/>
          </a:ln>
        </p:spPr>
        <p:txBody>
          <a:bodyPr>
            <a:spAutoFit/>
          </a:bodyPr>
          <a:lstStyle/>
          <a:p>
            <a:pPr>
              <a:spcBef>
                <a:spcPct val="50000"/>
              </a:spcBef>
            </a:pPr>
            <a:r>
              <a:rPr lang="en-AU" sz="2800"/>
              <a:t>40 N</a:t>
            </a:r>
          </a:p>
        </p:txBody>
      </p:sp>
      <p:sp>
        <p:nvSpPr>
          <p:cNvPr id="47119" name="Text Box 15"/>
          <p:cNvSpPr txBox="1">
            <a:spLocks noChangeArrowheads="1"/>
          </p:cNvSpPr>
          <p:nvPr/>
        </p:nvSpPr>
        <p:spPr bwMode="auto">
          <a:xfrm>
            <a:off x="165100" y="5118100"/>
            <a:ext cx="1752600" cy="519113"/>
          </a:xfrm>
          <a:prstGeom prst="rect">
            <a:avLst/>
          </a:prstGeom>
          <a:noFill/>
          <a:ln w="9525">
            <a:noFill/>
            <a:miter lim="800000"/>
            <a:headEnd/>
            <a:tailEnd/>
          </a:ln>
        </p:spPr>
        <p:txBody>
          <a:bodyPr>
            <a:spAutoFit/>
          </a:bodyPr>
          <a:lstStyle/>
          <a:p>
            <a:pPr>
              <a:spcBef>
                <a:spcPct val="50000"/>
              </a:spcBef>
            </a:pPr>
            <a:r>
              <a:rPr lang="en-AU" sz="2800"/>
              <a:t>30 N</a:t>
            </a:r>
          </a:p>
        </p:txBody>
      </p:sp>
      <p:sp>
        <p:nvSpPr>
          <p:cNvPr id="47120" name="Text Box 16"/>
          <p:cNvSpPr txBox="1">
            <a:spLocks noChangeArrowheads="1"/>
          </p:cNvSpPr>
          <p:nvPr/>
        </p:nvSpPr>
        <p:spPr bwMode="auto">
          <a:xfrm>
            <a:off x="6459538" y="5600700"/>
            <a:ext cx="2133600" cy="946150"/>
          </a:xfrm>
          <a:prstGeom prst="rect">
            <a:avLst/>
          </a:prstGeom>
          <a:noFill/>
          <a:ln w="9525">
            <a:noFill/>
            <a:miter lim="800000"/>
            <a:headEnd/>
            <a:tailEnd/>
          </a:ln>
        </p:spPr>
        <p:txBody>
          <a:bodyPr>
            <a:spAutoFit/>
          </a:bodyPr>
          <a:lstStyle/>
          <a:p>
            <a:pPr>
              <a:spcBef>
                <a:spcPct val="50000"/>
              </a:spcBef>
            </a:pPr>
            <a:r>
              <a:rPr lang="en-AU" sz="2800"/>
              <a:t>Resultant force is 50 N</a:t>
            </a:r>
          </a:p>
        </p:txBody>
      </p:sp>
      <p:sp>
        <p:nvSpPr>
          <p:cNvPr id="47121" name="Text Box 17"/>
          <p:cNvSpPr txBox="1">
            <a:spLocks noChangeArrowheads="1"/>
          </p:cNvSpPr>
          <p:nvPr/>
        </p:nvSpPr>
        <p:spPr bwMode="auto">
          <a:xfrm>
            <a:off x="1166813" y="5643563"/>
            <a:ext cx="2522537" cy="519112"/>
          </a:xfrm>
          <a:prstGeom prst="rect">
            <a:avLst/>
          </a:prstGeom>
          <a:noFill/>
          <a:ln w="25400">
            <a:noFill/>
            <a:miter lim="800000"/>
            <a:headEnd/>
            <a:tailEnd/>
          </a:ln>
        </p:spPr>
        <p:txBody>
          <a:bodyPr wrap="none">
            <a:spAutoFit/>
          </a:bodyPr>
          <a:lstStyle/>
          <a:p>
            <a:pPr algn="ctr" eaLnBrk="0" hangingPunct="0"/>
            <a:r>
              <a:rPr lang="en-US" sz="2800"/>
              <a:t>Add head-to-tail</a:t>
            </a:r>
            <a:endParaRPr lang="en-AU" sz="2800"/>
          </a:p>
        </p:txBody>
      </p:sp>
      <p:sp>
        <p:nvSpPr>
          <p:cNvPr id="47122" name="Line 18"/>
          <p:cNvSpPr>
            <a:spLocks noChangeShapeType="1"/>
          </p:cNvSpPr>
          <p:nvPr/>
        </p:nvSpPr>
        <p:spPr bwMode="auto">
          <a:xfrm>
            <a:off x="5526088" y="4619625"/>
            <a:ext cx="2971800" cy="0"/>
          </a:xfrm>
          <a:prstGeom prst="line">
            <a:avLst/>
          </a:prstGeom>
          <a:noFill/>
          <a:ln w="76200">
            <a:solidFill>
              <a:srgbClr val="FF0000"/>
            </a:solidFill>
            <a:round/>
            <a:headEnd/>
            <a:tailEnd type="triangle" w="med" len="med"/>
          </a:ln>
        </p:spPr>
        <p:txBody>
          <a:bodyPr/>
          <a:lstStyle/>
          <a:p>
            <a:endParaRPr lang="en-AU"/>
          </a:p>
        </p:txBody>
      </p:sp>
      <p:sp>
        <p:nvSpPr>
          <p:cNvPr id="47123" name="Line 19"/>
          <p:cNvSpPr>
            <a:spLocks noChangeShapeType="1"/>
          </p:cNvSpPr>
          <p:nvPr/>
        </p:nvSpPr>
        <p:spPr bwMode="auto">
          <a:xfrm flipV="1">
            <a:off x="5516563" y="4584700"/>
            <a:ext cx="0" cy="1600200"/>
          </a:xfrm>
          <a:prstGeom prst="line">
            <a:avLst/>
          </a:prstGeom>
          <a:noFill/>
          <a:ln w="76200">
            <a:solidFill>
              <a:schemeClr val="accent2"/>
            </a:solidFill>
            <a:round/>
            <a:headEnd/>
            <a:tailEnd type="triangle" w="med" len="med"/>
          </a:ln>
        </p:spPr>
        <p:txBody>
          <a:bodyPr/>
          <a:lstStyle/>
          <a:p>
            <a:endParaRPr lang="en-AU"/>
          </a:p>
        </p:txBody>
      </p:sp>
      <p:sp>
        <p:nvSpPr>
          <p:cNvPr id="47124" name="Rectangle 20"/>
          <p:cNvSpPr>
            <a:spLocks noChangeArrowheads="1"/>
          </p:cNvSpPr>
          <p:nvPr/>
        </p:nvSpPr>
        <p:spPr bwMode="auto">
          <a:xfrm>
            <a:off x="25400" y="4146550"/>
            <a:ext cx="9144000" cy="2428875"/>
          </a:xfrm>
          <a:prstGeom prst="rect">
            <a:avLst/>
          </a:prstGeom>
          <a:noFill/>
          <a:ln w="25400">
            <a:solidFill>
              <a:srgbClr val="FF0000"/>
            </a:solidFill>
            <a:miter lim="800000"/>
            <a:headEnd/>
            <a:tailEnd/>
          </a:ln>
        </p:spPr>
        <p:txBody>
          <a:bodyPr wrap="none" anchor="ctr"/>
          <a:lstStyle/>
          <a:p>
            <a:endParaRPr lang="en-AU"/>
          </a:p>
        </p:txBody>
      </p:sp>
      <p:sp>
        <p:nvSpPr>
          <p:cNvPr id="47125" name="Rectangle 21"/>
          <p:cNvSpPr>
            <a:spLocks noChangeArrowheads="1"/>
          </p:cNvSpPr>
          <p:nvPr/>
        </p:nvSpPr>
        <p:spPr bwMode="auto">
          <a:xfrm>
            <a:off x="25400" y="1658938"/>
            <a:ext cx="9144000" cy="2428875"/>
          </a:xfrm>
          <a:prstGeom prst="rect">
            <a:avLst/>
          </a:prstGeom>
          <a:noFill/>
          <a:ln w="25400">
            <a:solidFill>
              <a:srgbClr val="FF0000"/>
            </a:solidFill>
            <a:miter lim="800000"/>
            <a:headEnd/>
            <a:tailEnd/>
          </a:ln>
        </p:spPr>
        <p:txBody>
          <a:bodyPr wrap="none" anchor="ctr"/>
          <a:lstStyle/>
          <a:p>
            <a:endParaRPr lang="en-AU"/>
          </a:p>
        </p:txBody>
      </p:sp>
      <p:sp>
        <p:nvSpPr>
          <p:cNvPr id="47126" name="Line 22"/>
          <p:cNvSpPr>
            <a:spLocks noChangeShapeType="1"/>
          </p:cNvSpPr>
          <p:nvPr/>
        </p:nvSpPr>
        <p:spPr bwMode="auto">
          <a:xfrm flipV="1">
            <a:off x="5503863" y="4649788"/>
            <a:ext cx="2895600" cy="1524000"/>
          </a:xfrm>
          <a:prstGeom prst="line">
            <a:avLst/>
          </a:prstGeom>
          <a:noFill/>
          <a:ln w="76200">
            <a:solidFill>
              <a:schemeClr val="tx1"/>
            </a:solidFill>
            <a:round/>
            <a:headEnd/>
            <a:tailEnd type="triangle" w="med" len="med"/>
          </a:ln>
        </p:spPr>
        <p:txBody>
          <a:bodyPr/>
          <a:lstStyle/>
          <a:p>
            <a:endParaRPr lang="en-AU"/>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vectoradditioncommutative"/>
          <p:cNvPicPr>
            <a:picLocks noGrp="1" noChangeAspect="1" noChangeArrowheads="1" noCrop="1"/>
          </p:cNvPicPr>
          <p:nvPr>
            <p:ph type="body" idx="1"/>
          </p:nvPr>
        </p:nvPicPr>
        <p:blipFill>
          <a:blip r:embed="rId3" cstate="print"/>
          <a:srcRect/>
          <a:stretch>
            <a:fillRect/>
          </a:stretch>
        </p:blipFill>
        <p:spPr>
          <a:xfrm>
            <a:off x="0" y="0"/>
            <a:ext cx="9144000" cy="6858000"/>
          </a:xfr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9750" y="260350"/>
            <a:ext cx="7772400" cy="1143000"/>
          </a:xfrm>
        </p:spPr>
        <p:txBody>
          <a:bodyPr/>
          <a:lstStyle/>
          <a:p>
            <a:pPr eaLnBrk="1" hangingPunct="1"/>
            <a:r>
              <a:rPr lang="en-US" u="sng" smtClean="0"/>
              <a:t>Vector addition – 3 methods</a:t>
            </a:r>
          </a:p>
        </p:txBody>
      </p:sp>
      <p:sp>
        <p:nvSpPr>
          <p:cNvPr id="49155" name="Rectangle 3"/>
          <p:cNvSpPr>
            <a:spLocks noGrp="1" noChangeArrowheads="1"/>
          </p:cNvSpPr>
          <p:nvPr>
            <p:ph type="body" idx="1"/>
          </p:nvPr>
        </p:nvSpPr>
        <p:spPr>
          <a:xfrm>
            <a:off x="323850" y="1484313"/>
            <a:ext cx="8424863" cy="4114800"/>
          </a:xfrm>
        </p:spPr>
        <p:txBody>
          <a:bodyPr/>
          <a:lstStyle/>
          <a:p>
            <a:pPr eaLnBrk="1" hangingPunct="1"/>
            <a:r>
              <a:rPr lang="en-US" sz="3600" smtClean="0"/>
              <a:t>1. </a:t>
            </a:r>
            <a:r>
              <a:rPr lang="en-US" sz="3600" u="sng" smtClean="0"/>
              <a:t>Graphical</a:t>
            </a:r>
            <a:r>
              <a:rPr lang="en-US" sz="3600" smtClean="0"/>
              <a:t>- using a scale and drawing the vectors.</a:t>
            </a:r>
          </a:p>
          <a:p>
            <a:pPr eaLnBrk="1" hangingPunct="1"/>
            <a:r>
              <a:rPr lang="en-US" sz="3600" smtClean="0"/>
              <a:t>2. </a:t>
            </a:r>
            <a:r>
              <a:rPr lang="en-US" sz="3600" u="sng" smtClean="0"/>
              <a:t>Geometric</a:t>
            </a:r>
            <a:r>
              <a:rPr lang="en-US" sz="3600" smtClean="0"/>
              <a:t>- using trig and Pythagoras</a:t>
            </a:r>
          </a:p>
          <a:p>
            <a:pPr eaLnBrk="1" hangingPunct="1"/>
            <a:r>
              <a:rPr lang="en-US" sz="3600" smtClean="0"/>
              <a:t>3. </a:t>
            </a:r>
            <a:r>
              <a:rPr lang="en-US" sz="3600" u="sng" smtClean="0"/>
              <a:t>Component</a:t>
            </a:r>
            <a:r>
              <a:rPr lang="en-US" sz="3600" smtClean="0"/>
              <a:t>-very reliable method of dividing the vector into x and y components, then adding.</a:t>
            </a:r>
            <a:r>
              <a:rPr lang="en-US" sz="280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304800"/>
            <a:ext cx="7772400" cy="1143000"/>
          </a:xfrm>
        </p:spPr>
        <p:txBody>
          <a:bodyPr/>
          <a:lstStyle/>
          <a:p>
            <a:pPr eaLnBrk="1" hangingPunct="1"/>
            <a:r>
              <a:rPr lang="en-AU" sz="4000" smtClean="0"/>
              <a:t>Vector addition – graphical method</a:t>
            </a:r>
            <a:endParaRPr lang="en-AU" sz="2800" smtClean="0"/>
          </a:p>
        </p:txBody>
      </p:sp>
      <p:sp>
        <p:nvSpPr>
          <p:cNvPr id="50179" name="Line 3"/>
          <p:cNvSpPr>
            <a:spLocks noChangeShapeType="1"/>
          </p:cNvSpPr>
          <p:nvPr/>
        </p:nvSpPr>
        <p:spPr bwMode="auto">
          <a:xfrm>
            <a:off x="1006475" y="5221288"/>
            <a:ext cx="2971800" cy="0"/>
          </a:xfrm>
          <a:prstGeom prst="line">
            <a:avLst/>
          </a:prstGeom>
          <a:noFill/>
          <a:ln w="76200">
            <a:solidFill>
              <a:srgbClr val="FF0000"/>
            </a:solidFill>
            <a:round/>
            <a:headEnd/>
            <a:tailEnd type="triangle" w="med" len="med"/>
          </a:ln>
        </p:spPr>
        <p:txBody>
          <a:bodyPr/>
          <a:lstStyle/>
          <a:p>
            <a:endParaRPr lang="en-AU"/>
          </a:p>
        </p:txBody>
      </p:sp>
      <p:sp>
        <p:nvSpPr>
          <p:cNvPr id="50180" name="Line 4"/>
          <p:cNvSpPr>
            <a:spLocks noChangeShapeType="1"/>
          </p:cNvSpPr>
          <p:nvPr/>
        </p:nvSpPr>
        <p:spPr bwMode="auto">
          <a:xfrm flipV="1">
            <a:off x="3940175" y="3621088"/>
            <a:ext cx="0" cy="1600200"/>
          </a:xfrm>
          <a:prstGeom prst="line">
            <a:avLst/>
          </a:prstGeom>
          <a:noFill/>
          <a:ln w="76200">
            <a:solidFill>
              <a:schemeClr val="accent2"/>
            </a:solidFill>
            <a:round/>
            <a:headEnd/>
            <a:tailEnd type="triangle" w="med" len="med"/>
          </a:ln>
        </p:spPr>
        <p:txBody>
          <a:bodyPr/>
          <a:lstStyle/>
          <a:p>
            <a:endParaRPr lang="en-AU"/>
          </a:p>
        </p:txBody>
      </p:sp>
      <p:sp>
        <p:nvSpPr>
          <p:cNvPr id="50181" name="Text Box 5"/>
          <p:cNvSpPr txBox="1">
            <a:spLocks noChangeArrowheads="1"/>
          </p:cNvSpPr>
          <p:nvPr/>
        </p:nvSpPr>
        <p:spPr bwMode="auto">
          <a:xfrm>
            <a:off x="1692275" y="5373688"/>
            <a:ext cx="1752600" cy="519112"/>
          </a:xfrm>
          <a:prstGeom prst="rect">
            <a:avLst/>
          </a:prstGeom>
          <a:noFill/>
          <a:ln w="9525">
            <a:noFill/>
            <a:miter lim="800000"/>
            <a:headEnd/>
            <a:tailEnd/>
          </a:ln>
        </p:spPr>
        <p:txBody>
          <a:bodyPr>
            <a:spAutoFit/>
          </a:bodyPr>
          <a:lstStyle/>
          <a:p>
            <a:pPr>
              <a:spcBef>
                <a:spcPct val="50000"/>
              </a:spcBef>
            </a:pPr>
            <a:r>
              <a:rPr lang="en-AU" sz="2800"/>
              <a:t>40 N</a:t>
            </a:r>
          </a:p>
        </p:txBody>
      </p:sp>
      <p:sp>
        <p:nvSpPr>
          <p:cNvPr id="50182" name="Text Box 6"/>
          <p:cNvSpPr txBox="1">
            <a:spLocks noChangeArrowheads="1"/>
          </p:cNvSpPr>
          <p:nvPr/>
        </p:nvSpPr>
        <p:spPr bwMode="auto">
          <a:xfrm>
            <a:off x="4067175" y="4508500"/>
            <a:ext cx="1081088" cy="519113"/>
          </a:xfrm>
          <a:prstGeom prst="rect">
            <a:avLst/>
          </a:prstGeom>
          <a:noFill/>
          <a:ln w="9525">
            <a:noFill/>
            <a:miter lim="800000"/>
            <a:headEnd/>
            <a:tailEnd/>
          </a:ln>
        </p:spPr>
        <p:txBody>
          <a:bodyPr>
            <a:spAutoFit/>
          </a:bodyPr>
          <a:lstStyle/>
          <a:p>
            <a:pPr>
              <a:spcBef>
                <a:spcPct val="50000"/>
              </a:spcBef>
            </a:pPr>
            <a:r>
              <a:rPr lang="en-AU" sz="2800"/>
              <a:t>30 N</a:t>
            </a:r>
          </a:p>
        </p:txBody>
      </p:sp>
      <p:sp>
        <p:nvSpPr>
          <p:cNvPr id="50183" name="Line 7"/>
          <p:cNvSpPr>
            <a:spLocks noChangeShapeType="1"/>
          </p:cNvSpPr>
          <p:nvPr/>
        </p:nvSpPr>
        <p:spPr bwMode="auto">
          <a:xfrm>
            <a:off x="5715000" y="6324600"/>
            <a:ext cx="2971800" cy="0"/>
          </a:xfrm>
          <a:prstGeom prst="line">
            <a:avLst/>
          </a:prstGeom>
          <a:noFill/>
          <a:ln w="57150">
            <a:solidFill>
              <a:srgbClr val="FF0000"/>
            </a:solidFill>
            <a:round/>
            <a:headEnd/>
            <a:tailEnd type="triangle" w="med" len="med"/>
          </a:ln>
        </p:spPr>
        <p:txBody>
          <a:bodyPr/>
          <a:lstStyle/>
          <a:p>
            <a:endParaRPr lang="en-AU"/>
          </a:p>
        </p:txBody>
      </p:sp>
      <p:sp>
        <p:nvSpPr>
          <p:cNvPr id="50184" name="Line 8"/>
          <p:cNvSpPr>
            <a:spLocks noChangeShapeType="1"/>
          </p:cNvSpPr>
          <p:nvPr/>
        </p:nvSpPr>
        <p:spPr bwMode="auto">
          <a:xfrm flipV="1">
            <a:off x="8636000" y="4724400"/>
            <a:ext cx="0" cy="1600200"/>
          </a:xfrm>
          <a:prstGeom prst="line">
            <a:avLst/>
          </a:prstGeom>
          <a:noFill/>
          <a:ln w="57150">
            <a:solidFill>
              <a:schemeClr val="accent2"/>
            </a:solidFill>
            <a:round/>
            <a:headEnd/>
            <a:tailEnd type="triangle" w="med" len="med"/>
          </a:ln>
        </p:spPr>
        <p:txBody>
          <a:bodyPr/>
          <a:lstStyle/>
          <a:p>
            <a:endParaRPr lang="en-AU"/>
          </a:p>
        </p:txBody>
      </p:sp>
      <p:sp>
        <p:nvSpPr>
          <p:cNvPr id="50185" name="Line 9"/>
          <p:cNvSpPr>
            <a:spLocks noChangeShapeType="1"/>
          </p:cNvSpPr>
          <p:nvPr/>
        </p:nvSpPr>
        <p:spPr bwMode="auto">
          <a:xfrm flipV="1">
            <a:off x="5715000" y="4800600"/>
            <a:ext cx="2895600" cy="1524000"/>
          </a:xfrm>
          <a:prstGeom prst="line">
            <a:avLst/>
          </a:prstGeom>
          <a:noFill/>
          <a:ln w="76200">
            <a:solidFill>
              <a:schemeClr val="tx1"/>
            </a:solidFill>
            <a:round/>
            <a:headEnd/>
            <a:tailEnd type="triangle" w="med" len="med"/>
          </a:ln>
        </p:spPr>
        <p:txBody>
          <a:bodyPr/>
          <a:lstStyle/>
          <a:p>
            <a:endParaRPr lang="en-AU"/>
          </a:p>
        </p:txBody>
      </p:sp>
      <p:sp>
        <p:nvSpPr>
          <p:cNvPr id="50186" name="Text Box 10"/>
          <p:cNvSpPr txBox="1">
            <a:spLocks noChangeArrowheads="1"/>
          </p:cNvSpPr>
          <p:nvPr/>
        </p:nvSpPr>
        <p:spPr bwMode="auto">
          <a:xfrm>
            <a:off x="5435600" y="4149725"/>
            <a:ext cx="2736850" cy="946150"/>
          </a:xfrm>
          <a:prstGeom prst="rect">
            <a:avLst/>
          </a:prstGeom>
          <a:noFill/>
          <a:ln w="9525">
            <a:noFill/>
            <a:miter lim="800000"/>
            <a:headEnd/>
            <a:tailEnd/>
          </a:ln>
        </p:spPr>
        <p:txBody>
          <a:bodyPr>
            <a:spAutoFit/>
          </a:bodyPr>
          <a:lstStyle/>
          <a:p>
            <a:pPr>
              <a:spcBef>
                <a:spcPct val="50000"/>
              </a:spcBef>
            </a:pPr>
            <a:r>
              <a:rPr lang="en-AU" sz="2800"/>
              <a:t>Resultant force is 50 mm =50 N</a:t>
            </a:r>
          </a:p>
        </p:txBody>
      </p:sp>
      <p:sp>
        <p:nvSpPr>
          <p:cNvPr id="50187" name="Line 11"/>
          <p:cNvSpPr>
            <a:spLocks noChangeShapeType="1"/>
          </p:cNvSpPr>
          <p:nvPr/>
        </p:nvSpPr>
        <p:spPr bwMode="auto">
          <a:xfrm>
            <a:off x="974725" y="2711450"/>
            <a:ext cx="2971800" cy="0"/>
          </a:xfrm>
          <a:prstGeom prst="line">
            <a:avLst/>
          </a:prstGeom>
          <a:noFill/>
          <a:ln w="76200">
            <a:solidFill>
              <a:srgbClr val="FF0000"/>
            </a:solidFill>
            <a:round/>
            <a:headEnd/>
            <a:tailEnd type="triangle" w="med" len="med"/>
          </a:ln>
        </p:spPr>
        <p:txBody>
          <a:bodyPr/>
          <a:lstStyle/>
          <a:p>
            <a:endParaRPr lang="en-AU"/>
          </a:p>
        </p:txBody>
      </p:sp>
      <p:sp>
        <p:nvSpPr>
          <p:cNvPr id="50188" name="Text Box 12"/>
          <p:cNvSpPr txBox="1">
            <a:spLocks noChangeArrowheads="1"/>
          </p:cNvSpPr>
          <p:nvPr/>
        </p:nvSpPr>
        <p:spPr bwMode="auto">
          <a:xfrm>
            <a:off x="1547813" y="2708275"/>
            <a:ext cx="2592387" cy="519113"/>
          </a:xfrm>
          <a:prstGeom prst="rect">
            <a:avLst/>
          </a:prstGeom>
          <a:noFill/>
          <a:ln w="9525">
            <a:noFill/>
            <a:miter lim="800000"/>
            <a:headEnd/>
            <a:tailEnd/>
          </a:ln>
        </p:spPr>
        <p:txBody>
          <a:bodyPr>
            <a:spAutoFit/>
          </a:bodyPr>
          <a:lstStyle/>
          <a:p>
            <a:pPr>
              <a:spcBef>
                <a:spcPct val="50000"/>
              </a:spcBef>
            </a:pPr>
            <a:r>
              <a:rPr lang="en-AU" sz="2800"/>
              <a:t>40 N  = 40 mm</a:t>
            </a:r>
          </a:p>
        </p:txBody>
      </p:sp>
      <p:sp>
        <p:nvSpPr>
          <p:cNvPr id="50189" name="Text Box 13"/>
          <p:cNvSpPr txBox="1">
            <a:spLocks noChangeArrowheads="1"/>
          </p:cNvSpPr>
          <p:nvPr/>
        </p:nvSpPr>
        <p:spPr bwMode="auto">
          <a:xfrm>
            <a:off x="4341813" y="2441575"/>
            <a:ext cx="384175" cy="519113"/>
          </a:xfrm>
          <a:prstGeom prst="rect">
            <a:avLst/>
          </a:prstGeom>
          <a:noFill/>
          <a:ln w="25400">
            <a:noFill/>
            <a:miter lim="800000"/>
            <a:headEnd/>
            <a:tailEnd/>
          </a:ln>
        </p:spPr>
        <p:txBody>
          <a:bodyPr wrap="none">
            <a:spAutoFit/>
          </a:bodyPr>
          <a:lstStyle/>
          <a:p>
            <a:pPr algn="ctr" eaLnBrk="0" hangingPunct="0"/>
            <a:r>
              <a:rPr lang="en-US" sz="2800"/>
              <a:t>+</a:t>
            </a:r>
            <a:endParaRPr lang="en-AU" sz="2800"/>
          </a:p>
        </p:txBody>
      </p:sp>
      <p:sp>
        <p:nvSpPr>
          <p:cNvPr id="50190" name="Line 14"/>
          <p:cNvSpPr>
            <a:spLocks noChangeShapeType="1"/>
          </p:cNvSpPr>
          <p:nvPr/>
        </p:nvSpPr>
        <p:spPr bwMode="auto">
          <a:xfrm flipV="1">
            <a:off x="5448300" y="1882775"/>
            <a:ext cx="0" cy="1600200"/>
          </a:xfrm>
          <a:prstGeom prst="line">
            <a:avLst/>
          </a:prstGeom>
          <a:noFill/>
          <a:ln w="76200">
            <a:solidFill>
              <a:schemeClr val="accent2"/>
            </a:solidFill>
            <a:round/>
            <a:headEnd/>
            <a:tailEnd type="triangle" w="med" len="med"/>
          </a:ln>
        </p:spPr>
        <p:txBody>
          <a:bodyPr/>
          <a:lstStyle/>
          <a:p>
            <a:endParaRPr lang="en-AU"/>
          </a:p>
        </p:txBody>
      </p:sp>
      <p:sp>
        <p:nvSpPr>
          <p:cNvPr id="50191" name="Text Box 15"/>
          <p:cNvSpPr txBox="1">
            <a:spLocks noChangeArrowheads="1"/>
          </p:cNvSpPr>
          <p:nvPr/>
        </p:nvSpPr>
        <p:spPr bwMode="auto">
          <a:xfrm>
            <a:off x="5499100" y="2536825"/>
            <a:ext cx="2817813" cy="519113"/>
          </a:xfrm>
          <a:prstGeom prst="rect">
            <a:avLst/>
          </a:prstGeom>
          <a:noFill/>
          <a:ln w="9525">
            <a:noFill/>
            <a:miter lim="800000"/>
            <a:headEnd/>
            <a:tailEnd/>
          </a:ln>
        </p:spPr>
        <p:txBody>
          <a:bodyPr>
            <a:spAutoFit/>
          </a:bodyPr>
          <a:lstStyle/>
          <a:p>
            <a:pPr>
              <a:spcBef>
                <a:spcPct val="50000"/>
              </a:spcBef>
            </a:pPr>
            <a:r>
              <a:rPr lang="en-AU" sz="2800"/>
              <a:t>30 N = 30 mm</a:t>
            </a:r>
          </a:p>
        </p:txBody>
      </p:sp>
      <p:sp>
        <p:nvSpPr>
          <p:cNvPr id="50192" name="Text Box 16"/>
          <p:cNvSpPr txBox="1">
            <a:spLocks noChangeArrowheads="1"/>
          </p:cNvSpPr>
          <p:nvPr/>
        </p:nvSpPr>
        <p:spPr bwMode="auto">
          <a:xfrm>
            <a:off x="684213" y="3500438"/>
            <a:ext cx="2462212" cy="519112"/>
          </a:xfrm>
          <a:prstGeom prst="rect">
            <a:avLst/>
          </a:prstGeom>
          <a:noFill/>
          <a:ln w="25400">
            <a:noFill/>
            <a:miter lim="800000"/>
            <a:headEnd/>
            <a:tailEnd/>
          </a:ln>
        </p:spPr>
        <p:txBody>
          <a:bodyPr wrap="none">
            <a:spAutoFit/>
          </a:bodyPr>
          <a:lstStyle/>
          <a:p>
            <a:pPr algn="ctr" eaLnBrk="0" hangingPunct="0"/>
            <a:r>
              <a:rPr lang="en-US" sz="2800"/>
              <a:t>Add tail to head</a:t>
            </a:r>
            <a:endParaRPr lang="en-AU" sz="2800"/>
          </a:p>
        </p:txBody>
      </p:sp>
      <p:sp>
        <p:nvSpPr>
          <p:cNvPr id="50193" name="Text Box 17"/>
          <p:cNvSpPr txBox="1">
            <a:spLocks noChangeArrowheads="1"/>
          </p:cNvSpPr>
          <p:nvPr/>
        </p:nvSpPr>
        <p:spPr bwMode="auto">
          <a:xfrm>
            <a:off x="6732588" y="5705475"/>
            <a:ext cx="395287" cy="579438"/>
          </a:xfrm>
          <a:prstGeom prst="rect">
            <a:avLst/>
          </a:prstGeom>
          <a:noFill/>
          <a:ln w="9525">
            <a:noFill/>
            <a:miter lim="800000"/>
            <a:headEnd/>
            <a:tailEnd/>
          </a:ln>
        </p:spPr>
        <p:txBody>
          <a:bodyPr wrap="none">
            <a:spAutoFit/>
          </a:bodyPr>
          <a:lstStyle/>
          <a:p>
            <a:r>
              <a:rPr lang="en-US" sz="3200">
                <a:latin typeface="Symbol" pitchFamily="18" charset="2"/>
              </a:rPr>
              <a:t>q</a:t>
            </a:r>
          </a:p>
        </p:txBody>
      </p:sp>
      <p:sp>
        <p:nvSpPr>
          <p:cNvPr id="50194" name="Line 18"/>
          <p:cNvSpPr>
            <a:spLocks noChangeShapeType="1"/>
          </p:cNvSpPr>
          <p:nvPr/>
        </p:nvSpPr>
        <p:spPr bwMode="auto">
          <a:xfrm>
            <a:off x="6372225" y="6021388"/>
            <a:ext cx="71438" cy="287337"/>
          </a:xfrm>
          <a:prstGeom prst="line">
            <a:avLst/>
          </a:prstGeom>
          <a:noFill/>
          <a:ln w="38100">
            <a:solidFill>
              <a:schemeClr val="tx1"/>
            </a:solidFill>
            <a:round/>
            <a:headEnd/>
            <a:tailEnd/>
          </a:ln>
        </p:spPr>
        <p:txBody>
          <a:bodyPr/>
          <a:lstStyle/>
          <a:p>
            <a:endParaRPr lang="en-AU"/>
          </a:p>
        </p:txBody>
      </p:sp>
      <p:sp>
        <p:nvSpPr>
          <p:cNvPr id="50195" name="Text Box 19"/>
          <p:cNvSpPr txBox="1">
            <a:spLocks noChangeArrowheads="1"/>
          </p:cNvSpPr>
          <p:nvPr/>
        </p:nvSpPr>
        <p:spPr bwMode="auto">
          <a:xfrm>
            <a:off x="468313" y="6021388"/>
            <a:ext cx="4521200" cy="457200"/>
          </a:xfrm>
          <a:prstGeom prst="rect">
            <a:avLst/>
          </a:prstGeom>
          <a:noFill/>
          <a:ln w="9525">
            <a:noFill/>
            <a:miter lim="800000"/>
            <a:headEnd/>
            <a:tailEnd/>
          </a:ln>
        </p:spPr>
        <p:txBody>
          <a:bodyPr wrap="none">
            <a:spAutoFit/>
          </a:bodyPr>
          <a:lstStyle/>
          <a:p>
            <a:r>
              <a:rPr lang="en-US"/>
              <a:t>Use protractor to measure the angle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47664" y="234888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AU" dirty="0" smtClean="0"/>
                        <a:t>Item </a:t>
                      </a:r>
                      <a:endParaRPr lang="en-AU" dirty="0"/>
                    </a:p>
                  </a:txBody>
                  <a:tcPr/>
                </a:tc>
                <a:tc>
                  <a:txBody>
                    <a:bodyPr/>
                    <a:lstStyle/>
                    <a:p>
                      <a:r>
                        <a:rPr lang="en-AU" dirty="0" smtClean="0"/>
                        <a:t>Worth   %</a:t>
                      </a:r>
                      <a:endParaRPr lang="en-AU" dirty="0"/>
                    </a:p>
                  </a:txBody>
                  <a:tcPr/>
                </a:tc>
              </a:tr>
              <a:tr h="370840">
                <a:tc>
                  <a:txBody>
                    <a:bodyPr/>
                    <a:lstStyle/>
                    <a:p>
                      <a:r>
                        <a:rPr lang="en-AU" dirty="0" smtClean="0"/>
                        <a:t>Quizzes </a:t>
                      </a:r>
                      <a:endParaRPr lang="en-AU" dirty="0"/>
                    </a:p>
                  </a:txBody>
                  <a:tcPr/>
                </a:tc>
                <a:tc>
                  <a:txBody>
                    <a:bodyPr/>
                    <a:lstStyle/>
                    <a:p>
                      <a:r>
                        <a:rPr lang="en-AU" dirty="0" smtClean="0"/>
                        <a:t>20</a:t>
                      </a:r>
                      <a:endParaRPr lang="en-AU" dirty="0"/>
                    </a:p>
                  </a:txBody>
                  <a:tcPr/>
                </a:tc>
              </a:tr>
              <a:tr h="370840">
                <a:tc>
                  <a:txBody>
                    <a:bodyPr/>
                    <a:lstStyle/>
                    <a:p>
                      <a:r>
                        <a:rPr lang="en-AU" dirty="0" smtClean="0"/>
                        <a:t>Lab work</a:t>
                      </a:r>
                      <a:endParaRPr lang="en-AU" dirty="0"/>
                    </a:p>
                  </a:txBody>
                  <a:tcPr/>
                </a:tc>
                <a:tc>
                  <a:txBody>
                    <a:bodyPr/>
                    <a:lstStyle/>
                    <a:p>
                      <a:r>
                        <a:rPr lang="en-AU" dirty="0" smtClean="0"/>
                        <a:t>20</a:t>
                      </a:r>
                      <a:endParaRPr lang="en-AU" dirty="0"/>
                    </a:p>
                  </a:txBody>
                  <a:tcPr/>
                </a:tc>
              </a:tr>
              <a:tr h="370840">
                <a:tc>
                  <a:txBody>
                    <a:bodyPr/>
                    <a:lstStyle/>
                    <a:p>
                      <a:r>
                        <a:rPr lang="en-AU" dirty="0" smtClean="0"/>
                        <a:t>Mid Trimester test</a:t>
                      </a:r>
                      <a:endParaRPr lang="en-AU" dirty="0"/>
                    </a:p>
                  </a:txBody>
                  <a:tcPr/>
                </a:tc>
                <a:tc>
                  <a:txBody>
                    <a:bodyPr/>
                    <a:lstStyle/>
                    <a:p>
                      <a:r>
                        <a:rPr lang="en-AU" dirty="0" smtClean="0"/>
                        <a:t>30</a:t>
                      </a:r>
                      <a:endParaRPr lang="en-AU" dirty="0"/>
                    </a:p>
                  </a:txBody>
                  <a:tcPr/>
                </a:tc>
              </a:tr>
              <a:tr h="370840">
                <a:tc>
                  <a:txBody>
                    <a:bodyPr/>
                    <a:lstStyle/>
                    <a:p>
                      <a:r>
                        <a:rPr lang="en-AU" dirty="0" smtClean="0"/>
                        <a:t>End Trimester test</a:t>
                      </a:r>
                      <a:endParaRPr lang="en-AU" dirty="0"/>
                    </a:p>
                  </a:txBody>
                  <a:tcPr/>
                </a:tc>
                <a:tc>
                  <a:txBody>
                    <a:bodyPr/>
                    <a:lstStyle/>
                    <a:p>
                      <a:r>
                        <a:rPr lang="en-AU" dirty="0" smtClean="0"/>
                        <a:t>30</a:t>
                      </a:r>
                      <a:endParaRPr lang="en-AU" dirty="0"/>
                    </a:p>
                  </a:txBody>
                  <a:tcPr/>
                </a:tc>
              </a:tr>
            </a:tbl>
          </a:graphicData>
        </a:graphic>
      </p:graphicFrame>
      <p:sp>
        <p:nvSpPr>
          <p:cNvPr id="3" name="TextBox 2"/>
          <p:cNvSpPr txBox="1"/>
          <p:nvPr/>
        </p:nvSpPr>
        <p:spPr>
          <a:xfrm>
            <a:off x="1835696" y="836712"/>
            <a:ext cx="3400290" cy="461665"/>
          </a:xfrm>
          <a:prstGeom prst="rect">
            <a:avLst/>
          </a:prstGeom>
          <a:noFill/>
        </p:spPr>
        <p:txBody>
          <a:bodyPr wrap="none" rtlCol="0">
            <a:spAutoFit/>
          </a:bodyPr>
          <a:lstStyle/>
          <a:p>
            <a:r>
              <a:rPr lang="en-AU" dirty="0" smtClean="0"/>
              <a:t>Components of PHYS131</a:t>
            </a:r>
            <a:endParaRPr lang="en-A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5800" y="304800"/>
            <a:ext cx="7772400" cy="1143000"/>
          </a:xfrm>
        </p:spPr>
        <p:txBody>
          <a:bodyPr/>
          <a:lstStyle/>
          <a:p>
            <a:pPr eaLnBrk="1" hangingPunct="1"/>
            <a:r>
              <a:rPr lang="en-AU" sz="4000" smtClean="0"/>
              <a:t>Vector addition – trigonometric method</a:t>
            </a:r>
            <a:endParaRPr lang="en-AU" sz="2800" smtClean="0"/>
          </a:p>
        </p:txBody>
      </p:sp>
      <p:sp>
        <p:nvSpPr>
          <p:cNvPr id="5125" name="Line 3"/>
          <p:cNvSpPr>
            <a:spLocks noChangeShapeType="1"/>
          </p:cNvSpPr>
          <p:nvPr/>
        </p:nvSpPr>
        <p:spPr bwMode="auto">
          <a:xfrm>
            <a:off x="2336800" y="3733800"/>
            <a:ext cx="2971800" cy="0"/>
          </a:xfrm>
          <a:prstGeom prst="line">
            <a:avLst/>
          </a:prstGeom>
          <a:noFill/>
          <a:ln w="76200">
            <a:solidFill>
              <a:srgbClr val="FF0000"/>
            </a:solidFill>
            <a:round/>
            <a:headEnd/>
            <a:tailEnd type="triangle" w="med" len="med"/>
          </a:ln>
        </p:spPr>
        <p:txBody>
          <a:bodyPr/>
          <a:lstStyle/>
          <a:p>
            <a:endParaRPr lang="en-AU"/>
          </a:p>
        </p:txBody>
      </p:sp>
      <p:sp>
        <p:nvSpPr>
          <p:cNvPr id="5126" name="Line 4"/>
          <p:cNvSpPr>
            <a:spLocks noChangeShapeType="1"/>
          </p:cNvSpPr>
          <p:nvPr/>
        </p:nvSpPr>
        <p:spPr bwMode="auto">
          <a:xfrm flipV="1">
            <a:off x="5283200" y="2133600"/>
            <a:ext cx="0" cy="1600200"/>
          </a:xfrm>
          <a:prstGeom prst="line">
            <a:avLst/>
          </a:prstGeom>
          <a:noFill/>
          <a:ln w="76200">
            <a:solidFill>
              <a:schemeClr val="accent2"/>
            </a:solidFill>
            <a:round/>
            <a:headEnd/>
            <a:tailEnd type="triangle" w="med" len="med"/>
          </a:ln>
        </p:spPr>
        <p:txBody>
          <a:bodyPr/>
          <a:lstStyle/>
          <a:p>
            <a:endParaRPr lang="en-AU"/>
          </a:p>
        </p:txBody>
      </p:sp>
      <p:sp>
        <p:nvSpPr>
          <p:cNvPr id="5127" name="Line 5"/>
          <p:cNvSpPr>
            <a:spLocks noChangeShapeType="1"/>
          </p:cNvSpPr>
          <p:nvPr/>
        </p:nvSpPr>
        <p:spPr bwMode="auto">
          <a:xfrm flipV="1">
            <a:off x="2362200" y="2209800"/>
            <a:ext cx="2895600" cy="1524000"/>
          </a:xfrm>
          <a:prstGeom prst="line">
            <a:avLst/>
          </a:prstGeom>
          <a:noFill/>
          <a:ln w="76200">
            <a:solidFill>
              <a:schemeClr val="tx1"/>
            </a:solidFill>
            <a:round/>
            <a:headEnd/>
            <a:tailEnd type="triangle" w="med" len="med"/>
          </a:ln>
        </p:spPr>
        <p:txBody>
          <a:bodyPr/>
          <a:lstStyle/>
          <a:p>
            <a:endParaRPr lang="en-AU"/>
          </a:p>
        </p:txBody>
      </p:sp>
      <p:sp>
        <p:nvSpPr>
          <p:cNvPr id="5128" name="Text Box 6"/>
          <p:cNvSpPr txBox="1">
            <a:spLocks noChangeArrowheads="1"/>
          </p:cNvSpPr>
          <p:nvPr/>
        </p:nvSpPr>
        <p:spPr bwMode="auto">
          <a:xfrm>
            <a:off x="827088" y="1989138"/>
            <a:ext cx="2808287" cy="946150"/>
          </a:xfrm>
          <a:prstGeom prst="rect">
            <a:avLst/>
          </a:prstGeom>
          <a:noFill/>
          <a:ln w="9525">
            <a:noFill/>
            <a:miter lim="800000"/>
            <a:headEnd/>
            <a:tailEnd/>
          </a:ln>
        </p:spPr>
        <p:txBody>
          <a:bodyPr>
            <a:spAutoFit/>
          </a:bodyPr>
          <a:lstStyle/>
          <a:p>
            <a:pPr>
              <a:spcBef>
                <a:spcPct val="50000"/>
              </a:spcBef>
            </a:pPr>
            <a:r>
              <a:rPr lang="en-AU" sz="2800"/>
              <a:t>Resultant force with magnitude C</a:t>
            </a:r>
          </a:p>
        </p:txBody>
      </p:sp>
      <p:sp>
        <p:nvSpPr>
          <p:cNvPr id="5129" name="Text Box 7"/>
          <p:cNvSpPr txBox="1">
            <a:spLocks noChangeArrowheads="1"/>
          </p:cNvSpPr>
          <p:nvPr/>
        </p:nvSpPr>
        <p:spPr bwMode="auto">
          <a:xfrm>
            <a:off x="2051050" y="3962400"/>
            <a:ext cx="3816350" cy="519113"/>
          </a:xfrm>
          <a:prstGeom prst="rect">
            <a:avLst/>
          </a:prstGeom>
          <a:noFill/>
          <a:ln w="9525">
            <a:noFill/>
            <a:miter lim="800000"/>
            <a:headEnd/>
            <a:tailEnd/>
          </a:ln>
        </p:spPr>
        <p:txBody>
          <a:bodyPr>
            <a:spAutoFit/>
          </a:bodyPr>
          <a:lstStyle/>
          <a:p>
            <a:pPr>
              <a:spcBef>
                <a:spcPct val="50000"/>
              </a:spcBef>
            </a:pPr>
            <a:r>
              <a:rPr lang="en-AU" sz="2800"/>
              <a:t>Force with magnitude A</a:t>
            </a:r>
          </a:p>
        </p:txBody>
      </p:sp>
      <p:sp>
        <p:nvSpPr>
          <p:cNvPr id="5130" name="Text Box 8"/>
          <p:cNvSpPr txBox="1">
            <a:spLocks noChangeArrowheads="1"/>
          </p:cNvSpPr>
          <p:nvPr/>
        </p:nvSpPr>
        <p:spPr bwMode="auto">
          <a:xfrm>
            <a:off x="5486400" y="2667000"/>
            <a:ext cx="3657600" cy="519113"/>
          </a:xfrm>
          <a:prstGeom prst="rect">
            <a:avLst/>
          </a:prstGeom>
          <a:noFill/>
          <a:ln w="9525">
            <a:noFill/>
            <a:miter lim="800000"/>
            <a:headEnd/>
            <a:tailEnd/>
          </a:ln>
        </p:spPr>
        <p:txBody>
          <a:bodyPr>
            <a:spAutoFit/>
          </a:bodyPr>
          <a:lstStyle/>
          <a:p>
            <a:pPr>
              <a:spcBef>
                <a:spcPct val="50000"/>
              </a:spcBef>
            </a:pPr>
            <a:r>
              <a:rPr lang="en-AU" sz="2800"/>
              <a:t>Force with magnitude B</a:t>
            </a:r>
          </a:p>
        </p:txBody>
      </p:sp>
      <p:graphicFrame>
        <p:nvGraphicFramePr>
          <p:cNvPr id="5122" name="Object 9"/>
          <p:cNvGraphicFramePr>
            <a:graphicFrameLocks noChangeAspect="1"/>
          </p:cNvGraphicFramePr>
          <p:nvPr/>
        </p:nvGraphicFramePr>
        <p:xfrm>
          <a:off x="3708400" y="4965700"/>
          <a:ext cx="2743200" cy="633413"/>
        </p:xfrm>
        <a:graphic>
          <a:graphicData uri="http://schemas.openxmlformats.org/presentationml/2006/ole">
            <p:oleObj spid="_x0000_s5122" r:id="rId4" imgW="863225" imgH="203112" progId="Equation.3">
              <p:embed/>
            </p:oleObj>
          </a:graphicData>
        </a:graphic>
      </p:graphicFrame>
      <p:graphicFrame>
        <p:nvGraphicFramePr>
          <p:cNvPr id="5123" name="Object 10"/>
          <p:cNvGraphicFramePr>
            <a:graphicFrameLocks noChangeAspect="1"/>
          </p:cNvGraphicFramePr>
          <p:nvPr/>
        </p:nvGraphicFramePr>
        <p:xfrm>
          <a:off x="4016375" y="5653088"/>
          <a:ext cx="2251075" cy="1127125"/>
        </p:xfrm>
        <a:graphic>
          <a:graphicData uri="http://schemas.openxmlformats.org/presentationml/2006/ole">
            <p:oleObj spid="_x0000_s5123" name="Equation" r:id="rId5" imgW="850680" imgH="431640" progId="Equation.3">
              <p:embed/>
            </p:oleObj>
          </a:graphicData>
        </a:graphic>
      </p:graphicFrame>
      <p:sp>
        <p:nvSpPr>
          <p:cNvPr id="5131" name="Line 11"/>
          <p:cNvSpPr>
            <a:spLocks noChangeShapeType="1"/>
          </p:cNvSpPr>
          <p:nvPr/>
        </p:nvSpPr>
        <p:spPr bwMode="auto">
          <a:xfrm>
            <a:off x="3352800" y="3276600"/>
            <a:ext cx="228600" cy="457200"/>
          </a:xfrm>
          <a:prstGeom prst="line">
            <a:avLst/>
          </a:prstGeom>
          <a:noFill/>
          <a:ln w="9525">
            <a:solidFill>
              <a:schemeClr val="tx1"/>
            </a:solidFill>
            <a:round/>
            <a:headEnd/>
            <a:tailEnd/>
          </a:ln>
        </p:spPr>
        <p:txBody>
          <a:bodyPr/>
          <a:lstStyle/>
          <a:p>
            <a:endParaRPr lang="en-AU"/>
          </a:p>
        </p:txBody>
      </p:sp>
      <p:sp>
        <p:nvSpPr>
          <p:cNvPr id="5132" name="Text Box 12"/>
          <p:cNvSpPr txBox="1">
            <a:spLocks noChangeArrowheads="1"/>
          </p:cNvSpPr>
          <p:nvPr/>
        </p:nvSpPr>
        <p:spPr bwMode="auto">
          <a:xfrm>
            <a:off x="3073400" y="3311525"/>
            <a:ext cx="342900" cy="457200"/>
          </a:xfrm>
          <a:prstGeom prst="rect">
            <a:avLst/>
          </a:prstGeom>
          <a:noFill/>
          <a:ln w="25400">
            <a:noFill/>
            <a:miter lim="800000"/>
            <a:headEnd/>
            <a:tailEnd/>
          </a:ln>
        </p:spPr>
        <p:txBody>
          <a:bodyPr wrap="none">
            <a:spAutoFit/>
          </a:bodyPr>
          <a:lstStyle/>
          <a:p>
            <a:pPr algn="ctr" eaLnBrk="0" hangingPunct="0"/>
            <a:r>
              <a:rPr lang="en-US">
                <a:latin typeface="Symbol" pitchFamily="18" charset="2"/>
              </a:rPr>
              <a:t>q</a:t>
            </a:r>
            <a:endParaRPr lang="en-AU">
              <a:latin typeface="Symbol" pitchFamily="18" charset="2"/>
            </a:endParaRPr>
          </a:p>
        </p:txBody>
      </p:sp>
      <p:sp>
        <p:nvSpPr>
          <p:cNvPr id="5133" name="Text Box 13"/>
          <p:cNvSpPr txBox="1">
            <a:spLocks noChangeArrowheads="1"/>
          </p:cNvSpPr>
          <p:nvPr/>
        </p:nvSpPr>
        <p:spPr bwMode="auto">
          <a:xfrm>
            <a:off x="4151313" y="1550988"/>
            <a:ext cx="4651375" cy="579437"/>
          </a:xfrm>
          <a:prstGeom prst="rect">
            <a:avLst/>
          </a:prstGeom>
          <a:noFill/>
          <a:ln w="25400">
            <a:noFill/>
            <a:miter lim="800000"/>
            <a:headEnd/>
            <a:tailEnd/>
          </a:ln>
        </p:spPr>
        <p:txBody>
          <a:bodyPr wrap="none">
            <a:spAutoFit/>
          </a:bodyPr>
          <a:lstStyle/>
          <a:p>
            <a:pPr algn="ctr" eaLnBrk="0" hangingPunct="0"/>
            <a:r>
              <a:rPr lang="en-AU" sz="3200" b="1"/>
              <a:t>Fit a right angled triangle</a:t>
            </a:r>
          </a:p>
        </p:txBody>
      </p:sp>
      <p:sp>
        <p:nvSpPr>
          <p:cNvPr id="5134" name="Line 14"/>
          <p:cNvSpPr>
            <a:spLocks noChangeShapeType="1"/>
          </p:cNvSpPr>
          <p:nvPr/>
        </p:nvSpPr>
        <p:spPr bwMode="auto">
          <a:xfrm flipH="1">
            <a:off x="4859338" y="3357563"/>
            <a:ext cx="433387" cy="0"/>
          </a:xfrm>
          <a:prstGeom prst="line">
            <a:avLst/>
          </a:prstGeom>
          <a:noFill/>
          <a:ln w="9525">
            <a:solidFill>
              <a:schemeClr val="tx1"/>
            </a:solidFill>
            <a:round/>
            <a:headEnd/>
            <a:tailEnd/>
          </a:ln>
        </p:spPr>
        <p:txBody>
          <a:bodyPr/>
          <a:lstStyle/>
          <a:p>
            <a:endParaRPr lang="en-AU"/>
          </a:p>
        </p:txBody>
      </p:sp>
      <p:sp>
        <p:nvSpPr>
          <p:cNvPr id="5135" name="Line 15"/>
          <p:cNvSpPr>
            <a:spLocks noChangeShapeType="1"/>
          </p:cNvSpPr>
          <p:nvPr/>
        </p:nvSpPr>
        <p:spPr bwMode="auto">
          <a:xfrm>
            <a:off x="4859338" y="3357563"/>
            <a:ext cx="0" cy="358775"/>
          </a:xfrm>
          <a:prstGeom prst="line">
            <a:avLst/>
          </a:prstGeom>
          <a:noFill/>
          <a:ln w="9525">
            <a:solidFill>
              <a:schemeClr val="tx1"/>
            </a:solidFill>
            <a:round/>
            <a:headEnd/>
            <a:tailEnd/>
          </a:ln>
        </p:spPr>
        <p:txBody>
          <a:bodyPr/>
          <a:lstStyle/>
          <a:p>
            <a:endParaRPr lang="en-AU"/>
          </a:p>
        </p:txBody>
      </p:sp>
      <p:sp>
        <p:nvSpPr>
          <p:cNvPr id="5136" name="Text Box 16"/>
          <p:cNvSpPr txBox="1">
            <a:spLocks noChangeArrowheads="1"/>
          </p:cNvSpPr>
          <p:nvPr/>
        </p:nvSpPr>
        <p:spPr bwMode="auto">
          <a:xfrm>
            <a:off x="0" y="5516563"/>
            <a:ext cx="2681288" cy="1066800"/>
          </a:xfrm>
          <a:prstGeom prst="rect">
            <a:avLst/>
          </a:prstGeom>
          <a:noFill/>
          <a:ln w="9525">
            <a:noFill/>
            <a:miter lim="800000"/>
            <a:headEnd/>
            <a:tailEnd/>
          </a:ln>
        </p:spPr>
        <p:txBody>
          <a:bodyPr wrap="none">
            <a:spAutoFit/>
          </a:bodyPr>
          <a:lstStyle/>
          <a:p>
            <a:r>
              <a:rPr lang="en-US" sz="3200"/>
              <a:t>Could also use </a:t>
            </a:r>
          </a:p>
          <a:p>
            <a:r>
              <a:rPr lang="en-US" sz="3200"/>
              <a:t>Sin or Cos rule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01_10"/>
          <p:cNvPicPr>
            <a:picLocks noChangeAspect="1" noChangeArrowheads="1"/>
          </p:cNvPicPr>
          <p:nvPr/>
        </p:nvPicPr>
        <p:blipFill>
          <a:blip r:embed="rId4" cstate="print"/>
          <a:srcRect/>
          <a:stretch>
            <a:fillRect/>
          </a:stretch>
        </p:blipFill>
        <p:spPr bwMode="auto">
          <a:xfrm>
            <a:off x="1258888" y="1536700"/>
            <a:ext cx="6373812" cy="5321300"/>
          </a:xfrm>
          <a:prstGeom prst="rect">
            <a:avLst/>
          </a:prstGeom>
          <a:noFill/>
          <a:ln w="9525">
            <a:noFill/>
            <a:miter lim="800000"/>
            <a:headEnd/>
            <a:tailEnd/>
          </a:ln>
        </p:spPr>
      </p:pic>
      <p:sp>
        <p:nvSpPr>
          <p:cNvPr id="6148" name="Text Box 7"/>
          <p:cNvSpPr txBox="1">
            <a:spLocks noChangeArrowheads="1"/>
          </p:cNvSpPr>
          <p:nvPr/>
        </p:nvSpPr>
        <p:spPr bwMode="auto">
          <a:xfrm>
            <a:off x="250825" y="111125"/>
            <a:ext cx="8974138" cy="1569660"/>
          </a:xfrm>
          <a:prstGeom prst="rect">
            <a:avLst/>
          </a:prstGeom>
          <a:noFill/>
          <a:ln w="9525">
            <a:noFill/>
            <a:miter lim="800000"/>
            <a:headEnd/>
            <a:tailEnd/>
          </a:ln>
        </p:spPr>
        <p:txBody>
          <a:bodyPr>
            <a:spAutoFit/>
          </a:bodyPr>
          <a:lstStyle/>
          <a:p>
            <a:r>
              <a:rPr lang="en-AU" sz="3200" dirty="0"/>
              <a:t>Example- </a:t>
            </a:r>
            <a:r>
              <a:rPr lang="en-AU" sz="3200" dirty="0" smtClean="0"/>
              <a:t>Trig </a:t>
            </a:r>
            <a:r>
              <a:rPr lang="en-AU" sz="3200" dirty="0"/>
              <a:t>method- add the vector 1.00 km N to the vector 2.00 km E to obtain the resultant displacement </a:t>
            </a:r>
          </a:p>
        </p:txBody>
      </p:sp>
      <p:graphicFrame>
        <p:nvGraphicFramePr>
          <p:cNvPr id="28680" name="Object 8"/>
          <p:cNvGraphicFramePr>
            <a:graphicFrameLocks noChangeAspect="1"/>
          </p:cNvGraphicFramePr>
          <p:nvPr>
            <p:ph/>
          </p:nvPr>
        </p:nvGraphicFramePr>
        <p:xfrm>
          <a:off x="9144000" y="4933950"/>
          <a:ext cx="6096000" cy="1619250"/>
        </p:xfrm>
        <a:graphic>
          <a:graphicData uri="http://schemas.openxmlformats.org/presentationml/2006/ole">
            <p:oleObj spid="_x0000_s6146" name="Equation" r:id="rId5" imgW="3441600" imgH="914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33333E-6 0 L -0.67586 -0.00139 " pathEditMode="relative" rAng="0" ptsTypes="AA">
                                      <p:cBhvr>
                                        <p:cTn id="6" dur="2000" fill="hold"/>
                                        <p:tgtEl>
                                          <p:spTgt spid="28680"/>
                                        </p:tgtEl>
                                        <p:attrNameLst>
                                          <p:attrName>ppt_x</p:attrName>
                                          <p:attrName>ppt_y</p:attrName>
                                        </p:attrNameLst>
                                      </p:cBhvr>
                                      <p:rCtr x="-338"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23850" y="404813"/>
            <a:ext cx="4976813" cy="1116012"/>
          </a:xfrm>
        </p:spPr>
        <p:txBody>
          <a:bodyPr/>
          <a:lstStyle/>
          <a:p>
            <a:pPr eaLnBrk="1" hangingPunct="1"/>
            <a:r>
              <a:rPr lang="en-US" sz="4000" dirty="0" smtClean="0"/>
              <a:t>Example- Force vectors- Trig method</a:t>
            </a:r>
          </a:p>
        </p:txBody>
      </p:sp>
      <p:graphicFrame>
        <p:nvGraphicFramePr>
          <p:cNvPr id="7170" name="Object 3"/>
          <p:cNvGraphicFramePr>
            <a:graphicFrameLocks noChangeAspect="1"/>
          </p:cNvGraphicFramePr>
          <p:nvPr>
            <p:ph type="body" idx="1"/>
          </p:nvPr>
        </p:nvGraphicFramePr>
        <p:xfrm>
          <a:off x="4938713" y="452438"/>
          <a:ext cx="4205287" cy="2439987"/>
        </p:xfrm>
        <a:graphic>
          <a:graphicData uri="http://schemas.openxmlformats.org/presentationml/2006/ole">
            <p:oleObj spid="_x0000_s7170" name="Clip" r:id="rId4" imgW="5317920" imgH="3085560" progId="">
              <p:embed/>
            </p:oleObj>
          </a:graphicData>
        </a:graphic>
      </p:graphicFrame>
      <p:sp>
        <p:nvSpPr>
          <p:cNvPr id="7172" name="Rectangle 4"/>
          <p:cNvSpPr>
            <a:spLocks noChangeArrowheads="1"/>
          </p:cNvSpPr>
          <p:nvPr/>
        </p:nvSpPr>
        <p:spPr bwMode="auto">
          <a:xfrm>
            <a:off x="541338" y="3246438"/>
            <a:ext cx="8061325" cy="2530475"/>
          </a:xfrm>
          <a:prstGeom prst="rect">
            <a:avLst/>
          </a:prstGeom>
          <a:noFill/>
          <a:ln w="25400">
            <a:noFill/>
            <a:miter lim="800000"/>
            <a:headEnd/>
            <a:tailEnd/>
          </a:ln>
        </p:spPr>
        <p:txBody>
          <a:bodyPr anchor="ctr">
            <a:spAutoFit/>
          </a:bodyPr>
          <a:lstStyle/>
          <a:p>
            <a:pPr algn="ctr" eaLnBrk="0" hangingPunct="0"/>
            <a:r>
              <a:rPr lang="en-US" sz="2800" dirty="0">
                <a:latin typeface="Arial" charset="0"/>
              </a:rPr>
              <a:t>A plane is flying West with a force of 5MN. It encounters a Southerly side wind of 1.5MN</a:t>
            </a:r>
          </a:p>
          <a:p>
            <a:pPr algn="ctr" eaLnBrk="0" hangingPunct="0"/>
            <a:r>
              <a:rPr lang="en-US" sz="2800" dirty="0">
                <a:latin typeface="Arial" charset="0"/>
              </a:rPr>
              <a:t>What is the Resultant force on the plane? What direction will the plane really fly?</a:t>
            </a:r>
          </a:p>
          <a:p>
            <a:pPr algn="ctr" eaLnBrk="0" hangingPunct="0"/>
            <a:endParaRPr lang="en-US" dirty="0">
              <a:latin typeface="Arial" charset="0"/>
            </a:endParaRPr>
          </a:p>
          <a:p>
            <a:pPr algn="ctr" eaLnBrk="0" hangingPunct="0"/>
            <a:endParaRPr lang="en-US" dirty="0">
              <a:latin typeface="Arial" charset="0"/>
            </a:endParaRPr>
          </a:p>
        </p:txBody>
      </p:sp>
      <p:sp>
        <p:nvSpPr>
          <p:cNvPr id="95237" name="Text Box 5"/>
          <p:cNvSpPr txBox="1">
            <a:spLocks noChangeArrowheads="1"/>
          </p:cNvSpPr>
          <p:nvPr/>
        </p:nvSpPr>
        <p:spPr bwMode="auto">
          <a:xfrm>
            <a:off x="9144000" y="5157788"/>
            <a:ext cx="7632700" cy="1373187"/>
          </a:xfrm>
          <a:prstGeom prst="rect">
            <a:avLst/>
          </a:prstGeom>
          <a:solidFill>
            <a:schemeClr val="bg1"/>
          </a:solidFill>
          <a:ln w="25400">
            <a:noFill/>
            <a:miter lim="800000"/>
            <a:headEnd/>
            <a:tailEnd/>
          </a:ln>
        </p:spPr>
        <p:txBody>
          <a:bodyPr wrap="none" anchor="ctr">
            <a:spAutoFit/>
          </a:bodyPr>
          <a:lstStyle/>
          <a:p>
            <a:pPr algn="ctr" eaLnBrk="0" hangingPunct="0"/>
            <a:r>
              <a:rPr lang="en-US" sz="2800">
                <a:latin typeface="Arial" charset="0"/>
              </a:rPr>
              <a:t>R</a:t>
            </a:r>
            <a:r>
              <a:rPr lang="en-US" sz="2800" baseline="30000">
                <a:latin typeface="Arial" charset="0"/>
              </a:rPr>
              <a:t>2</a:t>
            </a:r>
            <a:r>
              <a:rPr lang="en-US" sz="2800">
                <a:latin typeface="Arial" charset="0"/>
              </a:rPr>
              <a:t> = (1.5)</a:t>
            </a:r>
            <a:r>
              <a:rPr lang="en-US" sz="2800" baseline="30000">
                <a:latin typeface="Arial" charset="0"/>
              </a:rPr>
              <a:t>2</a:t>
            </a:r>
            <a:r>
              <a:rPr lang="en-US" sz="2800">
                <a:latin typeface="Arial" charset="0"/>
              </a:rPr>
              <a:t> +(5)</a:t>
            </a:r>
            <a:r>
              <a:rPr lang="en-US" sz="2800" baseline="30000">
                <a:latin typeface="Arial" charset="0"/>
              </a:rPr>
              <a:t>2</a:t>
            </a:r>
            <a:r>
              <a:rPr lang="en-US" sz="2800">
                <a:latin typeface="Arial" charset="0"/>
              </a:rPr>
              <a:t> </a:t>
            </a:r>
          </a:p>
          <a:p>
            <a:pPr algn="ctr" eaLnBrk="0" hangingPunct="0"/>
            <a:r>
              <a:rPr lang="en-US" sz="2800">
                <a:latin typeface="Arial" charset="0"/>
              </a:rPr>
              <a:t>R=5.22 MN</a:t>
            </a:r>
          </a:p>
          <a:p>
            <a:pPr algn="ctr" eaLnBrk="0" hangingPunct="0"/>
            <a:r>
              <a:rPr lang="en-US" sz="2800">
                <a:latin typeface="Arial" charset="0"/>
                <a:sym typeface="Symbol" pitchFamily="18" charset="2"/>
              </a:rPr>
              <a:t> = t</a:t>
            </a:r>
            <a:r>
              <a:rPr lang="en-US" sz="2800">
                <a:latin typeface="Arial" charset="0"/>
              </a:rPr>
              <a:t>an</a:t>
            </a:r>
            <a:r>
              <a:rPr lang="en-US" sz="2800" baseline="30000">
                <a:latin typeface="Arial" charset="0"/>
              </a:rPr>
              <a:t>-1</a:t>
            </a:r>
            <a:r>
              <a:rPr lang="en-US" sz="2800">
                <a:latin typeface="Arial" charset="0"/>
              </a:rPr>
              <a:t> (y/x) = </a:t>
            </a:r>
            <a:r>
              <a:rPr lang="en-US" sz="2800">
                <a:latin typeface="Arial" charset="0"/>
                <a:sym typeface="Symbol" pitchFamily="18" charset="2"/>
              </a:rPr>
              <a:t>t</a:t>
            </a:r>
            <a:r>
              <a:rPr lang="en-US" sz="2800">
                <a:latin typeface="Arial" charset="0"/>
              </a:rPr>
              <a:t>an</a:t>
            </a:r>
            <a:r>
              <a:rPr lang="en-US" sz="2800" baseline="30000">
                <a:latin typeface="Arial" charset="0"/>
              </a:rPr>
              <a:t>-1</a:t>
            </a:r>
            <a:r>
              <a:rPr lang="en-US" sz="2800">
                <a:latin typeface="Arial" charset="0"/>
              </a:rPr>
              <a:t> (1.5/5)= 16</a:t>
            </a:r>
            <a:r>
              <a:rPr lang="en-US" sz="2800" baseline="30000">
                <a:latin typeface="Arial" charset="0"/>
              </a:rPr>
              <a:t>0</a:t>
            </a:r>
            <a:r>
              <a:rPr lang="en-US" sz="2800">
                <a:latin typeface="Arial" charset="0"/>
              </a:rPr>
              <a:t> North of West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1.11111E-6 -3.33333E-6 L -0.88594 -0.00555 " pathEditMode="relative" rAng="0" ptsTypes="AA">
                                      <p:cBhvr>
                                        <p:cTn id="6" dur="2000" fill="hold"/>
                                        <p:tgtEl>
                                          <p:spTgt spid="95237"/>
                                        </p:tgtEl>
                                        <p:attrNameLst>
                                          <p:attrName>ppt_x</p:attrName>
                                          <p:attrName>ppt_y</p:attrName>
                                        </p:attrNameLst>
                                      </p:cBhvr>
                                      <p:rCtr x="-443"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19"/>
          <p:cNvGrpSpPr>
            <a:grpSpLocks/>
          </p:cNvGrpSpPr>
          <p:nvPr/>
        </p:nvGrpSpPr>
        <p:grpSpPr bwMode="auto">
          <a:xfrm>
            <a:off x="4356100" y="1341438"/>
            <a:ext cx="3962400" cy="838200"/>
            <a:chOff x="2976" y="2928"/>
            <a:chExt cx="2496" cy="528"/>
          </a:xfrm>
        </p:grpSpPr>
        <p:sp>
          <p:nvSpPr>
            <p:cNvPr id="53262" name="Line 2"/>
            <p:cNvSpPr>
              <a:spLocks noChangeShapeType="1"/>
            </p:cNvSpPr>
            <p:nvPr/>
          </p:nvSpPr>
          <p:spPr bwMode="auto">
            <a:xfrm flipV="1">
              <a:off x="2976" y="3072"/>
              <a:ext cx="672" cy="384"/>
            </a:xfrm>
            <a:prstGeom prst="line">
              <a:avLst/>
            </a:prstGeom>
            <a:noFill/>
            <a:ln w="57150">
              <a:solidFill>
                <a:srgbClr val="FF0000"/>
              </a:solidFill>
              <a:round/>
              <a:headEnd/>
              <a:tailEnd type="triangle" w="med" len="med"/>
            </a:ln>
          </p:spPr>
          <p:txBody>
            <a:bodyPr/>
            <a:lstStyle/>
            <a:p>
              <a:endParaRPr lang="en-AU"/>
            </a:p>
          </p:txBody>
        </p:sp>
        <p:sp>
          <p:nvSpPr>
            <p:cNvPr id="53263" name="Line 3"/>
            <p:cNvSpPr>
              <a:spLocks noChangeShapeType="1"/>
            </p:cNvSpPr>
            <p:nvPr/>
          </p:nvSpPr>
          <p:spPr bwMode="auto">
            <a:xfrm flipV="1">
              <a:off x="3648" y="2928"/>
              <a:ext cx="720" cy="144"/>
            </a:xfrm>
            <a:prstGeom prst="line">
              <a:avLst/>
            </a:prstGeom>
            <a:noFill/>
            <a:ln w="57150">
              <a:solidFill>
                <a:srgbClr val="FF0000"/>
              </a:solidFill>
              <a:round/>
              <a:headEnd/>
              <a:tailEnd type="triangle" w="med" len="med"/>
            </a:ln>
          </p:spPr>
          <p:txBody>
            <a:bodyPr/>
            <a:lstStyle/>
            <a:p>
              <a:endParaRPr lang="en-AU"/>
            </a:p>
          </p:txBody>
        </p:sp>
        <p:sp>
          <p:nvSpPr>
            <p:cNvPr id="53264" name="Line 4"/>
            <p:cNvSpPr>
              <a:spLocks noChangeShapeType="1"/>
            </p:cNvSpPr>
            <p:nvPr/>
          </p:nvSpPr>
          <p:spPr bwMode="auto">
            <a:xfrm>
              <a:off x="4368" y="2928"/>
              <a:ext cx="624" cy="0"/>
            </a:xfrm>
            <a:prstGeom prst="line">
              <a:avLst/>
            </a:prstGeom>
            <a:noFill/>
            <a:ln w="57150">
              <a:solidFill>
                <a:srgbClr val="FF0000"/>
              </a:solidFill>
              <a:round/>
              <a:headEnd/>
              <a:tailEnd type="triangle" w="med" len="med"/>
            </a:ln>
          </p:spPr>
          <p:txBody>
            <a:bodyPr/>
            <a:lstStyle/>
            <a:p>
              <a:endParaRPr lang="en-AU"/>
            </a:p>
          </p:txBody>
        </p:sp>
        <p:sp>
          <p:nvSpPr>
            <p:cNvPr id="53265" name="Line 5"/>
            <p:cNvSpPr>
              <a:spLocks noChangeShapeType="1"/>
            </p:cNvSpPr>
            <p:nvPr/>
          </p:nvSpPr>
          <p:spPr bwMode="auto">
            <a:xfrm>
              <a:off x="4992" y="2928"/>
              <a:ext cx="384" cy="240"/>
            </a:xfrm>
            <a:prstGeom prst="line">
              <a:avLst/>
            </a:prstGeom>
            <a:noFill/>
            <a:ln w="57150">
              <a:solidFill>
                <a:srgbClr val="FF0000"/>
              </a:solidFill>
              <a:round/>
              <a:headEnd/>
              <a:tailEnd type="triangle" w="med" len="med"/>
            </a:ln>
          </p:spPr>
          <p:txBody>
            <a:bodyPr/>
            <a:lstStyle/>
            <a:p>
              <a:endParaRPr lang="en-AU"/>
            </a:p>
          </p:txBody>
        </p:sp>
        <p:sp>
          <p:nvSpPr>
            <p:cNvPr id="53266" name="Line 6"/>
            <p:cNvSpPr>
              <a:spLocks noChangeShapeType="1"/>
            </p:cNvSpPr>
            <p:nvPr/>
          </p:nvSpPr>
          <p:spPr bwMode="auto">
            <a:xfrm>
              <a:off x="5328" y="3168"/>
              <a:ext cx="144" cy="288"/>
            </a:xfrm>
            <a:prstGeom prst="line">
              <a:avLst/>
            </a:prstGeom>
            <a:noFill/>
            <a:ln w="57150">
              <a:solidFill>
                <a:srgbClr val="FF0000"/>
              </a:solidFill>
              <a:round/>
              <a:headEnd/>
              <a:tailEnd type="triangle" w="med" len="med"/>
            </a:ln>
          </p:spPr>
          <p:txBody>
            <a:bodyPr/>
            <a:lstStyle/>
            <a:p>
              <a:endParaRPr lang="en-AU"/>
            </a:p>
          </p:txBody>
        </p:sp>
        <p:sp>
          <p:nvSpPr>
            <p:cNvPr id="53267" name="Line 7"/>
            <p:cNvSpPr>
              <a:spLocks noChangeShapeType="1"/>
            </p:cNvSpPr>
            <p:nvPr/>
          </p:nvSpPr>
          <p:spPr bwMode="auto">
            <a:xfrm>
              <a:off x="2976" y="3456"/>
              <a:ext cx="2448" cy="0"/>
            </a:xfrm>
            <a:prstGeom prst="line">
              <a:avLst/>
            </a:prstGeom>
            <a:noFill/>
            <a:ln w="57150">
              <a:solidFill>
                <a:schemeClr val="tx1"/>
              </a:solidFill>
              <a:round/>
              <a:headEnd/>
              <a:tailEnd type="triangle" w="med" len="med"/>
            </a:ln>
          </p:spPr>
          <p:txBody>
            <a:bodyPr/>
            <a:lstStyle/>
            <a:p>
              <a:endParaRPr lang="en-AU"/>
            </a:p>
          </p:txBody>
        </p:sp>
      </p:grpSp>
      <p:sp>
        <p:nvSpPr>
          <p:cNvPr id="53251" name="Text Box 8"/>
          <p:cNvSpPr txBox="1">
            <a:spLocks noChangeArrowheads="1"/>
          </p:cNvSpPr>
          <p:nvPr/>
        </p:nvSpPr>
        <p:spPr bwMode="auto">
          <a:xfrm>
            <a:off x="4572000" y="2565400"/>
            <a:ext cx="3284538" cy="579438"/>
          </a:xfrm>
          <a:prstGeom prst="rect">
            <a:avLst/>
          </a:prstGeom>
          <a:noFill/>
          <a:ln w="9525">
            <a:noFill/>
            <a:miter lim="800000"/>
            <a:headEnd/>
            <a:tailEnd/>
          </a:ln>
        </p:spPr>
        <p:txBody>
          <a:bodyPr>
            <a:spAutoFit/>
          </a:bodyPr>
          <a:lstStyle/>
          <a:p>
            <a:pPr>
              <a:spcBef>
                <a:spcPct val="50000"/>
              </a:spcBef>
            </a:pPr>
            <a:r>
              <a:rPr lang="en-AU" sz="3200"/>
              <a:t>Resultant force</a:t>
            </a:r>
          </a:p>
        </p:txBody>
      </p:sp>
      <p:sp>
        <p:nvSpPr>
          <p:cNvPr id="53252" name="AutoShape 9" descr="wpe2.jpg (18526 bytes)"/>
          <p:cNvSpPr>
            <a:spLocks noChangeAspect="1" noChangeArrowheads="1"/>
          </p:cNvSpPr>
          <p:nvPr/>
        </p:nvSpPr>
        <p:spPr bwMode="auto">
          <a:xfrm>
            <a:off x="3725863" y="2617788"/>
            <a:ext cx="1692275" cy="1622425"/>
          </a:xfrm>
          <a:prstGeom prst="rect">
            <a:avLst/>
          </a:prstGeom>
          <a:noFill/>
          <a:ln w="9525">
            <a:noFill/>
            <a:miter lim="800000"/>
            <a:headEnd/>
            <a:tailEnd/>
          </a:ln>
        </p:spPr>
        <p:txBody>
          <a:bodyPr/>
          <a:lstStyle/>
          <a:p>
            <a:endParaRPr lang="en-AU"/>
          </a:p>
        </p:txBody>
      </p:sp>
      <p:pic>
        <p:nvPicPr>
          <p:cNvPr id="53253" name="Picture 10" descr="wpe2.jpg (18526 bytes)"/>
          <p:cNvPicPr>
            <a:picLocks noChangeAspect="1" noChangeArrowheads="1"/>
          </p:cNvPicPr>
          <p:nvPr/>
        </p:nvPicPr>
        <p:blipFill>
          <a:blip r:embed="rId3" cstate="print"/>
          <a:srcRect/>
          <a:stretch>
            <a:fillRect/>
          </a:stretch>
        </p:blipFill>
        <p:spPr bwMode="auto">
          <a:xfrm>
            <a:off x="0" y="0"/>
            <a:ext cx="3429000" cy="3287713"/>
          </a:xfrm>
          <a:prstGeom prst="rect">
            <a:avLst/>
          </a:prstGeom>
          <a:noFill/>
          <a:ln w="9525">
            <a:noFill/>
            <a:miter lim="800000"/>
            <a:headEnd/>
            <a:tailEnd/>
          </a:ln>
        </p:spPr>
      </p:pic>
      <p:grpSp>
        <p:nvGrpSpPr>
          <p:cNvPr id="53254" name="Group 11"/>
          <p:cNvGrpSpPr>
            <a:grpSpLocks/>
          </p:cNvGrpSpPr>
          <p:nvPr/>
        </p:nvGrpSpPr>
        <p:grpSpPr bwMode="auto">
          <a:xfrm>
            <a:off x="1979613" y="0"/>
            <a:ext cx="2290762" cy="3294063"/>
            <a:chOff x="1056" y="1584"/>
            <a:chExt cx="720" cy="672"/>
          </a:xfrm>
        </p:grpSpPr>
        <p:sp>
          <p:nvSpPr>
            <p:cNvPr id="53257" name="Line 12"/>
            <p:cNvSpPr>
              <a:spLocks noChangeShapeType="1"/>
            </p:cNvSpPr>
            <p:nvPr/>
          </p:nvSpPr>
          <p:spPr bwMode="auto">
            <a:xfrm flipV="1">
              <a:off x="1056" y="1584"/>
              <a:ext cx="672" cy="384"/>
            </a:xfrm>
            <a:prstGeom prst="line">
              <a:avLst/>
            </a:prstGeom>
            <a:noFill/>
            <a:ln w="38100">
              <a:solidFill>
                <a:srgbClr val="FFCC00"/>
              </a:solidFill>
              <a:round/>
              <a:headEnd/>
              <a:tailEnd type="triangle" w="med" len="med"/>
            </a:ln>
          </p:spPr>
          <p:txBody>
            <a:bodyPr/>
            <a:lstStyle/>
            <a:p>
              <a:endParaRPr lang="en-AU"/>
            </a:p>
          </p:txBody>
        </p:sp>
        <p:sp>
          <p:nvSpPr>
            <p:cNvPr id="53258" name="Line 13"/>
            <p:cNvSpPr>
              <a:spLocks noChangeShapeType="1"/>
            </p:cNvSpPr>
            <p:nvPr/>
          </p:nvSpPr>
          <p:spPr bwMode="auto">
            <a:xfrm flipV="1">
              <a:off x="1056" y="1824"/>
              <a:ext cx="720" cy="144"/>
            </a:xfrm>
            <a:prstGeom prst="line">
              <a:avLst/>
            </a:prstGeom>
            <a:noFill/>
            <a:ln w="38100">
              <a:solidFill>
                <a:srgbClr val="FFCC00"/>
              </a:solidFill>
              <a:round/>
              <a:headEnd/>
              <a:tailEnd type="triangle" w="med" len="med"/>
            </a:ln>
          </p:spPr>
          <p:txBody>
            <a:bodyPr/>
            <a:lstStyle/>
            <a:p>
              <a:endParaRPr lang="en-AU"/>
            </a:p>
          </p:txBody>
        </p:sp>
        <p:sp>
          <p:nvSpPr>
            <p:cNvPr id="53259" name="Line 14"/>
            <p:cNvSpPr>
              <a:spLocks noChangeShapeType="1"/>
            </p:cNvSpPr>
            <p:nvPr/>
          </p:nvSpPr>
          <p:spPr bwMode="auto">
            <a:xfrm>
              <a:off x="1056" y="1968"/>
              <a:ext cx="624" cy="0"/>
            </a:xfrm>
            <a:prstGeom prst="line">
              <a:avLst/>
            </a:prstGeom>
            <a:noFill/>
            <a:ln w="38100">
              <a:solidFill>
                <a:srgbClr val="FFCC00"/>
              </a:solidFill>
              <a:round/>
              <a:headEnd/>
              <a:tailEnd type="triangle" w="med" len="med"/>
            </a:ln>
          </p:spPr>
          <p:txBody>
            <a:bodyPr/>
            <a:lstStyle/>
            <a:p>
              <a:endParaRPr lang="en-AU"/>
            </a:p>
          </p:txBody>
        </p:sp>
        <p:sp>
          <p:nvSpPr>
            <p:cNvPr id="53260" name="Line 15"/>
            <p:cNvSpPr>
              <a:spLocks noChangeShapeType="1"/>
            </p:cNvSpPr>
            <p:nvPr/>
          </p:nvSpPr>
          <p:spPr bwMode="auto">
            <a:xfrm>
              <a:off x="1056" y="1968"/>
              <a:ext cx="384" cy="240"/>
            </a:xfrm>
            <a:prstGeom prst="line">
              <a:avLst/>
            </a:prstGeom>
            <a:noFill/>
            <a:ln w="38100">
              <a:solidFill>
                <a:srgbClr val="FFCC00"/>
              </a:solidFill>
              <a:round/>
              <a:headEnd/>
              <a:tailEnd type="triangle" w="med" len="med"/>
            </a:ln>
          </p:spPr>
          <p:txBody>
            <a:bodyPr/>
            <a:lstStyle/>
            <a:p>
              <a:endParaRPr lang="en-AU"/>
            </a:p>
          </p:txBody>
        </p:sp>
        <p:sp>
          <p:nvSpPr>
            <p:cNvPr id="53261" name="Line 16"/>
            <p:cNvSpPr>
              <a:spLocks noChangeShapeType="1"/>
            </p:cNvSpPr>
            <p:nvPr/>
          </p:nvSpPr>
          <p:spPr bwMode="auto">
            <a:xfrm>
              <a:off x="1056" y="1968"/>
              <a:ext cx="144" cy="288"/>
            </a:xfrm>
            <a:prstGeom prst="line">
              <a:avLst/>
            </a:prstGeom>
            <a:noFill/>
            <a:ln w="38100">
              <a:solidFill>
                <a:srgbClr val="FFCC00"/>
              </a:solidFill>
              <a:round/>
              <a:headEnd/>
              <a:tailEnd type="triangle" w="med" len="med"/>
            </a:ln>
          </p:spPr>
          <p:txBody>
            <a:bodyPr/>
            <a:lstStyle/>
            <a:p>
              <a:endParaRPr lang="en-AU"/>
            </a:p>
          </p:txBody>
        </p:sp>
      </p:grpSp>
      <p:sp>
        <p:nvSpPr>
          <p:cNvPr id="53255" name="Rectangle 17"/>
          <p:cNvSpPr>
            <a:spLocks noGrp="1" noChangeArrowheads="1"/>
          </p:cNvSpPr>
          <p:nvPr>
            <p:ph type="title"/>
          </p:nvPr>
        </p:nvSpPr>
        <p:spPr>
          <a:xfrm>
            <a:off x="611188" y="3500438"/>
            <a:ext cx="7921625" cy="2952750"/>
          </a:xfrm>
          <a:noFill/>
        </p:spPr>
        <p:txBody>
          <a:bodyPr/>
          <a:lstStyle/>
          <a:p>
            <a:pPr eaLnBrk="1" hangingPunct="1"/>
            <a:r>
              <a:rPr lang="en-US" sz="4000" smtClean="0"/>
              <a:t>Difficult to add many vectors together geometrically</a:t>
            </a:r>
            <a:br>
              <a:rPr lang="en-US" sz="4000" smtClean="0"/>
            </a:br>
            <a:r>
              <a:rPr lang="en-US" sz="4000" smtClean="0"/>
              <a:t>…...So  resolve them into  x and y components- then add. </a:t>
            </a:r>
            <a:endParaRPr lang="en-AU" sz="2800" smtClean="0"/>
          </a:p>
        </p:txBody>
      </p:sp>
      <p:sp>
        <p:nvSpPr>
          <p:cNvPr id="53256" name="Text Box 18"/>
          <p:cNvSpPr txBox="1">
            <a:spLocks noChangeArrowheads="1"/>
          </p:cNvSpPr>
          <p:nvPr/>
        </p:nvSpPr>
        <p:spPr bwMode="auto">
          <a:xfrm>
            <a:off x="3846513" y="333375"/>
            <a:ext cx="5297487" cy="579438"/>
          </a:xfrm>
          <a:prstGeom prst="rect">
            <a:avLst/>
          </a:prstGeom>
          <a:noFill/>
          <a:ln w="9525">
            <a:noFill/>
            <a:miter lim="800000"/>
            <a:headEnd/>
            <a:tailEnd/>
          </a:ln>
        </p:spPr>
        <p:txBody>
          <a:bodyPr wrap="none">
            <a:spAutoFit/>
          </a:bodyPr>
          <a:lstStyle/>
          <a:p>
            <a:r>
              <a:rPr lang="en-AU" sz="3200">
                <a:solidFill>
                  <a:srgbClr val="FF0000"/>
                </a:solidFill>
              </a:rPr>
              <a:t>Addition of all fibres of muscle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0" y="0"/>
            <a:ext cx="8496300" cy="1419225"/>
          </a:xfrm>
        </p:spPr>
        <p:txBody>
          <a:bodyPr/>
          <a:lstStyle/>
          <a:p>
            <a:pPr eaLnBrk="1" hangingPunct="1"/>
            <a:r>
              <a:rPr lang="en-US" sz="3200" b="1" dirty="0" smtClean="0"/>
              <a:t>Adding vectors with the component method</a:t>
            </a:r>
            <a:br>
              <a:rPr lang="en-US" sz="3200" b="1" dirty="0" smtClean="0"/>
            </a:br>
            <a:r>
              <a:rPr lang="en-US" sz="3200" b="1" dirty="0" smtClean="0"/>
              <a:t>Define Unit Vectors </a:t>
            </a:r>
            <a:r>
              <a:rPr lang="en-US" sz="3200" dirty="0" smtClean="0"/>
              <a:t>with a magnitude of 1 and describe a certain direction in space</a:t>
            </a:r>
            <a:r>
              <a:rPr lang="en-US" sz="4000" dirty="0" smtClean="0"/>
              <a:t>. </a:t>
            </a:r>
          </a:p>
        </p:txBody>
      </p:sp>
      <p:pic>
        <p:nvPicPr>
          <p:cNvPr id="9220" name="Picture 4" descr="01_16"/>
          <p:cNvPicPr>
            <a:picLocks noGrp="1" noChangeAspect="1" noChangeArrowheads="1"/>
          </p:cNvPicPr>
          <p:nvPr>
            <p:ph type="body" idx="1"/>
          </p:nvPr>
        </p:nvPicPr>
        <p:blipFill>
          <a:blip r:embed="rId4" cstate="print"/>
          <a:srcRect/>
          <a:stretch>
            <a:fillRect/>
          </a:stretch>
        </p:blipFill>
        <p:spPr>
          <a:xfrm>
            <a:off x="642938" y="2743200"/>
            <a:ext cx="5527675" cy="4114800"/>
          </a:xfrm>
        </p:spPr>
      </p:pic>
      <p:graphicFrame>
        <p:nvGraphicFramePr>
          <p:cNvPr id="9218" name="Object 4"/>
          <p:cNvGraphicFramePr>
            <a:graphicFrameLocks noChangeAspect="1"/>
          </p:cNvGraphicFramePr>
          <p:nvPr/>
        </p:nvGraphicFramePr>
        <p:xfrm>
          <a:off x="2339752" y="1340768"/>
          <a:ext cx="3626272" cy="769123"/>
        </p:xfrm>
        <a:graphic>
          <a:graphicData uri="http://schemas.openxmlformats.org/presentationml/2006/ole">
            <p:oleObj spid="_x0000_s9218" name="Equation" r:id="rId5" imgW="1257120" imgH="266400" progId="Equation.3">
              <p:embed/>
            </p:oleObj>
          </a:graphicData>
        </a:graphic>
      </p:graphicFrame>
      <p:sp>
        <p:nvSpPr>
          <p:cNvPr id="9221" name="TextBox 4"/>
          <p:cNvSpPr txBox="1">
            <a:spLocks noChangeArrowheads="1"/>
          </p:cNvSpPr>
          <p:nvPr/>
        </p:nvSpPr>
        <p:spPr bwMode="auto">
          <a:xfrm>
            <a:off x="899592" y="2132856"/>
            <a:ext cx="7000875" cy="461963"/>
          </a:xfrm>
          <a:prstGeom prst="rect">
            <a:avLst/>
          </a:prstGeom>
          <a:noFill/>
          <a:ln w="9525">
            <a:noFill/>
            <a:miter lim="800000"/>
            <a:headEnd/>
            <a:tailEnd/>
          </a:ln>
        </p:spPr>
        <p:txBody>
          <a:bodyPr>
            <a:spAutoFit/>
          </a:bodyPr>
          <a:lstStyle/>
          <a:p>
            <a:r>
              <a:rPr lang="en-AU" dirty="0"/>
              <a:t>Purpose of unit vector is to identify direction</a:t>
            </a:r>
          </a:p>
        </p:txBody>
      </p:sp>
      <p:sp>
        <p:nvSpPr>
          <p:cNvPr id="9222" name="TextBox 5"/>
          <p:cNvSpPr txBox="1">
            <a:spLocks noChangeArrowheads="1"/>
          </p:cNvSpPr>
          <p:nvPr/>
        </p:nvSpPr>
        <p:spPr bwMode="auto">
          <a:xfrm>
            <a:off x="6143625" y="2857500"/>
            <a:ext cx="2928938" cy="2308225"/>
          </a:xfrm>
          <a:prstGeom prst="rect">
            <a:avLst/>
          </a:prstGeom>
          <a:noFill/>
          <a:ln w="9525">
            <a:noFill/>
            <a:miter lim="800000"/>
            <a:headEnd/>
            <a:tailEnd/>
          </a:ln>
        </p:spPr>
        <p:txBody>
          <a:bodyPr>
            <a:spAutoFit/>
          </a:bodyPr>
          <a:lstStyle/>
          <a:p>
            <a:r>
              <a:rPr lang="en-AU" dirty="0"/>
              <a:t>Think of ĵ as short for “in the y direction”.</a:t>
            </a:r>
          </a:p>
          <a:p>
            <a:endParaRPr lang="en-AU" sz="1600" dirty="0"/>
          </a:p>
          <a:p>
            <a:endParaRPr lang="en-AU" sz="1600" dirty="0"/>
          </a:p>
          <a:p>
            <a:r>
              <a:rPr lang="en-AU" sz="1600" dirty="0"/>
              <a:t>The letters </a:t>
            </a:r>
            <a:r>
              <a:rPr lang="en-AU" sz="1600" i="1" dirty="0" err="1"/>
              <a:t>x,y</a:t>
            </a:r>
            <a:r>
              <a:rPr lang="en-AU" sz="1600" dirty="0"/>
              <a:t> and </a:t>
            </a:r>
            <a:r>
              <a:rPr lang="en-AU" sz="1600" i="1" dirty="0"/>
              <a:t>z</a:t>
            </a:r>
            <a:r>
              <a:rPr lang="en-AU" sz="1600" dirty="0"/>
              <a:t> are often used as variables so</a:t>
            </a:r>
            <a:r>
              <a:rPr lang="en-AU" sz="1600" i="1" dirty="0"/>
              <a:t> </a:t>
            </a:r>
            <a:r>
              <a:rPr lang="en-AU" sz="1600" i="1" dirty="0" err="1"/>
              <a:t>i</a:t>
            </a:r>
            <a:r>
              <a:rPr lang="en-AU" sz="1600" i="1" dirty="0" smtClean="0"/>
              <a:t>, j, k </a:t>
            </a:r>
            <a:r>
              <a:rPr lang="en-AU" sz="1600" dirty="0"/>
              <a:t>are used to name the unit vectors.</a:t>
            </a:r>
          </a:p>
          <a:p>
            <a:endParaRPr lang="en-AU" sz="1600" dirty="0"/>
          </a:p>
        </p:txBody>
      </p:sp>
      <p:pic>
        <p:nvPicPr>
          <p:cNvPr id="2" name="Picture 4" descr="http://www.math.hmc.edu/calculus/tutorials/vectoranalysis/gif/vector1.gif"/>
          <p:cNvPicPr>
            <a:picLocks noChangeAspect="1" noChangeArrowheads="1"/>
          </p:cNvPicPr>
          <p:nvPr/>
        </p:nvPicPr>
        <p:blipFill>
          <a:blip r:embed="rId6" cstate="print"/>
          <a:srcRect/>
          <a:stretch>
            <a:fillRect/>
          </a:stretch>
        </p:blipFill>
        <p:spPr bwMode="auto">
          <a:xfrm>
            <a:off x="7164288" y="692696"/>
            <a:ext cx="1589162" cy="1589162"/>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AU" sz="3200" smtClean="0"/>
              <a:t>Components of vectors</a:t>
            </a:r>
          </a:p>
        </p:txBody>
      </p:sp>
      <p:pic>
        <p:nvPicPr>
          <p:cNvPr id="10246" name="Picture 3" descr="01_11"/>
          <p:cNvPicPr>
            <a:picLocks noChangeAspect="1" noChangeArrowheads="1"/>
          </p:cNvPicPr>
          <p:nvPr/>
        </p:nvPicPr>
        <p:blipFill>
          <a:blip r:embed="rId4" cstate="print"/>
          <a:srcRect/>
          <a:stretch>
            <a:fillRect/>
          </a:stretch>
        </p:blipFill>
        <p:spPr bwMode="auto">
          <a:xfrm>
            <a:off x="228600" y="635000"/>
            <a:ext cx="6515100" cy="5588000"/>
          </a:xfrm>
          <a:prstGeom prst="rect">
            <a:avLst/>
          </a:prstGeom>
          <a:noFill/>
          <a:ln w="9525">
            <a:noFill/>
            <a:miter lim="800000"/>
            <a:headEnd/>
            <a:tailEnd/>
          </a:ln>
        </p:spPr>
      </p:pic>
      <p:sp>
        <p:nvSpPr>
          <p:cNvPr id="10247" name="Rectangle 4"/>
          <p:cNvSpPr>
            <a:spLocks noChangeArrowheads="1"/>
          </p:cNvSpPr>
          <p:nvPr/>
        </p:nvSpPr>
        <p:spPr bwMode="auto">
          <a:xfrm>
            <a:off x="0" y="3109913"/>
            <a:ext cx="9144000" cy="639762"/>
          </a:xfrm>
          <a:prstGeom prst="rect">
            <a:avLst/>
          </a:prstGeom>
          <a:noFill/>
          <a:ln w="9525">
            <a:noFill/>
            <a:miter lim="800000"/>
            <a:headEnd/>
            <a:tailEnd/>
          </a:ln>
        </p:spPr>
        <p:txBody>
          <a:bodyPr>
            <a:spAutoFit/>
          </a:bodyPr>
          <a:lstStyle/>
          <a:p>
            <a:pPr eaLnBrk="0" hangingPunct="0"/>
            <a:r>
              <a:rPr lang="en-US" sz="1200">
                <a:cs typeface="Times New Roman" pitchFamily="18" charset="0"/>
              </a:rPr>
              <a:t> </a:t>
            </a:r>
          </a:p>
          <a:p>
            <a:pPr eaLnBrk="0" hangingPunct="0"/>
            <a:endParaRPr lang="en-US"/>
          </a:p>
        </p:txBody>
      </p:sp>
      <p:graphicFrame>
        <p:nvGraphicFramePr>
          <p:cNvPr id="10242" name="Object 5"/>
          <p:cNvGraphicFramePr>
            <a:graphicFrameLocks noChangeAspect="1"/>
          </p:cNvGraphicFramePr>
          <p:nvPr/>
        </p:nvGraphicFramePr>
        <p:xfrm>
          <a:off x="6819900" y="2362200"/>
          <a:ext cx="2247900" cy="642938"/>
        </p:xfrm>
        <a:graphic>
          <a:graphicData uri="http://schemas.openxmlformats.org/presentationml/2006/ole">
            <p:oleObj spid="_x0000_s10242" r:id="rId5" imgW="800100" imgH="228600" progId="Equation.3">
              <p:embed/>
            </p:oleObj>
          </a:graphicData>
        </a:graphic>
      </p:graphicFrame>
      <p:graphicFrame>
        <p:nvGraphicFramePr>
          <p:cNvPr id="10243" name="Object 6"/>
          <p:cNvGraphicFramePr>
            <a:graphicFrameLocks noChangeAspect="1"/>
          </p:cNvGraphicFramePr>
          <p:nvPr/>
        </p:nvGraphicFramePr>
        <p:xfrm>
          <a:off x="6884988" y="3141663"/>
          <a:ext cx="2259012" cy="681037"/>
        </p:xfrm>
        <a:graphic>
          <a:graphicData uri="http://schemas.openxmlformats.org/presentationml/2006/ole">
            <p:oleObj spid="_x0000_s10243" r:id="rId6" imgW="787400" imgH="241300" progId="Equation.3">
              <p:embed/>
            </p:oleObj>
          </a:graphicData>
        </a:graphic>
      </p:graphicFrame>
      <p:sp>
        <p:nvSpPr>
          <p:cNvPr id="10248" name="Text Box 7"/>
          <p:cNvSpPr txBox="1">
            <a:spLocks noChangeArrowheads="1"/>
          </p:cNvSpPr>
          <p:nvPr/>
        </p:nvSpPr>
        <p:spPr bwMode="auto">
          <a:xfrm>
            <a:off x="381000" y="76200"/>
            <a:ext cx="6858000" cy="579438"/>
          </a:xfrm>
          <a:prstGeom prst="rect">
            <a:avLst/>
          </a:prstGeom>
          <a:solidFill>
            <a:schemeClr val="bg1"/>
          </a:solidFill>
          <a:ln w="9525">
            <a:noFill/>
            <a:miter lim="800000"/>
            <a:headEnd/>
            <a:tailEnd/>
          </a:ln>
        </p:spPr>
        <p:txBody>
          <a:bodyPr>
            <a:spAutoFit/>
          </a:bodyPr>
          <a:lstStyle/>
          <a:p>
            <a:pPr>
              <a:spcBef>
                <a:spcPct val="50000"/>
              </a:spcBef>
            </a:pPr>
            <a:r>
              <a:rPr lang="en-AU" sz="3200" dirty="0">
                <a:solidFill>
                  <a:srgbClr val="000099"/>
                </a:solidFill>
              </a:rPr>
              <a:t>Vector addition – Component method</a:t>
            </a:r>
          </a:p>
        </p:txBody>
      </p:sp>
      <p:sp>
        <p:nvSpPr>
          <p:cNvPr id="10249" name="Text Box 8"/>
          <p:cNvSpPr txBox="1">
            <a:spLocks noChangeArrowheads="1"/>
          </p:cNvSpPr>
          <p:nvPr/>
        </p:nvSpPr>
        <p:spPr bwMode="auto">
          <a:xfrm>
            <a:off x="1592263" y="836613"/>
            <a:ext cx="7551737" cy="1200329"/>
          </a:xfrm>
          <a:prstGeom prst="rect">
            <a:avLst/>
          </a:prstGeom>
          <a:solidFill>
            <a:schemeClr val="bg1"/>
          </a:solidFill>
          <a:ln w="25400">
            <a:noFill/>
            <a:miter lim="800000"/>
            <a:headEnd/>
            <a:tailEnd/>
          </a:ln>
        </p:spPr>
        <p:txBody>
          <a:bodyPr>
            <a:spAutoFit/>
          </a:bodyPr>
          <a:lstStyle/>
          <a:p>
            <a:pPr algn="ctr" eaLnBrk="0" hangingPunct="0"/>
            <a:r>
              <a:rPr lang="en-AU" dirty="0"/>
              <a:t>Any vector can separated- or resolved into two</a:t>
            </a:r>
          </a:p>
          <a:p>
            <a:pPr algn="ctr" eaLnBrk="0" hangingPunct="0"/>
            <a:r>
              <a:rPr lang="en-AU" dirty="0"/>
              <a:t> vectors on the x and y axis whose resultant is the original vector. </a:t>
            </a:r>
          </a:p>
        </p:txBody>
      </p:sp>
      <p:graphicFrame>
        <p:nvGraphicFramePr>
          <p:cNvPr id="10244" name="Object 10"/>
          <p:cNvGraphicFramePr>
            <a:graphicFrameLocks noChangeAspect="1"/>
          </p:cNvGraphicFramePr>
          <p:nvPr>
            <p:ph idx="1"/>
          </p:nvPr>
        </p:nvGraphicFramePr>
        <p:xfrm>
          <a:off x="179512" y="5805264"/>
          <a:ext cx="3122541" cy="764704"/>
        </p:xfrm>
        <a:graphic>
          <a:graphicData uri="http://schemas.openxmlformats.org/presentationml/2006/ole">
            <p:oleObj spid="_x0000_s10244" name="Equation" r:id="rId7" imgW="1244520" imgH="304560" progId="Equation.3">
              <p:embed/>
            </p:oleObj>
          </a:graphicData>
        </a:graphic>
      </p:graphicFrame>
      <p:sp>
        <p:nvSpPr>
          <p:cNvPr id="10" name="TextBox 9"/>
          <p:cNvSpPr txBox="1"/>
          <p:nvPr/>
        </p:nvSpPr>
        <p:spPr>
          <a:xfrm>
            <a:off x="6876256" y="3933056"/>
            <a:ext cx="2051720" cy="2677656"/>
          </a:xfrm>
          <a:prstGeom prst="rect">
            <a:avLst/>
          </a:prstGeom>
          <a:noFill/>
        </p:spPr>
        <p:txBody>
          <a:bodyPr wrap="square" rtlCol="0">
            <a:spAutoFit/>
          </a:bodyPr>
          <a:lstStyle/>
          <a:p>
            <a:r>
              <a:rPr lang="en-AU" dirty="0" smtClean="0"/>
              <a:t>These come from trig functions for right angled triangle </a:t>
            </a:r>
          </a:p>
          <a:p>
            <a:r>
              <a:rPr lang="en-AU" dirty="0" smtClean="0"/>
              <a:t>Sin = opp/</a:t>
            </a:r>
            <a:r>
              <a:rPr lang="en-AU" dirty="0" err="1" smtClean="0"/>
              <a:t>hyp</a:t>
            </a:r>
            <a:endParaRPr lang="en-AU" dirty="0" smtClean="0"/>
          </a:p>
          <a:p>
            <a:r>
              <a:rPr lang="en-AU" dirty="0" smtClean="0"/>
              <a:t>Cos = </a:t>
            </a:r>
            <a:r>
              <a:rPr lang="en-AU" dirty="0" err="1" smtClean="0"/>
              <a:t>adj</a:t>
            </a:r>
            <a:r>
              <a:rPr lang="en-AU" dirty="0" smtClean="0"/>
              <a:t>/</a:t>
            </a:r>
            <a:r>
              <a:rPr lang="en-AU" dirty="0" err="1" smtClean="0"/>
              <a:t>hyp</a:t>
            </a:r>
            <a:endParaRPr lang="en-AU" dirty="0"/>
          </a:p>
        </p:txBody>
      </p:sp>
      <p:sp>
        <p:nvSpPr>
          <p:cNvPr id="11" name="TextBox 10"/>
          <p:cNvSpPr txBox="1"/>
          <p:nvPr/>
        </p:nvSpPr>
        <p:spPr>
          <a:xfrm>
            <a:off x="4932040" y="6396335"/>
            <a:ext cx="2080249" cy="461665"/>
          </a:xfrm>
          <a:prstGeom prst="rect">
            <a:avLst/>
          </a:prstGeom>
          <a:noFill/>
        </p:spPr>
        <p:txBody>
          <a:bodyPr wrap="none" rtlCol="0">
            <a:spAutoFit/>
          </a:bodyPr>
          <a:lstStyle/>
          <a:p>
            <a:r>
              <a:rPr lang="en-AU" dirty="0" smtClean="0"/>
              <a:t>SOHCAHTOA</a:t>
            </a:r>
            <a:endParaRPr lang="en-A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0" y="188640"/>
            <a:ext cx="8891786" cy="692696"/>
          </a:xfrm>
          <a:noFill/>
        </p:spPr>
        <p:txBody>
          <a:bodyPr/>
          <a:lstStyle/>
          <a:p>
            <a:pPr eaLnBrk="1" hangingPunct="1"/>
            <a:r>
              <a:rPr lang="en-AU" sz="3200" dirty="0" smtClean="0"/>
              <a:t>If have two vectors and the addition of both is called the resultant.</a:t>
            </a:r>
          </a:p>
        </p:txBody>
      </p:sp>
      <p:graphicFrame>
        <p:nvGraphicFramePr>
          <p:cNvPr id="11266" name="Object 3"/>
          <p:cNvGraphicFramePr>
            <a:graphicFrameLocks noChangeAspect="1"/>
          </p:cNvGraphicFramePr>
          <p:nvPr/>
        </p:nvGraphicFramePr>
        <p:xfrm>
          <a:off x="683568" y="1268760"/>
          <a:ext cx="2735858" cy="1236522"/>
        </p:xfrm>
        <a:graphic>
          <a:graphicData uri="http://schemas.openxmlformats.org/presentationml/2006/ole">
            <p:oleObj spid="_x0000_s11266" name="Equation" r:id="rId4" imgW="812520" imgH="457200" progId="Equation.3">
              <p:embed/>
            </p:oleObj>
          </a:graphicData>
        </a:graphic>
      </p:graphicFrame>
      <p:graphicFrame>
        <p:nvGraphicFramePr>
          <p:cNvPr id="11267" name="Object 4"/>
          <p:cNvGraphicFramePr>
            <a:graphicFrameLocks noChangeAspect="1"/>
          </p:cNvGraphicFramePr>
          <p:nvPr/>
        </p:nvGraphicFramePr>
        <p:xfrm>
          <a:off x="899592" y="5589240"/>
          <a:ext cx="2375818" cy="918280"/>
        </p:xfrm>
        <a:graphic>
          <a:graphicData uri="http://schemas.openxmlformats.org/presentationml/2006/ole">
            <p:oleObj spid="_x0000_s11267" name="Equation" r:id="rId5" imgW="1104840" imgH="317160" progId="Equation.3">
              <p:embed/>
            </p:oleObj>
          </a:graphicData>
        </a:graphic>
      </p:graphicFrame>
      <p:sp>
        <p:nvSpPr>
          <p:cNvPr id="11270" name="Text Box 5"/>
          <p:cNvSpPr txBox="1">
            <a:spLocks noChangeArrowheads="1"/>
          </p:cNvSpPr>
          <p:nvPr/>
        </p:nvSpPr>
        <p:spPr bwMode="auto">
          <a:xfrm>
            <a:off x="250825" y="4149725"/>
            <a:ext cx="4572000" cy="946150"/>
          </a:xfrm>
          <a:prstGeom prst="rect">
            <a:avLst/>
          </a:prstGeom>
          <a:noFill/>
          <a:ln w="9525">
            <a:noFill/>
            <a:miter lim="800000"/>
            <a:headEnd/>
            <a:tailEnd/>
          </a:ln>
        </p:spPr>
        <p:txBody>
          <a:bodyPr>
            <a:spAutoFit/>
          </a:bodyPr>
          <a:lstStyle/>
          <a:p>
            <a:pPr>
              <a:spcBef>
                <a:spcPct val="50000"/>
              </a:spcBef>
            </a:pPr>
            <a:r>
              <a:rPr lang="en-AU" sz="2800"/>
              <a:t>Magnitude of the resultant vector </a:t>
            </a:r>
          </a:p>
        </p:txBody>
      </p:sp>
      <p:graphicFrame>
        <p:nvGraphicFramePr>
          <p:cNvPr id="11268" name="Object 6"/>
          <p:cNvGraphicFramePr>
            <a:graphicFrameLocks noChangeAspect="1"/>
          </p:cNvGraphicFramePr>
          <p:nvPr/>
        </p:nvGraphicFramePr>
        <p:xfrm>
          <a:off x="5436096" y="5733256"/>
          <a:ext cx="2201701" cy="980728"/>
        </p:xfrm>
        <a:graphic>
          <a:graphicData uri="http://schemas.openxmlformats.org/presentationml/2006/ole">
            <p:oleObj spid="_x0000_s11268" name="Equation" r:id="rId6" imgW="914400" imgH="482400" progId="Equation.3">
              <p:embed/>
            </p:oleObj>
          </a:graphicData>
        </a:graphic>
      </p:graphicFrame>
      <p:sp>
        <p:nvSpPr>
          <p:cNvPr id="11271" name="Text Box 7"/>
          <p:cNvSpPr txBox="1">
            <a:spLocks noChangeArrowheads="1"/>
          </p:cNvSpPr>
          <p:nvPr/>
        </p:nvSpPr>
        <p:spPr bwMode="auto">
          <a:xfrm>
            <a:off x="4139952" y="5013176"/>
            <a:ext cx="5181600" cy="519113"/>
          </a:xfrm>
          <a:prstGeom prst="rect">
            <a:avLst/>
          </a:prstGeom>
          <a:noFill/>
          <a:ln w="9525">
            <a:noFill/>
            <a:miter lim="800000"/>
            <a:headEnd/>
            <a:tailEnd/>
          </a:ln>
        </p:spPr>
        <p:txBody>
          <a:bodyPr>
            <a:spAutoFit/>
          </a:bodyPr>
          <a:lstStyle/>
          <a:p>
            <a:pPr>
              <a:spcBef>
                <a:spcPct val="50000"/>
              </a:spcBef>
            </a:pPr>
            <a:r>
              <a:rPr lang="en-AU" sz="2800" dirty="0"/>
              <a:t>Direction of the resultant vector</a:t>
            </a:r>
            <a:r>
              <a:rPr lang="en-AU" sz="2800" dirty="0">
                <a:solidFill>
                  <a:schemeClr val="bg1"/>
                </a:solidFill>
              </a:rPr>
              <a:t> </a:t>
            </a:r>
          </a:p>
        </p:txBody>
      </p:sp>
      <p:grpSp>
        <p:nvGrpSpPr>
          <p:cNvPr id="11272" name="Group 8"/>
          <p:cNvGrpSpPr>
            <a:grpSpLocks/>
          </p:cNvGrpSpPr>
          <p:nvPr/>
        </p:nvGrpSpPr>
        <p:grpSpPr bwMode="auto">
          <a:xfrm>
            <a:off x="4572000" y="1052736"/>
            <a:ext cx="4572000" cy="3889375"/>
            <a:chOff x="3630" y="1006"/>
            <a:chExt cx="1767" cy="1922"/>
          </a:xfrm>
        </p:grpSpPr>
        <p:pic>
          <p:nvPicPr>
            <p:cNvPr id="11273" name="Picture 9" descr="01_14"/>
            <p:cNvPicPr>
              <a:picLocks noChangeAspect="1" noChangeArrowheads="1"/>
            </p:cNvPicPr>
            <p:nvPr/>
          </p:nvPicPr>
          <p:blipFill>
            <a:blip r:embed="rId7" cstate="print"/>
            <a:srcRect/>
            <a:stretch>
              <a:fillRect/>
            </a:stretch>
          </p:blipFill>
          <p:spPr bwMode="auto">
            <a:xfrm>
              <a:off x="3631" y="1006"/>
              <a:ext cx="1764" cy="1921"/>
            </a:xfrm>
            <a:prstGeom prst="rect">
              <a:avLst/>
            </a:prstGeom>
            <a:noFill/>
            <a:ln w="9525">
              <a:noFill/>
              <a:miter lim="800000"/>
              <a:headEnd/>
              <a:tailEnd/>
            </a:ln>
          </p:spPr>
        </p:pic>
        <p:sp>
          <p:nvSpPr>
            <p:cNvPr id="11274" name="Rectangle 10"/>
            <p:cNvSpPr>
              <a:spLocks noChangeArrowheads="1"/>
            </p:cNvSpPr>
            <p:nvPr/>
          </p:nvSpPr>
          <p:spPr bwMode="auto">
            <a:xfrm>
              <a:off x="3630" y="2841"/>
              <a:ext cx="1767" cy="87"/>
            </a:xfrm>
            <a:prstGeom prst="rect">
              <a:avLst/>
            </a:prstGeom>
            <a:solidFill>
              <a:schemeClr val="bg1"/>
            </a:solidFill>
            <a:ln w="25400">
              <a:noFill/>
              <a:miter lim="800000"/>
              <a:headEnd/>
              <a:tailEnd/>
            </a:ln>
          </p:spPr>
          <p:txBody>
            <a:bodyPr wrap="none" anchor="ctr"/>
            <a:lstStyle/>
            <a:p>
              <a:endParaRPr lang="en-AU"/>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142875"/>
            <a:ext cx="9144000" cy="785813"/>
          </a:xfrm>
        </p:spPr>
        <p:txBody>
          <a:bodyPr/>
          <a:lstStyle/>
          <a:p>
            <a:pPr eaLnBrk="1" hangingPunct="1"/>
            <a:r>
              <a:rPr lang="en-US" sz="3200" smtClean="0"/>
              <a:t>Example- Adding vectors using component method</a:t>
            </a:r>
          </a:p>
        </p:txBody>
      </p:sp>
      <p:sp>
        <p:nvSpPr>
          <p:cNvPr id="11268" name="Rectangle 3"/>
          <p:cNvSpPr>
            <a:spLocks noGrp="1" noChangeArrowheads="1"/>
          </p:cNvSpPr>
          <p:nvPr>
            <p:ph type="body" sz="half" idx="1"/>
          </p:nvPr>
        </p:nvSpPr>
        <p:spPr>
          <a:xfrm>
            <a:off x="9144000" y="836712"/>
            <a:ext cx="4881562" cy="1584176"/>
          </a:xfrm>
        </p:spPr>
        <p:txBody>
          <a:bodyPr/>
          <a:lstStyle/>
          <a:p>
            <a:pPr eaLnBrk="1" hangingPunct="1"/>
            <a:r>
              <a:rPr lang="en-US" sz="2800" dirty="0" smtClean="0"/>
              <a:t>Vectors in components </a:t>
            </a:r>
          </a:p>
          <a:p>
            <a:pPr eaLnBrk="1" hangingPunct="1"/>
            <a:r>
              <a:rPr lang="en-US" sz="2400" dirty="0" smtClean="0"/>
              <a:t>x-direction 0+3cos(45)+5=7.12</a:t>
            </a:r>
          </a:p>
          <a:p>
            <a:pPr eaLnBrk="1" hangingPunct="1"/>
            <a:r>
              <a:rPr lang="en-US" sz="2400" dirty="0" smtClean="0"/>
              <a:t>Y-direction 1+3sin(45)+0=3.12</a:t>
            </a:r>
          </a:p>
          <a:p>
            <a:pPr eaLnBrk="1" hangingPunct="1"/>
            <a:endParaRPr lang="en-US" sz="2800" dirty="0" smtClean="0"/>
          </a:p>
        </p:txBody>
      </p:sp>
      <p:graphicFrame>
        <p:nvGraphicFramePr>
          <p:cNvPr id="111637" name="Object 21"/>
          <p:cNvGraphicFramePr>
            <a:graphicFrameLocks noChangeAspect="1"/>
          </p:cNvGraphicFramePr>
          <p:nvPr>
            <p:ph sz="quarter" idx="2"/>
          </p:nvPr>
        </p:nvGraphicFramePr>
        <p:xfrm>
          <a:off x="9144000" y="5157192"/>
          <a:ext cx="5157788" cy="1481137"/>
        </p:xfrm>
        <a:graphic>
          <a:graphicData uri="http://schemas.openxmlformats.org/presentationml/2006/ole">
            <p:oleObj spid="_x0000_s12290" name="Equation" r:id="rId4" imgW="2565360" imgH="736560" progId="Equation.3">
              <p:embed/>
            </p:oleObj>
          </a:graphicData>
        </a:graphic>
      </p:graphicFrame>
      <p:grpSp>
        <p:nvGrpSpPr>
          <p:cNvPr id="12293" name="Group 22"/>
          <p:cNvGrpSpPr>
            <a:grpSpLocks/>
          </p:cNvGrpSpPr>
          <p:nvPr/>
        </p:nvGrpSpPr>
        <p:grpSpPr bwMode="auto">
          <a:xfrm>
            <a:off x="214313" y="1000125"/>
            <a:ext cx="6351587" cy="3910013"/>
            <a:chOff x="257175" y="2671763"/>
            <a:chExt cx="6351588" cy="3910012"/>
          </a:xfrm>
        </p:grpSpPr>
        <p:sp>
          <p:nvSpPr>
            <p:cNvPr id="12301" name="Line 4"/>
            <p:cNvSpPr>
              <a:spLocks noChangeShapeType="1"/>
            </p:cNvSpPr>
            <p:nvPr/>
          </p:nvSpPr>
          <p:spPr bwMode="auto">
            <a:xfrm>
              <a:off x="995363" y="2755900"/>
              <a:ext cx="0" cy="3117850"/>
            </a:xfrm>
            <a:prstGeom prst="line">
              <a:avLst/>
            </a:prstGeom>
            <a:noFill/>
            <a:ln w="25400">
              <a:solidFill>
                <a:schemeClr val="tx1"/>
              </a:solidFill>
              <a:round/>
              <a:headEnd type="arrow" w="med" len="med"/>
              <a:tailEnd/>
            </a:ln>
          </p:spPr>
          <p:txBody>
            <a:bodyPr wrap="none" anchor="ctr"/>
            <a:lstStyle/>
            <a:p>
              <a:endParaRPr lang="en-AU"/>
            </a:p>
          </p:txBody>
        </p:sp>
        <p:sp>
          <p:nvSpPr>
            <p:cNvPr id="12302" name="Line 5"/>
            <p:cNvSpPr>
              <a:spLocks noChangeShapeType="1"/>
            </p:cNvSpPr>
            <p:nvPr/>
          </p:nvSpPr>
          <p:spPr bwMode="auto">
            <a:xfrm>
              <a:off x="981075" y="5873750"/>
              <a:ext cx="5627688" cy="0"/>
            </a:xfrm>
            <a:prstGeom prst="line">
              <a:avLst/>
            </a:prstGeom>
            <a:noFill/>
            <a:ln w="25400">
              <a:solidFill>
                <a:schemeClr val="tx1"/>
              </a:solidFill>
              <a:round/>
              <a:headEnd/>
              <a:tailEnd type="arrow" w="med" len="med"/>
            </a:ln>
          </p:spPr>
          <p:txBody>
            <a:bodyPr wrap="none" anchor="ctr"/>
            <a:lstStyle/>
            <a:p>
              <a:endParaRPr lang="en-AU"/>
            </a:p>
          </p:txBody>
        </p:sp>
        <p:sp>
          <p:nvSpPr>
            <p:cNvPr id="12303" name="Line 6"/>
            <p:cNvSpPr>
              <a:spLocks noChangeShapeType="1"/>
            </p:cNvSpPr>
            <p:nvPr/>
          </p:nvSpPr>
          <p:spPr bwMode="auto">
            <a:xfrm flipV="1">
              <a:off x="981075" y="3824288"/>
              <a:ext cx="2222500" cy="2049462"/>
            </a:xfrm>
            <a:prstGeom prst="line">
              <a:avLst/>
            </a:prstGeom>
            <a:noFill/>
            <a:ln w="76200">
              <a:solidFill>
                <a:srgbClr val="FF0000"/>
              </a:solidFill>
              <a:round/>
              <a:headEnd/>
              <a:tailEnd type="triangle" w="med" len="med"/>
            </a:ln>
          </p:spPr>
          <p:txBody>
            <a:bodyPr wrap="none" anchor="ctr"/>
            <a:lstStyle/>
            <a:p>
              <a:endParaRPr lang="en-AU"/>
            </a:p>
          </p:txBody>
        </p:sp>
        <p:sp>
          <p:nvSpPr>
            <p:cNvPr id="12304" name="Line 7"/>
            <p:cNvSpPr>
              <a:spLocks noChangeShapeType="1"/>
            </p:cNvSpPr>
            <p:nvPr/>
          </p:nvSpPr>
          <p:spPr bwMode="auto">
            <a:xfrm flipV="1">
              <a:off x="966788" y="4459288"/>
              <a:ext cx="14287" cy="1428750"/>
            </a:xfrm>
            <a:prstGeom prst="line">
              <a:avLst/>
            </a:prstGeom>
            <a:noFill/>
            <a:ln w="76200">
              <a:solidFill>
                <a:srgbClr val="FF0000"/>
              </a:solidFill>
              <a:round/>
              <a:headEnd/>
              <a:tailEnd type="triangle" w="med" len="med"/>
            </a:ln>
          </p:spPr>
          <p:txBody>
            <a:bodyPr wrap="none" anchor="ctr"/>
            <a:lstStyle/>
            <a:p>
              <a:endParaRPr lang="en-AU"/>
            </a:p>
          </p:txBody>
        </p:sp>
        <p:sp>
          <p:nvSpPr>
            <p:cNvPr id="12305" name="Line 8"/>
            <p:cNvSpPr>
              <a:spLocks noChangeShapeType="1"/>
            </p:cNvSpPr>
            <p:nvPr/>
          </p:nvSpPr>
          <p:spPr bwMode="auto">
            <a:xfrm>
              <a:off x="981075" y="5888038"/>
              <a:ext cx="3895725" cy="0"/>
            </a:xfrm>
            <a:prstGeom prst="line">
              <a:avLst/>
            </a:prstGeom>
            <a:noFill/>
            <a:ln w="76200">
              <a:solidFill>
                <a:srgbClr val="FF0000"/>
              </a:solidFill>
              <a:round/>
              <a:headEnd/>
              <a:tailEnd type="triangle" w="med" len="med"/>
            </a:ln>
          </p:spPr>
          <p:txBody>
            <a:bodyPr wrap="none" anchor="ctr"/>
            <a:lstStyle/>
            <a:p>
              <a:endParaRPr lang="en-AU"/>
            </a:p>
          </p:txBody>
        </p:sp>
        <p:sp>
          <p:nvSpPr>
            <p:cNvPr id="12306" name="Line 9"/>
            <p:cNvSpPr>
              <a:spLocks noChangeShapeType="1"/>
            </p:cNvSpPr>
            <p:nvPr/>
          </p:nvSpPr>
          <p:spPr bwMode="auto">
            <a:xfrm>
              <a:off x="1331913" y="5589588"/>
              <a:ext cx="125412" cy="328612"/>
            </a:xfrm>
            <a:prstGeom prst="line">
              <a:avLst/>
            </a:prstGeom>
            <a:noFill/>
            <a:ln w="38100">
              <a:solidFill>
                <a:schemeClr val="tx1"/>
              </a:solidFill>
              <a:round/>
              <a:headEnd/>
              <a:tailEnd/>
            </a:ln>
          </p:spPr>
          <p:txBody>
            <a:bodyPr wrap="none" anchor="ctr"/>
            <a:lstStyle/>
            <a:p>
              <a:endParaRPr lang="en-AU"/>
            </a:p>
          </p:txBody>
        </p:sp>
        <p:sp>
          <p:nvSpPr>
            <p:cNvPr id="12307" name="Text Box 10"/>
            <p:cNvSpPr txBox="1">
              <a:spLocks noChangeArrowheads="1"/>
            </p:cNvSpPr>
            <p:nvPr/>
          </p:nvSpPr>
          <p:spPr bwMode="auto">
            <a:xfrm>
              <a:off x="1450975" y="5400675"/>
              <a:ext cx="590550" cy="457200"/>
            </a:xfrm>
            <a:prstGeom prst="rect">
              <a:avLst/>
            </a:prstGeom>
            <a:noFill/>
            <a:ln w="25400">
              <a:noFill/>
              <a:miter lim="800000"/>
              <a:headEnd/>
              <a:tailEnd/>
            </a:ln>
          </p:spPr>
          <p:txBody>
            <a:bodyPr wrap="none" anchor="ctr">
              <a:spAutoFit/>
            </a:bodyPr>
            <a:lstStyle/>
            <a:p>
              <a:pPr algn="ctr" eaLnBrk="0" hangingPunct="0"/>
              <a:r>
                <a:rPr lang="en-US">
                  <a:latin typeface="Symbol" pitchFamily="18" charset="2"/>
                </a:rPr>
                <a:t>45</a:t>
              </a:r>
              <a:r>
                <a:rPr lang="en-US" baseline="30000">
                  <a:latin typeface="Symbol" pitchFamily="18" charset="2"/>
                </a:rPr>
                <a:t>0</a:t>
              </a:r>
              <a:endParaRPr lang="en-US">
                <a:latin typeface="Symbol" pitchFamily="18" charset="2"/>
              </a:endParaRPr>
            </a:p>
          </p:txBody>
        </p:sp>
        <p:sp>
          <p:nvSpPr>
            <p:cNvPr id="12308" name="Text Box 11"/>
            <p:cNvSpPr txBox="1">
              <a:spLocks noChangeArrowheads="1"/>
            </p:cNvSpPr>
            <p:nvPr/>
          </p:nvSpPr>
          <p:spPr bwMode="auto">
            <a:xfrm>
              <a:off x="336550" y="2671763"/>
              <a:ext cx="336550" cy="457200"/>
            </a:xfrm>
            <a:prstGeom prst="rect">
              <a:avLst/>
            </a:prstGeom>
            <a:noFill/>
            <a:ln w="25400">
              <a:noFill/>
              <a:miter lim="800000"/>
              <a:headEnd/>
              <a:tailEnd/>
            </a:ln>
          </p:spPr>
          <p:txBody>
            <a:bodyPr wrap="none" anchor="ctr">
              <a:spAutoFit/>
            </a:bodyPr>
            <a:lstStyle/>
            <a:p>
              <a:pPr algn="ctr" eaLnBrk="0" hangingPunct="0"/>
              <a:r>
                <a:rPr lang="en-US">
                  <a:latin typeface="Arial" charset="0"/>
                </a:rPr>
                <a:t>y</a:t>
              </a:r>
            </a:p>
          </p:txBody>
        </p:sp>
        <p:sp>
          <p:nvSpPr>
            <p:cNvPr id="12309" name="Text Box 12"/>
            <p:cNvSpPr txBox="1">
              <a:spLocks noChangeArrowheads="1"/>
            </p:cNvSpPr>
            <p:nvPr/>
          </p:nvSpPr>
          <p:spPr bwMode="auto">
            <a:xfrm>
              <a:off x="5880100" y="6035675"/>
              <a:ext cx="336550" cy="457200"/>
            </a:xfrm>
            <a:prstGeom prst="rect">
              <a:avLst/>
            </a:prstGeom>
            <a:noFill/>
            <a:ln w="25400">
              <a:noFill/>
              <a:miter lim="800000"/>
              <a:headEnd/>
              <a:tailEnd/>
            </a:ln>
          </p:spPr>
          <p:txBody>
            <a:bodyPr wrap="none" anchor="ctr">
              <a:spAutoFit/>
            </a:bodyPr>
            <a:lstStyle/>
            <a:p>
              <a:pPr algn="ctr" eaLnBrk="0" hangingPunct="0"/>
              <a:r>
                <a:rPr lang="en-US">
                  <a:latin typeface="Arial" charset="0"/>
                </a:rPr>
                <a:t>x</a:t>
              </a:r>
            </a:p>
          </p:txBody>
        </p:sp>
        <p:sp>
          <p:nvSpPr>
            <p:cNvPr id="12310" name="Text Box 13"/>
            <p:cNvSpPr txBox="1">
              <a:spLocks noChangeArrowheads="1"/>
            </p:cNvSpPr>
            <p:nvPr/>
          </p:nvSpPr>
          <p:spPr bwMode="auto">
            <a:xfrm>
              <a:off x="257175" y="4849813"/>
              <a:ext cx="382588" cy="519112"/>
            </a:xfrm>
            <a:prstGeom prst="rect">
              <a:avLst/>
            </a:prstGeom>
            <a:noFill/>
            <a:ln w="25400">
              <a:noFill/>
              <a:miter lim="800000"/>
              <a:headEnd/>
              <a:tailEnd/>
            </a:ln>
          </p:spPr>
          <p:txBody>
            <a:bodyPr wrap="none" anchor="ctr">
              <a:spAutoFit/>
            </a:bodyPr>
            <a:lstStyle/>
            <a:p>
              <a:pPr algn="ctr" eaLnBrk="0" hangingPunct="0"/>
              <a:r>
                <a:rPr lang="en-US" sz="2800">
                  <a:solidFill>
                    <a:srgbClr val="FF0000"/>
                  </a:solidFill>
                  <a:latin typeface="Arial" charset="0"/>
                </a:rPr>
                <a:t>1</a:t>
              </a:r>
              <a:endParaRPr lang="en-US" sz="2800">
                <a:solidFill>
                  <a:srgbClr val="FFFFFF"/>
                </a:solidFill>
                <a:latin typeface="Arial" charset="0"/>
              </a:endParaRPr>
            </a:p>
          </p:txBody>
        </p:sp>
        <p:sp>
          <p:nvSpPr>
            <p:cNvPr id="12311" name="Text Box 14"/>
            <p:cNvSpPr txBox="1">
              <a:spLocks noChangeArrowheads="1"/>
            </p:cNvSpPr>
            <p:nvPr/>
          </p:nvSpPr>
          <p:spPr bwMode="auto">
            <a:xfrm>
              <a:off x="2397125" y="6062663"/>
              <a:ext cx="382588" cy="519112"/>
            </a:xfrm>
            <a:prstGeom prst="rect">
              <a:avLst/>
            </a:prstGeom>
            <a:noFill/>
            <a:ln w="25400">
              <a:noFill/>
              <a:miter lim="800000"/>
              <a:headEnd/>
              <a:tailEnd/>
            </a:ln>
          </p:spPr>
          <p:txBody>
            <a:bodyPr wrap="none" anchor="ctr">
              <a:spAutoFit/>
            </a:bodyPr>
            <a:lstStyle/>
            <a:p>
              <a:pPr algn="ctr" eaLnBrk="0" hangingPunct="0"/>
              <a:r>
                <a:rPr lang="en-US" sz="2800">
                  <a:solidFill>
                    <a:srgbClr val="FF0000"/>
                  </a:solidFill>
                  <a:latin typeface="Arial" charset="0"/>
                </a:rPr>
                <a:t>5</a:t>
              </a:r>
            </a:p>
          </p:txBody>
        </p:sp>
        <p:sp>
          <p:nvSpPr>
            <p:cNvPr id="12312" name="Text Box 15"/>
            <p:cNvSpPr txBox="1">
              <a:spLocks noChangeArrowheads="1"/>
            </p:cNvSpPr>
            <p:nvPr/>
          </p:nvSpPr>
          <p:spPr bwMode="auto">
            <a:xfrm>
              <a:off x="1844675" y="4027488"/>
              <a:ext cx="382588" cy="519112"/>
            </a:xfrm>
            <a:prstGeom prst="rect">
              <a:avLst/>
            </a:prstGeom>
            <a:noFill/>
            <a:ln w="25400">
              <a:noFill/>
              <a:miter lim="800000"/>
              <a:headEnd/>
              <a:tailEnd/>
            </a:ln>
          </p:spPr>
          <p:txBody>
            <a:bodyPr wrap="none" anchor="ctr">
              <a:spAutoFit/>
            </a:bodyPr>
            <a:lstStyle/>
            <a:p>
              <a:pPr algn="ctr" eaLnBrk="0" hangingPunct="0"/>
              <a:r>
                <a:rPr lang="en-US" sz="2800">
                  <a:solidFill>
                    <a:srgbClr val="FF0000"/>
                  </a:solidFill>
                  <a:latin typeface="Arial" charset="0"/>
                </a:rPr>
                <a:t>3</a:t>
              </a:r>
              <a:endParaRPr lang="en-US" sz="2800">
                <a:latin typeface="Arial" charset="0"/>
              </a:endParaRPr>
            </a:p>
          </p:txBody>
        </p:sp>
      </p:grpSp>
      <p:pic>
        <p:nvPicPr>
          <p:cNvPr id="11282" name="Picture 25" descr="arrowright"/>
          <p:cNvPicPr>
            <a:picLocks noGrp="1" noChangeAspect="1" noChangeArrowheads="1" noCrop="1"/>
          </p:cNvPicPr>
          <p:nvPr>
            <p:ph sz="quarter" idx="3"/>
          </p:nvPr>
        </p:nvPicPr>
        <p:blipFill>
          <a:blip r:embed="rId5" cstate="print"/>
          <a:srcRect/>
          <a:stretch>
            <a:fillRect/>
          </a:stretch>
        </p:blipFill>
        <p:spPr>
          <a:xfrm>
            <a:off x="9144000" y="1988840"/>
            <a:ext cx="1008063" cy="1008063"/>
          </a:xfrm>
        </p:spPr>
      </p:pic>
      <p:grpSp>
        <p:nvGrpSpPr>
          <p:cNvPr id="3" name="Group 16"/>
          <p:cNvGrpSpPr>
            <a:grpSpLocks/>
          </p:cNvGrpSpPr>
          <p:nvPr/>
        </p:nvGrpSpPr>
        <p:grpSpPr bwMode="auto">
          <a:xfrm>
            <a:off x="9324528" y="2996952"/>
            <a:ext cx="1992312" cy="1808162"/>
            <a:chOff x="3530" y="1068"/>
            <a:chExt cx="1255" cy="1139"/>
          </a:xfrm>
        </p:grpSpPr>
        <p:sp>
          <p:nvSpPr>
            <p:cNvPr id="12297" name="Line 17"/>
            <p:cNvSpPr>
              <a:spLocks noChangeShapeType="1"/>
            </p:cNvSpPr>
            <p:nvPr/>
          </p:nvSpPr>
          <p:spPr bwMode="auto">
            <a:xfrm>
              <a:off x="3542" y="1175"/>
              <a:ext cx="0" cy="1032"/>
            </a:xfrm>
            <a:prstGeom prst="line">
              <a:avLst/>
            </a:prstGeom>
            <a:noFill/>
            <a:ln w="57150">
              <a:solidFill>
                <a:srgbClr val="FF0000"/>
              </a:solidFill>
              <a:round/>
              <a:headEnd type="triangle" w="med" len="med"/>
              <a:tailEnd/>
            </a:ln>
          </p:spPr>
          <p:txBody>
            <a:bodyPr wrap="none" anchor="ctr"/>
            <a:lstStyle/>
            <a:p>
              <a:endParaRPr lang="en-AU"/>
            </a:p>
          </p:txBody>
        </p:sp>
        <p:sp>
          <p:nvSpPr>
            <p:cNvPr id="12298" name="Line 18"/>
            <p:cNvSpPr>
              <a:spLocks noChangeShapeType="1"/>
            </p:cNvSpPr>
            <p:nvPr/>
          </p:nvSpPr>
          <p:spPr bwMode="auto">
            <a:xfrm flipV="1">
              <a:off x="3530" y="2183"/>
              <a:ext cx="1255" cy="12"/>
            </a:xfrm>
            <a:prstGeom prst="line">
              <a:avLst/>
            </a:prstGeom>
            <a:noFill/>
            <a:ln w="57150">
              <a:solidFill>
                <a:srgbClr val="FF0000"/>
              </a:solidFill>
              <a:round/>
              <a:headEnd/>
              <a:tailEnd type="triangle" w="med" len="med"/>
            </a:ln>
          </p:spPr>
          <p:txBody>
            <a:bodyPr wrap="none" anchor="ctr"/>
            <a:lstStyle/>
            <a:p>
              <a:endParaRPr lang="en-AU"/>
            </a:p>
          </p:txBody>
        </p:sp>
        <p:sp>
          <p:nvSpPr>
            <p:cNvPr id="12299" name="Text Box 19"/>
            <p:cNvSpPr txBox="1">
              <a:spLocks noChangeArrowheads="1"/>
            </p:cNvSpPr>
            <p:nvPr/>
          </p:nvSpPr>
          <p:spPr bwMode="auto">
            <a:xfrm>
              <a:off x="4134" y="1791"/>
              <a:ext cx="508" cy="327"/>
            </a:xfrm>
            <a:prstGeom prst="rect">
              <a:avLst/>
            </a:prstGeom>
            <a:noFill/>
            <a:ln w="25400">
              <a:noFill/>
              <a:miter lim="800000"/>
              <a:headEnd/>
              <a:tailEnd/>
            </a:ln>
          </p:spPr>
          <p:txBody>
            <a:bodyPr wrap="none">
              <a:spAutoFit/>
            </a:bodyPr>
            <a:lstStyle/>
            <a:p>
              <a:pPr algn="ctr" eaLnBrk="0" hangingPunct="0"/>
              <a:r>
                <a:rPr lang="en-AU" sz="2800">
                  <a:solidFill>
                    <a:srgbClr val="FF0000"/>
                  </a:solidFill>
                </a:rPr>
                <a:t>7.12</a:t>
              </a:r>
            </a:p>
          </p:txBody>
        </p:sp>
        <p:sp>
          <p:nvSpPr>
            <p:cNvPr id="12300" name="Text Box 20"/>
            <p:cNvSpPr txBox="1">
              <a:spLocks noChangeArrowheads="1"/>
            </p:cNvSpPr>
            <p:nvPr/>
          </p:nvSpPr>
          <p:spPr bwMode="auto">
            <a:xfrm>
              <a:off x="3622" y="1068"/>
              <a:ext cx="508" cy="327"/>
            </a:xfrm>
            <a:prstGeom prst="rect">
              <a:avLst/>
            </a:prstGeom>
            <a:noFill/>
            <a:ln w="25400">
              <a:noFill/>
              <a:miter lim="800000"/>
              <a:headEnd/>
              <a:tailEnd/>
            </a:ln>
          </p:spPr>
          <p:txBody>
            <a:bodyPr wrap="none">
              <a:spAutoFit/>
            </a:bodyPr>
            <a:lstStyle/>
            <a:p>
              <a:pPr algn="ctr" eaLnBrk="0" hangingPunct="0"/>
              <a:r>
                <a:rPr lang="en-AU" sz="2800">
                  <a:solidFill>
                    <a:srgbClr val="FF0000"/>
                  </a:solidFill>
                </a:rPr>
                <a:t>3.12</a:t>
              </a:r>
            </a:p>
          </p:txBody>
        </p:sp>
      </p:grpSp>
      <p:cxnSp>
        <p:nvCxnSpPr>
          <p:cNvPr id="25" name="Straight Arrow Connector 24"/>
          <p:cNvCxnSpPr>
            <a:stCxn id="12298" idx="0"/>
          </p:cNvCxnSpPr>
          <p:nvPr/>
        </p:nvCxnSpPr>
        <p:spPr>
          <a:xfrm rot="5400000" flipH="1" flipV="1">
            <a:off x="9465815" y="2998540"/>
            <a:ext cx="1646237" cy="192881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72222E-6 4.07407E-6 L -0.58645 0.08402 " pathEditMode="relative" rAng="0" ptsTypes="AA">
                                      <p:cBhvr>
                                        <p:cTn id="6" dur="2000" fill="hold"/>
                                        <p:tgtEl>
                                          <p:spTgt spid="11282"/>
                                        </p:tgtEl>
                                        <p:attrNameLst>
                                          <p:attrName>ppt_x</p:attrName>
                                          <p:attrName>ppt_y</p:attrName>
                                        </p:attrNameLst>
                                      </p:cBhvr>
                                      <p:rCtr x="-293" y="42"/>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4.72222E-6 -2.22222E-6 L -0.46059 -0.00625 " pathEditMode="relative" rAng="0" ptsTypes="AA">
                                      <p:cBhvr>
                                        <p:cTn id="10" dur="2000" fill="hold"/>
                                        <p:tgtEl>
                                          <p:spTgt spid="11268">
                                            <p:txEl>
                                              <p:pRg st="0" end="0"/>
                                            </p:txEl>
                                          </p:spTgt>
                                        </p:tgtEl>
                                        <p:attrNameLst>
                                          <p:attrName>ppt_x</p:attrName>
                                          <p:attrName>ppt_y</p:attrName>
                                        </p:attrNameLst>
                                      </p:cBhvr>
                                      <p:rCtr x="-230" y="-3"/>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1.11111E-6 3.33333E-6 L -0.4776 -0.00648 " pathEditMode="relative" rAng="0" ptsTypes="AA">
                                      <p:cBhvr>
                                        <p:cTn id="14" dur="2000" fill="hold"/>
                                        <p:tgtEl>
                                          <p:spTgt spid="11268">
                                            <p:txEl>
                                              <p:pRg st="1" end="1"/>
                                            </p:txEl>
                                          </p:spTgt>
                                        </p:tgtEl>
                                        <p:attrNameLst>
                                          <p:attrName>ppt_x</p:attrName>
                                          <p:attrName>ppt_y</p:attrName>
                                        </p:attrNameLst>
                                      </p:cBhvr>
                                      <p:rCtr x="-239" y="-3"/>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2.77778E-6 4.44444E-6 L -0.47864 -0.00741 " pathEditMode="relative" rAng="0" ptsTypes="AA">
                                      <p:cBhvr>
                                        <p:cTn id="18" dur="2000" fill="hold"/>
                                        <p:tgtEl>
                                          <p:spTgt spid="11268">
                                            <p:txEl>
                                              <p:pRg st="2" end="2"/>
                                            </p:txEl>
                                          </p:spTgt>
                                        </p:tgtEl>
                                        <p:attrNameLst>
                                          <p:attrName>ppt_x</p:attrName>
                                          <p:attrName>ppt_y</p:attrName>
                                        </p:attrNameLst>
                                      </p:cBhvr>
                                      <p:rCtr x="-239" y="-4"/>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0 0  L -0.25 0  E" pathEditMode="relative" ptsTypes="">
                                      <p:cBhvr>
                                        <p:cTn id="22" dur="2000" fill="hold"/>
                                        <p:tgtEl>
                                          <p:spTgt spid="3"/>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35" presetClass="path" presetSubtype="0" accel="50000" decel="50000" fill="hold" nodeType="clickEffect">
                                  <p:stCondLst>
                                    <p:cond delay="0"/>
                                  </p:stCondLst>
                                  <p:childTnLst>
                                    <p:animMotion origin="layout" path="M 0 0  L -0.25 0  E" pathEditMode="relative" ptsTypes="">
                                      <p:cBhvr>
                                        <p:cTn id="26" dur="2000" fill="hold"/>
                                        <p:tgtEl>
                                          <p:spTgt spid="2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44444E-6 -3.7037E-6 L -0.86857 -0.01342 " pathEditMode="relative" rAng="0" ptsTypes="AA">
                                      <p:cBhvr>
                                        <p:cTn id="30" dur="2000" fill="hold"/>
                                        <p:tgtEl>
                                          <p:spTgt spid="111637"/>
                                        </p:tgtEl>
                                        <p:attrNameLst>
                                          <p:attrName>ppt_x</p:attrName>
                                          <p:attrName>ppt_y</p:attrName>
                                        </p:attrNameLst>
                                      </p:cBhvr>
                                      <p:rCtr x="-434" y="-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0" y="0"/>
            <a:ext cx="7772400" cy="1143000"/>
          </a:xfrm>
        </p:spPr>
        <p:txBody>
          <a:bodyPr/>
          <a:lstStyle/>
          <a:p>
            <a:pPr eaLnBrk="1" hangingPunct="1"/>
            <a:r>
              <a:rPr lang="en-US" sz="3200" dirty="0" smtClean="0"/>
              <a:t>Example- Adding Vectors using components</a:t>
            </a:r>
          </a:p>
        </p:txBody>
      </p:sp>
      <p:sp>
        <p:nvSpPr>
          <p:cNvPr id="14341" name="Line 4"/>
          <p:cNvSpPr>
            <a:spLocks noChangeShapeType="1"/>
          </p:cNvSpPr>
          <p:nvPr/>
        </p:nvSpPr>
        <p:spPr bwMode="auto">
          <a:xfrm>
            <a:off x="995363" y="2755900"/>
            <a:ext cx="0" cy="3117850"/>
          </a:xfrm>
          <a:prstGeom prst="line">
            <a:avLst/>
          </a:prstGeom>
          <a:noFill/>
          <a:ln w="25400">
            <a:solidFill>
              <a:schemeClr val="tx1"/>
            </a:solidFill>
            <a:round/>
            <a:headEnd type="arrow" w="med" len="med"/>
            <a:tailEnd/>
          </a:ln>
        </p:spPr>
        <p:txBody>
          <a:bodyPr wrap="none" anchor="ctr"/>
          <a:lstStyle/>
          <a:p>
            <a:endParaRPr lang="en-AU"/>
          </a:p>
        </p:txBody>
      </p:sp>
      <p:sp>
        <p:nvSpPr>
          <p:cNvPr id="14342" name="Line 5"/>
          <p:cNvSpPr>
            <a:spLocks noChangeShapeType="1"/>
          </p:cNvSpPr>
          <p:nvPr/>
        </p:nvSpPr>
        <p:spPr bwMode="auto">
          <a:xfrm>
            <a:off x="981075" y="5873750"/>
            <a:ext cx="5627688" cy="0"/>
          </a:xfrm>
          <a:prstGeom prst="line">
            <a:avLst/>
          </a:prstGeom>
          <a:noFill/>
          <a:ln w="25400">
            <a:solidFill>
              <a:schemeClr val="tx1"/>
            </a:solidFill>
            <a:round/>
            <a:headEnd/>
            <a:tailEnd type="arrow" w="med" len="med"/>
          </a:ln>
        </p:spPr>
        <p:txBody>
          <a:bodyPr wrap="none" anchor="ctr"/>
          <a:lstStyle/>
          <a:p>
            <a:endParaRPr lang="en-AU"/>
          </a:p>
        </p:txBody>
      </p:sp>
      <p:sp>
        <p:nvSpPr>
          <p:cNvPr id="14343" name="Line 6"/>
          <p:cNvSpPr>
            <a:spLocks noChangeShapeType="1"/>
          </p:cNvSpPr>
          <p:nvPr/>
        </p:nvSpPr>
        <p:spPr bwMode="auto">
          <a:xfrm flipV="1">
            <a:off x="981075" y="3824288"/>
            <a:ext cx="2222500" cy="2049462"/>
          </a:xfrm>
          <a:prstGeom prst="line">
            <a:avLst/>
          </a:prstGeom>
          <a:noFill/>
          <a:ln w="76200">
            <a:solidFill>
              <a:srgbClr val="FF0000"/>
            </a:solidFill>
            <a:round/>
            <a:headEnd/>
            <a:tailEnd type="triangle" w="med" len="med"/>
          </a:ln>
        </p:spPr>
        <p:txBody>
          <a:bodyPr wrap="none" anchor="ctr"/>
          <a:lstStyle/>
          <a:p>
            <a:endParaRPr lang="en-AU"/>
          </a:p>
        </p:txBody>
      </p:sp>
      <p:sp>
        <p:nvSpPr>
          <p:cNvPr id="14344" name="Line 7"/>
          <p:cNvSpPr>
            <a:spLocks noChangeShapeType="1"/>
          </p:cNvSpPr>
          <p:nvPr/>
        </p:nvSpPr>
        <p:spPr bwMode="auto">
          <a:xfrm flipH="1" flipV="1">
            <a:off x="317500" y="4633913"/>
            <a:ext cx="649288" cy="1254125"/>
          </a:xfrm>
          <a:prstGeom prst="line">
            <a:avLst/>
          </a:prstGeom>
          <a:noFill/>
          <a:ln w="76200">
            <a:solidFill>
              <a:srgbClr val="FF0000"/>
            </a:solidFill>
            <a:round/>
            <a:headEnd/>
            <a:tailEnd type="triangle" w="med" len="med"/>
          </a:ln>
        </p:spPr>
        <p:txBody>
          <a:bodyPr wrap="none" anchor="ctr"/>
          <a:lstStyle/>
          <a:p>
            <a:endParaRPr lang="en-AU"/>
          </a:p>
        </p:txBody>
      </p:sp>
      <p:sp>
        <p:nvSpPr>
          <p:cNvPr id="14345" name="Line 8"/>
          <p:cNvSpPr>
            <a:spLocks noChangeShapeType="1"/>
          </p:cNvSpPr>
          <p:nvPr/>
        </p:nvSpPr>
        <p:spPr bwMode="auto">
          <a:xfrm flipV="1">
            <a:off x="981075" y="4416425"/>
            <a:ext cx="4675188" cy="1471613"/>
          </a:xfrm>
          <a:prstGeom prst="line">
            <a:avLst/>
          </a:prstGeom>
          <a:noFill/>
          <a:ln w="76200">
            <a:solidFill>
              <a:srgbClr val="FF0000"/>
            </a:solidFill>
            <a:round/>
            <a:headEnd/>
            <a:tailEnd type="triangle" w="med" len="med"/>
          </a:ln>
        </p:spPr>
        <p:txBody>
          <a:bodyPr wrap="none" anchor="ctr"/>
          <a:lstStyle/>
          <a:p>
            <a:endParaRPr lang="en-AU"/>
          </a:p>
        </p:txBody>
      </p:sp>
      <p:sp>
        <p:nvSpPr>
          <p:cNvPr id="14346" name="Text Box 9"/>
          <p:cNvSpPr txBox="1">
            <a:spLocks noChangeArrowheads="1"/>
          </p:cNvSpPr>
          <p:nvPr/>
        </p:nvSpPr>
        <p:spPr bwMode="auto">
          <a:xfrm>
            <a:off x="336550" y="2671763"/>
            <a:ext cx="336550" cy="457200"/>
          </a:xfrm>
          <a:prstGeom prst="rect">
            <a:avLst/>
          </a:prstGeom>
          <a:noFill/>
          <a:ln w="25400">
            <a:noFill/>
            <a:miter lim="800000"/>
            <a:headEnd/>
            <a:tailEnd/>
          </a:ln>
        </p:spPr>
        <p:txBody>
          <a:bodyPr wrap="none" anchor="ctr">
            <a:spAutoFit/>
          </a:bodyPr>
          <a:lstStyle/>
          <a:p>
            <a:pPr algn="ctr" eaLnBrk="0" hangingPunct="0"/>
            <a:r>
              <a:rPr lang="en-US">
                <a:latin typeface="Arial" charset="0"/>
              </a:rPr>
              <a:t>y</a:t>
            </a:r>
          </a:p>
        </p:txBody>
      </p:sp>
      <p:sp>
        <p:nvSpPr>
          <p:cNvPr id="14347" name="Text Box 10"/>
          <p:cNvSpPr txBox="1">
            <a:spLocks noChangeArrowheads="1"/>
          </p:cNvSpPr>
          <p:nvPr/>
        </p:nvSpPr>
        <p:spPr bwMode="auto">
          <a:xfrm>
            <a:off x="5880100" y="6035675"/>
            <a:ext cx="336550" cy="457200"/>
          </a:xfrm>
          <a:prstGeom prst="rect">
            <a:avLst/>
          </a:prstGeom>
          <a:noFill/>
          <a:ln w="25400">
            <a:noFill/>
            <a:miter lim="800000"/>
            <a:headEnd/>
            <a:tailEnd/>
          </a:ln>
        </p:spPr>
        <p:txBody>
          <a:bodyPr wrap="none" anchor="ctr">
            <a:spAutoFit/>
          </a:bodyPr>
          <a:lstStyle/>
          <a:p>
            <a:pPr algn="ctr" eaLnBrk="0" hangingPunct="0"/>
            <a:r>
              <a:rPr lang="en-US">
                <a:latin typeface="Arial" charset="0"/>
              </a:rPr>
              <a:t>x</a:t>
            </a:r>
          </a:p>
        </p:txBody>
      </p:sp>
      <p:sp>
        <p:nvSpPr>
          <p:cNvPr id="14348" name="Text Box 11"/>
          <p:cNvSpPr txBox="1">
            <a:spLocks noChangeArrowheads="1"/>
          </p:cNvSpPr>
          <p:nvPr/>
        </p:nvSpPr>
        <p:spPr bwMode="auto">
          <a:xfrm>
            <a:off x="3108325" y="3624263"/>
            <a:ext cx="917575" cy="519112"/>
          </a:xfrm>
          <a:prstGeom prst="rect">
            <a:avLst/>
          </a:prstGeom>
          <a:noFill/>
          <a:ln w="25400">
            <a:noFill/>
            <a:miter lim="800000"/>
            <a:headEnd/>
            <a:tailEnd/>
          </a:ln>
        </p:spPr>
        <p:txBody>
          <a:bodyPr wrap="none" anchor="ctr">
            <a:spAutoFit/>
          </a:bodyPr>
          <a:lstStyle/>
          <a:p>
            <a:pPr algn="ctr" eaLnBrk="0" hangingPunct="0"/>
            <a:r>
              <a:rPr lang="en-US" sz="2800">
                <a:solidFill>
                  <a:srgbClr val="FF0000"/>
                </a:solidFill>
                <a:latin typeface="Arial" charset="0"/>
              </a:rPr>
              <a:t>(4,4)</a:t>
            </a:r>
            <a:endParaRPr lang="en-US" sz="2800">
              <a:latin typeface="Arial" charset="0"/>
            </a:endParaRPr>
          </a:p>
        </p:txBody>
      </p:sp>
      <p:sp>
        <p:nvSpPr>
          <p:cNvPr id="14349" name="Text Box 12"/>
          <p:cNvSpPr txBox="1">
            <a:spLocks noChangeArrowheads="1"/>
          </p:cNvSpPr>
          <p:nvPr/>
        </p:nvSpPr>
        <p:spPr bwMode="auto">
          <a:xfrm>
            <a:off x="5648325" y="4171950"/>
            <a:ext cx="917575" cy="519113"/>
          </a:xfrm>
          <a:prstGeom prst="rect">
            <a:avLst/>
          </a:prstGeom>
          <a:noFill/>
          <a:ln w="25400">
            <a:noFill/>
            <a:miter lim="800000"/>
            <a:headEnd/>
            <a:tailEnd/>
          </a:ln>
        </p:spPr>
        <p:txBody>
          <a:bodyPr wrap="none" anchor="ctr">
            <a:spAutoFit/>
          </a:bodyPr>
          <a:lstStyle/>
          <a:p>
            <a:pPr algn="ctr" eaLnBrk="0" hangingPunct="0"/>
            <a:r>
              <a:rPr lang="en-US" sz="2800">
                <a:solidFill>
                  <a:srgbClr val="FF0000"/>
                </a:solidFill>
                <a:latin typeface="Arial" charset="0"/>
              </a:rPr>
              <a:t>(7,3)</a:t>
            </a:r>
            <a:endParaRPr lang="en-US" sz="2800">
              <a:latin typeface="Arial" charset="0"/>
            </a:endParaRPr>
          </a:p>
        </p:txBody>
      </p:sp>
      <p:sp>
        <p:nvSpPr>
          <p:cNvPr id="14350" name="Text Box 13"/>
          <p:cNvSpPr txBox="1">
            <a:spLocks noChangeArrowheads="1"/>
          </p:cNvSpPr>
          <p:nvPr/>
        </p:nvSpPr>
        <p:spPr bwMode="auto">
          <a:xfrm>
            <a:off x="-61913" y="4057650"/>
            <a:ext cx="1036638" cy="519113"/>
          </a:xfrm>
          <a:prstGeom prst="rect">
            <a:avLst/>
          </a:prstGeom>
          <a:noFill/>
          <a:ln w="25400">
            <a:noFill/>
            <a:miter lim="800000"/>
            <a:headEnd/>
            <a:tailEnd/>
          </a:ln>
        </p:spPr>
        <p:txBody>
          <a:bodyPr wrap="none" anchor="ctr">
            <a:spAutoFit/>
          </a:bodyPr>
          <a:lstStyle/>
          <a:p>
            <a:pPr algn="ctr" eaLnBrk="0" hangingPunct="0"/>
            <a:r>
              <a:rPr lang="en-US" sz="2800">
                <a:solidFill>
                  <a:srgbClr val="FF0000"/>
                </a:solidFill>
                <a:latin typeface="Arial" charset="0"/>
              </a:rPr>
              <a:t>(-1,2)</a:t>
            </a:r>
          </a:p>
        </p:txBody>
      </p:sp>
      <p:graphicFrame>
        <p:nvGraphicFramePr>
          <p:cNvPr id="113678" name="Object 14"/>
          <p:cNvGraphicFramePr>
            <a:graphicFrameLocks noChangeAspect="1"/>
          </p:cNvGraphicFramePr>
          <p:nvPr>
            <p:ph sz="quarter" idx="2"/>
          </p:nvPr>
        </p:nvGraphicFramePr>
        <p:xfrm>
          <a:off x="4644008" y="2564904"/>
          <a:ext cx="4373960" cy="1441233"/>
        </p:xfrm>
        <a:graphic>
          <a:graphicData uri="http://schemas.openxmlformats.org/presentationml/2006/ole">
            <p:oleObj spid="_x0000_s14338" name="Equation" r:id="rId4" imgW="2234880" imgH="736560" progId="Equation.3">
              <p:embed/>
            </p:oleObj>
          </a:graphicData>
        </a:graphic>
      </p:graphicFrame>
      <p:sp>
        <p:nvSpPr>
          <p:cNvPr id="14351" name="TextBox 14"/>
          <p:cNvSpPr txBox="1">
            <a:spLocks noChangeArrowheads="1"/>
          </p:cNvSpPr>
          <p:nvPr/>
        </p:nvSpPr>
        <p:spPr bwMode="auto">
          <a:xfrm>
            <a:off x="395536" y="908720"/>
            <a:ext cx="7643813" cy="1569660"/>
          </a:xfrm>
          <a:prstGeom prst="rect">
            <a:avLst/>
          </a:prstGeom>
          <a:noFill/>
          <a:ln w="9525">
            <a:noFill/>
            <a:miter lim="800000"/>
            <a:headEnd/>
            <a:tailEnd/>
          </a:ln>
        </p:spPr>
        <p:txBody>
          <a:bodyPr>
            <a:spAutoFit/>
          </a:bodyPr>
          <a:lstStyle/>
          <a:p>
            <a:r>
              <a:rPr lang="en-AU" dirty="0"/>
              <a:t>Another method to give vector coordinates is in brackets</a:t>
            </a:r>
          </a:p>
          <a:p>
            <a:r>
              <a:rPr lang="en-AU" dirty="0"/>
              <a:t>So 7 in x-direction and 3 in y-direction = 7i+3j = (7,3</a:t>
            </a:r>
            <a:r>
              <a:rPr lang="en-AU" dirty="0" smtClean="0"/>
              <a:t>)</a:t>
            </a:r>
          </a:p>
          <a:p>
            <a:r>
              <a:rPr lang="en-AU" dirty="0" smtClean="0"/>
              <a:t>4 in x-direction, 4 in y direction = 4i+4j=(4,4)</a:t>
            </a:r>
          </a:p>
          <a:p>
            <a:r>
              <a:rPr lang="en-AU" dirty="0" smtClean="0"/>
              <a:t>-1 in x direction, 2 in y direction = -1i+2j=(-1,2)</a:t>
            </a:r>
            <a:endParaRPr lang="en-A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026"/>
          <p:cNvSpPr>
            <a:spLocks noGrp="1" noChangeArrowheads="1"/>
          </p:cNvSpPr>
          <p:nvPr>
            <p:ph type="title"/>
          </p:nvPr>
        </p:nvSpPr>
        <p:spPr>
          <a:xfrm>
            <a:off x="3886200" y="609600"/>
            <a:ext cx="4572000" cy="1143000"/>
          </a:xfrm>
        </p:spPr>
        <p:txBody>
          <a:bodyPr/>
          <a:lstStyle/>
          <a:p>
            <a:pPr eaLnBrk="1" hangingPunct="1"/>
            <a:r>
              <a:rPr lang="en-AU" sz="3200" dirty="0" smtClean="0">
                <a:solidFill>
                  <a:srgbClr val="000099"/>
                </a:solidFill>
              </a:rPr>
              <a:t>Scalar (Dot) product</a:t>
            </a:r>
          </a:p>
        </p:txBody>
      </p:sp>
      <p:sp>
        <p:nvSpPr>
          <p:cNvPr id="15364" name="Text Box 1028"/>
          <p:cNvSpPr txBox="1">
            <a:spLocks noChangeArrowheads="1"/>
          </p:cNvSpPr>
          <p:nvPr/>
        </p:nvSpPr>
        <p:spPr bwMode="auto">
          <a:xfrm>
            <a:off x="3851920" y="1700808"/>
            <a:ext cx="4876800" cy="2215991"/>
          </a:xfrm>
          <a:prstGeom prst="rect">
            <a:avLst/>
          </a:prstGeom>
          <a:noFill/>
          <a:ln w="9525">
            <a:noFill/>
            <a:miter lim="800000"/>
            <a:headEnd/>
            <a:tailEnd/>
          </a:ln>
        </p:spPr>
        <p:txBody>
          <a:bodyPr>
            <a:spAutoFit/>
          </a:bodyPr>
          <a:lstStyle/>
          <a:p>
            <a:pPr>
              <a:spcBef>
                <a:spcPct val="50000"/>
              </a:spcBef>
            </a:pPr>
            <a:r>
              <a:rPr lang="en-AU" dirty="0"/>
              <a:t>The dot product is defined as the magnitude of vector </a:t>
            </a:r>
            <a:r>
              <a:rPr lang="en-AU" b="1" dirty="0"/>
              <a:t>A </a:t>
            </a:r>
            <a:r>
              <a:rPr lang="en-AU" dirty="0"/>
              <a:t>multiplied by the component of vector </a:t>
            </a:r>
            <a:r>
              <a:rPr lang="en-AU" b="1" dirty="0"/>
              <a:t>B</a:t>
            </a:r>
            <a:r>
              <a:rPr lang="en-AU" dirty="0"/>
              <a:t> parallel to vector </a:t>
            </a:r>
            <a:r>
              <a:rPr lang="en-AU" b="1" dirty="0"/>
              <a:t>A</a:t>
            </a:r>
            <a:r>
              <a:rPr lang="en-AU" dirty="0"/>
              <a:t>. It is a scalar quantity</a:t>
            </a:r>
          </a:p>
          <a:p>
            <a:pPr>
              <a:spcBef>
                <a:spcPct val="50000"/>
              </a:spcBef>
            </a:pPr>
            <a:endParaRPr lang="en-AU" sz="2800" dirty="0"/>
          </a:p>
        </p:txBody>
      </p:sp>
      <p:sp>
        <p:nvSpPr>
          <p:cNvPr id="15365" name="Rectangle 1029"/>
          <p:cNvSpPr>
            <a:spLocks noChangeArrowheads="1"/>
          </p:cNvSpPr>
          <p:nvPr/>
        </p:nvSpPr>
        <p:spPr bwMode="auto">
          <a:xfrm>
            <a:off x="4519613" y="3319463"/>
            <a:ext cx="9144000" cy="0"/>
          </a:xfrm>
          <a:prstGeom prst="rect">
            <a:avLst/>
          </a:prstGeom>
          <a:noFill/>
          <a:ln w="9525">
            <a:noFill/>
            <a:miter lim="800000"/>
            <a:headEnd/>
            <a:tailEnd/>
          </a:ln>
        </p:spPr>
        <p:txBody>
          <a:bodyPr>
            <a:spAutoFit/>
          </a:bodyPr>
          <a:lstStyle/>
          <a:p>
            <a:endParaRPr lang="en-AU"/>
          </a:p>
        </p:txBody>
      </p:sp>
      <p:pic>
        <p:nvPicPr>
          <p:cNvPr id="15366" name="Picture 1031" descr="01_17"/>
          <p:cNvPicPr>
            <a:picLocks noChangeAspect="1" noChangeArrowheads="1"/>
          </p:cNvPicPr>
          <p:nvPr/>
        </p:nvPicPr>
        <p:blipFill>
          <a:blip r:embed="rId4" cstate="print"/>
          <a:srcRect/>
          <a:stretch>
            <a:fillRect/>
          </a:stretch>
        </p:blipFill>
        <p:spPr bwMode="auto">
          <a:xfrm>
            <a:off x="0" y="0"/>
            <a:ext cx="3779838" cy="6858000"/>
          </a:xfrm>
          <a:prstGeom prst="rect">
            <a:avLst/>
          </a:prstGeom>
          <a:noFill/>
          <a:ln w="9525">
            <a:noFill/>
            <a:miter lim="800000"/>
            <a:headEnd/>
            <a:tailEnd/>
          </a:ln>
        </p:spPr>
      </p:pic>
      <p:sp>
        <p:nvSpPr>
          <p:cNvPr id="15367" name="Rectangle 1033"/>
          <p:cNvSpPr>
            <a:spLocks noChangeArrowheads="1"/>
          </p:cNvSpPr>
          <p:nvPr/>
        </p:nvSpPr>
        <p:spPr bwMode="auto">
          <a:xfrm>
            <a:off x="4024313" y="3314700"/>
            <a:ext cx="9144000" cy="0"/>
          </a:xfrm>
          <a:prstGeom prst="rect">
            <a:avLst/>
          </a:prstGeom>
          <a:noFill/>
          <a:ln w="9525">
            <a:noFill/>
            <a:miter lim="800000"/>
            <a:headEnd/>
            <a:tailEnd/>
          </a:ln>
        </p:spPr>
        <p:txBody>
          <a:bodyPr>
            <a:spAutoFit/>
          </a:bodyPr>
          <a:lstStyle/>
          <a:p>
            <a:endParaRPr lang="en-AU"/>
          </a:p>
        </p:txBody>
      </p:sp>
      <p:graphicFrame>
        <p:nvGraphicFramePr>
          <p:cNvPr id="15362" name="Object 1032"/>
          <p:cNvGraphicFramePr>
            <a:graphicFrameLocks noChangeAspect="1"/>
          </p:cNvGraphicFramePr>
          <p:nvPr/>
        </p:nvGraphicFramePr>
        <p:xfrm>
          <a:off x="4283968" y="3933056"/>
          <a:ext cx="4038600" cy="1031875"/>
        </p:xfrm>
        <a:graphic>
          <a:graphicData uri="http://schemas.openxmlformats.org/presentationml/2006/ole">
            <p:oleObj spid="_x0000_s15362" name="Equation" r:id="rId5" imgW="1091880" imgH="27936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xam.wmv">
            <a:hlinkClick r:id="" action="ppaction://media"/>
          </p:cNvPr>
          <p:cNvPicPr>
            <a:picLocks noGrp="1" noRot="1" noChangeAspect="1"/>
          </p:cNvPicPr>
          <p:nvPr>
            <p:ph idx="1"/>
            <a:videoFile r:link="rId1"/>
          </p:nvPr>
        </p:nvPicPr>
        <p:blipFill>
          <a:blip r:embed="rId4" cstate="print"/>
          <a:stretch>
            <a:fillRect/>
          </a:stretch>
        </p:blipFill>
        <p:spPr>
          <a:xfrm>
            <a:off x="0" y="0"/>
            <a:ext cx="9144000" cy="6858000"/>
          </a:xfrm>
          <a:prstGeom prst="rect">
            <a:avLst/>
          </a:prstGeom>
        </p:spPr>
      </p:pic>
      <p:sp>
        <p:nvSpPr>
          <p:cNvPr id="30723" name="Text Box 3"/>
          <p:cNvSpPr txBox="1">
            <a:spLocks noChangeArrowheads="1"/>
          </p:cNvSpPr>
          <p:nvPr/>
        </p:nvSpPr>
        <p:spPr bwMode="auto">
          <a:xfrm>
            <a:off x="1527175" y="876300"/>
            <a:ext cx="6140450" cy="1311275"/>
          </a:xfrm>
          <a:prstGeom prst="rect">
            <a:avLst/>
          </a:prstGeom>
          <a:solidFill>
            <a:schemeClr val="bg1"/>
          </a:solidFill>
          <a:ln w="9525">
            <a:noFill/>
            <a:miter lim="800000"/>
            <a:headEnd/>
            <a:tailEnd/>
          </a:ln>
        </p:spPr>
        <p:txBody>
          <a:bodyPr>
            <a:spAutoFit/>
          </a:bodyPr>
          <a:lstStyle/>
          <a:p>
            <a:r>
              <a:rPr lang="en-AU" sz="4000" dirty="0"/>
              <a:t>We are very strict with marks here at UNE</a:t>
            </a:r>
            <a:endParaRPr lang="en-US" sz="4000"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95288" y="0"/>
            <a:ext cx="7772400" cy="1143000"/>
          </a:xfrm>
        </p:spPr>
        <p:txBody>
          <a:bodyPr/>
          <a:lstStyle/>
          <a:p>
            <a:pPr eaLnBrk="1" hangingPunct="1"/>
            <a:r>
              <a:rPr lang="en-AU" smtClean="0"/>
              <a:t>Example- Dot product</a:t>
            </a:r>
          </a:p>
        </p:txBody>
      </p:sp>
      <p:sp>
        <p:nvSpPr>
          <p:cNvPr id="16388" name="Rectangle 3"/>
          <p:cNvSpPr>
            <a:spLocks noGrp="1" noChangeArrowheads="1"/>
          </p:cNvSpPr>
          <p:nvPr>
            <p:ph type="body" sz="half" idx="1"/>
          </p:nvPr>
        </p:nvSpPr>
        <p:spPr>
          <a:xfrm>
            <a:off x="250825" y="1125538"/>
            <a:ext cx="8893175" cy="1519237"/>
          </a:xfrm>
        </p:spPr>
        <p:txBody>
          <a:bodyPr/>
          <a:lstStyle/>
          <a:p>
            <a:pPr eaLnBrk="1" hangingPunct="1"/>
            <a:r>
              <a:rPr lang="en-AU" smtClean="0"/>
              <a:t>Find </a:t>
            </a:r>
            <a:r>
              <a:rPr lang="en-AU" b="1" smtClean="0"/>
              <a:t>A</a:t>
            </a:r>
            <a:r>
              <a:rPr lang="en-US" smtClean="0">
                <a:cs typeface="Times New Roman" pitchFamily="18" charset="0"/>
              </a:rPr>
              <a:t>·</a:t>
            </a:r>
            <a:r>
              <a:rPr lang="en-AU" b="1" smtClean="0"/>
              <a:t>B</a:t>
            </a:r>
            <a:r>
              <a:rPr lang="en-AU" smtClean="0"/>
              <a:t> if </a:t>
            </a:r>
            <a:r>
              <a:rPr lang="en-AU" b="1" smtClean="0"/>
              <a:t>A</a:t>
            </a:r>
            <a:r>
              <a:rPr lang="en-AU" smtClean="0"/>
              <a:t> and </a:t>
            </a:r>
            <a:r>
              <a:rPr lang="en-AU" b="1" smtClean="0"/>
              <a:t>B</a:t>
            </a:r>
            <a:r>
              <a:rPr lang="en-AU" smtClean="0"/>
              <a:t> are 55</a:t>
            </a:r>
            <a:r>
              <a:rPr lang="en-AU" baseline="30000" smtClean="0"/>
              <a:t>0</a:t>
            </a:r>
            <a:r>
              <a:rPr lang="en-AU" smtClean="0"/>
              <a:t> apart and both 2.00 m in magnitude.</a:t>
            </a:r>
            <a:r>
              <a:rPr lang="en-AU" sz="2800" smtClean="0"/>
              <a:t> </a:t>
            </a:r>
          </a:p>
        </p:txBody>
      </p:sp>
      <p:grpSp>
        <p:nvGrpSpPr>
          <p:cNvPr id="16389" name="Group 11"/>
          <p:cNvGrpSpPr>
            <a:grpSpLocks/>
          </p:cNvGrpSpPr>
          <p:nvPr/>
        </p:nvGrpSpPr>
        <p:grpSpPr bwMode="auto">
          <a:xfrm>
            <a:off x="1116013" y="2997200"/>
            <a:ext cx="3097212" cy="3276600"/>
            <a:chOff x="3651" y="1979"/>
            <a:chExt cx="1951" cy="2064"/>
          </a:xfrm>
        </p:grpSpPr>
        <p:sp>
          <p:nvSpPr>
            <p:cNvPr id="16392" name="Line 4"/>
            <p:cNvSpPr>
              <a:spLocks noChangeShapeType="1"/>
            </p:cNvSpPr>
            <p:nvPr/>
          </p:nvSpPr>
          <p:spPr bwMode="auto">
            <a:xfrm>
              <a:off x="3651" y="3657"/>
              <a:ext cx="1951" cy="0"/>
            </a:xfrm>
            <a:prstGeom prst="line">
              <a:avLst/>
            </a:prstGeom>
            <a:noFill/>
            <a:ln w="76200">
              <a:solidFill>
                <a:srgbClr val="FF0000"/>
              </a:solidFill>
              <a:round/>
              <a:headEnd/>
              <a:tailEnd type="triangle" w="med" len="med"/>
            </a:ln>
          </p:spPr>
          <p:txBody>
            <a:bodyPr/>
            <a:lstStyle/>
            <a:p>
              <a:endParaRPr lang="en-AU"/>
            </a:p>
          </p:txBody>
        </p:sp>
        <p:sp>
          <p:nvSpPr>
            <p:cNvPr id="16393" name="Line 5"/>
            <p:cNvSpPr>
              <a:spLocks noChangeShapeType="1"/>
            </p:cNvSpPr>
            <p:nvPr/>
          </p:nvSpPr>
          <p:spPr bwMode="auto">
            <a:xfrm flipV="1">
              <a:off x="3651" y="1979"/>
              <a:ext cx="0" cy="1678"/>
            </a:xfrm>
            <a:prstGeom prst="line">
              <a:avLst/>
            </a:prstGeom>
            <a:noFill/>
            <a:ln w="9525">
              <a:solidFill>
                <a:schemeClr val="tx1"/>
              </a:solidFill>
              <a:round/>
              <a:headEnd/>
              <a:tailEnd type="triangle" w="med" len="med"/>
            </a:ln>
          </p:spPr>
          <p:txBody>
            <a:bodyPr/>
            <a:lstStyle/>
            <a:p>
              <a:endParaRPr lang="en-AU"/>
            </a:p>
          </p:txBody>
        </p:sp>
        <p:sp>
          <p:nvSpPr>
            <p:cNvPr id="16394" name="Line 6"/>
            <p:cNvSpPr>
              <a:spLocks noChangeShapeType="1"/>
            </p:cNvSpPr>
            <p:nvPr/>
          </p:nvSpPr>
          <p:spPr bwMode="auto">
            <a:xfrm flipV="1">
              <a:off x="3651" y="2341"/>
              <a:ext cx="1452" cy="1316"/>
            </a:xfrm>
            <a:prstGeom prst="line">
              <a:avLst/>
            </a:prstGeom>
            <a:noFill/>
            <a:ln w="76200">
              <a:solidFill>
                <a:srgbClr val="FF0000"/>
              </a:solidFill>
              <a:round/>
              <a:headEnd/>
              <a:tailEnd type="triangle" w="med" len="med"/>
            </a:ln>
          </p:spPr>
          <p:txBody>
            <a:bodyPr/>
            <a:lstStyle/>
            <a:p>
              <a:endParaRPr lang="en-AU"/>
            </a:p>
          </p:txBody>
        </p:sp>
        <p:sp>
          <p:nvSpPr>
            <p:cNvPr id="16395" name="Line 7"/>
            <p:cNvSpPr>
              <a:spLocks noChangeShapeType="1"/>
            </p:cNvSpPr>
            <p:nvPr/>
          </p:nvSpPr>
          <p:spPr bwMode="auto">
            <a:xfrm>
              <a:off x="3878" y="3430"/>
              <a:ext cx="91" cy="227"/>
            </a:xfrm>
            <a:prstGeom prst="line">
              <a:avLst/>
            </a:prstGeom>
            <a:noFill/>
            <a:ln w="9525">
              <a:solidFill>
                <a:schemeClr val="tx1"/>
              </a:solidFill>
              <a:round/>
              <a:headEnd/>
              <a:tailEnd/>
            </a:ln>
          </p:spPr>
          <p:txBody>
            <a:bodyPr/>
            <a:lstStyle/>
            <a:p>
              <a:endParaRPr lang="en-AU"/>
            </a:p>
          </p:txBody>
        </p:sp>
        <p:sp>
          <p:nvSpPr>
            <p:cNvPr id="16396" name="Text Box 8"/>
            <p:cNvSpPr txBox="1">
              <a:spLocks noChangeArrowheads="1"/>
            </p:cNvSpPr>
            <p:nvPr/>
          </p:nvSpPr>
          <p:spPr bwMode="auto">
            <a:xfrm>
              <a:off x="4137" y="2594"/>
              <a:ext cx="278" cy="327"/>
            </a:xfrm>
            <a:prstGeom prst="rect">
              <a:avLst/>
            </a:prstGeom>
            <a:noFill/>
            <a:ln w="9525">
              <a:noFill/>
              <a:miter lim="800000"/>
              <a:headEnd/>
              <a:tailEnd/>
            </a:ln>
          </p:spPr>
          <p:txBody>
            <a:bodyPr wrap="none">
              <a:spAutoFit/>
            </a:bodyPr>
            <a:lstStyle/>
            <a:p>
              <a:r>
                <a:rPr lang="en-AU" sz="2800">
                  <a:solidFill>
                    <a:srgbClr val="FF0000"/>
                  </a:solidFill>
                </a:rPr>
                <a:t>A</a:t>
              </a:r>
            </a:p>
          </p:txBody>
        </p:sp>
        <p:sp>
          <p:nvSpPr>
            <p:cNvPr id="16397" name="Text Box 9"/>
            <p:cNvSpPr txBox="1">
              <a:spLocks noChangeArrowheads="1"/>
            </p:cNvSpPr>
            <p:nvPr/>
          </p:nvSpPr>
          <p:spPr bwMode="auto">
            <a:xfrm>
              <a:off x="4513" y="3716"/>
              <a:ext cx="265" cy="327"/>
            </a:xfrm>
            <a:prstGeom prst="rect">
              <a:avLst/>
            </a:prstGeom>
            <a:noFill/>
            <a:ln w="9525">
              <a:noFill/>
              <a:miter lim="800000"/>
              <a:headEnd/>
              <a:tailEnd/>
            </a:ln>
          </p:spPr>
          <p:txBody>
            <a:bodyPr wrap="none">
              <a:spAutoFit/>
            </a:bodyPr>
            <a:lstStyle/>
            <a:p>
              <a:r>
                <a:rPr lang="en-AU" sz="2800">
                  <a:solidFill>
                    <a:srgbClr val="FF0000"/>
                  </a:solidFill>
                </a:rPr>
                <a:t>B</a:t>
              </a:r>
            </a:p>
          </p:txBody>
        </p:sp>
        <p:sp>
          <p:nvSpPr>
            <p:cNvPr id="16398" name="Text Box 10"/>
            <p:cNvSpPr txBox="1">
              <a:spLocks noChangeArrowheads="1"/>
            </p:cNvSpPr>
            <p:nvPr/>
          </p:nvSpPr>
          <p:spPr bwMode="auto">
            <a:xfrm>
              <a:off x="4195" y="3294"/>
              <a:ext cx="372" cy="288"/>
            </a:xfrm>
            <a:prstGeom prst="rect">
              <a:avLst/>
            </a:prstGeom>
            <a:noFill/>
            <a:ln w="9525">
              <a:noFill/>
              <a:miter lim="800000"/>
              <a:headEnd/>
              <a:tailEnd/>
            </a:ln>
          </p:spPr>
          <p:txBody>
            <a:bodyPr wrap="none">
              <a:spAutoFit/>
            </a:bodyPr>
            <a:lstStyle/>
            <a:p>
              <a:r>
                <a:rPr lang="en-AU"/>
                <a:t>55</a:t>
              </a:r>
              <a:r>
                <a:rPr lang="en-AU" baseline="30000"/>
                <a:t>0</a:t>
              </a:r>
            </a:p>
          </p:txBody>
        </p:sp>
      </p:grpSp>
      <p:graphicFrame>
        <p:nvGraphicFramePr>
          <p:cNvPr id="122892" name="Object 12"/>
          <p:cNvGraphicFramePr>
            <a:graphicFrameLocks noChangeAspect="1"/>
          </p:cNvGraphicFramePr>
          <p:nvPr>
            <p:ph sz="half" idx="2"/>
          </p:nvPr>
        </p:nvGraphicFramePr>
        <p:xfrm>
          <a:off x="3929063" y="2928938"/>
          <a:ext cx="4356100" cy="1131887"/>
        </p:xfrm>
        <a:graphic>
          <a:graphicData uri="http://schemas.openxmlformats.org/presentationml/2006/ole">
            <p:oleObj spid="_x0000_s16386" name="Equation" r:id="rId4" imgW="1955520" imgH="507960" progId="Equation.3">
              <p:embed/>
            </p:oleObj>
          </a:graphicData>
        </a:graphic>
      </p:graphicFrame>
      <p:sp>
        <p:nvSpPr>
          <p:cNvPr id="16390" name="Text Box 14"/>
          <p:cNvSpPr txBox="1">
            <a:spLocks noChangeArrowheads="1"/>
          </p:cNvSpPr>
          <p:nvPr/>
        </p:nvSpPr>
        <p:spPr bwMode="auto">
          <a:xfrm>
            <a:off x="1835150" y="3573463"/>
            <a:ext cx="1171575" cy="519112"/>
          </a:xfrm>
          <a:prstGeom prst="rect">
            <a:avLst/>
          </a:prstGeom>
          <a:noFill/>
          <a:ln w="9525">
            <a:noFill/>
            <a:miter lim="800000"/>
            <a:headEnd/>
            <a:tailEnd/>
          </a:ln>
        </p:spPr>
        <p:txBody>
          <a:bodyPr wrap="none">
            <a:spAutoFit/>
          </a:bodyPr>
          <a:lstStyle/>
          <a:p>
            <a:r>
              <a:rPr lang="en-US" sz="2800"/>
              <a:t>2.00 m</a:t>
            </a:r>
          </a:p>
        </p:txBody>
      </p:sp>
      <p:sp>
        <p:nvSpPr>
          <p:cNvPr id="16391" name="Text Box 15"/>
          <p:cNvSpPr txBox="1">
            <a:spLocks noChangeArrowheads="1"/>
          </p:cNvSpPr>
          <p:nvPr/>
        </p:nvSpPr>
        <p:spPr bwMode="auto">
          <a:xfrm>
            <a:off x="2987675" y="5734050"/>
            <a:ext cx="1171575" cy="519113"/>
          </a:xfrm>
          <a:prstGeom prst="rect">
            <a:avLst/>
          </a:prstGeom>
          <a:noFill/>
          <a:ln w="9525">
            <a:noFill/>
            <a:miter lim="800000"/>
            <a:headEnd/>
            <a:tailEnd/>
          </a:ln>
        </p:spPr>
        <p:txBody>
          <a:bodyPr wrap="none">
            <a:spAutoFit/>
          </a:bodyPr>
          <a:lstStyle/>
          <a:p>
            <a:r>
              <a:rPr lang="en-US" sz="2800"/>
              <a:t>2.00 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7992888" cy="2800767"/>
          </a:xfrm>
          <a:prstGeom prst="rect">
            <a:avLst/>
          </a:prstGeom>
          <a:noFill/>
        </p:spPr>
        <p:txBody>
          <a:bodyPr wrap="square" rtlCol="0">
            <a:spAutoFit/>
          </a:bodyPr>
          <a:lstStyle/>
          <a:p>
            <a:endParaRPr lang="en-US" dirty="0" smtClean="0">
              <a:latin typeface="+mn-lt"/>
              <a:cs typeface="Arial" pitchFamily="34" charset="0"/>
            </a:endParaRPr>
          </a:p>
          <a:p>
            <a:r>
              <a:rPr lang="en-US" sz="3200" b="1" dirty="0" smtClean="0">
                <a:latin typeface="+mn-lt"/>
                <a:cs typeface="Arial" pitchFamily="34" charset="0"/>
              </a:rPr>
              <a:t>Lectures</a:t>
            </a:r>
            <a:r>
              <a:rPr lang="en-US" sz="3200" dirty="0" smtClean="0">
                <a:latin typeface="+mn-lt"/>
                <a:cs typeface="Arial" pitchFamily="34" charset="0"/>
              </a:rPr>
              <a:t> </a:t>
            </a:r>
          </a:p>
          <a:p>
            <a:r>
              <a:rPr lang="en-US" dirty="0" smtClean="0">
                <a:latin typeface="+mn-lt"/>
                <a:cs typeface="Arial" pitchFamily="34" charset="0"/>
              </a:rPr>
              <a:t>Try to attend lectures. </a:t>
            </a:r>
          </a:p>
          <a:p>
            <a:r>
              <a:rPr lang="en-US" dirty="0" smtClean="0">
                <a:latin typeface="+mn-lt"/>
                <a:cs typeface="Arial" pitchFamily="34" charset="0"/>
              </a:rPr>
              <a:t>They are not a session of  sprouting information, but work session, where you can develop techniques and confidence at solving problems</a:t>
            </a:r>
          </a:p>
          <a:p>
            <a:r>
              <a:rPr lang="en-US" dirty="0" smtClean="0">
                <a:latin typeface="+mn-lt"/>
                <a:cs typeface="Arial" pitchFamily="34" charset="0"/>
              </a:rPr>
              <a:t>Bring  a calculator  and a sharp mind. </a:t>
            </a:r>
          </a:p>
        </p:txBody>
      </p:sp>
      <p:sp>
        <p:nvSpPr>
          <p:cNvPr id="3" name="TextBox 2"/>
          <p:cNvSpPr txBox="1"/>
          <p:nvPr/>
        </p:nvSpPr>
        <p:spPr>
          <a:xfrm>
            <a:off x="683568" y="3356992"/>
            <a:ext cx="6986784" cy="1200329"/>
          </a:xfrm>
          <a:prstGeom prst="rect">
            <a:avLst/>
          </a:prstGeom>
          <a:noFill/>
        </p:spPr>
        <p:txBody>
          <a:bodyPr wrap="none" rtlCol="0">
            <a:spAutoFit/>
          </a:bodyPr>
          <a:lstStyle/>
          <a:p>
            <a:r>
              <a:rPr lang="en-US" b="1" dirty="0" smtClean="0">
                <a:latin typeface="+mn-lt"/>
                <a:cs typeface="Arial" pitchFamily="34" charset="0"/>
              </a:rPr>
              <a:t>Textbook </a:t>
            </a:r>
            <a:r>
              <a:rPr lang="en-US" dirty="0" smtClean="0">
                <a:latin typeface="+mn-lt"/>
                <a:cs typeface="Arial" pitchFamily="34" charset="0"/>
              </a:rPr>
              <a:t>– University Physics – Published by Pearson</a:t>
            </a:r>
          </a:p>
          <a:p>
            <a:r>
              <a:rPr lang="en-US" dirty="0" smtClean="0">
                <a:latin typeface="+mn-lt"/>
                <a:cs typeface="Arial" pitchFamily="34" charset="0"/>
              </a:rPr>
              <a:t> </a:t>
            </a:r>
          </a:p>
          <a:p>
            <a:r>
              <a:rPr lang="en-US" dirty="0" smtClean="0">
                <a:latin typeface="+mn-lt"/>
                <a:cs typeface="Arial" pitchFamily="34" charset="0"/>
              </a:rPr>
              <a:t> – First Australian edition   - any older version is OK. </a:t>
            </a:r>
            <a:endParaRPr lang="en-AU" dirty="0">
              <a:latin typeface="+mn-lt"/>
              <a:cs typeface="Arial" pitchFamily="34" charset="0"/>
            </a:endParaRPr>
          </a:p>
        </p:txBody>
      </p:sp>
      <p:sp>
        <p:nvSpPr>
          <p:cNvPr id="4" name="TextBox 3"/>
          <p:cNvSpPr txBox="1"/>
          <p:nvPr/>
        </p:nvSpPr>
        <p:spPr>
          <a:xfrm>
            <a:off x="323528" y="4653136"/>
            <a:ext cx="6839565" cy="1569660"/>
          </a:xfrm>
          <a:prstGeom prst="rect">
            <a:avLst/>
          </a:prstGeom>
          <a:noFill/>
        </p:spPr>
        <p:txBody>
          <a:bodyPr wrap="none" rtlCol="0">
            <a:spAutoFit/>
          </a:bodyPr>
          <a:lstStyle/>
          <a:p>
            <a:r>
              <a:rPr lang="en-US" dirty="0" smtClean="0"/>
              <a:t>Pearson publishing  runs </a:t>
            </a:r>
            <a:r>
              <a:rPr lang="en-US" dirty="0" smtClean="0">
                <a:solidFill>
                  <a:srgbClr val="FF0000"/>
                </a:solidFill>
              </a:rPr>
              <a:t>www.masteringphysics.com</a:t>
            </a:r>
            <a:r>
              <a:rPr lang="en-US" dirty="0" smtClean="0"/>
              <a:t> </a:t>
            </a:r>
          </a:p>
          <a:p>
            <a:r>
              <a:rPr lang="en-US" dirty="0" smtClean="0"/>
              <a:t>web site </a:t>
            </a:r>
          </a:p>
          <a:p>
            <a:r>
              <a:rPr lang="en-US" dirty="0" smtClean="0"/>
              <a:t>Good for examples animations and practice. </a:t>
            </a:r>
          </a:p>
          <a:p>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5760640" cy="1296144"/>
          </a:xfrm>
        </p:spPr>
        <p:txBody>
          <a:bodyPr/>
          <a:lstStyle/>
          <a:p>
            <a:r>
              <a:rPr lang="en-US" sz="3200" dirty="0" smtClean="0">
                <a:cs typeface="Arial" pitchFamily="34" charset="0"/>
              </a:rPr>
              <a:t>On line quizzes </a:t>
            </a:r>
            <a:endParaRPr lang="en-AU" sz="3200" dirty="0">
              <a:cs typeface="Arial" pitchFamily="34" charset="0"/>
            </a:endParaRPr>
          </a:p>
        </p:txBody>
      </p:sp>
      <p:sp>
        <p:nvSpPr>
          <p:cNvPr id="6" name="TextBox 5"/>
          <p:cNvSpPr txBox="1"/>
          <p:nvPr/>
        </p:nvSpPr>
        <p:spPr>
          <a:xfrm>
            <a:off x="575048" y="2420888"/>
            <a:ext cx="8568952" cy="4893647"/>
          </a:xfrm>
          <a:prstGeom prst="rect">
            <a:avLst/>
          </a:prstGeom>
          <a:noFill/>
        </p:spPr>
        <p:txBody>
          <a:bodyPr wrap="square" rtlCol="0">
            <a:spAutoFit/>
          </a:bodyPr>
          <a:lstStyle/>
          <a:p>
            <a:r>
              <a:rPr lang="en-US" dirty="0" smtClean="0">
                <a:latin typeface="+mn-lt"/>
                <a:cs typeface="Arial" pitchFamily="34" charset="0"/>
              </a:rPr>
              <a:t>First quiz orientation</a:t>
            </a:r>
          </a:p>
          <a:p>
            <a:r>
              <a:rPr lang="en-US" dirty="0" smtClean="0">
                <a:latin typeface="+mn-lt"/>
                <a:cs typeface="Arial" pitchFamily="34" charset="0"/>
              </a:rPr>
              <a:t>11 quizzes worth 20% </a:t>
            </a:r>
          </a:p>
          <a:p>
            <a:r>
              <a:rPr lang="en-US" dirty="0" smtClean="0">
                <a:latin typeface="+mn-lt"/>
                <a:cs typeface="Arial" pitchFamily="34" charset="0"/>
              </a:rPr>
              <a:t>Not compulsory though very good idea.</a:t>
            </a:r>
          </a:p>
          <a:p>
            <a:r>
              <a:rPr lang="en-US" dirty="0" smtClean="0">
                <a:latin typeface="+mn-lt"/>
                <a:cs typeface="Arial" pitchFamily="34" charset="0"/>
              </a:rPr>
              <a:t>Due last day of lectures. Try to finish according to schedule</a:t>
            </a:r>
          </a:p>
          <a:p>
            <a:r>
              <a:rPr lang="en-US" dirty="0">
                <a:latin typeface="+mn-lt"/>
                <a:cs typeface="Arial" pitchFamily="34" charset="0"/>
              </a:rPr>
              <a:t> </a:t>
            </a:r>
            <a:r>
              <a:rPr lang="en-US" dirty="0" smtClean="0">
                <a:latin typeface="+mn-lt"/>
                <a:cs typeface="Arial" pitchFamily="34" charset="0"/>
              </a:rPr>
              <a:t>Any question or problems email me immediately </a:t>
            </a:r>
          </a:p>
          <a:p>
            <a:r>
              <a:rPr lang="en-US" dirty="0" smtClean="0">
                <a:latin typeface="+mn-lt"/>
                <a:cs typeface="Arial" pitchFamily="34" charset="0"/>
                <a:hlinkClick r:id="rId3"/>
              </a:rPr>
              <a:t>pcoop@une.edu.au</a:t>
            </a:r>
            <a:endParaRPr lang="en-US" dirty="0" smtClean="0">
              <a:latin typeface="+mn-lt"/>
              <a:cs typeface="Arial" pitchFamily="34" charset="0"/>
            </a:endParaRPr>
          </a:p>
          <a:p>
            <a:endParaRPr lang="en-US" dirty="0">
              <a:latin typeface="Arial" pitchFamily="34" charset="0"/>
              <a:cs typeface="Arial" pitchFamily="34" charset="0"/>
            </a:endParaRPr>
          </a:p>
          <a:p>
            <a:r>
              <a:rPr lang="en-US" dirty="0" smtClean="0">
                <a:latin typeface="+mn-lt"/>
                <a:cs typeface="Arial" pitchFamily="34" charset="0"/>
              </a:rPr>
              <a:t>Web page found by going to </a:t>
            </a:r>
            <a:r>
              <a:rPr lang="en-US" dirty="0" smtClean="0">
                <a:latin typeface="+mn-lt"/>
                <a:cs typeface="Arial" pitchFamily="34" charset="0"/>
                <a:hlinkClick r:id="rId4"/>
              </a:rPr>
              <a:t>www.une.edu.au</a:t>
            </a:r>
            <a:endParaRPr lang="en-US" dirty="0" smtClean="0">
              <a:latin typeface="+mn-lt"/>
              <a:cs typeface="Arial" pitchFamily="34" charset="0"/>
            </a:endParaRPr>
          </a:p>
          <a:p>
            <a:r>
              <a:rPr lang="en-US" dirty="0" smtClean="0">
                <a:latin typeface="+mn-lt"/>
                <a:cs typeface="Arial" pitchFamily="34" charset="0"/>
              </a:rPr>
              <a:t>Click on my courses, then click on physics.  The </a:t>
            </a:r>
            <a:r>
              <a:rPr lang="en-US" dirty="0" err="1" smtClean="0">
                <a:latin typeface="+mn-lt"/>
                <a:cs typeface="Arial" pitchFamily="34" charset="0"/>
              </a:rPr>
              <a:t>Moodle</a:t>
            </a:r>
            <a:r>
              <a:rPr lang="en-US" dirty="0" smtClean="0">
                <a:latin typeface="+mn-lt"/>
                <a:cs typeface="Arial" pitchFamily="34" charset="0"/>
              </a:rPr>
              <a:t> lesson delivery system shows lessons and quizzes for each week. The current week is shown in green</a:t>
            </a:r>
            <a:r>
              <a:rPr lang="en-US" dirty="0" smtClean="0">
                <a:latin typeface="Arial" pitchFamily="34" charset="0"/>
                <a:cs typeface="Arial" pitchFamily="34" charset="0"/>
              </a:rPr>
              <a:t>. </a:t>
            </a:r>
          </a:p>
          <a:p>
            <a:endParaRPr lang="en-US" dirty="0" smtClean="0"/>
          </a:p>
          <a:p>
            <a:endParaRPr lang="en-AU" dirty="0"/>
          </a:p>
        </p:txBody>
      </p:sp>
      <p:pic>
        <p:nvPicPr>
          <p:cNvPr id="7" name="Picture 6" descr="quizzes.jpg"/>
          <p:cNvPicPr>
            <a:picLocks noChangeAspect="1"/>
          </p:cNvPicPr>
          <p:nvPr/>
        </p:nvPicPr>
        <p:blipFill>
          <a:blip r:embed="rId5" cstate="print"/>
          <a:stretch>
            <a:fillRect/>
          </a:stretch>
        </p:blipFill>
        <p:spPr>
          <a:xfrm>
            <a:off x="5620680" y="0"/>
            <a:ext cx="3523320" cy="23488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96944" cy="1143000"/>
          </a:xfrm>
        </p:spPr>
        <p:txBody>
          <a:bodyPr/>
          <a:lstStyle/>
          <a:p>
            <a:r>
              <a:rPr lang="en-US" sz="3200" b="1" dirty="0" smtClean="0">
                <a:cs typeface="Arial" pitchFamily="34" charset="0"/>
              </a:rPr>
              <a:t>Lab work </a:t>
            </a:r>
            <a:r>
              <a:rPr lang="en-US" sz="3200" dirty="0" smtClean="0">
                <a:cs typeface="Arial" pitchFamily="34" charset="0"/>
              </a:rPr>
              <a:t>– not every week </a:t>
            </a:r>
            <a:br>
              <a:rPr lang="en-US" sz="3200" dirty="0" smtClean="0">
                <a:cs typeface="Arial" pitchFamily="34" charset="0"/>
              </a:rPr>
            </a:br>
            <a:r>
              <a:rPr lang="en-US" sz="3200" dirty="0" smtClean="0">
                <a:cs typeface="Arial" pitchFamily="34" charset="0"/>
              </a:rPr>
              <a:t>Fri 2 pm Stokes building</a:t>
            </a:r>
            <a:endParaRPr lang="en-AU" sz="3200" dirty="0">
              <a:cs typeface="Arial" pitchFamily="34" charset="0"/>
            </a:endParaRPr>
          </a:p>
        </p:txBody>
      </p:sp>
      <p:sp>
        <p:nvSpPr>
          <p:cNvPr id="6" name="TextBox 5"/>
          <p:cNvSpPr txBox="1"/>
          <p:nvPr/>
        </p:nvSpPr>
        <p:spPr>
          <a:xfrm>
            <a:off x="251520" y="1268760"/>
            <a:ext cx="6480720" cy="3600986"/>
          </a:xfrm>
          <a:prstGeom prst="rect">
            <a:avLst/>
          </a:prstGeom>
          <a:noFill/>
        </p:spPr>
        <p:txBody>
          <a:bodyPr wrap="square" rtlCol="0">
            <a:spAutoFit/>
          </a:bodyPr>
          <a:lstStyle/>
          <a:p>
            <a:pPr>
              <a:buFont typeface="Arial" pitchFamily="34" charset="0"/>
              <a:buChar char="•"/>
            </a:pPr>
            <a:r>
              <a:rPr lang="en-US" sz="2000" dirty="0" smtClean="0">
                <a:latin typeface="+mn-lt"/>
                <a:cs typeface="Arial" pitchFamily="34" charset="0"/>
              </a:rPr>
              <a:t>Need 6 assessable </a:t>
            </a:r>
            <a:r>
              <a:rPr lang="en-US" sz="2000" dirty="0" err="1" smtClean="0">
                <a:latin typeface="+mn-lt"/>
                <a:cs typeface="Arial" pitchFamily="34" charset="0"/>
              </a:rPr>
              <a:t>pracs</a:t>
            </a:r>
            <a:r>
              <a:rPr lang="en-US" sz="2000" dirty="0" smtClean="0">
                <a:latin typeface="+mn-lt"/>
                <a:cs typeface="Arial" pitchFamily="34" charset="0"/>
              </a:rPr>
              <a:t> worth 20 %</a:t>
            </a:r>
          </a:p>
          <a:p>
            <a:pPr>
              <a:buFont typeface="Arial" pitchFamily="34" charset="0"/>
              <a:buChar char="•"/>
            </a:pPr>
            <a:r>
              <a:rPr lang="en-US" sz="2000" dirty="0" smtClean="0">
                <a:latin typeface="+mn-lt"/>
                <a:cs typeface="Arial" pitchFamily="34" charset="0"/>
              </a:rPr>
              <a:t>In physics, no need for lab coats- they will only get in the way, though wear covered shoes. </a:t>
            </a:r>
          </a:p>
          <a:p>
            <a:pPr>
              <a:buFont typeface="Arial" pitchFamily="34" charset="0"/>
              <a:buChar char="•"/>
            </a:pPr>
            <a:r>
              <a:rPr lang="en-US" sz="2000" dirty="0" smtClean="0">
                <a:latin typeface="+mn-lt"/>
                <a:cs typeface="Arial" pitchFamily="34" charset="0"/>
              </a:rPr>
              <a:t>Try to pre read </a:t>
            </a:r>
            <a:r>
              <a:rPr lang="en-US" sz="2000" dirty="0" err="1" smtClean="0">
                <a:latin typeface="+mn-lt"/>
                <a:cs typeface="Arial" pitchFamily="34" charset="0"/>
              </a:rPr>
              <a:t>pracs</a:t>
            </a:r>
            <a:r>
              <a:rPr lang="en-US" sz="2000" dirty="0" smtClean="0">
                <a:latin typeface="+mn-lt"/>
                <a:cs typeface="Arial" pitchFamily="34" charset="0"/>
              </a:rPr>
              <a:t>- you will be informed of your experiment schedule ASAP. </a:t>
            </a:r>
          </a:p>
          <a:p>
            <a:pPr>
              <a:buFont typeface="Arial" pitchFamily="34" charset="0"/>
              <a:buChar char="•"/>
            </a:pPr>
            <a:r>
              <a:rPr lang="en-US" sz="2000" dirty="0" err="1" smtClean="0">
                <a:latin typeface="+mn-lt"/>
                <a:cs typeface="Arial" pitchFamily="34" charset="0"/>
              </a:rPr>
              <a:t>Pracs</a:t>
            </a:r>
            <a:r>
              <a:rPr lang="en-US" sz="2000" dirty="0" smtClean="0">
                <a:latin typeface="+mn-lt"/>
                <a:cs typeface="Arial" pitchFamily="34" charset="0"/>
              </a:rPr>
              <a:t> start at 2 pm Fri and finish 5 – 5-30. Hand in </a:t>
            </a:r>
            <a:r>
              <a:rPr lang="en-US" sz="2000" dirty="0" err="1" smtClean="0">
                <a:latin typeface="+mn-lt"/>
                <a:cs typeface="Arial" pitchFamily="34" charset="0"/>
              </a:rPr>
              <a:t>prac</a:t>
            </a:r>
            <a:r>
              <a:rPr lang="en-US" sz="2000" dirty="0" smtClean="0">
                <a:latin typeface="+mn-lt"/>
                <a:cs typeface="Arial" pitchFamily="34" charset="0"/>
              </a:rPr>
              <a:t> report to lab demonstrator </a:t>
            </a:r>
          </a:p>
          <a:p>
            <a:pPr>
              <a:buFont typeface="Arial" pitchFamily="34" charset="0"/>
              <a:buChar char="•"/>
            </a:pPr>
            <a:r>
              <a:rPr lang="en-US" sz="2000" dirty="0" smtClean="0">
                <a:latin typeface="+mn-lt"/>
                <a:cs typeface="Arial" pitchFamily="34" charset="0"/>
              </a:rPr>
              <a:t>Consist of 15 min </a:t>
            </a:r>
            <a:r>
              <a:rPr lang="en-US" sz="2000" dirty="0" err="1" smtClean="0">
                <a:latin typeface="+mn-lt"/>
                <a:cs typeface="Arial" pitchFamily="34" charset="0"/>
              </a:rPr>
              <a:t>prelab</a:t>
            </a:r>
            <a:r>
              <a:rPr lang="en-US" sz="2000" dirty="0" smtClean="0">
                <a:latin typeface="+mn-lt"/>
                <a:cs typeface="Arial" pitchFamily="34" charset="0"/>
              </a:rPr>
              <a:t> talk to develop strategy, by lab demonstrator – make full use of them. </a:t>
            </a:r>
          </a:p>
          <a:p>
            <a:endParaRPr lang="en-US" dirty="0" smtClean="0">
              <a:latin typeface="Arial" pitchFamily="34" charset="0"/>
              <a:cs typeface="Arial" pitchFamily="34" charset="0"/>
            </a:endParaRPr>
          </a:p>
          <a:p>
            <a:endParaRPr lang="en-AU" dirty="0"/>
          </a:p>
        </p:txBody>
      </p:sp>
      <p:sp>
        <p:nvSpPr>
          <p:cNvPr id="7" name="Rectangle 3"/>
          <p:cNvSpPr>
            <a:spLocks noChangeArrowheads="1"/>
          </p:cNvSpPr>
          <p:nvPr/>
        </p:nvSpPr>
        <p:spPr bwMode="auto">
          <a:xfrm>
            <a:off x="179512" y="5072896"/>
            <a:ext cx="8157601" cy="1631216"/>
          </a:xfrm>
          <a:prstGeom prst="rect">
            <a:avLst/>
          </a:prstGeom>
          <a:noFill/>
          <a:ln w="9525">
            <a:noFill/>
            <a:miter lim="800000"/>
            <a:headEnd/>
            <a:tailEnd/>
          </a:ln>
        </p:spPr>
        <p:txBody>
          <a:bodyPr wrap="square" anchor="ctr">
            <a:spAutoFit/>
          </a:bodyPr>
          <a:lstStyle/>
          <a:p>
            <a:pPr algn="just" eaLnBrk="0" hangingPunct="0">
              <a:buFontTx/>
              <a:buChar char="•"/>
              <a:tabLst>
                <a:tab pos="2160588" algn="l"/>
                <a:tab pos="2209800" algn="l"/>
              </a:tabLst>
            </a:pPr>
            <a:r>
              <a:rPr lang="en-AU" sz="2000" dirty="0" smtClean="0">
                <a:latin typeface="+mn-lt"/>
                <a:cs typeface="Arial" pitchFamily="34" charset="0"/>
              </a:rPr>
              <a:t>Need:  Pens, pencil, ruler and calculator. Also Science write up book </a:t>
            </a:r>
            <a:r>
              <a:rPr lang="en-AU" sz="2000" dirty="0">
                <a:latin typeface="+mn-lt"/>
                <a:cs typeface="Arial" pitchFamily="34" charset="0"/>
              </a:rPr>
              <a:t>(</a:t>
            </a:r>
            <a:r>
              <a:rPr lang="en-AU" sz="2000" dirty="0" err="1">
                <a:latin typeface="+mn-lt"/>
                <a:cs typeface="Arial" pitchFamily="34" charset="0"/>
              </a:rPr>
              <a:t>i.e</a:t>
            </a:r>
            <a:r>
              <a:rPr lang="en-AU" sz="2000" dirty="0">
                <a:latin typeface="+mn-lt"/>
                <a:cs typeface="Arial" pitchFamily="34" charset="0"/>
              </a:rPr>
              <a:t> graph paper on every second page) for the laboratory work</a:t>
            </a:r>
            <a:r>
              <a:rPr lang="en-AU" sz="2000" dirty="0" smtClean="0">
                <a:latin typeface="+mn-lt"/>
                <a:cs typeface="Arial" pitchFamily="34" charset="0"/>
              </a:rPr>
              <a:t>.</a:t>
            </a:r>
          </a:p>
          <a:p>
            <a:pPr algn="just" eaLnBrk="0" hangingPunct="0">
              <a:buFontTx/>
              <a:buChar char="•"/>
              <a:tabLst>
                <a:tab pos="2160588" algn="l"/>
                <a:tab pos="2209800" algn="l"/>
              </a:tabLst>
            </a:pPr>
            <a:endParaRPr lang="en-AU" sz="2000" dirty="0">
              <a:latin typeface="+mn-lt"/>
              <a:cs typeface="Arial" pitchFamily="34" charset="0"/>
            </a:endParaRPr>
          </a:p>
          <a:p>
            <a:pPr algn="just" eaLnBrk="0" hangingPunct="0">
              <a:buFontTx/>
              <a:buChar char="•"/>
              <a:tabLst>
                <a:tab pos="2160588" algn="l"/>
                <a:tab pos="2209800" algn="l"/>
              </a:tabLst>
            </a:pPr>
            <a:r>
              <a:rPr lang="en-AU" sz="2000" dirty="0" smtClean="0">
                <a:latin typeface="+mn-lt"/>
                <a:cs typeface="Arial" pitchFamily="34" charset="0"/>
              </a:rPr>
              <a:t>You will be given a hard copy of lab manual at introductory session.  Electronic copy  on website.</a:t>
            </a:r>
            <a:endParaRPr lang="en-AU" sz="2000" dirty="0">
              <a:latin typeface="+mn-lt"/>
              <a:cs typeface="Arial" pitchFamily="34" charset="0"/>
            </a:endParaRPr>
          </a:p>
        </p:txBody>
      </p:sp>
      <p:sp>
        <p:nvSpPr>
          <p:cNvPr id="8" name="TextBox 7"/>
          <p:cNvSpPr txBox="1"/>
          <p:nvPr/>
        </p:nvSpPr>
        <p:spPr>
          <a:xfrm>
            <a:off x="179512" y="4293096"/>
            <a:ext cx="8496944" cy="707886"/>
          </a:xfrm>
          <a:prstGeom prst="rect">
            <a:avLst/>
          </a:prstGeom>
          <a:noFill/>
        </p:spPr>
        <p:txBody>
          <a:bodyPr wrap="square" rtlCol="0">
            <a:spAutoFit/>
          </a:bodyPr>
          <a:lstStyle/>
          <a:p>
            <a:r>
              <a:rPr lang="en-US" sz="2000" dirty="0" smtClean="0">
                <a:latin typeface="+mn-lt"/>
                <a:cs typeface="Arial" pitchFamily="34" charset="0"/>
              </a:rPr>
              <a:t>Some </a:t>
            </a:r>
            <a:r>
              <a:rPr lang="en-US" sz="2000" dirty="0" err="1" smtClean="0">
                <a:latin typeface="+mn-lt"/>
                <a:cs typeface="Arial" pitchFamily="34" charset="0"/>
              </a:rPr>
              <a:t>pracs</a:t>
            </a:r>
            <a:r>
              <a:rPr lang="en-US" sz="2000" dirty="0" smtClean="0">
                <a:latin typeface="+mn-lt"/>
                <a:cs typeface="Arial" pitchFamily="34" charset="0"/>
              </a:rPr>
              <a:t> – fill in the blanks in lab manual and hand in.</a:t>
            </a:r>
          </a:p>
          <a:p>
            <a:r>
              <a:rPr lang="en-US" sz="2000" dirty="0" smtClean="0">
                <a:latin typeface="+mn-lt"/>
                <a:cs typeface="Arial" pitchFamily="34" charset="0"/>
              </a:rPr>
              <a:t>Some require complete write up. Hand in at the end of each </a:t>
            </a:r>
            <a:r>
              <a:rPr lang="en-US" sz="2000" dirty="0" err="1" smtClean="0">
                <a:latin typeface="+mn-lt"/>
                <a:cs typeface="Arial" pitchFamily="34" charset="0"/>
              </a:rPr>
              <a:t>prac</a:t>
            </a:r>
            <a:r>
              <a:rPr lang="en-US" sz="2000" dirty="0" smtClean="0">
                <a:latin typeface="+mn-lt"/>
                <a:cs typeface="Arial" pitchFamily="34" charset="0"/>
              </a:rPr>
              <a:t>.</a:t>
            </a:r>
            <a:endParaRPr lang="en-AU" sz="2000" dirty="0">
              <a:latin typeface="+mn-lt"/>
              <a:cs typeface="Arial" pitchFamily="34" charset="0"/>
            </a:endParaRPr>
          </a:p>
        </p:txBody>
      </p:sp>
      <p:pic>
        <p:nvPicPr>
          <p:cNvPr id="10" name="Picture 9" descr="force table.jpg"/>
          <p:cNvPicPr>
            <a:picLocks noChangeAspect="1"/>
          </p:cNvPicPr>
          <p:nvPr/>
        </p:nvPicPr>
        <p:blipFill>
          <a:blip r:embed="rId3" cstate="print"/>
          <a:stretch>
            <a:fillRect/>
          </a:stretch>
        </p:blipFill>
        <p:spPr>
          <a:xfrm>
            <a:off x="6804248" y="908720"/>
            <a:ext cx="2339752" cy="219351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For externals </a:t>
            </a:r>
            <a:endParaRPr lang="en-AU" dirty="0">
              <a:cs typeface="Arial" pitchFamily="34" charset="0"/>
            </a:endParaRPr>
          </a:p>
        </p:txBody>
      </p:sp>
      <p:sp>
        <p:nvSpPr>
          <p:cNvPr id="3" name="Text Placeholder 2"/>
          <p:cNvSpPr>
            <a:spLocks noGrp="1"/>
          </p:cNvSpPr>
          <p:nvPr>
            <p:ph type="body" sz="half" idx="1"/>
          </p:nvPr>
        </p:nvSpPr>
        <p:spPr>
          <a:xfrm>
            <a:off x="685800" y="1981200"/>
            <a:ext cx="6838528" cy="3175992"/>
          </a:xfrm>
        </p:spPr>
        <p:txBody>
          <a:bodyPr/>
          <a:lstStyle/>
          <a:p>
            <a:r>
              <a:rPr lang="en-US" dirty="0" smtClean="0">
                <a:cs typeface="Arial" pitchFamily="34" charset="0"/>
              </a:rPr>
              <a:t>Intensive school 4 days. </a:t>
            </a:r>
          </a:p>
          <a:p>
            <a:r>
              <a:rPr lang="en-US" dirty="0" smtClean="0">
                <a:cs typeface="Arial" pitchFamily="34" charset="0"/>
              </a:rPr>
              <a:t>First day revision/questions</a:t>
            </a:r>
          </a:p>
          <a:p>
            <a:r>
              <a:rPr lang="en-US" dirty="0" smtClean="0">
                <a:cs typeface="Arial" pitchFamily="34" charset="0"/>
              </a:rPr>
              <a:t>Second day Mid semester test</a:t>
            </a:r>
          </a:p>
          <a:p>
            <a:r>
              <a:rPr lang="en-US" dirty="0" smtClean="0">
                <a:cs typeface="Arial" pitchFamily="34" charset="0"/>
              </a:rPr>
              <a:t>Remaining time 6 lab sessions </a:t>
            </a:r>
            <a:endParaRPr lang="en-AU" dirty="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2016</TotalTime>
  <Words>4634</Words>
  <Application>Microsoft Office PowerPoint</Application>
  <PresentationFormat>On-screen Show (4:3)</PresentationFormat>
  <Paragraphs>591</Paragraphs>
  <Slides>50</Slides>
  <Notes>50</Notes>
  <HiddenSlides>0</HiddenSlides>
  <MMClips>2</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50</vt:i4>
      </vt:variant>
    </vt:vector>
  </HeadingPairs>
  <TitlesOfParts>
    <vt:vector size="54" baseType="lpstr">
      <vt:lpstr>Default Design</vt:lpstr>
      <vt:lpstr>Equation</vt:lpstr>
      <vt:lpstr>Microsoft Equation 3.0</vt:lpstr>
      <vt:lpstr>Clip</vt:lpstr>
      <vt:lpstr>WELCOME TO PHYSICS 131</vt:lpstr>
      <vt:lpstr>Slide 2</vt:lpstr>
      <vt:lpstr>Slide 3</vt:lpstr>
      <vt:lpstr>Slide 4</vt:lpstr>
      <vt:lpstr>Slide 5</vt:lpstr>
      <vt:lpstr>Slide 6</vt:lpstr>
      <vt:lpstr>On line quizzes </vt:lpstr>
      <vt:lpstr>Lab work – not every week  Fri 2 pm Stokes building</vt:lpstr>
      <vt:lpstr>For externals </vt:lpstr>
      <vt:lpstr>Slide 10</vt:lpstr>
      <vt:lpstr>Why use Physics? Physics is the science of what happens if…</vt:lpstr>
      <vt:lpstr>Science isn’t always right</vt:lpstr>
      <vt:lpstr>Slide 13</vt:lpstr>
      <vt:lpstr>Slide 14</vt:lpstr>
      <vt:lpstr>Slide 15</vt:lpstr>
      <vt:lpstr>Slide 16</vt:lpstr>
      <vt:lpstr>Slide 17</vt:lpstr>
      <vt:lpstr>Slide 18</vt:lpstr>
      <vt:lpstr>To find out what happens if… need to understand behavour.</vt:lpstr>
      <vt:lpstr> Uncertainties</vt:lpstr>
      <vt:lpstr>Some types of uncertainty</vt:lpstr>
      <vt:lpstr>Significant figures and uncertainty</vt:lpstr>
      <vt:lpstr>Slide 23</vt:lpstr>
      <vt:lpstr>Slide 24</vt:lpstr>
      <vt:lpstr>Multiplication or division: the result should have no more significant figures than in the number with fewest significant figures:</vt:lpstr>
      <vt:lpstr>Want Pi to about 1% uncertainty. How many figures do we write down as a final answer?</vt:lpstr>
      <vt:lpstr>Today: Vectors</vt:lpstr>
      <vt:lpstr>Vectors and scalars</vt:lpstr>
      <vt:lpstr>Scalar           Vector</vt:lpstr>
      <vt:lpstr>The vectors can be repositioned...Can move to origin or add tail to head.  Doesn’t really matter where the engine is on plane – so long as pushing backwards.  </vt:lpstr>
      <vt:lpstr>Vector addition and subtraction- in a straight line 1D.</vt:lpstr>
      <vt:lpstr>Vector subtraction in a straight line (1D)</vt:lpstr>
      <vt:lpstr>Problems with vectors</vt:lpstr>
      <vt:lpstr>Adding vectors in different directions  (2D)</vt:lpstr>
      <vt:lpstr>Slide 35</vt:lpstr>
      <vt:lpstr>Vector addition – order DOESN’T matter !! = Commutative</vt:lpstr>
      <vt:lpstr>Slide 37</vt:lpstr>
      <vt:lpstr>Vector addition – 3 methods</vt:lpstr>
      <vt:lpstr>Vector addition – graphical method</vt:lpstr>
      <vt:lpstr>Vector addition – trigonometric method</vt:lpstr>
      <vt:lpstr>Slide 41</vt:lpstr>
      <vt:lpstr>Example- Force vectors- Trig method</vt:lpstr>
      <vt:lpstr>Difficult to add many vectors together geometrically …...So  resolve them into  x and y components- then add. </vt:lpstr>
      <vt:lpstr>Adding vectors with the component method Define Unit Vectors with a magnitude of 1 and describe a certain direction in space. </vt:lpstr>
      <vt:lpstr>Components of vectors</vt:lpstr>
      <vt:lpstr>If have two vectors and the addition of both is called the resultant.</vt:lpstr>
      <vt:lpstr>Example- Adding vectors using component method</vt:lpstr>
      <vt:lpstr>Example- Adding Vectors using components</vt:lpstr>
      <vt:lpstr>Scalar (Dot) product</vt:lpstr>
      <vt:lpstr>Example- Dot product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350</cp:revision>
  <dcterms:created xsi:type="dcterms:W3CDTF">1601-01-01T00:00:00Z</dcterms:created>
  <dcterms:modified xsi:type="dcterms:W3CDTF">2012-02-23T02:12:38Z</dcterms:modified>
</cp:coreProperties>
</file>