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9" r:id="rId2"/>
    <p:sldId id="288" r:id="rId3"/>
    <p:sldId id="332" r:id="rId4"/>
    <p:sldId id="334" r:id="rId5"/>
    <p:sldId id="285" r:id="rId6"/>
    <p:sldId id="287" r:id="rId7"/>
    <p:sldId id="290" r:id="rId8"/>
    <p:sldId id="317" r:id="rId9"/>
    <p:sldId id="312" r:id="rId10"/>
    <p:sldId id="294" r:id="rId11"/>
    <p:sldId id="293" r:id="rId12"/>
    <p:sldId id="291" r:id="rId13"/>
    <p:sldId id="319" r:id="rId14"/>
    <p:sldId id="320" r:id="rId15"/>
    <p:sldId id="322" r:id="rId16"/>
    <p:sldId id="295" r:id="rId17"/>
    <p:sldId id="315" r:id="rId18"/>
    <p:sldId id="297" r:id="rId19"/>
    <p:sldId id="301" r:id="rId20"/>
    <p:sldId id="302" r:id="rId21"/>
    <p:sldId id="306" r:id="rId22"/>
    <p:sldId id="304" r:id="rId23"/>
    <p:sldId id="307" r:id="rId24"/>
    <p:sldId id="310" r:id="rId25"/>
    <p:sldId id="326" r:id="rId26"/>
    <p:sldId id="327" r:id="rId27"/>
    <p:sldId id="325" r:id="rId28"/>
    <p:sldId id="333" r:id="rId29"/>
    <p:sldId id="331" r:id="rId30"/>
  </p:sldIdLst>
  <p:sldSz cx="9144000" cy="6858000" type="screen4x3"/>
  <p:notesSz cx="6731000" cy="985678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CC66"/>
    <a:srgbClr val="FFFF99"/>
    <a:srgbClr val="FFFFCC"/>
    <a:srgbClr val="000099"/>
    <a:srgbClr val="006600"/>
    <a:srgbClr val="FF0000"/>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6990" autoAdjust="0"/>
  </p:normalViewPr>
  <p:slideViewPr>
    <p:cSldViewPr>
      <p:cViewPr varScale="1">
        <p:scale>
          <a:sx n="72" d="100"/>
          <a:sy n="72" d="100"/>
        </p:scale>
        <p:origin x="-1104"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16238"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AU"/>
          </a:p>
        </p:txBody>
      </p:sp>
      <p:sp>
        <p:nvSpPr>
          <p:cNvPr id="25603" name="Rectangle 3"/>
          <p:cNvSpPr>
            <a:spLocks noGrp="1" noChangeArrowheads="1"/>
          </p:cNvSpPr>
          <p:nvPr>
            <p:ph type="dt" sz="quarter" idx="1"/>
          </p:nvPr>
        </p:nvSpPr>
        <p:spPr bwMode="auto">
          <a:xfrm>
            <a:off x="3814763" y="0"/>
            <a:ext cx="2916237"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AU"/>
          </a:p>
        </p:txBody>
      </p:sp>
      <p:sp>
        <p:nvSpPr>
          <p:cNvPr id="25604" name="Rectangle 4"/>
          <p:cNvSpPr>
            <a:spLocks noGrp="1" noChangeArrowheads="1"/>
          </p:cNvSpPr>
          <p:nvPr>
            <p:ph type="ftr" sz="quarter" idx="2"/>
          </p:nvPr>
        </p:nvSpPr>
        <p:spPr bwMode="auto">
          <a:xfrm>
            <a:off x="0" y="9366250"/>
            <a:ext cx="2916238"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AU"/>
          </a:p>
        </p:txBody>
      </p:sp>
      <p:sp>
        <p:nvSpPr>
          <p:cNvPr id="25605" name="Rectangle 5"/>
          <p:cNvSpPr>
            <a:spLocks noGrp="1" noChangeArrowheads="1"/>
          </p:cNvSpPr>
          <p:nvPr>
            <p:ph type="sldNum" sz="quarter" idx="3"/>
          </p:nvPr>
        </p:nvSpPr>
        <p:spPr bwMode="auto">
          <a:xfrm>
            <a:off x="3814763" y="9366250"/>
            <a:ext cx="2916237"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560970-69E3-4D23-A05C-B09C940CC6BE}" type="slidenum">
              <a:rPr lang="en-AU"/>
              <a:pPr>
                <a:defRPr/>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16238"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AU"/>
          </a:p>
        </p:txBody>
      </p:sp>
      <p:sp>
        <p:nvSpPr>
          <p:cNvPr id="7171" name="Rectangle 3"/>
          <p:cNvSpPr>
            <a:spLocks noGrp="1" noChangeArrowheads="1"/>
          </p:cNvSpPr>
          <p:nvPr>
            <p:ph type="dt" idx="1"/>
          </p:nvPr>
        </p:nvSpPr>
        <p:spPr bwMode="auto">
          <a:xfrm>
            <a:off x="3814763" y="0"/>
            <a:ext cx="2916237"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AU"/>
          </a:p>
        </p:txBody>
      </p:sp>
      <p:sp>
        <p:nvSpPr>
          <p:cNvPr id="40964"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7174" name="Rectangle 6"/>
          <p:cNvSpPr>
            <a:spLocks noGrp="1" noChangeArrowheads="1"/>
          </p:cNvSpPr>
          <p:nvPr>
            <p:ph type="ftr" sz="quarter" idx="4"/>
          </p:nvPr>
        </p:nvSpPr>
        <p:spPr bwMode="auto">
          <a:xfrm>
            <a:off x="0" y="9366250"/>
            <a:ext cx="2916238"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AU"/>
          </a:p>
        </p:txBody>
      </p:sp>
      <p:sp>
        <p:nvSpPr>
          <p:cNvPr id="7175" name="Rectangle 7"/>
          <p:cNvSpPr>
            <a:spLocks noGrp="1" noChangeArrowheads="1"/>
          </p:cNvSpPr>
          <p:nvPr>
            <p:ph type="sldNum" sz="quarter" idx="5"/>
          </p:nvPr>
        </p:nvSpPr>
        <p:spPr bwMode="auto">
          <a:xfrm>
            <a:off x="3814763" y="9366250"/>
            <a:ext cx="2916237"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D5282D3-3F5C-41E5-8F7B-155BD232415C}"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2BED11E-167F-4A85-AF97-AE1059209FB7}" type="slidenum">
              <a:rPr lang="en-AU"/>
              <a:pPr/>
              <a:t>1</a:t>
            </a:fld>
            <a:endParaRPr lang="en-AU"/>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898525" y="4681538"/>
            <a:ext cx="4933950" cy="4435475"/>
          </a:xfrm>
          <a:solidFill>
            <a:srgbClr val="FFFFFF"/>
          </a:solidFill>
          <a:ln>
            <a:solidFill>
              <a:srgbClr val="000000"/>
            </a:solidFill>
          </a:ln>
        </p:spPr>
        <p:txBody>
          <a:bodyPr lIns="90681" tIns="45341" rIns="90681" bIns="45341"/>
          <a:lstStyle/>
          <a:p>
            <a:r>
              <a:rPr lang="en-AU" smtClean="0"/>
              <a:t>We have looked at linear momentum.</a:t>
            </a:r>
          </a:p>
          <a:p>
            <a:endParaRPr lang="en-AU" smtClean="0"/>
          </a:p>
          <a:p>
            <a:r>
              <a:rPr lang="en-AU" smtClean="0"/>
              <a:t>Today I want to extend this a bit further. We’ll look at the Conservation of momentum in Elastic Collisions, Conservation of momentum in Inelastic Collisions and see what Centre of mass is and how it shows us that we can represent an extended body as a particle.</a:t>
            </a:r>
          </a:p>
          <a:p>
            <a:endParaRPr lang="en-AU" sz="10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6DAEBD5-4EC4-454F-B07A-C5DDF1684FC3}" type="slidenum">
              <a:rPr lang="en-AU"/>
              <a:pPr/>
              <a:t>11</a:t>
            </a:fld>
            <a:endParaRPr lang="en-AU"/>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xfrm>
            <a:off x="895350" y="4683125"/>
            <a:ext cx="4940300" cy="4433888"/>
          </a:xfrm>
          <a:solidFill>
            <a:srgbClr val="FFFFFF"/>
          </a:solidFill>
          <a:ln>
            <a:solidFill>
              <a:srgbClr val="000000"/>
            </a:solidFill>
          </a:ln>
        </p:spPr>
        <p:txBody>
          <a:bodyPr lIns="92199" tIns="46099" rIns="92199" bIns="46099"/>
          <a:lstStyle/>
          <a:p>
            <a:pPr eaLnBrk="1" hangingPunct="1">
              <a:spcBef>
                <a:spcPct val="50000"/>
              </a:spcBef>
            </a:pPr>
            <a:r>
              <a:rPr lang="en-AU" smtClean="0"/>
              <a:t>Two gliders move toward each other on a frictionless linear air track. After they collide, glider B moves away with a final velocity of +2.0 m/s. What is the final velocity of glider A ?</a:t>
            </a:r>
          </a:p>
          <a:p>
            <a:pPr eaLnBrk="1" hangingPunct="1">
              <a:spcBef>
                <a:spcPct val="50000"/>
              </a:spcBef>
            </a:pPr>
            <a:r>
              <a:rPr lang="en-AU" smtClean="0"/>
              <a:t>Here there is no net external force…nothing is pushing on the gliders and there’s no friction. So we can apply our total momentum before = total momentum after.</a:t>
            </a:r>
          </a:p>
          <a:p>
            <a:pPr eaLnBrk="1" hangingPunct="1">
              <a:spcBef>
                <a:spcPct val="50000"/>
              </a:spcBef>
            </a:pPr>
            <a:r>
              <a:rPr lang="en-AU" smtClean="0"/>
              <a:t>WE DID THIS ON LAST LECTURE……</a:t>
            </a:r>
          </a:p>
          <a:p>
            <a:r>
              <a:rPr lang="en-AU" smtClean="0"/>
              <a:t>SEE PHOTOCOPY.</a:t>
            </a:r>
          </a:p>
          <a:p>
            <a:r>
              <a:rPr lang="en-AU" smtClean="0"/>
              <a:t>COMPUTE INITIAL AND FINAL KE.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C0B0044-AFB1-4C4F-AF23-B842EB2DCBE9}" type="slidenum">
              <a:rPr lang="en-AU"/>
              <a:pPr/>
              <a:t>12</a:t>
            </a:fld>
            <a:endParaRPr lang="en-AU"/>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xfrm>
            <a:off x="895350" y="4683125"/>
            <a:ext cx="4940300" cy="4433888"/>
          </a:xfrm>
          <a:solidFill>
            <a:srgbClr val="FFFFFF"/>
          </a:solidFill>
          <a:ln>
            <a:solidFill>
              <a:srgbClr val="000000"/>
            </a:solidFill>
          </a:ln>
        </p:spPr>
        <p:txBody>
          <a:bodyPr lIns="92199" tIns="46099" rIns="92199" bIns="46099"/>
          <a:lstStyle/>
          <a:p>
            <a:pPr eaLnBrk="1" hangingPunct="1">
              <a:spcBef>
                <a:spcPct val="50000"/>
              </a:spcBef>
            </a:pPr>
            <a:r>
              <a:rPr lang="en-AU" smtClean="0"/>
              <a:t>Completely inelastic collision</a:t>
            </a:r>
          </a:p>
          <a:p>
            <a:pPr eaLnBrk="1" hangingPunct="1">
              <a:spcBef>
                <a:spcPct val="50000"/>
              </a:spcBef>
            </a:pPr>
            <a:r>
              <a:rPr lang="en-AU" smtClean="0"/>
              <a:t>SEE PHOTOCOPY.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61890B5-1481-4F1A-B0C3-A83A46DAD906}" type="slidenum">
              <a:rPr lang="en-AU"/>
              <a:pPr/>
              <a:t>13</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2C6A765-6E1A-4FE2-8084-23A7EB5D1A25}" type="slidenum">
              <a:rPr lang="en-AU"/>
              <a:pPr/>
              <a:t>14</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54959B9-01EA-4657-AE2A-7FE50CF4F157}" type="slidenum">
              <a:rPr lang="en-AU"/>
              <a:pPr/>
              <a:t>15</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25966D4-BEA6-452D-844D-E98ABF23904D}" type="slidenum">
              <a:rPr lang="en-AU"/>
              <a:pPr/>
              <a:t>16</a:t>
            </a:fld>
            <a:endParaRPr lang="en-AU"/>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r>
              <a:rPr lang="en-AU" smtClean="0"/>
              <a:t>I now want to describe the quantity centre of mass…it is a mass-weighted average position of the particles in a system. In a uniform gravitational field it is the same as the centre of gravity (which is a single point at which the gravitational force can be considered to act). It’s position is represented as shown. You can consider a system of particles as if it was one particle with the total mass acting at the centre of mass of the system. Remember that r is a vector and so we can split it into its x and y components.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4BBA352-7935-4CD7-8BF4-F6549CFD0948}" type="slidenum">
              <a:rPr lang="en-AU"/>
              <a:pPr/>
              <a:t>17</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EA894AF-3C49-42F3-87FF-BD9E700045D2}" type="slidenum">
              <a:rPr lang="en-AU"/>
              <a:pPr/>
              <a:t>18</a:t>
            </a:fld>
            <a:endParaRPr lang="en-AU"/>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r>
              <a:rPr lang="en-AU" smtClean="0"/>
              <a:t>Let’s do an example</a:t>
            </a:r>
          </a:p>
          <a:p>
            <a:pPr eaLnBrk="1" hangingPunct="1">
              <a:spcBef>
                <a:spcPct val="50000"/>
              </a:spcBef>
            </a:pPr>
            <a:r>
              <a:rPr lang="en-AU" smtClean="0"/>
              <a:t>The diagram shows a simple model of the structure of a water molecule. The separation between the centre of atoms is d = 9.57 x 10</a:t>
            </a:r>
            <a:r>
              <a:rPr lang="en-AU" baseline="30000" smtClean="0"/>
              <a:t>-11</a:t>
            </a:r>
            <a:r>
              <a:rPr lang="en-AU" smtClean="0"/>
              <a:t>m. Each hydrogen atom has mass 1.0 u, and the oxygen atom has mass 16.0 u. Using the coordinate system shown, find the position of the centre of mass</a:t>
            </a:r>
          </a:p>
          <a:p>
            <a:pPr eaLnBrk="1" hangingPunct="1">
              <a:spcBef>
                <a:spcPct val="50000"/>
              </a:spcBef>
            </a:pPr>
            <a:endParaRPr lang="en-AU" smtClean="0"/>
          </a:p>
          <a:p>
            <a:pPr eaLnBrk="1" hangingPunct="1">
              <a:spcBef>
                <a:spcPct val="50000"/>
              </a:spcBef>
            </a:pPr>
            <a:r>
              <a:rPr lang="en-AU" smtClean="0"/>
              <a:t>Here have assumed that can represent each atom as a point …nearly all the mass is concentrated in the nucleus which is 10</a:t>
            </a:r>
            <a:r>
              <a:rPr lang="en-AU" baseline="30000" smtClean="0"/>
              <a:t>-5</a:t>
            </a:r>
            <a:r>
              <a:rPr lang="en-AU" smtClean="0"/>
              <a:t> times the overall radius of the atom.</a:t>
            </a:r>
          </a:p>
          <a:p>
            <a:pPr eaLnBrk="1" hangingPunct="1">
              <a:spcBef>
                <a:spcPct val="50000"/>
              </a:spcBef>
            </a:pPr>
            <a:r>
              <a:rPr lang="en-AU" smtClean="0"/>
              <a:t>See sheet</a:t>
            </a:r>
          </a:p>
          <a:p>
            <a:endParaRPr lang="en-A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08A75E1-F354-4C0A-A32E-17D49F742A25}" type="slidenum">
              <a:rPr lang="en-AU"/>
              <a:pPr/>
              <a:t>19</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FD7A26E-AA7B-4B70-8966-43DB04A53085}" type="slidenum">
              <a:rPr lang="en-AU"/>
              <a:pPr/>
              <a:t>20</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CDB5665-FF44-446E-8365-0A58C96CD3A7}" type="slidenum">
              <a:rPr lang="en-AU"/>
              <a:pPr/>
              <a:t>2</a:t>
            </a:fld>
            <a:endParaRPr lang="en-AU"/>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xfrm>
            <a:off x="898525" y="4681538"/>
            <a:ext cx="4933950" cy="4435475"/>
          </a:xfrm>
          <a:solidFill>
            <a:srgbClr val="FFFFFF"/>
          </a:solidFill>
          <a:ln>
            <a:solidFill>
              <a:srgbClr val="000000"/>
            </a:solidFill>
          </a:ln>
        </p:spPr>
        <p:txBody>
          <a:bodyPr lIns="90681" tIns="45341" rIns="90681" bIns="45341"/>
          <a:lstStyle/>
          <a:p>
            <a:r>
              <a:rPr lang="en-AU" smtClean="0"/>
              <a:t>Demo- Linear air track</a:t>
            </a:r>
          </a:p>
          <a:p>
            <a:r>
              <a:rPr lang="en-AU" smtClean="0"/>
              <a:t>Last lecture we looked at linear momentum, specifically:</a:t>
            </a:r>
          </a:p>
          <a:p>
            <a:r>
              <a:rPr lang="en-AU" smtClean="0"/>
              <a:t>Definition of linear momentum (p=mv)</a:t>
            </a:r>
          </a:p>
          <a:p>
            <a:r>
              <a:rPr lang="en-AU" smtClean="0"/>
              <a:t>Definition of impulse (J=p2-p1 or force times time)</a:t>
            </a:r>
          </a:p>
          <a:p>
            <a:r>
              <a:rPr lang="en-AU" smtClean="0"/>
              <a:t>Impulse-momentum theory(The change in momentum of a particle during a time interval equals the impulse of the net force that acts on the particle during that time interval)</a:t>
            </a:r>
          </a:p>
          <a:p>
            <a:r>
              <a:rPr lang="en-AU" smtClean="0"/>
              <a:t>Conservation of momentum (</a:t>
            </a:r>
            <a:r>
              <a:rPr lang="en-AU" smtClean="0">
                <a:solidFill>
                  <a:srgbClr val="000099"/>
                </a:solidFill>
              </a:rPr>
              <a:t>If the vector sum of the external forces on a system is zero, the total momentum of the system is constant).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A512842-BB33-4668-A43E-02433E295AD1}" type="slidenum">
              <a:rPr lang="en-AU"/>
              <a:pPr/>
              <a:t>21</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AU" smtClean="0"/>
              <a:t>Demo…..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A3E10B1-1E64-475F-BCEC-721AD87C7179}" type="slidenum">
              <a:rPr lang="en-AU"/>
              <a:pPr/>
              <a:t>22</a:t>
            </a:fld>
            <a:endParaRPr lang="en-AU"/>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AU" smtClean="0"/>
              <a:t>Soil was frozen initailly- didn’t work</a:t>
            </a:r>
          </a:p>
          <a:p>
            <a:r>
              <a:rPr lang="en-AU" smtClean="0"/>
              <a:t>Now just drill to remove soil from uphill side- and can move back- not much point sitting it up straight because wouldn’t be the leaning tower anyore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D22AF38-0F2D-4D63-92AE-D0B88ABD1F72}" type="slidenum">
              <a:rPr lang="en-AU"/>
              <a:pPr/>
              <a:t>23</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BA79EA4-A444-428C-A6DE-1443A2F948EF}" type="slidenum">
              <a:rPr lang="en-AU"/>
              <a:pPr/>
              <a:t>24</a:t>
            </a:fld>
            <a:endParaRPr lang="en-AU"/>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AU" smtClean="0"/>
              <a:t>Need to have a low center of gravity to be stable……for ships and cars…. VW cars even slope the wheels in to create a low center of gravity….</a:t>
            </a:r>
          </a:p>
          <a:p>
            <a:r>
              <a:rPr lang="en-AU" smtClean="0"/>
              <a:t>A few months ago there were court cases in the USA because Toyota Land cruisers were tipping over at high speed- wheel base too narrow…. </a:t>
            </a:r>
          </a:p>
          <a:p>
            <a:endParaRPr lang="en-AU" smtClean="0"/>
          </a:p>
          <a:p>
            <a:r>
              <a:rPr lang="en-US" smtClean="0"/>
              <a:t>What is a “sweet spot” in a bat or racquet ?</a:t>
            </a:r>
          </a:p>
          <a:p>
            <a:r>
              <a:rPr lang="en-US" smtClean="0"/>
              <a:t>Joe DiMaggio used CoG to find the “sweet spot” in baseball bats</a:t>
            </a:r>
          </a:p>
          <a:p>
            <a:r>
              <a:rPr lang="en-AU" smtClean="0"/>
              <a:t>56-consecutive-game hitting streak in 1941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FEFDD23-6F78-4CC7-87FA-2277D1472178}" type="slidenum">
              <a:rPr lang="en-AU"/>
              <a:pPr/>
              <a:t>25</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556E63D-ACFF-4C9D-B98A-4735D910B10E}" type="slidenum">
              <a:rPr lang="en-AU"/>
              <a:pPr/>
              <a:t>26</a:t>
            </a:fld>
            <a:endParaRPr lang="en-AU"/>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058A4E6-7047-49FB-95FC-43FBD8E6A5C2}" type="slidenum">
              <a:rPr lang="en-AU"/>
              <a:pPr/>
              <a:t>27</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710F83C-07A6-4066-BD7A-34F2B36490AF}" type="slidenum">
              <a:rPr lang="en-AU"/>
              <a:pPr/>
              <a:t>29</a:t>
            </a:fld>
            <a:endParaRPr lang="en-AU"/>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8DE2FDB-5E4A-44B5-828B-52E5E8AE2553}" type="slidenum">
              <a:rPr lang="en-AU"/>
              <a:pPr/>
              <a:t>3</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5E2C55F-258A-44EE-8AFE-D8F78C213EE4}" type="slidenum">
              <a:rPr lang="en-AU"/>
              <a:pPr/>
              <a:t>5</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r>
              <a:rPr lang="en-AU" smtClean="0"/>
              <a:t>Remember what momentum is   …. Mv</a:t>
            </a:r>
          </a:p>
          <a:p>
            <a:r>
              <a:rPr lang="en-AU" smtClean="0"/>
              <a:t>The conservation of momentum relates total momentum after a collision to that befrore…</a:t>
            </a:r>
          </a:p>
          <a:p>
            <a:r>
              <a:rPr lang="en-AU" smtClean="0"/>
              <a:t>They are equal for all collisions- ignoring firction and other </a:t>
            </a:r>
          </a:p>
          <a:p>
            <a:endParaRPr lang="en-AU" smtClean="0"/>
          </a:p>
          <a:p>
            <a:r>
              <a:rPr lang="en-AU" smtClean="0"/>
              <a:t>Remember the notation for the conservation of momentum equation…. 1 is for before…..2 is after…. A is mass A and B I mass B</a:t>
            </a:r>
          </a:p>
          <a:p>
            <a:endParaRPr lang="en-AU" smtClean="0"/>
          </a:p>
          <a:p>
            <a:r>
              <a:rPr lang="en-AU" smtClean="0"/>
              <a:t>Here is an interesting example</a:t>
            </a:r>
          </a:p>
          <a:p>
            <a:r>
              <a:rPr lang="en-AU" smtClean="0"/>
              <a:t>@</a:t>
            </a:r>
          </a:p>
          <a:p>
            <a:r>
              <a:rPr lang="en-AU" smtClean="0"/>
              <a:t>The high mass basketball hits the ground and moves upwward hitting the lower mass tennis ball.</a:t>
            </a:r>
          </a:p>
          <a:p>
            <a:r>
              <a:rPr lang="en-AU" smtClean="0"/>
              <a:t>@Here is another example of a high mass- the train hitting a low mass- truck.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C045B95-7F0C-4965-9CDA-1208A9EB6955}" type="slidenum">
              <a:rPr lang="en-AU"/>
              <a:pPr/>
              <a:t>6</a:t>
            </a:fld>
            <a:endParaRPr lang="en-AU"/>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r>
              <a:rPr lang="en-AU" smtClean="0"/>
              <a:t>So momentum is always conserved….</a:t>
            </a:r>
          </a:p>
          <a:p>
            <a:endParaRPr lang="en-AU" smtClean="0"/>
          </a:p>
          <a:p>
            <a:r>
              <a:rPr lang="en-AU" smtClean="0"/>
              <a:t>Lets look a the energy in collisions- this would be KE…. 1/2 mv2</a:t>
            </a:r>
          </a:p>
          <a:p>
            <a:r>
              <a:rPr lang="en-AU" smtClean="0"/>
              <a:t>Energy may be lost in collsions- depending on whether the collision is elastic or inelastic… .</a:t>
            </a:r>
          </a:p>
          <a:p>
            <a:endParaRPr lang="en-AU" smtClean="0"/>
          </a:p>
          <a:p>
            <a:r>
              <a:rPr lang="en-AU" smtClean="0"/>
              <a:t>Demo- Bounce ball- fairly elastic- ie no energy lost….</a:t>
            </a:r>
          </a:p>
          <a:p>
            <a:endParaRPr lang="en-AU" smtClean="0"/>
          </a:p>
          <a:p>
            <a:r>
              <a:rPr lang="en-AU" smtClean="0"/>
              <a:t>However, there are three types of collision and whilst the conservation of momentum applies in all cases, conservation of energy does not. </a:t>
            </a:r>
          </a:p>
          <a:p>
            <a:r>
              <a:rPr lang="en-AU" smtClean="0"/>
              <a:t>So what are these types of collision ? They are known as  Elastic, Inelastic and completely inelastic .</a:t>
            </a:r>
          </a:p>
          <a:p>
            <a:pPr eaLnBrk="1" hangingPunct="1">
              <a:spcBef>
                <a:spcPct val="50000"/>
              </a:spcBef>
            </a:pPr>
            <a:r>
              <a:rPr lang="en-AU" smtClean="0"/>
              <a:t>An elastic collision is one where kinetic energy is conserved. The forces between the colliding bodies are conservative so that no mechanical energy is lost in the collision. For instance when two rubber balls collide they will squash a bit, so changing some ke into pe (like for the spring) but they will then unsquash yielding all the stored pe to become ke again.</a:t>
            </a:r>
          </a:p>
          <a:p>
            <a:pPr eaLnBrk="1" hangingPunct="1">
              <a:spcBef>
                <a:spcPct val="50000"/>
              </a:spcBef>
            </a:pPr>
            <a:r>
              <a:rPr lang="en-AU" smtClean="0"/>
              <a:t>So Total initial ke = total final ke. I f we have two bodies A and B and they collide the equation as shown applies for the kinetic energy. For the momentum we have initial momentum = final momentum as we saw on the last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394F5E4-1A35-476E-82BF-C0E4E9AF3C29}" type="slidenum">
              <a:rPr lang="en-AU"/>
              <a:pPr/>
              <a:t>7</a:t>
            </a:fld>
            <a:endParaRPr lang="en-AU"/>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50000"/>
              </a:spcBef>
            </a:pPr>
            <a:r>
              <a:rPr lang="en-AU" smtClean="0"/>
              <a:t>Demo – plastercine…two tennis balls hitting each other….. Rebound- elastic…. With plastercien.. Stick together…. Inelastic….</a:t>
            </a:r>
          </a:p>
          <a:p>
            <a:pPr eaLnBrk="1" hangingPunct="1">
              <a:spcBef>
                <a:spcPct val="50000"/>
              </a:spcBef>
            </a:pPr>
            <a:endParaRPr lang="en-AU" smtClean="0"/>
          </a:p>
          <a:p>
            <a:pPr eaLnBrk="1" hangingPunct="1">
              <a:spcBef>
                <a:spcPct val="50000"/>
              </a:spcBef>
            </a:pPr>
            <a:r>
              <a:rPr lang="en-AU" smtClean="0"/>
              <a:t>In the inelastic case Some kinetic energy has been converted to things like heat. An example would be when two cars bounce off each other in a crash. The work done to bend parts of the cars cannot be recovered as kinetic energy.</a:t>
            </a:r>
          </a:p>
          <a:p>
            <a:pPr eaLnBrk="1" hangingPunct="1">
              <a:spcBef>
                <a:spcPct val="50000"/>
              </a:spcBef>
            </a:pPr>
            <a:r>
              <a:rPr lang="en-AU" smtClean="0"/>
              <a:t>We call a collision completely inelastic when the colliding objects stick together after the collision.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1321C5C-FA01-481F-8FFC-1ED633089425}" type="slidenum">
              <a:rPr lang="en-AU"/>
              <a:pPr/>
              <a:t>8</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AU" smtClean="0"/>
              <a:t>Perfectly eleastic and perfectly ine</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C22EB34-8CE2-4864-9643-0947FB386E2B}" type="slidenum">
              <a:rPr lang="en-AU"/>
              <a:pPr/>
              <a:t>9</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AU" smtClean="0"/>
              <a:t>Here is a collision between a truck and a car…</a:t>
            </a:r>
          </a:p>
          <a:p>
            <a:endParaRPr lang="en-AU" smtClean="0"/>
          </a:p>
          <a:p>
            <a:r>
              <a:rPr lang="en-AU" smtClean="0"/>
              <a:t>Which of these collisions are elastic and which are inelastic? </a:t>
            </a:r>
          </a:p>
          <a:p>
            <a:r>
              <a:rPr lang="en-AU" smtClean="0"/>
              <a:t>OK</a:t>
            </a:r>
          </a:p>
          <a:p>
            <a:r>
              <a:rPr lang="en-AU" smtClean="0"/>
              <a:t>Which of these collisions display conservation of momentum….</a:t>
            </a:r>
          </a:p>
          <a:p>
            <a:r>
              <a:rPr lang="en-AU" smtClean="0"/>
              <a:t>All do- add the momentums of each before and after……they are all the same before and alfter</a:t>
            </a:r>
          </a:p>
          <a:p>
            <a:r>
              <a:rPr lang="en-AU" smtClean="0"/>
              <a:t>The first one 20 000 and -60 000 before and -40 000 after</a:t>
            </a:r>
          </a:p>
          <a:p>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1B8D337-1331-444C-A3A1-E8C449F047C7}" type="slidenum">
              <a:rPr lang="en-AU"/>
              <a:pPr/>
              <a:t>10</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AU" b="1" smtClean="0"/>
          </a:p>
          <a:p>
            <a:r>
              <a:rPr lang="en-AU" smtClean="0"/>
              <a:t>Let’s do some examples to see the difference between these types of collision</a:t>
            </a:r>
          </a:p>
          <a:p>
            <a:r>
              <a:rPr lang="en-AU" smtClean="0"/>
              <a:t>SEE SHEET</a:t>
            </a:r>
          </a:p>
          <a:p>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1FF657-118D-4C5D-82E9-BBACE12EDD4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51BBA8-8532-4965-AF42-C3096109AA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F0624-9EFC-4732-8135-5DB7735D824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12AFB9-8D1C-4125-9BB9-7153150C2D5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033EA5-9277-47B3-9B13-46AC9A57912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D52B7A3-6FD7-40B0-8989-8B1815356E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C307B3-1744-4527-B0DD-A3908BF947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98B68A-5115-48D0-BDF5-057199779FF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87D881-5D96-4F83-BDBA-165D79F47C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16CB35F-E4D1-40D7-85A7-F29BF5D894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F34AC99-A517-4259-AD27-A240E05BD08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9DCE701-0306-4CD4-9227-C96F87BA710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AAC177-9A9F-4960-A0D5-409675770E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E71C24-D7B8-4476-9955-57D789C17C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4940BE9-1128-4B00-A894-B30223D0F0B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E:\Phys131\2012\PHYS131W%201-6\L14%20collisions%20COM\Newtonscradle.mpg" TargetMode="Externa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8.bin"/><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jpe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26.xml.rels><?xml version="1.0" encoding="UTF-8" standalone="yes"?>
<Relationships xmlns="http://schemas.openxmlformats.org/package/2006/relationships"><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9.gif"/><Relationship Id="rId5" Type="http://schemas.openxmlformats.org/officeDocument/2006/relationships/image" Target="../media/image48.gif"/><Relationship Id="rId4" Type="http://schemas.openxmlformats.org/officeDocument/2006/relationships/image" Target="../media/image47.gif"/></Relationships>
</file>

<file path=ppt/slides/_rels/slide27.xml.rels><?xml version="1.0" encoding="UTF-8" standalone="yes"?>
<Relationships xmlns="http://schemas.openxmlformats.org/package/2006/relationships"><Relationship Id="rId3" Type="http://schemas.openxmlformats.org/officeDocument/2006/relationships/hyperlink" Target="http://www.qwerty.co.za/puzzles/mass/www2.cocacola.com/presscenter/imagebrands.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file:///E:\Phys131\2012\PHYS131W%201-6\L14%20collisions%20COM\Emergency%20Landing%20Video%20%5bfrom%20www.metacafe.com%5d.wmv"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E:\Phys131\2012\PHYS131W%201-6\reaction.mpe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file:///E:\Phys131\2012\PHYS131W%201-6\L14%20collisions%20COM\collisionselasticand%20inelastic.mpg"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6" name="Cloud"/>
          <p:cNvSpPr>
            <a:spLocks noChangeAspect="1" noEditPoints="1" noChangeArrowheads="1"/>
          </p:cNvSpPr>
          <p:nvPr/>
        </p:nvSpPr>
        <p:spPr bwMode="auto">
          <a:xfrm>
            <a:off x="-180975" y="0"/>
            <a:ext cx="7561263" cy="19716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sz="3200"/>
          </a:p>
        </p:txBody>
      </p:sp>
      <p:sp>
        <p:nvSpPr>
          <p:cNvPr id="15363" name="Rectangle 2"/>
          <p:cNvSpPr>
            <a:spLocks noChangeArrowheads="1"/>
          </p:cNvSpPr>
          <p:nvPr/>
        </p:nvSpPr>
        <p:spPr bwMode="auto">
          <a:xfrm>
            <a:off x="3919538" y="2781300"/>
            <a:ext cx="9144000" cy="0"/>
          </a:xfrm>
          <a:prstGeom prst="rect">
            <a:avLst/>
          </a:prstGeom>
          <a:noFill/>
          <a:ln w="9525">
            <a:noFill/>
            <a:miter lim="800000"/>
            <a:headEnd/>
            <a:tailEnd/>
          </a:ln>
        </p:spPr>
        <p:txBody>
          <a:bodyPr>
            <a:spAutoFit/>
          </a:bodyPr>
          <a:lstStyle/>
          <a:p>
            <a:endParaRPr lang="en-AU"/>
          </a:p>
        </p:txBody>
      </p:sp>
      <p:sp>
        <p:nvSpPr>
          <p:cNvPr id="15364" name="Rectangle 3"/>
          <p:cNvSpPr>
            <a:spLocks noGrp="1" noChangeArrowheads="1"/>
          </p:cNvSpPr>
          <p:nvPr>
            <p:ph type="title"/>
          </p:nvPr>
        </p:nvSpPr>
        <p:spPr>
          <a:xfrm>
            <a:off x="250825" y="333375"/>
            <a:ext cx="6337300" cy="1008063"/>
          </a:xfrm>
        </p:spPr>
        <p:txBody>
          <a:bodyPr/>
          <a:lstStyle/>
          <a:p>
            <a:pPr eaLnBrk="1" hangingPunct="1"/>
            <a:r>
              <a:rPr lang="en-AU" smtClean="0"/>
              <a:t>Today…Linear momentum</a:t>
            </a:r>
          </a:p>
        </p:txBody>
      </p:sp>
      <p:sp>
        <p:nvSpPr>
          <p:cNvPr id="15365" name="Rectangle 5"/>
          <p:cNvSpPr>
            <a:spLocks noGrp="1" noChangeArrowheads="1"/>
          </p:cNvSpPr>
          <p:nvPr>
            <p:ph type="body" idx="1"/>
          </p:nvPr>
        </p:nvSpPr>
        <p:spPr>
          <a:xfrm>
            <a:off x="0" y="1989138"/>
            <a:ext cx="7705725" cy="3600450"/>
          </a:xfrm>
          <a:noFill/>
        </p:spPr>
        <p:txBody>
          <a:bodyPr/>
          <a:lstStyle/>
          <a:p>
            <a:pPr eaLnBrk="1" hangingPunct="1">
              <a:lnSpc>
                <a:spcPct val="90000"/>
              </a:lnSpc>
            </a:pPr>
            <a:r>
              <a:rPr lang="en-AU" sz="3600" smtClean="0"/>
              <a:t>Elastic collisions Mom</a:t>
            </a:r>
            <a:r>
              <a:rPr lang="en-AU" sz="3600" baseline="-25000" smtClean="0"/>
              <a:t>before</a:t>
            </a:r>
            <a:r>
              <a:rPr lang="en-AU" sz="3600" smtClean="0"/>
              <a:t>=Mom</a:t>
            </a:r>
            <a:r>
              <a:rPr lang="en-AU" sz="3600" baseline="-25000" smtClean="0"/>
              <a:t>after</a:t>
            </a:r>
            <a:r>
              <a:rPr lang="en-AU" sz="3600" smtClean="0"/>
              <a:t> and KE</a:t>
            </a:r>
            <a:r>
              <a:rPr lang="en-AU" sz="3600" baseline="-25000" smtClean="0"/>
              <a:t>before</a:t>
            </a:r>
            <a:r>
              <a:rPr lang="en-AU" sz="3600" smtClean="0"/>
              <a:t>=KE</a:t>
            </a:r>
            <a:r>
              <a:rPr lang="en-AU" sz="3600" baseline="-25000" smtClean="0"/>
              <a:t>after</a:t>
            </a:r>
            <a:r>
              <a:rPr lang="en-AU" sz="3600" smtClean="0"/>
              <a:t>.</a:t>
            </a:r>
          </a:p>
          <a:p>
            <a:pPr eaLnBrk="1" hangingPunct="1">
              <a:lnSpc>
                <a:spcPct val="90000"/>
              </a:lnSpc>
            </a:pPr>
            <a:r>
              <a:rPr lang="en-AU" sz="3600" smtClean="0"/>
              <a:t>Inelastic collisions- Momentum</a:t>
            </a:r>
            <a:r>
              <a:rPr lang="en-AU" sz="3600" baseline="-25000" smtClean="0"/>
              <a:t>before </a:t>
            </a:r>
            <a:r>
              <a:rPr lang="en-AU" sz="3600" smtClean="0"/>
              <a:t>= Mom</a:t>
            </a:r>
            <a:r>
              <a:rPr lang="en-AU" sz="3600" baseline="-25000" smtClean="0"/>
              <a:t>after</a:t>
            </a:r>
            <a:r>
              <a:rPr lang="en-AU" sz="3600" smtClean="0"/>
              <a:t> and     KE</a:t>
            </a:r>
            <a:r>
              <a:rPr lang="en-AU" sz="3600" baseline="-25000" smtClean="0"/>
              <a:t>before</a:t>
            </a:r>
            <a:r>
              <a:rPr lang="en-AU" sz="3600" smtClean="0"/>
              <a:t>  </a:t>
            </a:r>
            <a:r>
              <a:rPr lang="en-AU" sz="3600" smtClean="0">
                <a:cs typeface="Times New Roman" pitchFamily="18" charset="0"/>
              </a:rPr>
              <a:t>≠  KE</a:t>
            </a:r>
            <a:r>
              <a:rPr lang="en-AU" sz="3600" baseline="-25000" smtClean="0">
                <a:cs typeface="Times New Roman" pitchFamily="18" charset="0"/>
              </a:rPr>
              <a:t>after</a:t>
            </a:r>
            <a:r>
              <a:rPr lang="en-AU" sz="3600" smtClean="0"/>
              <a:t> .</a:t>
            </a:r>
          </a:p>
          <a:p>
            <a:pPr eaLnBrk="1" hangingPunct="1">
              <a:lnSpc>
                <a:spcPct val="90000"/>
              </a:lnSpc>
            </a:pPr>
            <a:endParaRPr lang="en-AU" sz="3600" smtClean="0"/>
          </a:p>
          <a:p>
            <a:pPr eaLnBrk="1" hangingPunct="1">
              <a:lnSpc>
                <a:spcPct val="90000"/>
              </a:lnSpc>
            </a:pPr>
            <a:r>
              <a:rPr lang="en-AU" sz="3600" smtClean="0"/>
              <a:t>Centre of mass    CoM = </a:t>
            </a:r>
            <a:r>
              <a:rPr lang="el-GR" sz="3600" smtClean="0">
                <a:cs typeface="Times New Roman" pitchFamily="18" charset="0"/>
              </a:rPr>
              <a:t>Σ</a:t>
            </a:r>
            <a:r>
              <a:rPr lang="en-US" sz="3600" smtClean="0">
                <a:cs typeface="Times New Roman" pitchFamily="18" charset="0"/>
              </a:rPr>
              <a:t>r m/m</a:t>
            </a:r>
            <a:r>
              <a:rPr lang="en-US" sz="3600" baseline="-25000" smtClean="0">
                <a:cs typeface="Times New Roman" pitchFamily="18" charset="0"/>
              </a:rPr>
              <a:t>total</a:t>
            </a:r>
            <a:endParaRPr lang="en-AU" sz="2000" smtClean="0"/>
          </a:p>
        </p:txBody>
      </p:sp>
      <p:sp>
        <p:nvSpPr>
          <p:cNvPr id="15366" name="Rectangle 6"/>
          <p:cNvSpPr>
            <a:spLocks noChangeArrowheads="1"/>
          </p:cNvSpPr>
          <p:nvPr/>
        </p:nvSpPr>
        <p:spPr bwMode="auto">
          <a:xfrm>
            <a:off x="3852863" y="2871788"/>
            <a:ext cx="9144000" cy="0"/>
          </a:xfrm>
          <a:prstGeom prst="rect">
            <a:avLst/>
          </a:prstGeom>
          <a:noFill/>
          <a:ln w="9525">
            <a:noFill/>
            <a:miter lim="800000"/>
            <a:headEnd/>
            <a:tailEnd/>
          </a:ln>
        </p:spPr>
        <p:txBody>
          <a:bodyPr>
            <a:spAutoFit/>
          </a:bodyPr>
          <a:lstStyle/>
          <a:p>
            <a:endParaRPr lang="en-AU"/>
          </a:p>
        </p:txBody>
      </p:sp>
      <p:sp>
        <p:nvSpPr>
          <p:cNvPr id="15367" name="Rectangle 8"/>
          <p:cNvSpPr>
            <a:spLocks noChangeArrowheads="1"/>
          </p:cNvSpPr>
          <p:nvPr/>
        </p:nvSpPr>
        <p:spPr bwMode="auto">
          <a:xfrm>
            <a:off x="4167188" y="3219450"/>
            <a:ext cx="9144000" cy="0"/>
          </a:xfrm>
          <a:prstGeom prst="rect">
            <a:avLst/>
          </a:prstGeom>
          <a:noFill/>
          <a:ln w="9525">
            <a:noFill/>
            <a:miter lim="800000"/>
            <a:headEnd/>
            <a:tailEnd/>
          </a:ln>
        </p:spPr>
        <p:txBody>
          <a:bodyPr>
            <a:spAutoFit/>
          </a:bodyPr>
          <a:lstStyle/>
          <a:p>
            <a:endParaRPr lang="en-AU"/>
          </a:p>
        </p:txBody>
      </p:sp>
      <p:sp>
        <p:nvSpPr>
          <p:cNvPr id="15368" name="Text Box 11"/>
          <p:cNvSpPr txBox="1">
            <a:spLocks noChangeArrowheads="1"/>
          </p:cNvSpPr>
          <p:nvPr/>
        </p:nvSpPr>
        <p:spPr bwMode="auto">
          <a:xfrm>
            <a:off x="6991350" y="0"/>
            <a:ext cx="2172390" cy="646331"/>
          </a:xfrm>
          <a:prstGeom prst="rect">
            <a:avLst/>
          </a:prstGeom>
          <a:noFill/>
          <a:ln w="9525">
            <a:noFill/>
            <a:miter lim="800000"/>
            <a:headEnd/>
            <a:tailEnd/>
          </a:ln>
        </p:spPr>
        <p:txBody>
          <a:bodyPr wrap="none">
            <a:spAutoFit/>
          </a:bodyPr>
          <a:lstStyle/>
          <a:p>
            <a:r>
              <a:rPr lang="en-AU" sz="3600"/>
              <a:t>Lecture </a:t>
            </a:r>
            <a:r>
              <a:rPr lang="en-AU" sz="3600" smtClean="0"/>
              <a:t>14</a:t>
            </a:r>
            <a:endParaRPr lang="en-AU" sz="3600"/>
          </a:p>
        </p:txBody>
      </p:sp>
      <p:sp>
        <p:nvSpPr>
          <p:cNvPr id="15369" name="Rectangle 13"/>
          <p:cNvSpPr>
            <a:spLocks noChangeArrowheads="1"/>
          </p:cNvSpPr>
          <p:nvPr/>
        </p:nvSpPr>
        <p:spPr bwMode="auto">
          <a:xfrm>
            <a:off x="395288" y="5734050"/>
            <a:ext cx="8353425" cy="873125"/>
          </a:xfrm>
          <a:prstGeom prst="rect">
            <a:avLst/>
          </a:prstGeom>
          <a:noFill/>
          <a:ln w="9525">
            <a:noFill/>
            <a:miter lim="800000"/>
            <a:headEnd/>
            <a:tailEnd/>
          </a:ln>
        </p:spPr>
        <p:txBody>
          <a:bodyPr>
            <a:spAutoFit/>
          </a:bodyPr>
          <a:lstStyle/>
          <a:p>
            <a:pPr>
              <a:lnSpc>
                <a:spcPct val="80000"/>
              </a:lnSpc>
              <a:spcBef>
                <a:spcPct val="20000"/>
              </a:spcBef>
            </a:pPr>
            <a:r>
              <a:rPr lang="en-AU" sz="3200"/>
              <a:t>All found in Young and Freedman, University Physics, chapter 8, sections 4 to 6</a:t>
            </a:r>
          </a:p>
        </p:txBody>
      </p:sp>
      <p:sp>
        <p:nvSpPr>
          <p:cNvPr id="15370" name="Text Box 14"/>
          <p:cNvSpPr txBox="1">
            <a:spLocks noChangeArrowheads="1"/>
          </p:cNvSpPr>
          <p:nvPr/>
        </p:nvSpPr>
        <p:spPr bwMode="auto">
          <a:xfrm>
            <a:off x="0" y="-33338"/>
            <a:ext cx="2720975" cy="579438"/>
          </a:xfrm>
          <a:prstGeom prst="rect">
            <a:avLst/>
          </a:prstGeom>
          <a:noFill/>
          <a:ln w="9525">
            <a:noFill/>
            <a:miter lim="800000"/>
            <a:headEnd/>
            <a:tailEnd/>
          </a:ln>
        </p:spPr>
        <p:txBody>
          <a:bodyPr>
            <a:spAutoFit/>
          </a:bodyPr>
          <a:lstStyle/>
          <a:p>
            <a:r>
              <a:rPr lang="en-AU" sz="3200" dirty="0"/>
              <a:t>Physics </a:t>
            </a:r>
            <a:r>
              <a:rPr lang="en-AU" sz="3200" dirty="0" smtClean="0"/>
              <a:t>131</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4139952" cy="836712"/>
          </a:xfrm>
        </p:spPr>
        <p:txBody>
          <a:bodyPr/>
          <a:lstStyle/>
          <a:p>
            <a:pPr eaLnBrk="1" hangingPunct="1"/>
            <a:r>
              <a:rPr lang="en-AU" sz="3200" dirty="0" smtClean="0">
                <a:solidFill>
                  <a:srgbClr val="000099"/>
                </a:solidFill>
              </a:rPr>
              <a:t>Example 8.10  Elastic collision</a:t>
            </a:r>
          </a:p>
        </p:txBody>
      </p:sp>
      <p:pic>
        <p:nvPicPr>
          <p:cNvPr id="23555" name="Picture 4" descr="08_17"/>
          <p:cNvPicPr>
            <a:picLocks noChangeAspect="1" noChangeArrowheads="1"/>
          </p:cNvPicPr>
          <p:nvPr/>
        </p:nvPicPr>
        <p:blipFill>
          <a:blip r:embed="rId4" cstate="print"/>
          <a:srcRect/>
          <a:stretch>
            <a:fillRect/>
          </a:stretch>
        </p:blipFill>
        <p:spPr bwMode="auto">
          <a:xfrm>
            <a:off x="4701977" y="1"/>
            <a:ext cx="4442023" cy="3933056"/>
          </a:xfrm>
          <a:prstGeom prst="rect">
            <a:avLst/>
          </a:prstGeom>
          <a:noFill/>
          <a:ln w="9525">
            <a:noFill/>
            <a:miter lim="800000"/>
            <a:headEnd/>
            <a:tailEnd/>
          </a:ln>
        </p:spPr>
      </p:pic>
      <p:sp>
        <p:nvSpPr>
          <p:cNvPr id="23556" name="Text Box 5"/>
          <p:cNvSpPr txBox="1">
            <a:spLocks noChangeArrowheads="1"/>
          </p:cNvSpPr>
          <p:nvPr/>
        </p:nvSpPr>
        <p:spPr bwMode="auto">
          <a:xfrm>
            <a:off x="0" y="764704"/>
            <a:ext cx="4211637" cy="3046988"/>
          </a:xfrm>
          <a:prstGeom prst="rect">
            <a:avLst/>
          </a:prstGeom>
          <a:noFill/>
          <a:ln w="9525">
            <a:noFill/>
            <a:miter lim="800000"/>
            <a:headEnd/>
            <a:tailEnd/>
          </a:ln>
        </p:spPr>
        <p:txBody>
          <a:bodyPr>
            <a:spAutoFit/>
          </a:bodyPr>
          <a:lstStyle/>
          <a:p>
            <a:pPr>
              <a:spcBef>
                <a:spcPct val="50000"/>
              </a:spcBef>
            </a:pPr>
            <a:r>
              <a:rPr lang="en-AU" dirty="0"/>
              <a:t>Two gliders move toward each other at 2.0 m/s on a frictionless linear air track. Ideal spring bumpers are added to the gliders so that the collision is elastic. If the final velocity of A is –1.0 m/s, what is the final velocity of B after the collision </a:t>
            </a:r>
            <a:r>
              <a:rPr lang="en-AU" dirty="0" smtClean="0"/>
              <a:t>?</a:t>
            </a:r>
            <a:endParaRPr lang="en-AU" dirty="0"/>
          </a:p>
        </p:txBody>
      </p:sp>
      <p:sp>
        <p:nvSpPr>
          <p:cNvPr id="5" name="Rectangle 4"/>
          <p:cNvSpPr/>
          <p:nvPr/>
        </p:nvSpPr>
        <p:spPr>
          <a:xfrm>
            <a:off x="1" y="5661248"/>
            <a:ext cx="2339752" cy="1200329"/>
          </a:xfrm>
          <a:prstGeom prst="rect">
            <a:avLst/>
          </a:prstGeom>
        </p:spPr>
        <p:txBody>
          <a:bodyPr wrap="square">
            <a:spAutoFit/>
          </a:bodyPr>
          <a:lstStyle/>
          <a:p>
            <a:pPr>
              <a:spcBef>
                <a:spcPct val="50000"/>
              </a:spcBef>
            </a:pPr>
            <a:r>
              <a:rPr lang="en-AU" dirty="0" smtClean="0"/>
              <a:t>Show that the collision was elastic</a:t>
            </a:r>
            <a:endParaRPr lang="en-AU" dirty="0"/>
          </a:p>
        </p:txBody>
      </p:sp>
      <p:graphicFrame>
        <p:nvGraphicFramePr>
          <p:cNvPr id="247812" name="Object 4"/>
          <p:cNvGraphicFramePr>
            <a:graphicFrameLocks noChangeAspect="1"/>
          </p:cNvGraphicFramePr>
          <p:nvPr/>
        </p:nvGraphicFramePr>
        <p:xfrm>
          <a:off x="9144000" y="2060848"/>
          <a:ext cx="3704861" cy="1709936"/>
        </p:xfrm>
        <a:graphic>
          <a:graphicData uri="http://schemas.openxmlformats.org/presentationml/2006/ole">
            <p:oleObj spid="_x0000_s35841" name="Equation" r:id="rId5" imgW="2311200" imgH="1066680" progId="Equation.3">
              <p:embed/>
            </p:oleObj>
          </a:graphicData>
        </a:graphic>
      </p:graphicFrame>
      <p:graphicFrame>
        <p:nvGraphicFramePr>
          <p:cNvPr id="2" name="Object 4"/>
          <p:cNvGraphicFramePr>
            <a:graphicFrameLocks noChangeAspect="1"/>
          </p:cNvGraphicFramePr>
          <p:nvPr/>
        </p:nvGraphicFramePr>
        <p:xfrm>
          <a:off x="9121775" y="4489450"/>
          <a:ext cx="5832475" cy="2368550"/>
        </p:xfrm>
        <a:graphic>
          <a:graphicData uri="http://schemas.openxmlformats.org/presentationml/2006/ole">
            <p:oleObj spid="_x0000_s35842" name="Equation" r:id="rId6" imgW="3314520" imgH="1346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6 5.55112E-17 L -0.99392 0.26389 " pathEditMode="relative" rAng="0" ptsTypes="AA">
                                      <p:cBhvr>
                                        <p:cTn id="6" dur="2000" fill="hold"/>
                                        <p:tgtEl>
                                          <p:spTgt spid="247812"/>
                                        </p:tgtEl>
                                        <p:attrNameLst>
                                          <p:attrName>ppt_x</p:attrName>
                                          <p:attrName>ppt_y</p:attrName>
                                        </p:attrNameLst>
                                      </p:cBhvr>
                                      <p:rCtr x="-497" y="132"/>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5.55556E-7 -4.81481E-6 L -0.63524 0.0088 " pathEditMode="relative" rAng="0" ptsTypes="AA">
                                      <p:cBhvr>
                                        <p:cTn id="10" dur="2000" fill="hold"/>
                                        <p:tgtEl>
                                          <p:spTgt spid="2"/>
                                        </p:tgtEl>
                                        <p:attrNameLst>
                                          <p:attrName>ppt_x</p:attrName>
                                          <p:attrName>ppt_y</p:attrName>
                                        </p:attrNameLst>
                                      </p:cBhvr>
                                      <p:rCtr x="-318" y="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4067944" cy="1143000"/>
          </a:xfrm>
        </p:spPr>
        <p:txBody>
          <a:bodyPr/>
          <a:lstStyle/>
          <a:p>
            <a:pPr eaLnBrk="1" hangingPunct="1"/>
            <a:r>
              <a:rPr lang="en-AU" sz="4000" dirty="0" smtClean="0">
                <a:solidFill>
                  <a:srgbClr val="000099"/>
                </a:solidFill>
              </a:rPr>
              <a:t>Example: Inelastic collision</a:t>
            </a:r>
          </a:p>
        </p:txBody>
      </p:sp>
      <p:pic>
        <p:nvPicPr>
          <p:cNvPr id="24579" name="Picture 3" descr="08_09"/>
          <p:cNvPicPr>
            <a:picLocks noChangeAspect="1" noChangeArrowheads="1"/>
          </p:cNvPicPr>
          <p:nvPr/>
        </p:nvPicPr>
        <p:blipFill>
          <a:blip r:embed="rId4" cstate="print"/>
          <a:srcRect/>
          <a:stretch>
            <a:fillRect/>
          </a:stretch>
        </p:blipFill>
        <p:spPr bwMode="auto">
          <a:xfrm>
            <a:off x="5437570" y="0"/>
            <a:ext cx="3706429" cy="4077072"/>
          </a:xfrm>
          <a:prstGeom prst="rect">
            <a:avLst/>
          </a:prstGeom>
          <a:noFill/>
          <a:ln w="9525">
            <a:noFill/>
            <a:miter lim="800000"/>
            <a:headEnd/>
            <a:tailEnd/>
          </a:ln>
        </p:spPr>
      </p:pic>
      <p:sp>
        <p:nvSpPr>
          <p:cNvPr id="24580" name="Text Box 4"/>
          <p:cNvSpPr txBox="1">
            <a:spLocks noChangeArrowheads="1"/>
          </p:cNvSpPr>
          <p:nvPr/>
        </p:nvSpPr>
        <p:spPr bwMode="auto">
          <a:xfrm>
            <a:off x="0" y="1124744"/>
            <a:ext cx="5364088" cy="2954655"/>
          </a:xfrm>
          <a:prstGeom prst="rect">
            <a:avLst/>
          </a:prstGeom>
          <a:noFill/>
          <a:ln w="9525">
            <a:noFill/>
            <a:miter lim="800000"/>
            <a:headEnd/>
            <a:tailEnd/>
          </a:ln>
        </p:spPr>
        <p:txBody>
          <a:bodyPr wrap="square">
            <a:spAutoFit/>
          </a:bodyPr>
          <a:lstStyle/>
          <a:p>
            <a:pPr>
              <a:spcBef>
                <a:spcPct val="50000"/>
              </a:spcBef>
            </a:pPr>
            <a:r>
              <a:rPr lang="en-AU" dirty="0"/>
              <a:t>The two gliders A and B move toward each other at 2.0 m/s on a frictionless linear air track. After they collide, glider B moves away with a final velocity of +2.0 m/s. What is the final velocity of glider A ?</a:t>
            </a:r>
          </a:p>
          <a:p>
            <a:pPr>
              <a:spcBef>
                <a:spcPct val="50000"/>
              </a:spcBef>
            </a:pPr>
            <a:endParaRPr lang="en-AU" sz="2800" dirty="0"/>
          </a:p>
        </p:txBody>
      </p:sp>
      <p:sp>
        <p:nvSpPr>
          <p:cNvPr id="5" name="Rectangle 4"/>
          <p:cNvSpPr/>
          <p:nvPr/>
        </p:nvSpPr>
        <p:spPr>
          <a:xfrm>
            <a:off x="0" y="5661248"/>
            <a:ext cx="4572000" cy="830997"/>
          </a:xfrm>
          <a:prstGeom prst="rect">
            <a:avLst/>
          </a:prstGeom>
        </p:spPr>
        <p:txBody>
          <a:bodyPr>
            <a:spAutoFit/>
          </a:bodyPr>
          <a:lstStyle/>
          <a:p>
            <a:pPr>
              <a:spcBef>
                <a:spcPct val="50000"/>
              </a:spcBef>
            </a:pPr>
            <a:r>
              <a:rPr lang="en-AU" dirty="0" smtClean="0"/>
              <a:t>Show that this is an inelastic collision.</a:t>
            </a:r>
            <a:endParaRPr lang="en-AU" dirty="0"/>
          </a:p>
        </p:txBody>
      </p:sp>
      <p:graphicFrame>
        <p:nvGraphicFramePr>
          <p:cNvPr id="41985" name="Object 7"/>
          <p:cNvGraphicFramePr>
            <a:graphicFrameLocks noChangeAspect="1"/>
          </p:cNvGraphicFramePr>
          <p:nvPr/>
        </p:nvGraphicFramePr>
        <p:xfrm>
          <a:off x="9144001" y="1277442"/>
          <a:ext cx="4140968" cy="2154833"/>
        </p:xfrm>
        <a:graphic>
          <a:graphicData uri="http://schemas.openxmlformats.org/presentationml/2006/ole">
            <p:oleObj spid="_x0000_s41985" name="Equation" r:id="rId5" imgW="2311200" imgH="1307880" progId="Equation.3">
              <p:embed/>
            </p:oleObj>
          </a:graphicData>
        </a:graphic>
      </p:graphicFrame>
      <p:graphicFrame>
        <p:nvGraphicFramePr>
          <p:cNvPr id="41986" name="Object 7"/>
          <p:cNvGraphicFramePr>
            <a:graphicFrameLocks noChangeAspect="1"/>
          </p:cNvGraphicFramePr>
          <p:nvPr/>
        </p:nvGraphicFramePr>
        <p:xfrm>
          <a:off x="9144000" y="4448958"/>
          <a:ext cx="5059760" cy="2409042"/>
        </p:xfrm>
        <a:graphic>
          <a:graphicData uri="http://schemas.openxmlformats.org/presentationml/2006/ole">
            <p:oleObj spid="_x0000_s41986" name="Equation" r:id="rId6" imgW="2895480" imgH="14983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11111E-6 2.96296E-6 L -0.98629 0.31412 " pathEditMode="relative" rAng="0" ptsTypes="AA">
                                      <p:cBhvr>
                                        <p:cTn id="6" dur="2000" fill="hold"/>
                                        <p:tgtEl>
                                          <p:spTgt spid="41985"/>
                                        </p:tgtEl>
                                        <p:attrNameLst>
                                          <p:attrName>ppt_x</p:attrName>
                                          <p:attrName>ppt_y</p:attrName>
                                        </p:attrNameLst>
                                      </p:cBhvr>
                                      <p:rCtr x="-493" y="157"/>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5E-6 4.44444E-6 L -0.57187 0.00115 " pathEditMode="relative" rAng="0" ptsTypes="AA">
                                      <p:cBhvr>
                                        <p:cTn id="10" dur="2000" fill="hold"/>
                                        <p:tgtEl>
                                          <p:spTgt spid="41986"/>
                                        </p:tgtEl>
                                        <p:attrNameLst>
                                          <p:attrName>ppt_x</p:attrName>
                                          <p:attrName>ppt_y</p:attrName>
                                        </p:attrNameLst>
                                      </p:cBhvr>
                                      <p:rCtr x="-2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0" y="0"/>
            <a:ext cx="5004048" cy="1143000"/>
          </a:xfrm>
        </p:spPr>
        <p:txBody>
          <a:bodyPr/>
          <a:lstStyle/>
          <a:p>
            <a:pPr eaLnBrk="1" hangingPunct="1"/>
            <a:r>
              <a:rPr lang="en-AU" sz="3200" dirty="0" smtClean="0">
                <a:solidFill>
                  <a:srgbClr val="000099"/>
                </a:solidFill>
              </a:rPr>
              <a:t>Completely inelastic collision</a:t>
            </a:r>
          </a:p>
        </p:txBody>
      </p:sp>
      <p:graphicFrame>
        <p:nvGraphicFramePr>
          <p:cNvPr id="7170" name="Object 6"/>
          <p:cNvGraphicFramePr>
            <a:graphicFrameLocks noChangeAspect="1"/>
          </p:cNvGraphicFramePr>
          <p:nvPr/>
        </p:nvGraphicFramePr>
        <p:xfrm>
          <a:off x="4754118" y="0"/>
          <a:ext cx="4389882" cy="2924944"/>
        </p:xfrm>
        <a:graphic>
          <a:graphicData uri="http://schemas.openxmlformats.org/presentationml/2006/ole">
            <p:oleObj spid="_x0000_s7170" name="Picture" r:id="rId4" imgW="5076720" imgH="5581800" progId="Word.Picture.8">
              <p:embed/>
            </p:oleObj>
          </a:graphicData>
        </a:graphic>
      </p:graphicFrame>
      <p:sp>
        <p:nvSpPr>
          <p:cNvPr id="7172" name="Text Box 7"/>
          <p:cNvSpPr txBox="1">
            <a:spLocks noChangeArrowheads="1"/>
          </p:cNvSpPr>
          <p:nvPr/>
        </p:nvSpPr>
        <p:spPr bwMode="auto">
          <a:xfrm>
            <a:off x="0" y="1052736"/>
            <a:ext cx="4716016" cy="2677656"/>
          </a:xfrm>
          <a:prstGeom prst="rect">
            <a:avLst/>
          </a:prstGeom>
          <a:noFill/>
          <a:ln w="9525">
            <a:noFill/>
            <a:miter lim="800000"/>
            <a:headEnd/>
            <a:tailEnd/>
          </a:ln>
        </p:spPr>
        <p:txBody>
          <a:bodyPr wrap="square">
            <a:spAutoFit/>
          </a:bodyPr>
          <a:lstStyle/>
          <a:p>
            <a:pPr>
              <a:spcBef>
                <a:spcPct val="50000"/>
              </a:spcBef>
            </a:pPr>
            <a:r>
              <a:rPr lang="en-AU" dirty="0"/>
              <a:t>This is the same collision as the last one, however, now let’s assume that the two gliders do not bounce but stick together after the collision. Find the common final velocity v</a:t>
            </a:r>
            <a:r>
              <a:rPr lang="en-AU" baseline="-25000" dirty="0"/>
              <a:t>2</a:t>
            </a:r>
            <a:r>
              <a:rPr lang="en-AU" dirty="0"/>
              <a:t> and compare the initial and final energies.</a:t>
            </a:r>
          </a:p>
        </p:txBody>
      </p:sp>
      <p:graphicFrame>
        <p:nvGraphicFramePr>
          <p:cNvPr id="274436" name="Object 4"/>
          <p:cNvGraphicFramePr>
            <a:graphicFrameLocks noChangeAspect="1"/>
          </p:cNvGraphicFramePr>
          <p:nvPr/>
        </p:nvGraphicFramePr>
        <p:xfrm>
          <a:off x="9144000" y="3194050"/>
          <a:ext cx="8208963" cy="1809750"/>
        </p:xfrm>
        <a:graphic>
          <a:graphicData uri="http://schemas.openxmlformats.org/presentationml/2006/ole">
            <p:oleObj spid="_x0000_s7171" name="Equation" r:id="rId5" imgW="4660560" imgH="1028520" progId="Equation.3">
              <p:embed/>
            </p:oleObj>
          </a:graphicData>
        </a:graphic>
      </p:graphicFrame>
      <p:graphicFrame>
        <p:nvGraphicFramePr>
          <p:cNvPr id="2" name="Object 4"/>
          <p:cNvGraphicFramePr>
            <a:graphicFrameLocks noChangeAspect="1"/>
          </p:cNvGraphicFramePr>
          <p:nvPr/>
        </p:nvGraphicFramePr>
        <p:xfrm>
          <a:off x="9144000" y="404664"/>
          <a:ext cx="4071937" cy="1878012"/>
        </p:xfrm>
        <a:graphic>
          <a:graphicData uri="http://schemas.openxmlformats.org/presentationml/2006/ole">
            <p:oleObj spid="_x0000_s7172" name="Equation" r:id="rId6" imgW="2311200" imgH="1066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5.55556E-7 -3.33333E-6 L -0.50208 0.35672 " pathEditMode="relative" rAng="0" ptsTypes="AA">
                                      <p:cBhvr>
                                        <p:cTn id="6" dur="2000" fill="hold"/>
                                        <p:tgtEl>
                                          <p:spTgt spid="2"/>
                                        </p:tgtEl>
                                        <p:attrNameLst>
                                          <p:attrName>ppt_x</p:attrName>
                                          <p:attrName>ppt_y</p:attrName>
                                        </p:attrNameLst>
                                      </p:cBhvr>
                                      <p:rCtr x="-251" y="17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4.72222E-6 -0.00024 L -0.92517 0.25925 " pathEditMode="relative" rAng="0" ptsTypes="AA">
                                      <p:cBhvr>
                                        <p:cTn id="10" dur="2000" fill="hold"/>
                                        <p:tgtEl>
                                          <p:spTgt spid="274436"/>
                                        </p:tgtEl>
                                        <p:attrNameLst>
                                          <p:attrName>ppt_x</p:attrName>
                                          <p:attrName>ppt_y</p:attrName>
                                        </p:attrNameLst>
                                      </p:cBhvr>
                                      <p:rCtr x="-463" y="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0" y="3356993"/>
            <a:ext cx="9144000" cy="792087"/>
          </a:xfrm>
        </p:spPr>
        <p:txBody>
          <a:bodyPr/>
          <a:lstStyle/>
          <a:p>
            <a:pPr eaLnBrk="1" hangingPunct="1"/>
            <a:endParaRPr lang="en-US" sz="2400" dirty="0" smtClean="0"/>
          </a:p>
          <a:p>
            <a:pPr eaLnBrk="1" hangingPunct="1">
              <a:buNone/>
            </a:pPr>
            <a:r>
              <a:rPr lang="en-US" sz="2800" dirty="0" smtClean="0"/>
              <a:t>   </a:t>
            </a:r>
          </a:p>
        </p:txBody>
      </p:sp>
      <p:sp>
        <p:nvSpPr>
          <p:cNvPr id="293896" name="Rectangle 8"/>
          <p:cNvSpPr>
            <a:spLocks noChangeArrowheads="1"/>
          </p:cNvSpPr>
          <p:nvPr/>
        </p:nvSpPr>
        <p:spPr bwMode="auto">
          <a:xfrm>
            <a:off x="9144000" y="1556792"/>
            <a:ext cx="6013176" cy="757130"/>
          </a:xfrm>
          <a:prstGeom prst="rect">
            <a:avLst/>
          </a:prstGeom>
          <a:solidFill>
            <a:schemeClr val="bg1"/>
          </a:solidFill>
          <a:ln w="9525">
            <a:noFill/>
            <a:miter lim="800000"/>
            <a:headEnd/>
            <a:tailEnd/>
          </a:ln>
        </p:spPr>
        <p:txBody>
          <a:bodyPr wrap="square">
            <a:spAutoFit/>
          </a:bodyPr>
          <a:lstStyle/>
          <a:p>
            <a:pPr>
              <a:lnSpc>
                <a:spcPct val="80000"/>
              </a:lnSpc>
              <a:spcBef>
                <a:spcPct val="20000"/>
              </a:spcBef>
            </a:pPr>
            <a:r>
              <a:rPr lang="en-US" dirty="0" smtClean="0"/>
              <a:t>½ </a:t>
            </a:r>
            <a:r>
              <a:rPr lang="en-US" dirty="0"/>
              <a:t>m</a:t>
            </a:r>
            <a:r>
              <a:rPr lang="en-US" baseline="-25000" dirty="0"/>
              <a:t>1</a:t>
            </a:r>
            <a:r>
              <a:rPr lang="en-US" dirty="0"/>
              <a:t> v </a:t>
            </a:r>
            <a:r>
              <a:rPr lang="en-US" baseline="-25000" dirty="0"/>
              <a:t>1</a:t>
            </a:r>
            <a:r>
              <a:rPr lang="en-US" baseline="30000" dirty="0"/>
              <a:t>2</a:t>
            </a:r>
            <a:r>
              <a:rPr lang="en-US" dirty="0"/>
              <a:t> + ½m</a:t>
            </a:r>
            <a:r>
              <a:rPr lang="en-US" baseline="-25000" dirty="0"/>
              <a:t>2</a:t>
            </a:r>
            <a:r>
              <a:rPr lang="en-US" dirty="0"/>
              <a:t>v</a:t>
            </a:r>
            <a:r>
              <a:rPr lang="en-US" baseline="-25000" dirty="0"/>
              <a:t>2</a:t>
            </a:r>
            <a:r>
              <a:rPr lang="en-US" baseline="30000" dirty="0"/>
              <a:t>2 </a:t>
            </a:r>
            <a:r>
              <a:rPr lang="en-US" dirty="0"/>
              <a:t>  = </a:t>
            </a:r>
            <a:r>
              <a:rPr lang="en-US" dirty="0" smtClean="0"/>
              <a:t>½ </a:t>
            </a:r>
            <a:r>
              <a:rPr lang="en-US" dirty="0"/>
              <a:t>x 1 kg x (4 m.s</a:t>
            </a:r>
            <a:r>
              <a:rPr lang="en-US" baseline="30000" dirty="0"/>
              <a:t>-1</a:t>
            </a:r>
            <a:r>
              <a:rPr lang="en-US" dirty="0"/>
              <a:t>)</a:t>
            </a:r>
            <a:r>
              <a:rPr lang="en-US" baseline="30000" dirty="0"/>
              <a:t>2</a:t>
            </a:r>
            <a:r>
              <a:rPr lang="en-US" dirty="0"/>
              <a:t> </a:t>
            </a:r>
            <a:r>
              <a:rPr lang="en-US" dirty="0" smtClean="0"/>
              <a:t>+0</a:t>
            </a:r>
          </a:p>
          <a:p>
            <a:pPr>
              <a:lnSpc>
                <a:spcPct val="80000"/>
              </a:lnSpc>
              <a:spcBef>
                <a:spcPct val="20000"/>
              </a:spcBef>
            </a:pPr>
            <a:r>
              <a:rPr lang="en-US" dirty="0"/>
              <a:t> = 8 J</a:t>
            </a:r>
          </a:p>
        </p:txBody>
      </p:sp>
      <p:sp>
        <p:nvSpPr>
          <p:cNvPr id="293890" name="Rectangle 2"/>
          <p:cNvSpPr>
            <a:spLocks noGrp="1" noChangeArrowheads="1"/>
          </p:cNvSpPr>
          <p:nvPr>
            <p:ph type="title"/>
          </p:nvPr>
        </p:nvSpPr>
        <p:spPr>
          <a:xfrm>
            <a:off x="8964488" y="3429000"/>
            <a:ext cx="6372225" cy="647700"/>
          </a:xfrm>
          <a:solidFill>
            <a:schemeClr val="bg1"/>
          </a:solidFill>
        </p:spPr>
        <p:txBody>
          <a:bodyPr/>
          <a:lstStyle/>
          <a:p>
            <a:pPr eaLnBrk="1" hangingPunct="1"/>
            <a:r>
              <a:rPr lang="en-US" sz="2800" b="1" dirty="0" smtClean="0"/>
              <a:t>  Since</a:t>
            </a:r>
            <a:r>
              <a:rPr lang="en-US" sz="2800" dirty="0" smtClean="0"/>
              <a:t> elastic, </a:t>
            </a:r>
            <a:r>
              <a:rPr lang="en-US" sz="2800" dirty="0" err="1" smtClean="0"/>
              <a:t>KE</a:t>
            </a:r>
            <a:r>
              <a:rPr lang="en-US" sz="2800" baseline="-25000" dirty="0" err="1" smtClean="0"/>
              <a:t>b</a:t>
            </a:r>
            <a:r>
              <a:rPr lang="en-US" sz="2800" dirty="0" smtClean="0"/>
              <a:t>=</a:t>
            </a:r>
            <a:r>
              <a:rPr lang="en-US" sz="2800" dirty="0" err="1" smtClean="0"/>
              <a:t>KE</a:t>
            </a:r>
            <a:r>
              <a:rPr lang="en-US" sz="2800" baseline="-25000" dirty="0" err="1" smtClean="0"/>
              <a:t>a</a:t>
            </a:r>
            <a:endParaRPr lang="en-US" sz="2800" baseline="-25000" dirty="0" smtClean="0"/>
          </a:p>
        </p:txBody>
      </p:sp>
      <p:sp>
        <p:nvSpPr>
          <p:cNvPr id="6" name="Rectangle 5"/>
          <p:cNvSpPr/>
          <p:nvPr/>
        </p:nvSpPr>
        <p:spPr>
          <a:xfrm>
            <a:off x="0" y="0"/>
            <a:ext cx="5220072" cy="3416320"/>
          </a:xfrm>
          <a:prstGeom prst="rect">
            <a:avLst/>
          </a:prstGeom>
        </p:spPr>
        <p:txBody>
          <a:bodyPr wrap="square">
            <a:spAutoFit/>
          </a:bodyPr>
          <a:lstStyle/>
          <a:p>
            <a:pPr eaLnBrk="1" hangingPunct="1">
              <a:buFontTx/>
              <a:buNone/>
            </a:pPr>
            <a:r>
              <a:rPr lang="en-US" dirty="0" smtClean="0"/>
              <a:t>A steel ball of mass </a:t>
            </a:r>
            <a:r>
              <a:rPr lang="en-US" i="1" dirty="0" smtClean="0"/>
              <a:t>m</a:t>
            </a:r>
            <a:r>
              <a:rPr lang="en-US" i="1" baseline="-25000" dirty="0" smtClean="0"/>
              <a:t>1</a:t>
            </a:r>
            <a:r>
              <a:rPr lang="en-US" dirty="0" smtClean="0"/>
              <a:t> = 1.0 kg traveling along a track at a velocity </a:t>
            </a:r>
            <a:r>
              <a:rPr lang="en-US" i="1" dirty="0" smtClean="0"/>
              <a:t>v</a:t>
            </a:r>
            <a:r>
              <a:rPr lang="en-US" i="1" baseline="-25000" dirty="0" smtClean="0"/>
              <a:t>1</a:t>
            </a:r>
            <a:r>
              <a:rPr lang="en-US" dirty="0" smtClean="0"/>
              <a:t> = 4.0 m.s</a:t>
            </a:r>
            <a:r>
              <a:rPr lang="en-US" baseline="30000" dirty="0" smtClean="0"/>
              <a:t>-1</a:t>
            </a:r>
            <a:r>
              <a:rPr lang="en-US" dirty="0" smtClean="0"/>
              <a:t> collides elastically with another stationary steel ball of mass </a:t>
            </a:r>
            <a:r>
              <a:rPr lang="en-US" i="1" dirty="0" smtClean="0"/>
              <a:t>m</a:t>
            </a:r>
            <a:r>
              <a:rPr lang="en-US" i="1" baseline="-25000" dirty="0" smtClean="0"/>
              <a:t>2</a:t>
            </a:r>
            <a:r>
              <a:rPr lang="en-US" baseline="-25000" dirty="0" smtClean="0"/>
              <a:t> </a:t>
            </a:r>
            <a:r>
              <a:rPr lang="en-US" dirty="0" smtClean="0"/>
              <a:t>= 2.0 kg.</a:t>
            </a:r>
            <a:br>
              <a:rPr lang="en-US" dirty="0" smtClean="0"/>
            </a:br>
            <a:r>
              <a:rPr lang="en-US" dirty="0" smtClean="0"/>
              <a:t>What is the kinetic energy of the system before collision?</a:t>
            </a:r>
            <a:br>
              <a:rPr lang="en-US" dirty="0" smtClean="0"/>
            </a:br>
            <a:r>
              <a:rPr lang="en-US" dirty="0" smtClean="0"/>
              <a:t>Note that </a:t>
            </a:r>
            <a:r>
              <a:rPr lang="en-US" i="1" dirty="0" smtClean="0"/>
              <a:t>v</a:t>
            </a:r>
            <a:r>
              <a:rPr lang="en-US" i="1" baseline="-25000" dirty="0" smtClean="0"/>
              <a:t>2</a:t>
            </a:r>
            <a:r>
              <a:rPr lang="en-US" dirty="0" smtClean="0"/>
              <a:t> the initial velocity of the 2.0 kg ball is zero. Let </a:t>
            </a:r>
            <a:r>
              <a:rPr lang="en-US" i="1" dirty="0" smtClean="0"/>
              <a:t>v</a:t>
            </a:r>
            <a:r>
              <a:rPr lang="en-US" i="1" baseline="-25000" dirty="0" smtClean="0"/>
              <a:t>1</a:t>
            </a:r>
            <a:r>
              <a:rPr lang="en-US" dirty="0" smtClean="0"/>
              <a:t> and </a:t>
            </a:r>
            <a:r>
              <a:rPr lang="en-US" i="1" dirty="0" smtClean="0"/>
              <a:t>v</a:t>
            </a:r>
            <a:r>
              <a:rPr lang="en-US" i="1" baseline="-25000" dirty="0" smtClean="0"/>
              <a:t>2</a:t>
            </a:r>
            <a:r>
              <a:rPr lang="en-US" dirty="0" smtClean="0"/>
              <a:t> be the velocities after the collision.</a:t>
            </a:r>
            <a:endParaRPr lang="en-US" b="1" dirty="0" smtClean="0"/>
          </a:p>
        </p:txBody>
      </p:sp>
      <p:sp>
        <p:nvSpPr>
          <p:cNvPr id="7" name="Rectangle 6"/>
          <p:cNvSpPr/>
          <p:nvPr/>
        </p:nvSpPr>
        <p:spPr>
          <a:xfrm>
            <a:off x="0" y="3501008"/>
            <a:ext cx="8460432" cy="461665"/>
          </a:xfrm>
          <a:prstGeom prst="rect">
            <a:avLst/>
          </a:prstGeom>
        </p:spPr>
        <p:txBody>
          <a:bodyPr wrap="square">
            <a:spAutoFit/>
          </a:bodyPr>
          <a:lstStyle/>
          <a:p>
            <a:r>
              <a:rPr lang="en-US" dirty="0" smtClean="0"/>
              <a:t>What is the kinetic energy of the system after the collision?</a:t>
            </a:r>
            <a:endParaRPr lang="en-AU" dirty="0"/>
          </a:p>
        </p:txBody>
      </p:sp>
      <p:sp>
        <p:nvSpPr>
          <p:cNvPr id="8" name="Rectangle 7"/>
          <p:cNvSpPr/>
          <p:nvPr/>
        </p:nvSpPr>
        <p:spPr>
          <a:xfrm>
            <a:off x="0" y="4653136"/>
            <a:ext cx="8820472" cy="461665"/>
          </a:xfrm>
          <a:prstGeom prst="rect">
            <a:avLst/>
          </a:prstGeom>
        </p:spPr>
        <p:txBody>
          <a:bodyPr wrap="square">
            <a:spAutoFit/>
          </a:bodyPr>
          <a:lstStyle/>
          <a:p>
            <a:r>
              <a:rPr lang="en-US" dirty="0" smtClean="0"/>
              <a:t>What is the total momentum of the system before the collision?</a:t>
            </a:r>
            <a:endParaRPr lang="en-AU" dirty="0"/>
          </a:p>
        </p:txBody>
      </p:sp>
      <p:sp>
        <p:nvSpPr>
          <p:cNvPr id="9" name="Rectangle 5"/>
          <p:cNvSpPr>
            <a:spLocks noChangeArrowheads="1"/>
          </p:cNvSpPr>
          <p:nvPr/>
        </p:nvSpPr>
        <p:spPr bwMode="auto">
          <a:xfrm>
            <a:off x="9144000" y="4437112"/>
            <a:ext cx="8245475" cy="757130"/>
          </a:xfrm>
          <a:prstGeom prst="rect">
            <a:avLst/>
          </a:prstGeom>
          <a:solidFill>
            <a:schemeClr val="bg1"/>
          </a:solidFill>
          <a:ln w="9525">
            <a:noFill/>
            <a:miter lim="800000"/>
            <a:headEnd/>
            <a:tailEnd/>
          </a:ln>
        </p:spPr>
        <p:txBody>
          <a:bodyPr>
            <a:spAutoFit/>
          </a:bodyPr>
          <a:lstStyle/>
          <a:p>
            <a:pPr lvl="4">
              <a:lnSpc>
                <a:spcPct val="90000"/>
              </a:lnSpc>
              <a:spcBef>
                <a:spcPct val="20000"/>
              </a:spcBef>
            </a:pPr>
            <a:r>
              <a:rPr lang="en-US" b="1" dirty="0" smtClean="0"/>
              <a:t> </a:t>
            </a:r>
            <a:r>
              <a:rPr lang="en-US" dirty="0"/>
              <a:t>Total momentum </a:t>
            </a:r>
            <a:r>
              <a:rPr lang="en-US" dirty="0" err="1"/>
              <a:t>p</a:t>
            </a:r>
            <a:r>
              <a:rPr lang="en-US" baseline="-25000" dirty="0" err="1"/>
              <a:t>T</a:t>
            </a:r>
            <a:r>
              <a:rPr lang="en-US" dirty="0"/>
              <a:t>= m</a:t>
            </a:r>
            <a:r>
              <a:rPr lang="en-US" baseline="-25000" dirty="0"/>
              <a:t>1</a:t>
            </a:r>
            <a:r>
              <a:rPr lang="en-US" dirty="0"/>
              <a:t>v</a:t>
            </a:r>
            <a:r>
              <a:rPr lang="en-US" baseline="-25000" dirty="0"/>
              <a:t>1</a:t>
            </a:r>
            <a:r>
              <a:rPr lang="en-US" dirty="0"/>
              <a:t> + m</a:t>
            </a:r>
            <a:r>
              <a:rPr lang="en-US" baseline="-25000" dirty="0"/>
              <a:t>2</a:t>
            </a:r>
            <a:r>
              <a:rPr lang="en-US" dirty="0"/>
              <a:t>v</a:t>
            </a:r>
            <a:r>
              <a:rPr lang="en-US" baseline="-25000" dirty="0"/>
              <a:t>2</a:t>
            </a:r>
            <a:r>
              <a:rPr lang="en-US" dirty="0"/>
              <a:t>   = 1 kg x 4 m.s</a:t>
            </a:r>
            <a:r>
              <a:rPr lang="en-US" baseline="30000" dirty="0"/>
              <a:t>-1</a:t>
            </a:r>
            <a:r>
              <a:rPr lang="en-US" dirty="0"/>
              <a:t> + 0   = 4 kg. m.s</a:t>
            </a:r>
            <a:r>
              <a:rPr lang="en-US" baseline="30000" dirty="0"/>
              <a:t>-1</a:t>
            </a:r>
          </a:p>
        </p:txBody>
      </p:sp>
      <p:sp>
        <p:nvSpPr>
          <p:cNvPr id="10" name="Rectangle 9"/>
          <p:cNvSpPr/>
          <p:nvPr/>
        </p:nvSpPr>
        <p:spPr>
          <a:xfrm>
            <a:off x="0" y="5589240"/>
            <a:ext cx="9144000" cy="461665"/>
          </a:xfrm>
          <a:prstGeom prst="rect">
            <a:avLst/>
          </a:prstGeom>
        </p:spPr>
        <p:txBody>
          <a:bodyPr wrap="square">
            <a:spAutoFit/>
          </a:bodyPr>
          <a:lstStyle/>
          <a:p>
            <a:r>
              <a:rPr lang="en-US" dirty="0" smtClean="0"/>
              <a:t>What is the total momentum of the system after the collision?</a:t>
            </a:r>
            <a:endParaRPr lang="en-AU" dirty="0"/>
          </a:p>
        </p:txBody>
      </p:sp>
      <p:sp>
        <p:nvSpPr>
          <p:cNvPr id="11" name="Rectangle 6"/>
          <p:cNvSpPr>
            <a:spLocks noChangeArrowheads="1"/>
          </p:cNvSpPr>
          <p:nvPr/>
        </p:nvSpPr>
        <p:spPr bwMode="auto">
          <a:xfrm>
            <a:off x="9144000" y="5805264"/>
            <a:ext cx="5004575" cy="830997"/>
          </a:xfrm>
          <a:prstGeom prst="rect">
            <a:avLst/>
          </a:prstGeom>
          <a:solidFill>
            <a:schemeClr val="bg1"/>
          </a:solidFill>
          <a:ln w="9525">
            <a:noFill/>
            <a:miter lim="800000"/>
            <a:headEnd/>
            <a:tailEnd/>
          </a:ln>
        </p:spPr>
        <p:txBody>
          <a:bodyPr wrap="none">
            <a:spAutoFit/>
          </a:bodyPr>
          <a:lstStyle/>
          <a:p>
            <a:r>
              <a:rPr lang="en-US" b="1" dirty="0" smtClean="0"/>
              <a:t> </a:t>
            </a:r>
            <a:r>
              <a:rPr lang="en-US" dirty="0"/>
              <a:t>Momentum is conserved, </a:t>
            </a:r>
          </a:p>
          <a:p>
            <a:r>
              <a:rPr lang="en-US" dirty="0"/>
              <a:t>thus   Total momentum </a:t>
            </a:r>
            <a:r>
              <a:rPr lang="en-US" dirty="0" err="1"/>
              <a:t>p</a:t>
            </a:r>
            <a:r>
              <a:rPr lang="en-US" baseline="-25000" dirty="0" err="1"/>
              <a:t>T</a:t>
            </a:r>
            <a:r>
              <a:rPr lang="en-US" dirty="0"/>
              <a:t> = 4 kg. m.s</a:t>
            </a:r>
            <a:r>
              <a:rPr lang="en-US" baseline="300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4913 0.00787 L -0.64774 0.07083 " pathEditMode="relative" rAng="0" ptsTypes="AA">
                                      <p:cBhvr>
                                        <p:cTn id="6" dur="2000" fill="hold"/>
                                        <p:tgtEl>
                                          <p:spTgt spid="293896"/>
                                        </p:tgtEl>
                                        <p:attrNameLst>
                                          <p:attrName>ppt_x</p:attrName>
                                          <p:attrName>ppt_y</p:attrName>
                                        </p:attrNameLst>
                                      </p:cBhvr>
                                      <p:rCtr x="-299" y="31"/>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5.55556E-7 -2.22222E-6 L -0.97049 0.08935 " pathEditMode="relative" rAng="0" ptsTypes="AA">
                                      <p:cBhvr>
                                        <p:cTn id="10" dur="2000" fill="hold"/>
                                        <p:tgtEl>
                                          <p:spTgt spid="293890"/>
                                        </p:tgtEl>
                                        <p:attrNameLst>
                                          <p:attrName>ppt_x</p:attrName>
                                          <p:attrName>ppt_y</p:attrName>
                                        </p:attrNameLst>
                                      </p:cBhvr>
                                      <p:rCtr x="-485" y="45"/>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1.94444E-6 -3.33333E-6 L -1.13993 0.08148 " pathEditMode="relative" rAng="0" ptsTypes="AA">
                                      <p:cBhvr>
                                        <p:cTn id="14" dur="2000" fill="hold"/>
                                        <p:tgtEl>
                                          <p:spTgt spid="9"/>
                                        </p:tgtEl>
                                        <p:attrNameLst>
                                          <p:attrName>ppt_x</p:attrName>
                                          <p:attrName>ppt_y</p:attrName>
                                        </p:attrNameLst>
                                      </p:cBhvr>
                                      <p:rCtr x="-570" y="41"/>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05556E-6 -1.48148E-6 L -0.93819 0.03449 " pathEditMode="relative" rAng="0" ptsTypes="AA">
                                      <p:cBhvr>
                                        <p:cTn id="18" dur="2000" fill="hold"/>
                                        <p:tgtEl>
                                          <p:spTgt spid="11"/>
                                        </p:tgtEl>
                                        <p:attrNameLst>
                                          <p:attrName>ppt_x</p:attrName>
                                          <p:attrName>ppt_y</p:attrName>
                                        </p:attrNameLst>
                                      </p:cBhvr>
                                      <p:rCtr x="-469" y="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6" grpId="0" animBg="1"/>
      <p:bldP spid="293890" grpId="0" animBg="1"/>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7772400" cy="908050"/>
          </a:xfrm>
        </p:spPr>
        <p:txBody>
          <a:bodyPr/>
          <a:lstStyle/>
          <a:p>
            <a:pPr eaLnBrk="1" hangingPunct="1"/>
            <a:r>
              <a:rPr lang="en-AU" smtClean="0"/>
              <a:t>Newtons cradle</a:t>
            </a:r>
            <a:endParaRPr lang="en-US" smtClean="0"/>
          </a:p>
        </p:txBody>
      </p:sp>
      <p:pic>
        <p:nvPicPr>
          <p:cNvPr id="299012" name="Newtonscradle.mp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765175"/>
            <a:ext cx="9144000" cy="6072188"/>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90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99012"/>
                                        </p:tgtEl>
                                      </p:cBhvr>
                                    </p:cmd>
                                  </p:childTnLst>
                                </p:cTn>
                              </p:par>
                            </p:childTnLst>
                          </p:cTn>
                        </p:par>
                      </p:childTnLst>
                    </p:cTn>
                  </p:par>
                </p:childTnLst>
              </p:cTn>
              <p:nextCondLst>
                <p:cond evt="onClick" delay="0">
                  <p:tgtEl>
                    <p:spTgt spid="299012"/>
                  </p:tgtEl>
                </p:cond>
              </p:nextCondLst>
            </p:seq>
            <p:video>
              <p:cMediaNode>
                <p:cTn id="7" fill="hold" display="0">
                  <p:stCondLst>
                    <p:cond delay="indefinite"/>
                  </p:stCondLst>
                  <p:endCondLst>
                    <p:cond evt="onNext" delay="0">
                      <p:tgtEl>
                        <p:sldTgt/>
                      </p:tgtEl>
                    </p:cond>
                    <p:cond evt="onPrev" delay="0">
                      <p:tgtEl>
                        <p:sldTgt/>
                      </p:tgtEl>
                    </p:cond>
                  </p:endCondLst>
                </p:cTn>
                <p:tgtEl>
                  <p:spTgt spid="299012"/>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9"/>
          <p:cNvGraphicFramePr>
            <a:graphicFrameLocks noChangeAspect="1"/>
          </p:cNvGraphicFramePr>
          <p:nvPr>
            <p:ph/>
          </p:nvPr>
        </p:nvGraphicFramePr>
        <p:xfrm>
          <a:off x="0" y="1268413"/>
          <a:ext cx="9144000" cy="5589587"/>
        </p:xfrm>
        <a:graphic>
          <a:graphicData uri="http://schemas.openxmlformats.org/presentationml/2006/ole">
            <p:oleObj spid="_x0000_s9218" name="Equation" r:id="rId4" imgW="4063680" imgH="2844720" progId="Equation.3">
              <p:embed/>
            </p:oleObj>
          </a:graphicData>
        </a:graphic>
      </p:graphicFrame>
      <p:pic>
        <p:nvPicPr>
          <p:cNvPr id="9219" name="Picture 11" descr="newtoncradle1"/>
          <p:cNvPicPr>
            <a:picLocks noChangeAspect="1" noChangeArrowheads="1"/>
          </p:cNvPicPr>
          <p:nvPr/>
        </p:nvPicPr>
        <p:blipFill>
          <a:blip r:embed="rId5" cstate="print"/>
          <a:srcRect/>
          <a:stretch>
            <a:fillRect/>
          </a:stretch>
        </p:blipFill>
        <p:spPr bwMode="auto">
          <a:xfrm>
            <a:off x="0" y="0"/>
            <a:ext cx="9144000" cy="1341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0" y="0"/>
            <a:ext cx="7772400" cy="1143000"/>
          </a:xfrm>
        </p:spPr>
        <p:txBody>
          <a:bodyPr/>
          <a:lstStyle/>
          <a:p>
            <a:pPr eaLnBrk="1" hangingPunct="1"/>
            <a:r>
              <a:rPr lang="en-AU" sz="4000" smtClean="0">
                <a:solidFill>
                  <a:srgbClr val="000099"/>
                </a:solidFill>
              </a:rPr>
              <a:t>Centre of mass</a:t>
            </a:r>
          </a:p>
        </p:txBody>
      </p:sp>
      <p:sp>
        <p:nvSpPr>
          <p:cNvPr id="10245" name="Rectangle 4"/>
          <p:cNvSpPr>
            <a:spLocks noChangeArrowheads="1"/>
          </p:cNvSpPr>
          <p:nvPr/>
        </p:nvSpPr>
        <p:spPr bwMode="auto">
          <a:xfrm>
            <a:off x="3243263" y="3233738"/>
            <a:ext cx="9144000" cy="0"/>
          </a:xfrm>
          <a:prstGeom prst="rect">
            <a:avLst/>
          </a:prstGeom>
          <a:noFill/>
          <a:ln w="9525">
            <a:noFill/>
            <a:miter lim="800000"/>
            <a:headEnd/>
            <a:tailEnd/>
          </a:ln>
        </p:spPr>
        <p:txBody>
          <a:bodyPr>
            <a:spAutoFit/>
          </a:bodyPr>
          <a:lstStyle/>
          <a:p>
            <a:endParaRPr lang="en-AU"/>
          </a:p>
        </p:txBody>
      </p:sp>
      <p:sp>
        <p:nvSpPr>
          <p:cNvPr id="10246" name="Text Box 7"/>
          <p:cNvSpPr txBox="1">
            <a:spLocks noChangeArrowheads="1"/>
          </p:cNvSpPr>
          <p:nvPr/>
        </p:nvSpPr>
        <p:spPr bwMode="auto">
          <a:xfrm>
            <a:off x="0" y="1052513"/>
            <a:ext cx="8642350" cy="1800225"/>
          </a:xfrm>
          <a:prstGeom prst="rect">
            <a:avLst/>
          </a:prstGeom>
          <a:noFill/>
          <a:ln w="9525">
            <a:noFill/>
            <a:miter lim="800000"/>
            <a:headEnd/>
            <a:tailEnd/>
          </a:ln>
        </p:spPr>
        <p:txBody>
          <a:bodyPr>
            <a:spAutoFit/>
          </a:bodyPr>
          <a:lstStyle/>
          <a:p>
            <a:pPr>
              <a:spcBef>
                <a:spcPct val="50000"/>
              </a:spcBef>
            </a:pPr>
            <a:r>
              <a:rPr lang="en-AU" sz="2800"/>
              <a:t>The </a:t>
            </a:r>
            <a:r>
              <a:rPr lang="en-AU" sz="2800" b="1"/>
              <a:t>centre of mass</a:t>
            </a:r>
            <a:r>
              <a:rPr lang="en-AU" sz="2800"/>
              <a:t> is a mass-weighted average position of the particles in a system. In a uniform gravitational field it is the same as the centre of gravity (which is a single point at which the gravitational force can be considered to act). </a:t>
            </a:r>
          </a:p>
        </p:txBody>
      </p:sp>
      <p:sp>
        <p:nvSpPr>
          <p:cNvPr id="10247" name="Rectangle 10"/>
          <p:cNvSpPr>
            <a:spLocks noChangeArrowheads="1"/>
          </p:cNvSpPr>
          <p:nvPr/>
        </p:nvSpPr>
        <p:spPr bwMode="auto">
          <a:xfrm>
            <a:off x="3376613" y="3100388"/>
            <a:ext cx="9144000" cy="0"/>
          </a:xfrm>
          <a:prstGeom prst="rect">
            <a:avLst/>
          </a:prstGeom>
          <a:noFill/>
          <a:ln w="9525">
            <a:noFill/>
            <a:miter lim="800000"/>
            <a:headEnd/>
            <a:tailEnd/>
          </a:ln>
        </p:spPr>
        <p:txBody>
          <a:bodyPr>
            <a:spAutoFit/>
          </a:bodyPr>
          <a:lstStyle/>
          <a:p>
            <a:endParaRPr lang="en-AU"/>
          </a:p>
        </p:txBody>
      </p:sp>
      <p:sp>
        <p:nvSpPr>
          <p:cNvPr id="10248" name="Rectangle 12"/>
          <p:cNvSpPr>
            <a:spLocks noChangeArrowheads="1"/>
          </p:cNvSpPr>
          <p:nvPr/>
        </p:nvSpPr>
        <p:spPr bwMode="auto">
          <a:xfrm>
            <a:off x="3309938" y="3100388"/>
            <a:ext cx="9144000" cy="0"/>
          </a:xfrm>
          <a:prstGeom prst="rect">
            <a:avLst/>
          </a:prstGeom>
          <a:noFill/>
          <a:ln w="9525">
            <a:noFill/>
            <a:miter lim="800000"/>
            <a:headEnd/>
            <a:tailEnd/>
          </a:ln>
        </p:spPr>
        <p:txBody>
          <a:bodyPr>
            <a:spAutoFit/>
          </a:bodyPr>
          <a:lstStyle/>
          <a:p>
            <a:endParaRPr lang="en-AU"/>
          </a:p>
        </p:txBody>
      </p:sp>
      <p:graphicFrame>
        <p:nvGraphicFramePr>
          <p:cNvPr id="10242" name="Object 1024"/>
          <p:cNvGraphicFramePr>
            <a:graphicFrameLocks noChangeAspect="1"/>
          </p:cNvGraphicFramePr>
          <p:nvPr/>
        </p:nvGraphicFramePr>
        <p:xfrm>
          <a:off x="755650" y="2997200"/>
          <a:ext cx="5832475" cy="1519238"/>
        </p:xfrm>
        <a:graphic>
          <a:graphicData uri="http://schemas.openxmlformats.org/presentationml/2006/ole">
            <p:oleObj spid="_x0000_s10242" r:id="rId4" imgW="2527300" imgH="660400" progId="Equation.3">
              <p:embed/>
            </p:oleObj>
          </a:graphicData>
        </a:graphic>
      </p:graphicFrame>
      <p:sp>
        <p:nvSpPr>
          <p:cNvPr id="10249" name="Text Box 13"/>
          <p:cNvSpPr txBox="1">
            <a:spLocks noChangeArrowheads="1"/>
          </p:cNvSpPr>
          <p:nvPr/>
        </p:nvSpPr>
        <p:spPr bwMode="auto">
          <a:xfrm>
            <a:off x="468313" y="4581525"/>
            <a:ext cx="6950075" cy="519113"/>
          </a:xfrm>
          <a:prstGeom prst="rect">
            <a:avLst/>
          </a:prstGeom>
          <a:noFill/>
          <a:ln w="9525">
            <a:noFill/>
            <a:miter lim="800000"/>
            <a:headEnd/>
            <a:tailEnd/>
          </a:ln>
        </p:spPr>
        <p:txBody>
          <a:bodyPr>
            <a:spAutoFit/>
          </a:bodyPr>
          <a:lstStyle/>
          <a:p>
            <a:pPr>
              <a:spcBef>
                <a:spcPct val="50000"/>
              </a:spcBef>
            </a:pPr>
            <a:r>
              <a:rPr lang="en-AU" sz="2800"/>
              <a:t>And similarly the y cm can be found-</a:t>
            </a:r>
          </a:p>
        </p:txBody>
      </p:sp>
      <p:graphicFrame>
        <p:nvGraphicFramePr>
          <p:cNvPr id="10243" name="Object 1025"/>
          <p:cNvGraphicFramePr>
            <a:graphicFrameLocks noChangeAspect="1"/>
          </p:cNvGraphicFramePr>
          <p:nvPr>
            <p:ph idx="1"/>
          </p:nvPr>
        </p:nvGraphicFramePr>
        <p:xfrm>
          <a:off x="827088" y="5222875"/>
          <a:ext cx="5832475" cy="1579563"/>
        </p:xfrm>
        <a:graphic>
          <a:graphicData uri="http://schemas.openxmlformats.org/presentationml/2006/ole">
            <p:oleObj spid="_x0000_s10243" name="Equation" r:id="rId5" imgW="2438280" imgH="66024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0" y="0"/>
            <a:ext cx="7772400" cy="1143000"/>
          </a:xfrm>
        </p:spPr>
        <p:txBody>
          <a:bodyPr/>
          <a:lstStyle/>
          <a:p>
            <a:pPr eaLnBrk="1" hangingPunct="1"/>
            <a:r>
              <a:rPr lang="en-AU" sz="4000" smtClean="0"/>
              <a:t>Example CoM. Find the CoM in the x and y directions</a:t>
            </a:r>
          </a:p>
        </p:txBody>
      </p:sp>
      <p:graphicFrame>
        <p:nvGraphicFramePr>
          <p:cNvPr id="11266" name="Object 6"/>
          <p:cNvGraphicFramePr>
            <a:graphicFrameLocks noChangeAspect="1"/>
          </p:cNvGraphicFramePr>
          <p:nvPr>
            <p:ph sz="half" idx="1"/>
          </p:nvPr>
        </p:nvGraphicFramePr>
        <p:xfrm>
          <a:off x="250825" y="1268413"/>
          <a:ext cx="5761038" cy="3594100"/>
        </p:xfrm>
        <a:graphic>
          <a:graphicData uri="http://schemas.openxmlformats.org/presentationml/2006/ole">
            <p:oleObj spid="_x0000_s11266" name="Chart" r:id="rId4" imgW="7115251" imgH="4438802" progId="MSGraph.Chart.8">
              <p:embed followColorScheme="full"/>
            </p:oleObj>
          </a:graphicData>
        </a:graphic>
      </p:graphicFrame>
      <p:graphicFrame>
        <p:nvGraphicFramePr>
          <p:cNvPr id="279560" name="Object 8"/>
          <p:cNvGraphicFramePr>
            <a:graphicFrameLocks noChangeAspect="1"/>
          </p:cNvGraphicFramePr>
          <p:nvPr>
            <p:ph sz="quarter" idx="2"/>
          </p:nvPr>
        </p:nvGraphicFramePr>
        <p:xfrm>
          <a:off x="9144000" y="4911725"/>
          <a:ext cx="4213225" cy="1646238"/>
        </p:xfrm>
        <a:graphic>
          <a:graphicData uri="http://schemas.openxmlformats.org/presentationml/2006/ole">
            <p:oleObj spid="_x0000_s11267" name="Equation" r:id="rId5" imgW="2730240" imgH="1066680" progId="Equation.3">
              <p:embed/>
            </p:oleObj>
          </a:graphicData>
        </a:graphic>
      </p:graphicFrame>
      <p:graphicFrame>
        <p:nvGraphicFramePr>
          <p:cNvPr id="279562" name="Object 10"/>
          <p:cNvGraphicFramePr>
            <a:graphicFrameLocks noChangeAspect="1"/>
          </p:cNvGraphicFramePr>
          <p:nvPr>
            <p:ph sz="quarter" idx="3"/>
          </p:nvPr>
        </p:nvGraphicFramePr>
        <p:xfrm>
          <a:off x="9144000" y="1879600"/>
          <a:ext cx="4068763" cy="1597025"/>
        </p:xfrm>
        <a:graphic>
          <a:graphicData uri="http://schemas.openxmlformats.org/presentationml/2006/ole">
            <p:oleObj spid="_x0000_s11268" name="Equation" r:id="rId6" imgW="2717640" imgH="1066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6 2.36246E-6 L -0.45469 -0.01641 " pathEditMode="relative" rAng="0" ptsTypes="AA">
                                      <p:cBhvr>
                                        <p:cTn id="6" dur="2000" fill="hold"/>
                                        <p:tgtEl>
                                          <p:spTgt spid="279562"/>
                                        </p:tgtEl>
                                        <p:attrNameLst>
                                          <p:attrName>ppt_x</p:attrName>
                                          <p:attrName>ppt_y</p:attrName>
                                        </p:attrNameLst>
                                      </p:cBhvr>
                                      <p:rCtr x="-227" y="-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94444E-6 -1.45631E-6 L -0.48628 -0.01063 " pathEditMode="relative" rAng="0" ptsTypes="AA">
                                      <p:cBhvr>
                                        <p:cTn id="10" dur="2000" fill="hold"/>
                                        <p:tgtEl>
                                          <p:spTgt spid="279560"/>
                                        </p:tgtEl>
                                        <p:attrNameLst>
                                          <p:attrName>ppt_x</p:attrName>
                                          <p:attrName>ppt_y</p:attrName>
                                        </p:attrNameLst>
                                      </p:cBhvr>
                                      <p:rCtr x="-243"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 y="0"/>
            <a:ext cx="5508104" cy="908050"/>
          </a:xfrm>
        </p:spPr>
        <p:txBody>
          <a:bodyPr/>
          <a:lstStyle/>
          <a:p>
            <a:pPr eaLnBrk="1" hangingPunct="1"/>
            <a:r>
              <a:rPr lang="en-AU" sz="3200" dirty="0" smtClean="0">
                <a:solidFill>
                  <a:srgbClr val="000099"/>
                </a:solidFill>
              </a:rPr>
              <a:t>Example 8.14 Centre of mass</a:t>
            </a:r>
          </a:p>
        </p:txBody>
      </p:sp>
      <p:sp>
        <p:nvSpPr>
          <p:cNvPr id="29699" name="Rectangle 3"/>
          <p:cNvSpPr>
            <a:spLocks noChangeArrowheads="1"/>
          </p:cNvSpPr>
          <p:nvPr/>
        </p:nvSpPr>
        <p:spPr bwMode="auto">
          <a:xfrm>
            <a:off x="3243263" y="3233738"/>
            <a:ext cx="9144000" cy="0"/>
          </a:xfrm>
          <a:prstGeom prst="rect">
            <a:avLst/>
          </a:prstGeom>
          <a:noFill/>
          <a:ln w="9525">
            <a:noFill/>
            <a:miter lim="800000"/>
            <a:headEnd/>
            <a:tailEnd/>
          </a:ln>
        </p:spPr>
        <p:txBody>
          <a:bodyPr>
            <a:spAutoFit/>
          </a:bodyPr>
          <a:lstStyle/>
          <a:p>
            <a:endParaRPr lang="en-AU"/>
          </a:p>
        </p:txBody>
      </p:sp>
      <p:sp>
        <p:nvSpPr>
          <p:cNvPr id="29700" name="Rectangle 4"/>
          <p:cNvSpPr>
            <a:spLocks noChangeArrowheads="1"/>
          </p:cNvSpPr>
          <p:nvPr/>
        </p:nvSpPr>
        <p:spPr bwMode="auto">
          <a:xfrm>
            <a:off x="3376613" y="3100388"/>
            <a:ext cx="9144000" cy="0"/>
          </a:xfrm>
          <a:prstGeom prst="rect">
            <a:avLst/>
          </a:prstGeom>
          <a:noFill/>
          <a:ln w="9525">
            <a:noFill/>
            <a:miter lim="800000"/>
            <a:headEnd/>
            <a:tailEnd/>
          </a:ln>
        </p:spPr>
        <p:txBody>
          <a:bodyPr>
            <a:spAutoFit/>
          </a:bodyPr>
          <a:lstStyle/>
          <a:p>
            <a:endParaRPr lang="en-AU"/>
          </a:p>
        </p:txBody>
      </p:sp>
      <p:sp>
        <p:nvSpPr>
          <p:cNvPr id="29701" name="Rectangle 6"/>
          <p:cNvSpPr>
            <a:spLocks noChangeArrowheads="1"/>
          </p:cNvSpPr>
          <p:nvPr/>
        </p:nvSpPr>
        <p:spPr bwMode="auto">
          <a:xfrm>
            <a:off x="3467100" y="3205163"/>
            <a:ext cx="9144000" cy="0"/>
          </a:xfrm>
          <a:prstGeom prst="rect">
            <a:avLst/>
          </a:prstGeom>
          <a:noFill/>
          <a:ln w="9525">
            <a:noFill/>
            <a:miter lim="800000"/>
            <a:headEnd/>
            <a:tailEnd/>
          </a:ln>
        </p:spPr>
        <p:txBody>
          <a:bodyPr>
            <a:spAutoFit/>
          </a:bodyPr>
          <a:lstStyle/>
          <a:p>
            <a:endParaRPr lang="en-AU"/>
          </a:p>
        </p:txBody>
      </p:sp>
      <p:sp>
        <p:nvSpPr>
          <p:cNvPr id="29702" name="Rectangle 8"/>
          <p:cNvSpPr>
            <a:spLocks noChangeArrowheads="1"/>
          </p:cNvSpPr>
          <p:nvPr/>
        </p:nvSpPr>
        <p:spPr bwMode="auto">
          <a:xfrm>
            <a:off x="3967163" y="3319463"/>
            <a:ext cx="9144000" cy="0"/>
          </a:xfrm>
          <a:prstGeom prst="rect">
            <a:avLst/>
          </a:prstGeom>
          <a:noFill/>
          <a:ln w="9525">
            <a:noFill/>
            <a:miter lim="800000"/>
            <a:headEnd/>
            <a:tailEnd/>
          </a:ln>
        </p:spPr>
        <p:txBody>
          <a:bodyPr>
            <a:spAutoFit/>
          </a:bodyPr>
          <a:lstStyle/>
          <a:p>
            <a:endParaRPr lang="en-AU"/>
          </a:p>
        </p:txBody>
      </p:sp>
      <p:sp>
        <p:nvSpPr>
          <p:cNvPr id="29703" name="Rectangle 10"/>
          <p:cNvSpPr>
            <a:spLocks noChangeArrowheads="1"/>
          </p:cNvSpPr>
          <p:nvPr/>
        </p:nvSpPr>
        <p:spPr bwMode="auto">
          <a:xfrm>
            <a:off x="3467100" y="3300413"/>
            <a:ext cx="9144000" cy="0"/>
          </a:xfrm>
          <a:prstGeom prst="rect">
            <a:avLst/>
          </a:prstGeom>
          <a:noFill/>
          <a:ln w="9525">
            <a:noFill/>
            <a:miter lim="800000"/>
            <a:headEnd/>
            <a:tailEnd/>
          </a:ln>
        </p:spPr>
        <p:txBody>
          <a:bodyPr>
            <a:spAutoFit/>
          </a:bodyPr>
          <a:lstStyle/>
          <a:p>
            <a:endParaRPr lang="en-AU"/>
          </a:p>
        </p:txBody>
      </p:sp>
      <p:pic>
        <p:nvPicPr>
          <p:cNvPr id="29704" name="Picture 12" descr="08_20"/>
          <p:cNvPicPr>
            <a:picLocks noChangeAspect="1" noChangeArrowheads="1"/>
          </p:cNvPicPr>
          <p:nvPr/>
        </p:nvPicPr>
        <p:blipFill>
          <a:blip r:embed="rId4" cstate="print"/>
          <a:srcRect/>
          <a:stretch>
            <a:fillRect/>
          </a:stretch>
        </p:blipFill>
        <p:spPr bwMode="auto">
          <a:xfrm>
            <a:off x="5508104" y="0"/>
            <a:ext cx="3511155" cy="3350890"/>
          </a:xfrm>
          <a:prstGeom prst="rect">
            <a:avLst/>
          </a:prstGeom>
          <a:noFill/>
          <a:ln w="9525">
            <a:noFill/>
            <a:miter lim="800000"/>
            <a:headEnd/>
            <a:tailEnd/>
          </a:ln>
        </p:spPr>
      </p:pic>
      <p:sp>
        <p:nvSpPr>
          <p:cNvPr id="29705" name="Text Box 13"/>
          <p:cNvSpPr txBox="1">
            <a:spLocks noChangeArrowheads="1"/>
          </p:cNvSpPr>
          <p:nvPr/>
        </p:nvSpPr>
        <p:spPr bwMode="auto">
          <a:xfrm>
            <a:off x="1" y="787400"/>
            <a:ext cx="5508103" cy="2677656"/>
          </a:xfrm>
          <a:prstGeom prst="rect">
            <a:avLst/>
          </a:prstGeom>
          <a:noFill/>
          <a:ln w="9525">
            <a:noFill/>
            <a:miter lim="800000"/>
            <a:headEnd/>
            <a:tailEnd/>
          </a:ln>
        </p:spPr>
        <p:txBody>
          <a:bodyPr wrap="square">
            <a:spAutoFit/>
          </a:bodyPr>
          <a:lstStyle/>
          <a:p>
            <a:pPr>
              <a:spcBef>
                <a:spcPct val="50000"/>
              </a:spcBef>
            </a:pPr>
            <a:r>
              <a:rPr lang="en-AU" dirty="0"/>
              <a:t>The diagram shows a simple model of the structure of a water molecule. The separation between the centre of atoms is d = 9.57 x 10</a:t>
            </a:r>
            <a:r>
              <a:rPr lang="en-AU" baseline="30000" dirty="0"/>
              <a:t>-11</a:t>
            </a:r>
            <a:r>
              <a:rPr lang="en-AU" dirty="0"/>
              <a:t>m. Each hydrogen atom has mass 1.0 u, and the oxygen atom has mass 16.0 u. Using the coordinate system shown, find the position of the centre of mass</a:t>
            </a:r>
          </a:p>
        </p:txBody>
      </p:sp>
      <p:graphicFrame>
        <p:nvGraphicFramePr>
          <p:cNvPr id="66561" name="Object 5"/>
          <p:cNvGraphicFramePr>
            <a:graphicFrameLocks noChangeAspect="1"/>
          </p:cNvGraphicFramePr>
          <p:nvPr/>
        </p:nvGraphicFramePr>
        <p:xfrm>
          <a:off x="9082088" y="3500438"/>
          <a:ext cx="6189662" cy="3357562"/>
        </p:xfrm>
        <a:graphic>
          <a:graphicData uri="http://schemas.openxmlformats.org/presentationml/2006/ole">
            <p:oleObj spid="_x0000_s66561" name="Equation" r:id="rId5" imgW="3746160" imgH="20318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4.44444E-6 L -0.89965 0.00973 " pathEditMode="relative" rAng="0" ptsTypes="AA">
                                      <p:cBhvr>
                                        <p:cTn id="6" dur="2000" fill="hold"/>
                                        <p:tgtEl>
                                          <p:spTgt spid="66561"/>
                                        </p:tgtEl>
                                        <p:attrNameLst>
                                          <p:attrName>ppt_x</p:attrName>
                                          <p:attrName>ppt_y</p:attrName>
                                        </p:attrNameLst>
                                      </p:cBhvr>
                                      <p:rCtr x="-450"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609600"/>
            <a:ext cx="8642350" cy="1143000"/>
          </a:xfrm>
        </p:spPr>
        <p:txBody>
          <a:bodyPr/>
          <a:lstStyle/>
          <a:p>
            <a:pPr eaLnBrk="1" hangingPunct="1"/>
            <a:r>
              <a:rPr lang="en-US" sz="3600" smtClean="0"/>
              <a:t>Center of Mass</a:t>
            </a:r>
            <a:br>
              <a:rPr lang="en-US" sz="3600" smtClean="0"/>
            </a:br>
            <a:r>
              <a:rPr lang="en-US" sz="3600" smtClean="0"/>
              <a:t>This “Roller limbo” comes from the island of Trinidad- where people have to bend over backwards to pass under the bar</a:t>
            </a:r>
          </a:p>
        </p:txBody>
      </p:sp>
      <p:pic>
        <p:nvPicPr>
          <p:cNvPr id="30723" name="Picture 3" descr="contortionlimber"/>
          <p:cNvPicPr>
            <a:picLocks noChangeAspect="1" noChangeArrowheads="1"/>
          </p:cNvPicPr>
          <p:nvPr/>
        </p:nvPicPr>
        <p:blipFill>
          <a:blip r:embed="rId3" cstate="print"/>
          <a:srcRect/>
          <a:stretch>
            <a:fillRect/>
          </a:stretch>
        </p:blipFill>
        <p:spPr bwMode="auto">
          <a:xfrm>
            <a:off x="395288" y="2303463"/>
            <a:ext cx="7777162" cy="4554537"/>
          </a:xfrm>
          <a:prstGeom prst="rect">
            <a:avLst/>
          </a:prstGeom>
          <a:noFill/>
          <a:ln w="9525">
            <a:noFill/>
            <a:miter lim="800000"/>
            <a:headEnd/>
            <a:tailEnd/>
          </a:ln>
        </p:spPr>
      </p:pic>
      <p:pic>
        <p:nvPicPr>
          <p:cNvPr id="254980" name="Picture 4" descr="winecooler"/>
          <p:cNvPicPr>
            <a:picLocks noGrp="1" noChangeAspect="1" noChangeArrowheads="1"/>
          </p:cNvPicPr>
          <p:nvPr>
            <p:ph idx="1"/>
          </p:nvPr>
        </p:nvPicPr>
        <p:blipFill>
          <a:blip r:embed="rId4" cstate="print"/>
          <a:srcRect/>
          <a:stretch>
            <a:fillRect/>
          </a:stretch>
        </p:blipFill>
        <p:spPr>
          <a:xfrm>
            <a:off x="9144000" y="642938"/>
            <a:ext cx="9324975" cy="6215062"/>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11111E-6 -4.42745E-6 L -1.0059 -0.01159 " pathEditMode="relative" rAng="0" ptsTypes="AA">
                                      <p:cBhvr>
                                        <p:cTn id="6" dur="2000" fill="hold"/>
                                        <p:tgtEl>
                                          <p:spTgt spid="254980"/>
                                        </p:tgtEl>
                                        <p:attrNameLst>
                                          <p:attrName>ppt_x</p:attrName>
                                          <p:attrName>ppt_y</p:attrName>
                                        </p:attrNameLst>
                                      </p:cBhvr>
                                      <p:rCtr x="-503"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sz="half" idx="1"/>
          </p:nvPr>
        </p:nvSpPr>
        <p:spPr>
          <a:xfrm>
            <a:off x="539750" y="1125538"/>
            <a:ext cx="7918450" cy="2311400"/>
          </a:xfrm>
        </p:spPr>
        <p:txBody>
          <a:bodyPr/>
          <a:lstStyle/>
          <a:p>
            <a:pPr eaLnBrk="1" hangingPunct="1">
              <a:buFontTx/>
              <a:buNone/>
            </a:pPr>
            <a:r>
              <a:rPr lang="en-AU" dirty="0" smtClean="0"/>
              <a:t>Find the impulse of a 750 g hammer hitting a nail at 2 m/s.</a:t>
            </a:r>
          </a:p>
          <a:p>
            <a:pPr eaLnBrk="1" hangingPunct="1">
              <a:buFontTx/>
              <a:buNone/>
            </a:pPr>
            <a:r>
              <a:rPr lang="en-AU" dirty="0" smtClean="0"/>
              <a:t>Does the length of time the hammer acts on the  nail effect the magnitude of the impulse J</a:t>
            </a:r>
          </a:p>
        </p:txBody>
      </p:sp>
      <p:sp>
        <p:nvSpPr>
          <p:cNvPr id="1029" name="Rectangle 3"/>
          <p:cNvSpPr>
            <a:spLocks noChangeArrowheads="1"/>
          </p:cNvSpPr>
          <p:nvPr/>
        </p:nvSpPr>
        <p:spPr bwMode="auto">
          <a:xfrm>
            <a:off x="3919538" y="2781300"/>
            <a:ext cx="9144000" cy="0"/>
          </a:xfrm>
          <a:prstGeom prst="rect">
            <a:avLst/>
          </a:prstGeom>
          <a:noFill/>
          <a:ln w="9525">
            <a:noFill/>
            <a:miter lim="800000"/>
            <a:headEnd/>
            <a:tailEnd/>
          </a:ln>
        </p:spPr>
        <p:txBody>
          <a:bodyPr>
            <a:spAutoFit/>
          </a:bodyPr>
          <a:lstStyle/>
          <a:p>
            <a:endParaRPr lang="en-AU"/>
          </a:p>
        </p:txBody>
      </p:sp>
      <p:sp>
        <p:nvSpPr>
          <p:cNvPr id="1030" name="Rectangle 4"/>
          <p:cNvSpPr>
            <a:spLocks noChangeArrowheads="1"/>
          </p:cNvSpPr>
          <p:nvPr/>
        </p:nvSpPr>
        <p:spPr bwMode="auto">
          <a:xfrm>
            <a:off x="179388" y="0"/>
            <a:ext cx="4105275" cy="1143000"/>
          </a:xfrm>
          <a:prstGeom prst="rect">
            <a:avLst/>
          </a:prstGeom>
          <a:noFill/>
          <a:ln w="9525">
            <a:noFill/>
            <a:miter lim="800000"/>
            <a:headEnd/>
            <a:tailEnd/>
          </a:ln>
        </p:spPr>
        <p:txBody>
          <a:bodyPr anchor="ctr"/>
          <a:lstStyle/>
          <a:p>
            <a:pPr algn="ctr"/>
            <a:r>
              <a:rPr lang="en-AU" sz="4400">
                <a:solidFill>
                  <a:schemeClr val="tx2"/>
                </a:solidFill>
              </a:rPr>
              <a:t>Review</a:t>
            </a:r>
          </a:p>
        </p:txBody>
      </p:sp>
      <p:graphicFrame>
        <p:nvGraphicFramePr>
          <p:cNvPr id="219150" name="Object 14"/>
          <p:cNvGraphicFramePr>
            <a:graphicFrameLocks noChangeAspect="1"/>
          </p:cNvGraphicFramePr>
          <p:nvPr>
            <p:ph sz="half" idx="2"/>
          </p:nvPr>
        </p:nvGraphicFramePr>
        <p:xfrm>
          <a:off x="9144000" y="4005263"/>
          <a:ext cx="7553325" cy="682625"/>
        </p:xfrm>
        <a:graphic>
          <a:graphicData uri="http://schemas.openxmlformats.org/presentationml/2006/ole">
            <p:oleObj spid="_x0000_s1026" name="Equation" r:id="rId4" imgW="2527200" imgH="228600" progId="Equation.3">
              <p:embed/>
            </p:oleObj>
          </a:graphicData>
        </a:graphic>
      </p:graphicFrame>
      <p:sp>
        <p:nvSpPr>
          <p:cNvPr id="219153" name="Text Box 17"/>
          <p:cNvSpPr txBox="1">
            <a:spLocks noChangeArrowheads="1"/>
          </p:cNvSpPr>
          <p:nvPr/>
        </p:nvSpPr>
        <p:spPr bwMode="auto">
          <a:xfrm>
            <a:off x="9144000" y="5562600"/>
            <a:ext cx="6985000" cy="579438"/>
          </a:xfrm>
          <a:prstGeom prst="rect">
            <a:avLst/>
          </a:prstGeom>
          <a:solidFill>
            <a:schemeClr val="bg1"/>
          </a:solidFill>
          <a:ln w="9525">
            <a:noFill/>
            <a:miter lim="800000"/>
            <a:headEnd/>
            <a:tailEnd/>
          </a:ln>
        </p:spPr>
        <p:txBody>
          <a:bodyPr wrap="none">
            <a:spAutoFit/>
          </a:bodyPr>
          <a:lstStyle/>
          <a:p>
            <a:r>
              <a:rPr lang="en-US" sz="3200"/>
              <a:t>No, the impulse J = change in momentum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8.33333E-7 2.75543E-6 L -0.89722 -0.00786 " pathEditMode="relative" rAng="0" ptsTypes="AA">
                                      <p:cBhvr>
                                        <p:cTn id="6" dur="2000" fill="hold"/>
                                        <p:tgtEl>
                                          <p:spTgt spid="219150"/>
                                        </p:tgtEl>
                                        <p:attrNameLst>
                                          <p:attrName>ppt_x</p:attrName>
                                          <p:attrName>ppt_y</p:attrName>
                                        </p:attrNameLst>
                                      </p:cBhvr>
                                      <p:rCtr x="-449" y="-4"/>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4.44444E-6 2.67221E-6 L -0.88975 -0.00671 " pathEditMode="relative" rAng="0" ptsTypes="AA">
                                      <p:cBhvr>
                                        <p:cTn id="10" dur="2000" fill="hold"/>
                                        <p:tgtEl>
                                          <p:spTgt spid="219153"/>
                                        </p:tgtEl>
                                        <p:attrNameLst>
                                          <p:attrName>ppt_x</p:attrName>
                                          <p:attrName>ppt_y</p:attrName>
                                        </p:attrNameLst>
                                      </p:cBhvr>
                                      <p:rCtr x="-445"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7772400" cy="1143000"/>
          </a:xfrm>
        </p:spPr>
        <p:txBody>
          <a:bodyPr/>
          <a:lstStyle/>
          <a:p>
            <a:pPr eaLnBrk="1" hangingPunct="1"/>
            <a:r>
              <a:rPr lang="en-US" smtClean="0"/>
              <a:t>Centre of Mass</a:t>
            </a:r>
            <a:endParaRPr lang="en-AU" smtClean="0"/>
          </a:p>
        </p:txBody>
      </p:sp>
      <p:sp>
        <p:nvSpPr>
          <p:cNvPr id="31747" name="Rectangle 3"/>
          <p:cNvSpPr>
            <a:spLocks noGrp="1" noChangeArrowheads="1"/>
          </p:cNvSpPr>
          <p:nvPr>
            <p:ph type="body" idx="1"/>
          </p:nvPr>
        </p:nvSpPr>
        <p:spPr>
          <a:xfrm>
            <a:off x="323850" y="908050"/>
            <a:ext cx="7772400" cy="4114800"/>
          </a:xfrm>
        </p:spPr>
        <p:txBody>
          <a:bodyPr/>
          <a:lstStyle/>
          <a:p>
            <a:pPr eaLnBrk="1" hangingPunct="1"/>
            <a:r>
              <a:rPr lang="en-US" smtClean="0"/>
              <a:t>The centre of gravity is the point about which the weight of an object exerts no torque.</a:t>
            </a:r>
          </a:p>
          <a:p>
            <a:pPr eaLnBrk="1" hangingPunct="1"/>
            <a:r>
              <a:rPr lang="en-US" smtClean="0"/>
              <a:t>Take any shaped object… </a:t>
            </a:r>
            <a:endParaRPr lang="en-AU" smtClean="0"/>
          </a:p>
        </p:txBody>
      </p:sp>
      <p:sp>
        <p:nvSpPr>
          <p:cNvPr id="256004" name="Freeform 4"/>
          <p:cNvSpPr>
            <a:spLocks/>
          </p:cNvSpPr>
          <p:nvPr/>
        </p:nvSpPr>
        <p:spPr bwMode="auto">
          <a:xfrm>
            <a:off x="1331913" y="3357563"/>
            <a:ext cx="1501775" cy="900112"/>
          </a:xfrm>
          <a:custGeom>
            <a:avLst/>
            <a:gdLst/>
            <a:ahLst/>
            <a:cxnLst>
              <a:cxn ang="0">
                <a:pos x="387" y="206"/>
              </a:cxn>
              <a:cxn ang="0">
                <a:pos x="757" y="0"/>
              </a:cxn>
              <a:cxn ang="0">
                <a:pos x="929" y="146"/>
              </a:cxn>
              <a:cxn ang="0">
                <a:pos x="946" y="309"/>
              </a:cxn>
              <a:cxn ang="0">
                <a:pos x="834" y="361"/>
              </a:cxn>
              <a:cxn ang="0">
                <a:pos x="817" y="567"/>
              </a:cxn>
              <a:cxn ang="0">
                <a:pos x="679" y="541"/>
              </a:cxn>
              <a:cxn ang="0">
                <a:pos x="507" y="524"/>
              </a:cxn>
              <a:cxn ang="0">
                <a:pos x="404" y="421"/>
              </a:cxn>
              <a:cxn ang="0">
                <a:pos x="241" y="550"/>
              </a:cxn>
              <a:cxn ang="0">
                <a:pos x="121" y="490"/>
              </a:cxn>
              <a:cxn ang="0">
                <a:pos x="0" y="369"/>
              </a:cxn>
              <a:cxn ang="0">
                <a:pos x="60" y="223"/>
              </a:cxn>
              <a:cxn ang="0">
                <a:pos x="215" y="301"/>
              </a:cxn>
              <a:cxn ang="0">
                <a:pos x="250" y="172"/>
              </a:cxn>
              <a:cxn ang="0">
                <a:pos x="387" y="206"/>
              </a:cxn>
            </a:cxnLst>
            <a:rect l="0" t="0" r="r" b="b"/>
            <a:pathLst>
              <a:path w="946" h="567">
                <a:moveTo>
                  <a:pt x="387" y="206"/>
                </a:moveTo>
                <a:lnTo>
                  <a:pt x="757" y="0"/>
                </a:lnTo>
                <a:lnTo>
                  <a:pt x="929" y="146"/>
                </a:lnTo>
                <a:lnTo>
                  <a:pt x="946" y="309"/>
                </a:lnTo>
                <a:lnTo>
                  <a:pt x="834" y="361"/>
                </a:lnTo>
                <a:lnTo>
                  <a:pt x="817" y="567"/>
                </a:lnTo>
                <a:lnTo>
                  <a:pt x="679" y="541"/>
                </a:lnTo>
                <a:lnTo>
                  <a:pt x="507" y="524"/>
                </a:lnTo>
                <a:lnTo>
                  <a:pt x="404" y="421"/>
                </a:lnTo>
                <a:lnTo>
                  <a:pt x="241" y="550"/>
                </a:lnTo>
                <a:lnTo>
                  <a:pt x="121" y="490"/>
                </a:lnTo>
                <a:lnTo>
                  <a:pt x="0" y="369"/>
                </a:lnTo>
                <a:lnTo>
                  <a:pt x="60" y="223"/>
                </a:lnTo>
                <a:lnTo>
                  <a:pt x="215" y="301"/>
                </a:lnTo>
                <a:lnTo>
                  <a:pt x="250" y="172"/>
                </a:lnTo>
                <a:lnTo>
                  <a:pt x="387" y="206"/>
                </a:lnTo>
                <a:close/>
              </a:path>
            </a:pathLst>
          </a:custGeom>
          <a:gradFill rotWithShape="0">
            <a:gsLst>
              <a:gs pos="0">
                <a:schemeClr val="bg2"/>
              </a:gs>
              <a:gs pos="100000">
                <a:schemeClr val="bg2">
                  <a:gamma/>
                  <a:shade val="46275"/>
                  <a:invGamma/>
                </a:schemeClr>
              </a:gs>
            </a:gsLst>
            <a:path path="rect">
              <a:fillToRect l="50000" t="50000" r="50000" b="50000"/>
            </a:path>
          </a:gradFill>
          <a:ln w="12700" cap="flat" cmpd="sng">
            <a:solidFill>
              <a:schemeClr val="bg1"/>
            </a:solidFill>
            <a:prstDash val="solid"/>
            <a:round/>
            <a:headEnd type="none" w="med" len="med"/>
            <a:tailEnd type="none" w="med" len="med"/>
          </a:ln>
          <a:effectLst/>
        </p:spPr>
        <p:txBody>
          <a:bodyPr wrap="none" anchor="ctr"/>
          <a:lstStyle/>
          <a:p>
            <a:pPr>
              <a:defRPr/>
            </a:pPr>
            <a:endParaRPr lang="en-AU"/>
          </a:p>
        </p:txBody>
      </p:sp>
      <p:sp>
        <p:nvSpPr>
          <p:cNvPr id="31749" name="Oval 5"/>
          <p:cNvSpPr>
            <a:spLocks noChangeArrowheads="1"/>
          </p:cNvSpPr>
          <p:nvPr/>
        </p:nvSpPr>
        <p:spPr bwMode="auto">
          <a:xfrm>
            <a:off x="2162175" y="4159250"/>
            <a:ext cx="90488" cy="107950"/>
          </a:xfrm>
          <a:prstGeom prst="ellipse">
            <a:avLst/>
          </a:prstGeom>
          <a:solidFill>
            <a:srgbClr val="FF0000"/>
          </a:solidFill>
          <a:ln w="25400">
            <a:noFill/>
            <a:round/>
            <a:headEnd/>
            <a:tailEnd/>
          </a:ln>
        </p:spPr>
        <p:txBody>
          <a:bodyPr wrap="none" anchor="ctr"/>
          <a:lstStyle/>
          <a:p>
            <a:endParaRPr lang="en-AU"/>
          </a:p>
        </p:txBody>
      </p:sp>
      <p:sp>
        <p:nvSpPr>
          <p:cNvPr id="31750" name="Text Box 6"/>
          <p:cNvSpPr txBox="1">
            <a:spLocks noChangeArrowheads="1"/>
          </p:cNvSpPr>
          <p:nvPr/>
        </p:nvSpPr>
        <p:spPr bwMode="auto">
          <a:xfrm>
            <a:off x="0" y="5013325"/>
            <a:ext cx="2374900" cy="519113"/>
          </a:xfrm>
          <a:prstGeom prst="rect">
            <a:avLst/>
          </a:prstGeom>
          <a:noFill/>
          <a:ln w="25400">
            <a:noFill/>
            <a:miter lim="800000"/>
            <a:headEnd/>
            <a:tailEnd/>
          </a:ln>
        </p:spPr>
        <p:txBody>
          <a:bodyPr wrap="none">
            <a:spAutoFit/>
          </a:bodyPr>
          <a:lstStyle/>
          <a:p>
            <a:pPr algn="ctr" eaLnBrk="0" hangingPunct="0"/>
            <a:r>
              <a:rPr lang="en-US" sz="2800"/>
              <a:t>Suspend</a:t>
            </a:r>
            <a:r>
              <a:rPr lang="en-US" sz="2800">
                <a:solidFill>
                  <a:schemeClr val="bg1"/>
                </a:solidFill>
              </a:rPr>
              <a:t> </a:t>
            </a:r>
            <a:r>
              <a:rPr lang="en-US" sz="2800"/>
              <a:t>it here</a:t>
            </a:r>
            <a:endParaRPr lang="en-AU" sz="2800"/>
          </a:p>
        </p:txBody>
      </p:sp>
      <p:sp>
        <p:nvSpPr>
          <p:cNvPr id="31751" name="Freeform 7"/>
          <p:cNvSpPr>
            <a:spLocks/>
          </p:cNvSpPr>
          <p:nvPr/>
        </p:nvSpPr>
        <p:spPr bwMode="auto">
          <a:xfrm rot="-1416490">
            <a:off x="557213" y="4549775"/>
            <a:ext cx="1706562" cy="355600"/>
          </a:xfrm>
          <a:custGeom>
            <a:avLst/>
            <a:gdLst>
              <a:gd name="T0" fmla="*/ 0 w 1074"/>
              <a:gd name="T1" fmla="*/ 135 h 225"/>
              <a:gd name="T2" fmla="*/ 515 w 1074"/>
              <a:gd name="T3" fmla="*/ 14 h 225"/>
              <a:gd name="T4" fmla="*/ 558 w 1074"/>
              <a:gd name="T5" fmla="*/ 221 h 225"/>
              <a:gd name="T6" fmla="*/ 1074 w 1074"/>
              <a:gd name="T7" fmla="*/ 40 h 225"/>
              <a:gd name="T8" fmla="*/ 0 60000 65536"/>
              <a:gd name="T9" fmla="*/ 0 60000 65536"/>
              <a:gd name="T10" fmla="*/ 0 60000 65536"/>
              <a:gd name="T11" fmla="*/ 0 60000 65536"/>
              <a:gd name="T12" fmla="*/ 0 w 1074"/>
              <a:gd name="T13" fmla="*/ 0 h 225"/>
              <a:gd name="T14" fmla="*/ 1074 w 1074"/>
              <a:gd name="T15" fmla="*/ 225 h 225"/>
            </a:gdLst>
            <a:ahLst/>
            <a:cxnLst>
              <a:cxn ang="T8">
                <a:pos x="T0" y="T1"/>
              </a:cxn>
              <a:cxn ang="T9">
                <a:pos x="T2" y="T3"/>
              </a:cxn>
              <a:cxn ang="T10">
                <a:pos x="T4" y="T5"/>
              </a:cxn>
              <a:cxn ang="T11">
                <a:pos x="T6" y="T7"/>
              </a:cxn>
            </a:cxnLst>
            <a:rect l="T12" t="T13" r="T14" b="T15"/>
            <a:pathLst>
              <a:path w="1074" h="225">
                <a:moveTo>
                  <a:pt x="0" y="135"/>
                </a:moveTo>
                <a:cubicBezTo>
                  <a:pt x="211" y="67"/>
                  <a:pt x="422" y="0"/>
                  <a:pt x="515" y="14"/>
                </a:cubicBezTo>
                <a:cubicBezTo>
                  <a:pt x="608" y="28"/>
                  <a:pt x="465" y="217"/>
                  <a:pt x="558" y="221"/>
                </a:cubicBezTo>
                <a:cubicBezTo>
                  <a:pt x="651" y="225"/>
                  <a:pt x="862" y="132"/>
                  <a:pt x="1074" y="40"/>
                </a:cubicBezTo>
              </a:path>
            </a:pathLst>
          </a:custGeom>
          <a:noFill/>
          <a:ln w="12700" cap="flat" cmpd="sng">
            <a:solidFill>
              <a:schemeClr val="tx1"/>
            </a:solidFill>
            <a:prstDash val="solid"/>
            <a:round/>
            <a:headEnd type="none" w="med" len="med"/>
            <a:tailEnd type="triangle" w="med" len="med"/>
          </a:ln>
        </p:spPr>
        <p:txBody>
          <a:bodyPr wrap="none" anchor="ctr"/>
          <a:lstStyle/>
          <a:p>
            <a:endParaRPr lang="en-AU"/>
          </a:p>
        </p:txBody>
      </p:sp>
      <p:sp>
        <p:nvSpPr>
          <p:cNvPr id="31752" name="Text Box 8"/>
          <p:cNvSpPr txBox="1">
            <a:spLocks noChangeArrowheads="1"/>
          </p:cNvSpPr>
          <p:nvPr/>
        </p:nvSpPr>
        <p:spPr bwMode="auto">
          <a:xfrm>
            <a:off x="3203575" y="3357563"/>
            <a:ext cx="2035175" cy="457200"/>
          </a:xfrm>
          <a:prstGeom prst="rect">
            <a:avLst/>
          </a:prstGeom>
          <a:noFill/>
          <a:ln w="25400">
            <a:noFill/>
            <a:miter lim="800000"/>
            <a:headEnd/>
            <a:tailEnd/>
          </a:ln>
        </p:spPr>
        <p:txBody>
          <a:bodyPr wrap="none">
            <a:spAutoFit/>
          </a:bodyPr>
          <a:lstStyle/>
          <a:p>
            <a:pPr algn="ctr" eaLnBrk="0" hangingPunct="0"/>
            <a:r>
              <a:rPr lang="en-US"/>
              <a:t>Does it rotate ?</a:t>
            </a:r>
            <a:endParaRPr lang="en-AU"/>
          </a:p>
        </p:txBody>
      </p:sp>
      <p:grpSp>
        <p:nvGrpSpPr>
          <p:cNvPr id="31753" name="Group 18"/>
          <p:cNvGrpSpPr>
            <a:grpSpLocks/>
          </p:cNvGrpSpPr>
          <p:nvPr/>
        </p:nvGrpSpPr>
        <p:grpSpPr bwMode="auto">
          <a:xfrm>
            <a:off x="6084888" y="2997200"/>
            <a:ext cx="1501775" cy="900113"/>
            <a:chOff x="3525" y="2364"/>
            <a:chExt cx="946" cy="567"/>
          </a:xfrm>
        </p:grpSpPr>
        <p:sp>
          <p:nvSpPr>
            <p:cNvPr id="256009" name="Freeform 9"/>
            <p:cNvSpPr>
              <a:spLocks/>
            </p:cNvSpPr>
            <p:nvPr/>
          </p:nvSpPr>
          <p:spPr bwMode="auto">
            <a:xfrm>
              <a:off x="3525" y="2364"/>
              <a:ext cx="946" cy="567"/>
            </a:xfrm>
            <a:custGeom>
              <a:avLst/>
              <a:gdLst/>
              <a:ahLst/>
              <a:cxnLst>
                <a:cxn ang="0">
                  <a:pos x="387" y="206"/>
                </a:cxn>
                <a:cxn ang="0">
                  <a:pos x="757" y="0"/>
                </a:cxn>
                <a:cxn ang="0">
                  <a:pos x="929" y="146"/>
                </a:cxn>
                <a:cxn ang="0">
                  <a:pos x="946" y="309"/>
                </a:cxn>
                <a:cxn ang="0">
                  <a:pos x="834" y="361"/>
                </a:cxn>
                <a:cxn ang="0">
                  <a:pos x="817" y="567"/>
                </a:cxn>
                <a:cxn ang="0">
                  <a:pos x="679" y="541"/>
                </a:cxn>
                <a:cxn ang="0">
                  <a:pos x="507" y="524"/>
                </a:cxn>
                <a:cxn ang="0">
                  <a:pos x="404" y="421"/>
                </a:cxn>
                <a:cxn ang="0">
                  <a:pos x="241" y="550"/>
                </a:cxn>
                <a:cxn ang="0">
                  <a:pos x="121" y="490"/>
                </a:cxn>
                <a:cxn ang="0">
                  <a:pos x="0" y="369"/>
                </a:cxn>
                <a:cxn ang="0">
                  <a:pos x="60" y="223"/>
                </a:cxn>
                <a:cxn ang="0">
                  <a:pos x="215" y="301"/>
                </a:cxn>
                <a:cxn ang="0">
                  <a:pos x="250" y="172"/>
                </a:cxn>
                <a:cxn ang="0">
                  <a:pos x="387" y="206"/>
                </a:cxn>
              </a:cxnLst>
              <a:rect l="0" t="0" r="r" b="b"/>
              <a:pathLst>
                <a:path w="946" h="567">
                  <a:moveTo>
                    <a:pt x="387" y="206"/>
                  </a:moveTo>
                  <a:lnTo>
                    <a:pt x="757" y="0"/>
                  </a:lnTo>
                  <a:lnTo>
                    <a:pt x="929" y="146"/>
                  </a:lnTo>
                  <a:lnTo>
                    <a:pt x="946" y="309"/>
                  </a:lnTo>
                  <a:lnTo>
                    <a:pt x="834" y="361"/>
                  </a:lnTo>
                  <a:lnTo>
                    <a:pt x="817" y="567"/>
                  </a:lnTo>
                  <a:lnTo>
                    <a:pt x="679" y="541"/>
                  </a:lnTo>
                  <a:lnTo>
                    <a:pt x="507" y="524"/>
                  </a:lnTo>
                  <a:lnTo>
                    <a:pt x="404" y="421"/>
                  </a:lnTo>
                  <a:lnTo>
                    <a:pt x="241" y="550"/>
                  </a:lnTo>
                  <a:lnTo>
                    <a:pt x="121" y="490"/>
                  </a:lnTo>
                  <a:lnTo>
                    <a:pt x="0" y="369"/>
                  </a:lnTo>
                  <a:lnTo>
                    <a:pt x="60" y="223"/>
                  </a:lnTo>
                  <a:lnTo>
                    <a:pt x="215" y="301"/>
                  </a:lnTo>
                  <a:lnTo>
                    <a:pt x="250" y="172"/>
                  </a:lnTo>
                  <a:lnTo>
                    <a:pt x="387" y="206"/>
                  </a:lnTo>
                  <a:close/>
                </a:path>
              </a:pathLst>
            </a:custGeom>
            <a:gradFill rotWithShape="0">
              <a:gsLst>
                <a:gs pos="0">
                  <a:schemeClr val="bg2"/>
                </a:gs>
                <a:gs pos="100000">
                  <a:schemeClr val="bg2">
                    <a:gamma/>
                    <a:shade val="46275"/>
                    <a:invGamma/>
                  </a:schemeClr>
                </a:gs>
              </a:gsLst>
              <a:path path="rect">
                <a:fillToRect l="50000" t="50000" r="50000" b="50000"/>
              </a:path>
            </a:gradFill>
            <a:ln w="12700" cap="flat" cmpd="sng">
              <a:solidFill>
                <a:schemeClr val="bg1"/>
              </a:solidFill>
              <a:prstDash val="solid"/>
              <a:round/>
              <a:headEnd type="none" w="med" len="med"/>
              <a:tailEnd type="none" w="med" len="med"/>
            </a:ln>
            <a:effectLst/>
          </p:spPr>
          <p:txBody>
            <a:bodyPr wrap="none" anchor="ctr"/>
            <a:lstStyle/>
            <a:p>
              <a:pPr>
                <a:defRPr/>
              </a:pPr>
              <a:endParaRPr lang="en-AU"/>
            </a:p>
          </p:txBody>
        </p:sp>
        <p:sp>
          <p:nvSpPr>
            <p:cNvPr id="31761" name="Oval 10"/>
            <p:cNvSpPr>
              <a:spLocks noChangeArrowheads="1"/>
            </p:cNvSpPr>
            <p:nvPr/>
          </p:nvSpPr>
          <p:spPr bwMode="auto">
            <a:xfrm>
              <a:off x="3916" y="2656"/>
              <a:ext cx="57" cy="68"/>
            </a:xfrm>
            <a:prstGeom prst="ellipse">
              <a:avLst/>
            </a:prstGeom>
            <a:solidFill>
              <a:srgbClr val="FF0000"/>
            </a:solidFill>
            <a:ln w="25400">
              <a:noFill/>
              <a:round/>
              <a:headEnd/>
              <a:tailEnd/>
            </a:ln>
          </p:spPr>
          <p:txBody>
            <a:bodyPr wrap="none" anchor="ctr"/>
            <a:lstStyle/>
            <a:p>
              <a:endParaRPr lang="en-AU"/>
            </a:p>
          </p:txBody>
        </p:sp>
        <p:sp>
          <p:nvSpPr>
            <p:cNvPr id="31762" name="Arc 11"/>
            <p:cNvSpPr>
              <a:spLocks/>
            </p:cNvSpPr>
            <p:nvPr/>
          </p:nvSpPr>
          <p:spPr bwMode="auto">
            <a:xfrm>
              <a:off x="3911" y="2545"/>
              <a:ext cx="198" cy="198"/>
            </a:xfrm>
            <a:custGeom>
              <a:avLst/>
              <a:gdLst>
                <a:gd name="T0" fmla="*/ 0 w 21600"/>
                <a:gd name="T1" fmla="*/ 0 h 21600"/>
                <a:gd name="T2" fmla="*/ 198 w 21600"/>
                <a:gd name="T3" fmla="*/ 198 h 21600"/>
                <a:gd name="T4" fmla="*/ 0 w 21600"/>
                <a:gd name="T5" fmla="*/ 1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66FF66"/>
              </a:solidFill>
              <a:round/>
              <a:headEnd/>
              <a:tailEnd type="stealth" w="med" len="lg"/>
            </a:ln>
          </p:spPr>
          <p:txBody>
            <a:bodyPr wrap="none" anchor="ctr"/>
            <a:lstStyle/>
            <a:p>
              <a:endParaRPr lang="en-AU"/>
            </a:p>
          </p:txBody>
        </p:sp>
      </p:grpSp>
      <p:sp>
        <p:nvSpPr>
          <p:cNvPr id="31754" name="Text Box 12"/>
          <p:cNvSpPr txBox="1">
            <a:spLocks noChangeArrowheads="1"/>
          </p:cNvSpPr>
          <p:nvPr/>
        </p:nvSpPr>
        <p:spPr bwMode="auto">
          <a:xfrm>
            <a:off x="4392613" y="4005263"/>
            <a:ext cx="4751387" cy="946150"/>
          </a:xfrm>
          <a:prstGeom prst="rect">
            <a:avLst/>
          </a:prstGeom>
          <a:noFill/>
          <a:ln w="25400">
            <a:noFill/>
            <a:miter lim="800000"/>
            <a:headEnd/>
            <a:tailEnd/>
          </a:ln>
        </p:spPr>
        <p:txBody>
          <a:bodyPr wrap="none">
            <a:spAutoFit/>
          </a:bodyPr>
          <a:lstStyle/>
          <a:p>
            <a:pPr algn="ctr" eaLnBrk="0" hangingPunct="0"/>
            <a:r>
              <a:rPr lang="en-US" sz="2800"/>
              <a:t>If yes, then you haven’t located </a:t>
            </a:r>
          </a:p>
          <a:p>
            <a:pPr algn="ctr" eaLnBrk="0" hangingPunct="0"/>
            <a:r>
              <a:rPr lang="en-US" sz="2800"/>
              <a:t>the centre of mass ?</a:t>
            </a:r>
            <a:endParaRPr lang="en-AU" sz="2800"/>
          </a:p>
        </p:txBody>
      </p:sp>
      <p:grpSp>
        <p:nvGrpSpPr>
          <p:cNvPr id="31755" name="Group 13"/>
          <p:cNvGrpSpPr>
            <a:grpSpLocks/>
          </p:cNvGrpSpPr>
          <p:nvPr/>
        </p:nvGrpSpPr>
        <p:grpSpPr bwMode="auto">
          <a:xfrm>
            <a:off x="6443663" y="5589588"/>
            <a:ext cx="1501775" cy="1008062"/>
            <a:chOff x="3525" y="2076"/>
            <a:chExt cx="946" cy="635"/>
          </a:xfrm>
        </p:grpSpPr>
        <p:sp>
          <p:nvSpPr>
            <p:cNvPr id="256014" name="Freeform 14"/>
            <p:cNvSpPr>
              <a:spLocks/>
            </p:cNvSpPr>
            <p:nvPr/>
          </p:nvSpPr>
          <p:spPr bwMode="auto">
            <a:xfrm>
              <a:off x="3525" y="2076"/>
              <a:ext cx="946" cy="567"/>
            </a:xfrm>
            <a:custGeom>
              <a:avLst/>
              <a:gdLst/>
              <a:ahLst/>
              <a:cxnLst>
                <a:cxn ang="0">
                  <a:pos x="387" y="206"/>
                </a:cxn>
                <a:cxn ang="0">
                  <a:pos x="757" y="0"/>
                </a:cxn>
                <a:cxn ang="0">
                  <a:pos x="929" y="146"/>
                </a:cxn>
                <a:cxn ang="0">
                  <a:pos x="946" y="309"/>
                </a:cxn>
                <a:cxn ang="0">
                  <a:pos x="834" y="361"/>
                </a:cxn>
                <a:cxn ang="0">
                  <a:pos x="817" y="567"/>
                </a:cxn>
                <a:cxn ang="0">
                  <a:pos x="679" y="541"/>
                </a:cxn>
                <a:cxn ang="0">
                  <a:pos x="507" y="524"/>
                </a:cxn>
                <a:cxn ang="0">
                  <a:pos x="404" y="421"/>
                </a:cxn>
                <a:cxn ang="0">
                  <a:pos x="241" y="550"/>
                </a:cxn>
                <a:cxn ang="0">
                  <a:pos x="121" y="490"/>
                </a:cxn>
                <a:cxn ang="0">
                  <a:pos x="0" y="369"/>
                </a:cxn>
                <a:cxn ang="0">
                  <a:pos x="60" y="223"/>
                </a:cxn>
                <a:cxn ang="0">
                  <a:pos x="215" y="301"/>
                </a:cxn>
                <a:cxn ang="0">
                  <a:pos x="250" y="172"/>
                </a:cxn>
                <a:cxn ang="0">
                  <a:pos x="387" y="206"/>
                </a:cxn>
              </a:cxnLst>
              <a:rect l="0" t="0" r="r" b="b"/>
              <a:pathLst>
                <a:path w="946" h="567">
                  <a:moveTo>
                    <a:pt x="387" y="206"/>
                  </a:moveTo>
                  <a:lnTo>
                    <a:pt x="757" y="0"/>
                  </a:lnTo>
                  <a:lnTo>
                    <a:pt x="929" y="146"/>
                  </a:lnTo>
                  <a:lnTo>
                    <a:pt x="946" y="309"/>
                  </a:lnTo>
                  <a:lnTo>
                    <a:pt x="834" y="361"/>
                  </a:lnTo>
                  <a:lnTo>
                    <a:pt x="817" y="567"/>
                  </a:lnTo>
                  <a:lnTo>
                    <a:pt x="679" y="541"/>
                  </a:lnTo>
                  <a:lnTo>
                    <a:pt x="507" y="524"/>
                  </a:lnTo>
                  <a:lnTo>
                    <a:pt x="404" y="421"/>
                  </a:lnTo>
                  <a:lnTo>
                    <a:pt x="241" y="550"/>
                  </a:lnTo>
                  <a:lnTo>
                    <a:pt x="121" y="490"/>
                  </a:lnTo>
                  <a:lnTo>
                    <a:pt x="0" y="369"/>
                  </a:lnTo>
                  <a:lnTo>
                    <a:pt x="60" y="223"/>
                  </a:lnTo>
                  <a:lnTo>
                    <a:pt x="215" y="301"/>
                  </a:lnTo>
                  <a:lnTo>
                    <a:pt x="250" y="172"/>
                  </a:lnTo>
                  <a:lnTo>
                    <a:pt x="387" y="206"/>
                  </a:lnTo>
                  <a:close/>
                </a:path>
              </a:pathLst>
            </a:custGeom>
            <a:gradFill rotWithShape="0">
              <a:gsLst>
                <a:gs pos="0">
                  <a:schemeClr val="bg2"/>
                </a:gs>
                <a:gs pos="100000">
                  <a:schemeClr val="bg2">
                    <a:gamma/>
                    <a:shade val="46275"/>
                    <a:invGamma/>
                  </a:schemeClr>
                </a:gs>
              </a:gsLst>
              <a:path path="rect">
                <a:fillToRect l="50000" t="50000" r="50000" b="50000"/>
              </a:path>
            </a:gradFill>
            <a:ln w="12700" cap="flat" cmpd="sng">
              <a:solidFill>
                <a:schemeClr val="bg1"/>
              </a:solidFill>
              <a:prstDash val="solid"/>
              <a:round/>
              <a:headEnd type="none" w="med" len="med"/>
              <a:tailEnd type="none" w="med" len="med"/>
            </a:ln>
            <a:effectLst/>
          </p:spPr>
          <p:txBody>
            <a:bodyPr wrap="none" anchor="ctr"/>
            <a:lstStyle/>
            <a:p>
              <a:pPr>
                <a:defRPr/>
              </a:pPr>
              <a:endParaRPr lang="en-AU"/>
            </a:p>
          </p:txBody>
        </p:sp>
        <p:sp>
          <p:nvSpPr>
            <p:cNvPr id="31758" name="Oval 15"/>
            <p:cNvSpPr>
              <a:spLocks noChangeArrowheads="1"/>
            </p:cNvSpPr>
            <p:nvPr/>
          </p:nvSpPr>
          <p:spPr bwMode="auto">
            <a:xfrm>
              <a:off x="4078" y="2341"/>
              <a:ext cx="57" cy="68"/>
            </a:xfrm>
            <a:prstGeom prst="ellipse">
              <a:avLst/>
            </a:prstGeom>
            <a:solidFill>
              <a:srgbClr val="FF0000"/>
            </a:solidFill>
            <a:ln w="25400">
              <a:noFill/>
              <a:round/>
              <a:headEnd/>
              <a:tailEnd/>
            </a:ln>
          </p:spPr>
          <p:txBody>
            <a:bodyPr wrap="none" anchor="ctr"/>
            <a:lstStyle/>
            <a:p>
              <a:endParaRPr lang="en-AU"/>
            </a:p>
          </p:txBody>
        </p:sp>
        <p:sp>
          <p:nvSpPr>
            <p:cNvPr id="31759" name="Text Box 16"/>
            <p:cNvSpPr txBox="1">
              <a:spLocks noChangeArrowheads="1"/>
            </p:cNvSpPr>
            <p:nvPr/>
          </p:nvSpPr>
          <p:spPr bwMode="auto">
            <a:xfrm>
              <a:off x="3854" y="2461"/>
              <a:ext cx="463" cy="250"/>
            </a:xfrm>
            <a:prstGeom prst="rect">
              <a:avLst/>
            </a:prstGeom>
            <a:noFill/>
            <a:ln w="12700">
              <a:noFill/>
              <a:miter lim="800000"/>
              <a:headEnd/>
              <a:tailEnd/>
            </a:ln>
          </p:spPr>
          <p:txBody>
            <a:bodyPr wrap="none">
              <a:spAutoFit/>
            </a:bodyPr>
            <a:lstStyle/>
            <a:p>
              <a:pPr algn="ctr" eaLnBrk="0" hangingPunct="0"/>
              <a:r>
                <a:rPr lang="en-US" sz="2000" b="1">
                  <a:solidFill>
                    <a:srgbClr val="FF0000"/>
                  </a:solidFill>
                </a:rPr>
                <a:t>CoM</a:t>
              </a:r>
              <a:endParaRPr lang="en-AU" sz="2000" b="1">
                <a:solidFill>
                  <a:srgbClr val="FF0000"/>
                </a:solidFill>
              </a:endParaRPr>
            </a:p>
          </p:txBody>
        </p:sp>
      </p:grpSp>
      <p:sp>
        <p:nvSpPr>
          <p:cNvPr id="31756" name="Text Box 17"/>
          <p:cNvSpPr txBox="1">
            <a:spLocks noChangeArrowheads="1"/>
          </p:cNvSpPr>
          <p:nvPr/>
        </p:nvSpPr>
        <p:spPr bwMode="auto">
          <a:xfrm>
            <a:off x="1116013" y="5661025"/>
            <a:ext cx="5167312" cy="946150"/>
          </a:xfrm>
          <a:prstGeom prst="rect">
            <a:avLst/>
          </a:prstGeom>
          <a:noFill/>
          <a:ln w="25400">
            <a:noFill/>
            <a:miter lim="800000"/>
            <a:headEnd/>
            <a:tailEnd/>
          </a:ln>
        </p:spPr>
        <p:txBody>
          <a:bodyPr wrap="none">
            <a:spAutoFit/>
          </a:bodyPr>
          <a:lstStyle/>
          <a:p>
            <a:pPr algn="ctr" eaLnBrk="0" hangingPunct="0"/>
            <a:r>
              <a:rPr lang="en-US" sz="2800"/>
              <a:t>No ! Then you have NOW located </a:t>
            </a:r>
          </a:p>
          <a:p>
            <a:pPr algn="ctr" eaLnBrk="0" hangingPunct="0"/>
            <a:r>
              <a:rPr lang="en-US" sz="2800"/>
              <a:t>the centre of mass ?</a:t>
            </a:r>
            <a:endParaRPr lang="en-AU"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smtClean="0"/>
              <a:t>Locating the CoM- where ever it is hung from- the string line passes through the CoM</a:t>
            </a:r>
            <a:endParaRPr lang="en-AU" sz="4000" smtClean="0"/>
          </a:p>
        </p:txBody>
      </p:sp>
      <p:pic>
        <p:nvPicPr>
          <p:cNvPr id="32771" name="Picture 3" descr="CoG 1"/>
          <p:cNvPicPr>
            <a:picLocks noChangeAspect="1" noChangeArrowheads="1"/>
          </p:cNvPicPr>
          <p:nvPr/>
        </p:nvPicPr>
        <p:blipFill>
          <a:blip r:embed="rId3" cstate="print"/>
          <a:srcRect/>
          <a:stretch>
            <a:fillRect/>
          </a:stretch>
        </p:blipFill>
        <p:spPr bwMode="auto">
          <a:xfrm>
            <a:off x="2281238" y="2432050"/>
            <a:ext cx="4778375" cy="3184525"/>
          </a:xfrm>
          <a:prstGeom prst="rect">
            <a:avLst/>
          </a:prstGeom>
          <a:noFill/>
          <a:ln w="9525">
            <a:noFill/>
            <a:miter lim="800000"/>
            <a:headEnd/>
            <a:tailEnd/>
          </a:ln>
        </p:spPr>
      </p:pic>
      <p:sp>
        <p:nvSpPr>
          <p:cNvPr id="32772" name="Rectangle 4"/>
          <p:cNvSpPr>
            <a:spLocks noChangeArrowheads="1"/>
          </p:cNvSpPr>
          <p:nvPr/>
        </p:nvSpPr>
        <p:spPr bwMode="auto">
          <a:xfrm>
            <a:off x="2317750" y="2413000"/>
            <a:ext cx="4762500" cy="3190875"/>
          </a:xfrm>
          <a:prstGeom prst="rect">
            <a:avLst/>
          </a:prstGeom>
          <a:noFill/>
          <a:ln w="63500">
            <a:solidFill>
              <a:schemeClr val="bg1"/>
            </a:solidFill>
            <a:miter lim="800000"/>
            <a:headEnd/>
            <a:tailEnd/>
          </a:ln>
        </p:spPr>
        <p:txBody>
          <a:bodyPr wrap="none" anchor="ctr"/>
          <a:lstStyle/>
          <a:p>
            <a:endParaRPr lang="en-AU"/>
          </a:p>
        </p:txBody>
      </p:sp>
      <p:sp>
        <p:nvSpPr>
          <p:cNvPr id="32773" name="Text Box 5"/>
          <p:cNvSpPr txBox="1">
            <a:spLocks noChangeArrowheads="1"/>
          </p:cNvSpPr>
          <p:nvPr/>
        </p:nvSpPr>
        <p:spPr bwMode="auto">
          <a:xfrm>
            <a:off x="3203575" y="5661025"/>
            <a:ext cx="539750" cy="457200"/>
          </a:xfrm>
          <a:prstGeom prst="rect">
            <a:avLst/>
          </a:prstGeom>
          <a:noFill/>
          <a:ln w="12700">
            <a:noFill/>
            <a:miter lim="800000"/>
            <a:headEnd/>
            <a:tailEnd/>
          </a:ln>
        </p:spPr>
        <p:txBody>
          <a:bodyPr wrap="none">
            <a:spAutoFit/>
          </a:bodyPr>
          <a:lstStyle/>
          <a:p>
            <a:pPr algn="ctr" eaLnBrk="0" hangingPunct="0"/>
            <a:r>
              <a:rPr lang="en-US"/>
              <a:t>(1)</a:t>
            </a:r>
            <a:endParaRPr lang="en-AU"/>
          </a:p>
        </p:txBody>
      </p:sp>
      <p:sp>
        <p:nvSpPr>
          <p:cNvPr id="32774" name="Text Box 6"/>
          <p:cNvSpPr txBox="1">
            <a:spLocks noChangeArrowheads="1"/>
          </p:cNvSpPr>
          <p:nvPr/>
        </p:nvSpPr>
        <p:spPr bwMode="auto">
          <a:xfrm>
            <a:off x="5495925" y="5591175"/>
            <a:ext cx="539750" cy="457200"/>
          </a:xfrm>
          <a:prstGeom prst="rect">
            <a:avLst/>
          </a:prstGeom>
          <a:noFill/>
          <a:ln w="12700">
            <a:noFill/>
            <a:miter lim="800000"/>
            <a:headEnd/>
            <a:tailEnd/>
          </a:ln>
        </p:spPr>
        <p:txBody>
          <a:bodyPr wrap="none">
            <a:spAutoFit/>
          </a:bodyPr>
          <a:lstStyle/>
          <a:p>
            <a:pPr algn="ctr" eaLnBrk="0" hangingPunct="0"/>
            <a:r>
              <a:rPr lang="en-US"/>
              <a:t>(2)</a:t>
            </a:r>
            <a:endParaRPr lang="en-AU"/>
          </a:p>
        </p:txBody>
      </p:sp>
      <p:sp>
        <p:nvSpPr>
          <p:cNvPr id="32775" name="Text Box 7"/>
          <p:cNvSpPr txBox="1">
            <a:spLocks noChangeArrowheads="1"/>
          </p:cNvSpPr>
          <p:nvPr/>
        </p:nvSpPr>
        <p:spPr bwMode="auto">
          <a:xfrm>
            <a:off x="5118100" y="4373563"/>
            <a:ext cx="865188" cy="457200"/>
          </a:xfrm>
          <a:prstGeom prst="rect">
            <a:avLst/>
          </a:prstGeom>
          <a:solidFill>
            <a:schemeClr val="bg1"/>
          </a:solidFill>
          <a:ln w="12700">
            <a:noFill/>
            <a:miter lim="800000"/>
            <a:headEnd/>
            <a:tailEnd/>
          </a:ln>
        </p:spPr>
        <p:txBody>
          <a:bodyPr>
            <a:spAutoFit/>
          </a:bodyPr>
          <a:lstStyle/>
          <a:p>
            <a:pPr algn="ctr" eaLnBrk="0" hangingPunct="0"/>
            <a:r>
              <a:rPr lang="en-US" sz="1200" b="1"/>
              <a:t>Centre of gravity</a:t>
            </a:r>
            <a:endParaRPr lang="en-AU" sz="12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7772400" cy="1143000"/>
          </a:xfrm>
        </p:spPr>
        <p:txBody>
          <a:bodyPr/>
          <a:lstStyle/>
          <a:p>
            <a:pPr eaLnBrk="1" hangingPunct="1"/>
            <a:r>
              <a:rPr lang="en-US" smtClean="0"/>
              <a:t>Leaning Tower of Pisa</a:t>
            </a:r>
          </a:p>
        </p:txBody>
      </p:sp>
      <p:pic>
        <p:nvPicPr>
          <p:cNvPr id="33795" name="Picture 3" descr="pisaA"/>
          <p:cNvPicPr>
            <a:picLocks noChangeAspect="1" noChangeArrowheads="1" noCrop="1"/>
          </p:cNvPicPr>
          <p:nvPr/>
        </p:nvPicPr>
        <p:blipFill>
          <a:blip r:embed="rId3" cstate="print"/>
          <a:srcRect/>
          <a:stretch>
            <a:fillRect/>
          </a:stretch>
        </p:blipFill>
        <p:spPr bwMode="auto">
          <a:xfrm>
            <a:off x="5132388" y="782638"/>
            <a:ext cx="4011612" cy="6075362"/>
          </a:xfrm>
          <a:prstGeom prst="rect">
            <a:avLst/>
          </a:prstGeom>
          <a:noFill/>
          <a:ln w="9525">
            <a:noFill/>
            <a:miter lim="800000"/>
            <a:headEnd/>
            <a:tailEnd/>
          </a:ln>
        </p:spPr>
      </p:pic>
      <p:sp>
        <p:nvSpPr>
          <p:cNvPr id="33796" name="Text Box 4"/>
          <p:cNvSpPr txBox="1">
            <a:spLocks noChangeArrowheads="1"/>
          </p:cNvSpPr>
          <p:nvPr/>
        </p:nvSpPr>
        <p:spPr bwMode="auto">
          <a:xfrm>
            <a:off x="0" y="1185863"/>
            <a:ext cx="6061075" cy="1066800"/>
          </a:xfrm>
          <a:prstGeom prst="rect">
            <a:avLst/>
          </a:prstGeom>
          <a:solidFill>
            <a:schemeClr val="bg1"/>
          </a:solidFill>
          <a:ln w="12700">
            <a:noFill/>
            <a:miter lim="800000"/>
            <a:headEnd/>
            <a:tailEnd/>
          </a:ln>
        </p:spPr>
        <p:txBody>
          <a:bodyPr>
            <a:spAutoFit/>
          </a:bodyPr>
          <a:lstStyle/>
          <a:p>
            <a:pPr algn="ctr" eaLnBrk="0" hangingPunct="0"/>
            <a:r>
              <a:rPr lang="en-US" sz="3200"/>
              <a:t>If the Center of mass moves outside one of  the base edges- it tips over</a:t>
            </a:r>
            <a:r>
              <a:rPr lang="en-US"/>
              <a:t>  </a:t>
            </a:r>
          </a:p>
        </p:txBody>
      </p:sp>
      <p:pic>
        <p:nvPicPr>
          <p:cNvPr id="33797" name="Picture 5" descr="pisasoilextraction"/>
          <p:cNvPicPr>
            <a:picLocks noChangeAspect="1" noChangeArrowheads="1"/>
          </p:cNvPicPr>
          <p:nvPr/>
        </p:nvPicPr>
        <p:blipFill>
          <a:blip r:embed="rId4" cstate="print"/>
          <a:srcRect/>
          <a:stretch>
            <a:fillRect/>
          </a:stretch>
        </p:blipFill>
        <p:spPr bwMode="auto">
          <a:xfrm>
            <a:off x="525463" y="2905125"/>
            <a:ext cx="3175000" cy="2387600"/>
          </a:xfrm>
          <a:prstGeom prst="rect">
            <a:avLst/>
          </a:prstGeom>
          <a:noFill/>
          <a:ln w="9525">
            <a:noFill/>
            <a:miter lim="800000"/>
            <a:headEnd/>
            <a:tailEnd/>
          </a:ln>
        </p:spPr>
      </p:pic>
      <p:sp>
        <p:nvSpPr>
          <p:cNvPr id="33798" name="Text Box 6"/>
          <p:cNvSpPr txBox="1">
            <a:spLocks noChangeArrowheads="1"/>
          </p:cNvSpPr>
          <p:nvPr/>
        </p:nvSpPr>
        <p:spPr bwMode="auto">
          <a:xfrm>
            <a:off x="119063" y="5699125"/>
            <a:ext cx="3886200" cy="579438"/>
          </a:xfrm>
          <a:prstGeom prst="rect">
            <a:avLst/>
          </a:prstGeom>
          <a:solidFill>
            <a:schemeClr val="bg1"/>
          </a:solidFill>
          <a:ln w="12700">
            <a:noFill/>
            <a:miter lim="800000"/>
            <a:headEnd/>
            <a:tailEnd/>
          </a:ln>
        </p:spPr>
        <p:txBody>
          <a:bodyPr wrap="none">
            <a:spAutoFit/>
          </a:bodyPr>
          <a:lstStyle/>
          <a:p>
            <a:pPr algn="ctr" eaLnBrk="0" hangingPunct="0"/>
            <a:r>
              <a:rPr lang="en-US" sz="3200"/>
              <a:t>Soil extraction method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8763" y="0"/>
            <a:ext cx="7772400" cy="1143000"/>
          </a:xfrm>
        </p:spPr>
        <p:txBody>
          <a:bodyPr/>
          <a:lstStyle/>
          <a:p>
            <a:pPr eaLnBrk="1" hangingPunct="1"/>
            <a:r>
              <a:rPr lang="en-US" smtClean="0"/>
              <a:t>CoM</a:t>
            </a:r>
            <a:endParaRPr lang="en-AU" smtClean="0"/>
          </a:p>
        </p:txBody>
      </p:sp>
      <p:sp>
        <p:nvSpPr>
          <p:cNvPr id="34819" name="Rectangle 3"/>
          <p:cNvSpPr>
            <a:spLocks noGrp="1" noChangeArrowheads="1"/>
          </p:cNvSpPr>
          <p:nvPr>
            <p:ph type="body" idx="1"/>
          </p:nvPr>
        </p:nvSpPr>
        <p:spPr>
          <a:xfrm>
            <a:off x="298450" y="1001713"/>
            <a:ext cx="7743825" cy="1468437"/>
          </a:xfrm>
        </p:spPr>
        <p:txBody>
          <a:bodyPr/>
          <a:lstStyle/>
          <a:p>
            <a:pPr eaLnBrk="1" hangingPunct="1"/>
            <a:r>
              <a:rPr lang="en-US" sz="3600" smtClean="0"/>
              <a:t>For analysis of torque, the weight of a rigid object can be considered as acting through its CoM</a:t>
            </a:r>
          </a:p>
          <a:p>
            <a:pPr eaLnBrk="1" hangingPunct="1"/>
            <a:r>
              <a:rPr lang="en-US" sz="3600" smtClean="0"/>
              <a:t>Take a plank of wood…</a:t>
            </a:r>
            <a:endParaRPr lang="en-AU" sz="3600" smtClean="0"/>
          </a:p>
        </p:txBody>
      </p:sp>
      <p:sp>
        <p:nvSpPr>
          <p:cNvPr id="34820" name="Rectangle 4"/>
          <p:cNvSpPr>
            <a:spLocks noChangeArrowheads="1"/>
          </p:cNvSpPr>
          <p:nvPr/>
        </p:nvSpPr>
        <p:spPr bwMode="auto">
          <a:xfrm>
            <a:off x="3119438" y="5394325"/>
            <a:ext cx="1803400" cy="1323975"/>
          </a:xfrm>
          <a:prstGeom prst="rect">
            <a:avLst/>
          </a:prstGeom>
          <a:solidFill>
            <a:schemeClr val="folHlink"/>
          </a:solidFill>
          <a:ln w="12700">
            <a:solidFill>
              <a:schemeClr val="bg1"/>
            </a:solidFill>
            <a:miter lim="800000"/>
            <a:headEnd/>
            <a:tailEnd/>
          </a:ln>
        </p:spPr>
        <p:txBody>
          <a:bodyPr wrap="none" anchor="ctr"/>
          <a:lstStyle/>
          <a:p>
            <a:endParaRPr lang="en-AU"/>
          </a:p>
        </p:txBody>
      </p:sp>
      <p:sp>
        <p:nvSpPr>
          <p:cNvPr id="34821" name="Rectangle 5"/>
          <p:cNvSpPr>
            <a:spLocks noChangeArrowheads="1"/>
          </p:cNvSpPr>
          <p:nvPr/>
        </p:nvSpPr>
        <p:spPr bwMode="auto">
          <a:xfrm>
            <a:off x="3787775" y="3349625"/>
            <a:ext cx="1911350" cy="149225"/>
          </a:xfrm>
          <a:prstGeom prst="rect">
            <a:avLst/>
          </a:prstGeom>
          <a:solidFill>
            <a:srgbClr val="993300"/>
          </a:solidFill>
          <a:ln w="12700">
            <a:solidFill>
              <a:schemeClr val="tx1"/>
            </a:solidFill>
            <a:miter lim="800000"/>
            <a:headEnd/>
            <a:tailEnd/>
          </a:ln>
        </p:spPr>
        <p:txBody>
          <a:bodyPr wrap="none" anchor="ctr"/>
          <a:lstStyle/>
          <a:p>
            <a:endParaRPr lang="en-AU"/>
          </a:p>
        </p:txBody>
      </p:sp>
      <p:sp>
        <p:nvSpPr>
          <p:cNvPr id="34822" name="Oval 6"/>
          <p:cNvSpPr>
            <a:spLocks noChangeArrowheads="1"/>
          </p:cNvSpPr>
          <p:nvPr/>
        </p:nvSpPr>
        <p:spPr bwMode="auto">
          <a:xfrm>
            <a:off x="4757738" y="3378200"/>
            <a:ext cx="109537" cy="109538"/>
          </a:xfrm>
          <a:prstGeom prst="ellipse">
            <a:avLst/>
          </a:prstGeom>
          <a:solidFill>
            <a:schemeClr val="bg1"/>
          </a:solidFill>
          <a:ln w="12700">
            <a:solidFill>
              <a:schemeClr val="bg1"/>
            </a:solidFill>
            <a:round/>
            <a:headEnd/>
            <a:tailEnd/>
          </a:ln>
        </p:spPr>
        <p:txBody>
          <a:bodyPr wrap="none" anchor="ctr"/>
          <a:lstStyle/>
          <a:p>
            <a:endParaRPr lang="en-AU"/>
          </a:p>
        </p:txBody>
      </p:sp>
      <p:sp>
        <p:nvSpPr>
          <p:cNvPr id="34823" name="Line 7"/>
          <p:cNvSpPr>
            <a:spLocks noChangeShapeType="1"/>
          </p:cNvSpPr>
          <p:nvPr/>
        </p:nvSpPr>
        <p:spPr bwMode="auto">
          <a:xfrm>
            <a:off x="4813300" y="3435350"/>
            <a:ext cx="0" cy="627063"/>
          </a:xfrm>
          <a:prstGeom prst="line">
            <a:avLst/>
          </a:prstGeom>
          <a:noFill/>
          <a:ln w="12700">
            <a:solidFill>
              <a:schemeClr val="tx1"/>
            </a:solidFill>
            <a:round/>
            <a:headEnd/>
            <a:tailEnd type="triangle" w="med" len="med"/>
          </a:ln>
        </p:spPr>
        <p:txBody>
          <a:bodyPr wrap="none" anchor="ctr"/>
          <a:lstStyle/>
          <a:p>
            <a:endParaRPr lang="en-AU"/>
          </a:p>
        </p:txBody>
      </p:sp>
      <p:sp>
        <p:nvSpPr>
          <p:cNvPr id="34824" name="Text Box 8"/>
          <p:cNvSpPr txBox="1">
            <a:spLocks noChangeArrowheads="1"/>
          </p:cNvSpPr>
          <p:nvPr/>
        </p:nvSpPr>
        <p:spPr bwMode="auto">
          <a:xfrm>
            <a:off x="4525963" y="3914775"/>
            <a:ext cx="573087" cy="457200"/>
          </a:xfrm>
          <a:prstGeom prst="rect">
            <a:avLst/>
          </a:prstGeom>
          <a:noFill/>
          <a:ln w="12700">
            <a:noFill/>
            <a:miter lim="800000"/>
            <a:headEnd/>
            <a:tailEnd/>
          </a:ln>
        </p:spPr>
        <p:txBody>
          <a:bodyPr wrap="none">
            <a:spAutoFit/>
          </a:bodyPr>
          <a:lstStyle/>
          <a:p>
            <a:pPr algn="ctr" eaLnBrk="0" hangingPunct="0"/>
            <a:r>
              <a:rPr lang="en-US"/>
              <a:t>mg</a:t>
            </a:r>
            <a:endParaRPr lang="en-AU"/>
          </a:p>
        </p:txBody>
      </p:sp>
      <p:sp>
        <p:nvSpPr>
          <p:cNvPr id="34825" name="Text Box 9"/>
          <p:cNvSpPr txBox="1">
            <a:spLocks noChangeArrowheads="1"/>
          </p:cNvSpPr>
          <p:nvPr/>
        </p:nvSpPr>
        <p:spPr bwMode="auto">
          <a:xfrm>
            <a:off x="5302250" y="2422525"/>
            <a:ext cx="1020763" cy="579438"/>
          </a:xfrm>
          <a:prstGeom prst="rect">
            <a:avLst/>
          </a:prstGeom>
          <a:noFill/>
          <a:ln w="12700">
            <a:noFill/>
            <a:miter lim="800000"/>
            <a:headEnd/>
            <a:tailEnd/>
          </a:ln>
        </p:spPr>
        <p:txBody>
          <a:bodyPr wrap="none">
            <a:spAutoFit/>
          </a:bodyPr>
          <a:lstStyle/>
          <a:p>
            <a:pPr algn="ctr" eaLnBrk="0" hangingPunct="0"/>
            <a:r>
              <a:rPr lang="en-US" sz="3200"/>
              <a:t>CoM</a:t>
            </a:r>
            <a:endParaRPr lang="en-AU" sz="3200"/>
          </a:p>
        </p:txBody>
      </p:sp>
      <p:sp>
        <p:nvSpPr>
          <p:cNvPr id="34826" name="Freeform 10"/>
          <p:cNvSpPr>
            <a:spLocks/>
          </p:cNvSpPr>
          <p:nvPr/>
        </p:nvSpPr>
        <p:spPr bwMode="auto">
          <a:xfrm>
            <a:off x="4921250" y="2889250"/>
            <a:ext cx="627063" cy="449263"/>
          </a:xfrm>
          <a:custGeom>
            <a:avLst/>
            <a:gdLst>
              <a:gd name="T0" fmla="*/ 395 w 395"/>
              <a:gd name="T1" fmla="*/ 0 h 283"/>
              <a:gd name="T2" fmla="*/ 146 w 395"/>
              <a:gd name="T3" fmla="*/ 86 h 283"/>
              <a:gd name="T4" fmla="*/ 241 w 395"/>
              <a:gd name="T5" fmla="*/ 137 h 283"/>
              <a:gd name="T6" fmla="*/ 0 w 395"/>
              <a:gd name="T7" fmla="*/ 283 h 283"/>
              <a:gd name="T8" fmla="*/ 0 60000 65536"/>
              <a:gd name="T9" fmla="*/ 0 60000 65536"/>
              <a:gd name="T10" fmla="*/ 0 60000 65536"/>
              <a:gd name="T11" fmla="*/ 0 60000 65536"/>
              <a:gd name="T12" fmla="*/ 0 w 395"/>
              <a:gd name="T13" fmla="*/ 0 h 283"/>
              <a:gd name="T14" fmla="*/ 395 w 395"/>
              <a:gd name="T15" fmla="*/ 283 h 283"/>
            </a:gdLst>
            <a:ahLst/>
            <a:cxnLst>
              <a:cxn ang="T8">
                <a:pos x="T0" y="T1"/>
              </a:cxn>
              <a:cxn ang="T9">
                <a:pos x="T2" y="T3"/>
              </a:cxn>
              <a:cxn ang="T10">
                <a:pos x="T4" y="T5"/>
              </a:cxn>
              <a:cxn ang="T11">
                <a:pos x="T6" y="T7"/>
              </a:cxn>
            </a:cxnLst>
            <a:rect l="T12" t="T13" r="T14" b="T15"/>
            <a:pathLst>
              <a:path w="395" h="283">
                <a:moveTo>
                  <a:pt x="395" y="0"/>
                </a:moveTo>
                <a:cubicBezTo>
                  <a:pt x="283" y="31"/>
                  <a:pt x="172" y="63"/>
                  <a:pt x="146" y="86"/>
                </a:cubicBezTo>
                <a:cubicBezTo>
                  <a:pt x="120" y="109"/>
                  <a:pt x="265" y="104"/>
                  <a:pt x="241" y="137"/>
                </a:cubicBezTo>
                <a:cubicBezTo>
                  <a:pt x="217" y="170"/>
                  <a:pt x="108" y="226"/>
                  <a:pt x="0" y="283"/>
                </a:cubicBezTo>
              </a:path>
            </a:pathLst>
          </a:custGeom>
          <a:noFill/>
          <a:ln w="12700" cap="flat" cmpd="sng">
            <a:solidFill>
              <a:schemeClr val="tx1"/>
            </a:solidFill>
            <a:prstDash val="solid"/>
            <a:round/>
            <a:headEnd type="none" w="med" len="med"/>
            <a:tailEnd type="triangle" w="med" len="med"/>
          </a:ln>
        </p:spPr>
        <p:txBody>
          <a:bodyPr wrap="none" anchor="ctr"/>
          <a:lstStyle/>
          <a:p>
            <a:endParaRPr lang="en-AU"/>
          </a:p>
        </p:txBody>
      </p:sp>
      <p:sp>
        <p:nvSpPr>
          <p:cNvPr id="34827" name="Rectangle 11"/>
          <p:cNvSpPr>
            <a:spLocks noChangeArrowheads="1"/>
          </p:cNvSpPr>
          <p:nvPr/>
        </p:nvSpPr>
        <p:spPr bwMode="auto">
          <a:xfrm>
            <a:off x="3894138" y="5232400"/>
            <a:ext cx="1911350" cy="149225"/>
          </a:xfrm>
          <a:prstGeom prst="rect">
            <a:avLst/>
          </a:prstGeom>
          <a:solidFill>
            <a:srgbClr val="993300"/>
          </a:solidFill>
          <a:ln w="12700">
            <a:solidFill>
              <a:schemeClr val="tx1"/>
            </a:solidFill>
            <a:miter lim="800000"/>
            <a:headEnd/>
            <a:tailEnd/>
          </a:ln>
        </p:spPr>
        <p:txBody>
          <a:bodyPr wrap="none" anchor="ctr"/>
          <a:lstStyle/>
          <a:p>
            <a:endParaRPr lang="en-AU"/>
          </a:p>
        </p:txBody>
      </p:sp>
      <p:sp>
        <p:nvSpPr>
          <p:cNvPr id="34828" name="Oval 12"/>
          <p:cNvSpPr>
            <a:spLocks noChangeArrowheads="1"/>
          </p:cNvSpPr>
          <p:nvPr/>
        </p:nvSpPr>
        <p:spPr bwMode="auto">
          <a:xfrm>
            <a:off x="4864100" y="5260975"/>
            <a:ext cx="109538" cy="109538"/>
          </a:xfrm>
          <a:prstGeom prst="ellipse">
            <a:avLst/>
          </a:prstGeom>
          <a:solidFill>
            <a:schemeClr val="bg1"/>
          </a:solidFill>
          <a:ln w="12700">
            <a:solidFill>
              <a:schemeClr val="bg1"/>
            </a:solidFill>
            <a:round/>
            <a:headEnd/>
            <a:tailEnd/>
          </a:ln>
        </p:spPr>
        <p:txBody>
          <a:bodyPr wrap="none" anchor="ctr"/>
          <a:lstStyle/>
          <a:p>
            <a:endParaRPr lang="en-AU"/>
          </a:p>
        </p:txBody>
      </p:sp>
      <p:sp>
        <p:nvSpPr>
          <p:cNvPr id="34829" name="Line 13"/>
          <p:cNvSpPr>
            <a:spLocks noChangeShapeType="1"/>
          </p:cNvSpPr>
          <p:nvPr/>
        </p:nvSpPr>
        <p:spPr bwMode="auto">
          <a:xfrm>
            <a:off x="4919663" y="5318125"/>
            <a:ext cx="0" cy="627063"/>
          </a:xfrm>
          <a:prstGeom prst="line">
            <a:avLst/>
          </a:prstGeom>
          <a:noFill/>
          <a:ln w="12700">
            <a:solidFill>
              <a:schemeClr val="tx1"/>
            </a:solidFill>
            <a:round/>
            <a:headEnd/>
            <a:tailEnd type="triangle" w="med" len="med"/>
          </a:ln>
        </p:spPr>
        <p:txBody>
          <a:bodyPr wrap="none" anchor="ctr"/>
          <a:lstStyle/>
          <a:p>
            <a:endParaRPr lang="en-AU"/>
          </a:p>
        </p:txBody>
      </p:sp>
      <p:sp>
        <p:nvSpPr>
          <p:cNvPr id="34830" name="Text Box 14"/>
          <p:cNvSpPr txBox="1">
            <a:spLocks noChangeArrowheads="1"/>
          </p:cNvSpPr>
          <p:nvPr/>
        </p:nvSpPr>
        <p:spPr bwMode="auto">
          <a:xfrm>
            <a:off x="4567238" y="5699125"/>
            <a:ext cx="703262" cy="579438"/>
          </a:xfrm>
          <a:prstGeom prst="rect">
            <a:avLst/>
          </a:prstGeom>
          <a:noFill/>
          <a:ln w="12700">
            <a:noFill/>
            <a:miter lim="800000"/>
            <a:headEnd/>
            <a:tailEnd/>
          </a:ln>
        </p:spPr>
        <p:txBody>
          <a:bodyPr wrap="none">
            <a:spAutoFit/>
          </a:bodyPr>
          <a:lstStyle/>
          <a:p>
            <a:pPr algn="ctr" eaLnBrk="0" hangingPunct="0"/>
            <a:r>
              <a:rPr lang="en-US" sz="3200"/>
              <a:t>mg</a:t>
            </a:r>
            <a:endParaRPr lang="en-AU" sz="3200"/>
          </a:p>
        </p:txBody>
      </p:sp>
      <p:sp>
        <p:nvSpPr>
          <p:cNvPr id="34831" name="Text Box 15"/>
          <p:cNvSpPr txBox="1">
            <a:spLocks noChangeArrowheads="1"/>
          </p:cNvSpPr>
          <p:nvPr/>
        </p:nvSpPr>
        <p:spPr bwMode="auto">
          <a:xfrm>
            <a:off x="3997325" y="4598988"/>
            <a:ext cx="2570163" cy="519112"/>
          </a:xfrm>
          <a:prstGeom prst="rect">
            <a:avLst/>
          </a:prstGeom>
          <a:noFill/>
          <a:ln w="12700">
            <a:noFill/>
            <a:miter lim="800000"/>
            <a:headEnd/>
            <a:tailEnd/>
          </a:ln>
        </p:spPr>
        <p:txBody>
          <a:bodyPr wrap="none">
            <a:spAutoFit/>
          </a:bodyPr>
          <a:lstStyle/>
          <a:p>
            <a:pPr algn="ctr" eaLnBrk="0" hangingPunct="0"/>
            <a:r>
              <a:rPr lang="en-US" sz="2800"/>
              <a:t>It will balance…</a:t>
            </a:r>
            <a:endParaRPr lang="en-AU" sz="2800"/>
          </a:p>
        </p:txBody>
      </p:sp>
      <p:sp>
        <p:nvSpPr>
          <p:cNvPr id="34832" name="Rectangle 16"/>
          <p:cNvSpPr>
            <a:spLocks noChangeArrowheads="1"/>
          </p:cNvSpPr>
          <p:nvPr/>
        </p:nvSpPr>
        <p:spPr bwMode="auto">
          <a:xfrm>
            <a:off x="82550" y="5410200"/>
            <a:ext cx="1803400" cy="1323975"/>
          </a:xfrm>
          <a:prstGeom prst="rect">
            <a:avLst/>
          </a:prstGeom>
          <a:solidFill>
            <a:schemeClr val="folHlink"/>
          </a:solidFill>
          <a:ln w="12700">
            <a:solidFill>
              <a:schemeClr val="bg1"/>
            </a:solidFill>
            <a:miter lim="800000"/>
            <a:headEnd/>
            <a:tailEnd/>
          </a:ln>
        </p:spPr>
        <p:txBody>
          <a:bodyPr wrap="none" anchor="ctr"/>
          <a:lstStyle/>
          <a:p>
            <a:endParaRPr lang="en-AU"/>
          </a:p>
        </p:txBody>
      </p:sp>
      <p:sp>
        <p:nvSpPr>
          <p:cNvPr id="34833" name="Rectangle 17"/>
          <p:cNvSpPr>
            <a:spLocks noChangeArrowheads="1"/>
          </p:cNvSpPr>
          <p:nvPr/>
        </p:nvSpPr>
        <p:spPr bwMode="auto">
          <a:xfrm>
            <a:off x="742950" y="5248275"/>
            <a:ext cx="1911350" cy="149225"/>
          </a:xfrm>
          <a:prstGeom prst="rect">
            <a:avLst/>
          </a:prstGeom>
          <a:solidFill>
            <a:srgbClr val="993300"/>
          </a:solidFill>
          <a:ln w="12700">
            <a:solidFill>
              <a:schemeClr val="tx1"/>
            </a:solidFill>
            <a:miter lim="800000"/>
            <a:headEnd/>
            <a:tailEnd/>
          </a:ln>
        </p:spPr>
        <p:txBody>
          <a:bodyPr wrap="none" anchor="ctr"/>
          <a:lstStyle/>
          <a:p>
            <a:endParaRPr lang="en-AU"/>
          </a:p>
        </p:txBody>
      </p:sp>
      <p:sp>
        <p:nvSpPr>
          <p:cNvPr id="34834" name="Oval 18"/>
          <p:cNvSpPr>
            <a:spLocks noChangeArrowheads="1"/>
          </p:cNvSpPr>
          <p:nvPr/>
        </p:nvSpPr>
        <p:spPr bwMode="auto">
          <a:xfrm>
            <a:off x="1712913" y="5276850"/>
            <a:ext cx="109537" cy="109538"/>
          </a:xfrm>
          <a:prstGeom prst="ellipse">
            <a:avLst/>
          </a:prstGeom>
          <a:solidFill>
            <a:schemeClr val="bg1"/>
          </a:solidFill>
          <a:ln w="12700">
            <a:solidFill>
              <a:schemeClr val="bg1"/>
            </a:solidFill>
            <a:round/>
            <a:headEnd/>
            <a:tailEnd/>
          </a:ln>
        </p:spPr>
        <p:txBody>
          <a:bodyPr wrap="none" anchor="ctr"/>
          <a:lstStyle/>
          <a:p>
            <a:endParaRPr lang="en-AU"/>
          </a:p>
        </p:txBody>
      </p:sp>
      <p:sp>
        <p:nvSpPr>
          <p:cNvPr id="34835" name="Line 19"/>
          <p:cNvSpPr>
            <a:spLocks noChangeShapeType="1"/>
          </p:cNvSpPr>
          <p:nvPr/>
        </p:nvSpPr>
        <p:spPr bwMode="auto">
          <a:xfrm>
            <a:off x="1768475" y="5334000"/>
            <a:ext cx="0" cy="627063"/>
          </a:xfrm>
          <a:prstGeom prst="line">
            <a:avLst/>
          </a:prstGeom>
          <a:noFill/>
          <a:ln w="12700">
            <a:solidFill>
              <a:schemeClr val="tx1"/>
            </a:solidFill>
            <a:round/>
            <a:headEnd/>
            <a:tailEnd type="triangle" w="med" len="med"/>
          </a:ln>
        </p:spPr>
        <p:txBody>
          <a:bodyPr wrap="none" anchor="ctr"/>
          <a:lstStyle/>
          <a:p>
            <a:endParaRPr lang="en-AU"/>
          </a:p>
        </p:txBody>
      </p:sp>
      <p:sp>
        <p:nvSpPr>
          <p:cNvPr id="34836" name="Text Box 20"/>
          <p:cNvSpPr txBox="1">
            <a:spLocks noChangeArrowheads="1"/>
          </p:cNvSpPr>
          <p:nvPr/>
        </p:nvSpPr>
        <p:spPr bwMode="auto">
          <a:xfrm>
            <a:off x="1416050" y="5715000"/>
            <a:ext cx="703263" cy="579438"/>
          </a:xfrm>
          <a:prstGeom prst="rect">
            <a:avLst/>
          </a:prstGeom>
          <a:noFill/>
          <a:ln w="12700">
            <a:noFill/>
            <a:miter lim="800000"/>
            <a:headEnd/>
            <a:tailEnd/>
          </a:ln>
        </p:spPr>
        <p:txBody>
          <a:bodyPr wrap="none">
            <a:spAutoFit/>
          </a:bodyPr>
          <a:lstStyle/>
          <a:p>
            <a:pPr algn="ctr" eaLnBrk="0" hangingPunct="0"/>
            <a:r>
              <a:rPr lang="en-US" sz="3200"/>
              <a:t>mg</a:t>
            </a:r>
            <a:endParaRPr lang="en-AU" sz="3200"/>
          </a:p>
        </p:txBody>
      </p:sp>
      <p:sp>
        <p:nvSpPr>
          <p:cNvPr id="34837" name="Text Box 21"/>
          <p:cNvSpPr txBox="1">
            <a:spLocks noChangeArrowheads="1"/>
          </p:cNvSpPr>
          <p:nvPr/>
        </p:nvSpPr>
        <p:spPr bwMode="auto">
          <a:xfrm>
            <a:off x="546100" y="4614863"/>
            <a:ext cx="2570163" cy="519112"/>
          </a:xfrm>
          <a:prstGeom prst="rect">
            <a:avLst/>
          </a:prstGeom>
          <a:noFill/>
          <a:ln w="12700">
            <a:noFill/>
            <a:miter lim="800000"/>
            <a:headEnd/>
            <a:tailEnd/>
          </a:ln>
        </p:spPr>
        <p:txBody>
          <a:bodyPr wrap="none">
            <a:spAutoFit/>
          </a:bodyPr>
          <a:lstStyle/>
          <a:p>
            <a:pPr algn="ctr" eaLnBrk="0" hangingPunct="0"/>
            <a:r>
              <a:rPr lang="en-US" sz="2800"/>
              <a:t>It will balance…</a:t>
            </a:r>
            <a:endParaRPr lang="en-AU" sz="2800"/>
          </a:p>
        </p:txBody>
      </p:sp>
      <p:sp>
        <p:nvSpPr>
          <p:cNvPr id="34838" name="Rectangle 22"/>
          <p:cNvSpPr>
            <a:spLocks noChangeArrowheads="1"/>
          </p:cNvSpPr>
          <p:nvPr/>
        </p:nvSpPr>
        <p:spPr bwMode="auto">
          <a:xfrm>
            <a:off x="6037263" y="5402263"/>
            <a:ext cx="1803400" cy="1323975"/>
          </a:xfrm>
          <a:prstGeom prst="rect">
            <a:avLst/>
          </a:prstGeom>
          <a:solidFill>
            <a:schemeClr val="folHlink"/>
          </a:solidFill>
          <a:ln w="12700">
            <a:solidFill>
              <a:schemeClr val="bg1"/>
            </a:solidFill>
            <a:miter lim="800000"/>
            <a:headEnd/>
            <a:tailEnd/>
          </a:ln>
        </p:spPr>
        <p:txBody>
          <a:bodyPr wrap="none" anchor="ctr"/>
          <a:lstStyle/>
          <a:p>
            <a:endParaRPr lang="en-AU"/>
          </a:p>
        </p:txBody>
      </p:sp>
      <p:sp>
        <p:nvSpPr>
          <p:cNvPr id="34839" name="Rectangle 23"/>
          <p:cNvSpPr>
            <a:spLocks noChangeArrowheads="1"/>
          </p:cNvSpPr>
          <p:nvPr/>
        </p:nvSpPr>
        <p:spPr bwMode="auto">
          <a:xfrm>
            <a:off x="7040563" y="5240338"/>
            <a:ext cx="1911350" cy="149225"/>
          </a:xfrm>
          <a:prstGeom prst="rect">
            <a:avLst/>
          </a:prstGeom>
          <a:solidFill>
            <a:srgbClr val="993300"/>
          </a:solidFill>
          <a:ln w="12700">
            <a:solidFill>
              <a:schemeClr val="tx1"/>
            </a:solidFill>
            <a:miter lim="800000"/>
            <a:headEnd/>
            <a:tailEnd/>
          </a:ln>
        </p:spPr>
        <p:txBody>
          <a:bodyPr wrap="none" anchor="ctr"/>
          <a:lstStyle/>
          <a:p>
            <a:endParaRPr lang="en-AU"/>
          </a:p>
        </p:txBody>
      </p:sp>
      <p:sp>
        <p:nvSpPr>
          <p:cNvPr id="34840" name="Oval 24"/>
          <p:cNvSpPr>
            <a:spLocks noChangeArrowheads="1"/>
          </p:cNvSpPr>
          <p:nvPr/>
        </p:nvSpPr>
        <p:spPr bwMode="auto">
          <a:xfrm>
            <a:off x="8010525" y="5268913"/>
            <a:ext cx="109538" cy="109537"/>
          </a:xfrm>
          <a:prstGeom prst="ellipse">
            <a:avLst/>
          </a:prstGeom>
          <a:solidFill>
            <a:schemeClr val="bg1"/>
          </a:solidFill>
          <a:ln w="12700">
            <a:solidFill>
              <a:schemeClr val="bg1"/>
            </a:solidFill>
            <a:round/>
            <a:headEnd/>
            <a:tailEnd/>
          </a:ln>
        </p:spPr>
        <p:txBody>
          <a:bodyPr wrap="none" anchor="ctr"/>
          <a:lstStyle/>
          <a:p>
            <a:endParaRPr lang="en-AU"/>
          </a:p>
        </p:txBody>
      </p:sp>
      <p:sp>
        <p:nvSpPr>
          <p:cNvPr id="34841" name="Line 25"/>
          <p:cNvSpPr>
            <a:spLocks noChangeShapeType="1"/>
          </p:cNvSpPr>
          <p:nvPr/>
        </p:nvSpPr>
        <p:spPr bwMode="auto">
          <a:xfrm>
            <a:off x="8066088" y="5326063"/>
            <a:ext cx="0" cy="627062"/>
          </a:xfrm>
          <a:prstGeom prst="line">
            <a:avLst/>
          </a:prstGeom>
          <a:noFill/>
          <a:ln w="12700">
            <a:solidFill>
              <a:schemeClr val="tx1"/>
            </a:solidFill>
            <a:round/>
            <a:headEnd/>
            <a:tailEnd type="triangle" w="med" len="med"/>
          </a:ln>
        </p:spPr>
        <p:txBody>
          <a:bodyPr wrap="none" anchor="ctr"/>
          <a:lstStyle/>
          <a:p>
            <a:endParaRPr lang="en-AU"/>
          </a:p>
        </p:txBody>
      </p:sp>
      <p:sp>
        <p:nvSpPr>
          <p:cNvPr id="34842" name="Text Box 26"/>
          <p:cNvSpPr txBox="1">
            <a:spLocks noChangeArrowheads="1"/>
          </p:cNvSpPr>
          <p:nvPr/>
        </p:nvSpPr>
        <p:spPr bwMode="auto">
          <a:xfrm>
            <a:off x="7713663" y="5707063"/>
            <a:ext cx="703262" cy="579437"/>
          </a:xfrm>
          <a:prstGeom prst="rect">
            <a:avLst/>
          </a:prstGeom>
          <a:noFill/>
          <a:ln w="12700">
            <a:noFill/>
            <a:miter lim="800000"/>
            <a:headEnd/>
            <a:tailEnd/>
          </a:ln>
        </p:spPr>
        <p:txBody>
          <a:bodyPr wrap="none">
            <a:spAutoFit/>
          </a:bodyPr>
          <a:lstStyle/>
          <a:p>
            <a:pPr algn="ctr" eaLnBrk="0" hangingPunct="0"/>
            <a:r>
              <a:rPr lang="en-US" sz="3200"/>
              <a:t>mg</a:t>
            </a:r>
            <a:endParaRPr lang="en-AU" sz="3200"/>
          </a:p>
        </p:txBody>
      </p:sp>
      <p:sp>
        <p:nvSpPr>
          <p:cNvPr id="34843" name="Text Box 27"/>
          <p:cNvSpPr txBox="1">
            <a:spLocks noChangeArrowheads="1"/>
          </p:cNvSpPr>
          <p:nvPr/>
        </p:nvSpPr>
        <p:spPr bwMode="auto">
          <a:xfrm>
            <a:off x="7019925" y="4581525"/>
            <a:ext cx="1812925" cy="519113"/>
          </a:xfrm>
          <a:prstGeom prst="rect">
            <a:avLst/>
          </a:prstGeom>
          <a:noFill/>
          <a:ln w="12700">
            <a:noFill/>
            <a:miter lim="800000"/>
            <a:headEnd/>
            <a:tailEnd/>
          </a:ln>
        </p:spPr>
        <p:txBody>
          <a:bodyPr wrap="none">
            <a:spAutoFit/>
          </a:bodyPr>
          <a:lstStyle/>
          <a:p>
            <a:pPr algn="ctr" eaLnBrk="0" hangingPunct="0"/>
            <a:r>
              <a:rPr lang="en-US" sz="2800"/>
              <a:t>It will fall !</a:t>
            </a:r>
            <a:endParaRPr lang="en-AU" sz="2800"/>
          </a:p>
        </p:txBody>
      </p:sp>
      <p:sp>
        <p:nvSpPr>
          <p:cNvPr id="34844" name="Arc 28"/>
          <p:cNvSpPr>
            <a:spLocks/>
          </p:cNvSpPr>
          <p:nvPr/>
        </p:nvSpPr>
        <p:spPr bwMode="auto">
          <a:xfrm rot="2992757">
            <a:off x="8612188" y="5432425"/>
            <a:ext cx="508000" cy="469900"/>
          </a:xfrm>
          <a:custGeom>
            <a:avLst/>
            <a:gdLst>
              <a:gd name="T0" fmla="*/ 0 w 20023"/>
              <a:gd name="T1" fmla="*/ 0 h 21600"/>
              <a:gd name="T2" fmla="*/ 508000 w 20023"/>
              <a:gd name="T3" fmla="*/ 293644 h 21600"/>
              <a:gd name="T4" fmla="*/ 0 w 20023"/>
              <a:gd name="T5" fmla="*/ 469900 h 21600"/>
              <a:gd name="T6" fmla="*/ 0 60000 65536"/>
              <a:gd name="T7" fmla="*/ 0 60000 65536"/>
              <a:gd name="T8" fmla="*/ 0 60000 65536"/>
              <a:gd name="T9" fmla="*/ 0 w 20023"/>
              <a:gd name="T10" fmla="*/ 0 h 21600"/>
              <a:gd name="T11" fmla="*/ 20023 w 20023"/>
              <a:gd name="T12" fmla="*/ 21600 h 21600"/>
            </a:gdLst>
            <a:ahLst/>
            <a:cxnLst>
              <a:cxn ang="T6">
                <a:pos x="T0" y="T1"/>
              </a:cxn>
              <a:cxn ang="T7">
                <a:pos x="T2" y="T3"/>
              </a:cxn>
              <a:cxn ang="T8">
                <a:pos x="T4" y="T5"/>
              </a:cxn>
            </a:cxnLst>
            <a:rect l="T9" t="T10" r="T11" b="T12"/>
            <a:pathLst>
              <a:path w="20023" h="21600" fill="none" extrusionOk="0">
                <a:moveTo>
                  <a:pt x="-1" y="0"/>
                </a:moveTo>
                <a:cubicBezTo>
                  <a:pt x="8800" y="0"/>
                  <a:pt x="16721" y="5339"/>
                  <a:pt x="20022" y="13498"/>
                </a:cubicBezTo>
              </a:path>
              <a:path w="20023" h="21600" stroke="0" extrusionOk="0">
                <a:moveTo>
                  <a:pt x="-1" y="0"/>
                </a:moveTo>
                <a:cubicBezTo>
                  <a:pt x="8800" y="0"/>
                  <a:pt x="16721" y="5339"/>
                  <a:pt x="20022" y="13498"/>
                </a:cubicBezTo>
                <a:lnTo>
                  <a:pt x="0" y="21600"/>
                </a:lnTo>
                <a:close/>
              </a:path>
            </a:pathLst>
          </a:custGeom>
          <a:noFill/>
          <a:ln w="12700">
            <a:solidFill>
              <a:srgbClr val="C0C0C0"/>
            </a:solidFill>
            <a:prstDash val="sysDot"/>
            <a:round/>
            <a:headEnd/>
            <a:tailEnd type="triangle" w="med" len="med"/>
          </a:ln>
        </p:spPr>
        <p:txBody>
          <a:bodyPr wrap="none" anchor="ctr"/>
          <a:lstStyle/>
          <a:p>
            <a:endParaRPr lang="en-AU"/>
          </a:p>
        </p:txBody>
      </p:sp>
      <p:sp>
        <p:nvSpPr>
          <p:cNvPr id="34845" name="Line 29"/>
          <p:cNvSpPr>
            <a:spLocks noChangeShapeType="1"/>
          </p:cNvSpPr>
          <p:nvPr/>
        </p:nvSpPr>
        <p:spPr bwMode="auto">
          <a:xfrm flipH="1" flipV="1">
            <a:off x="1939925" y="5403850"/>
            <a:ext cx="355600" cy="355600"/>
          </a:xfrm>
          <a:prstGeom prst="line">
            <a:avLst/>
          </a:prstGeom>
          <a:noFill/>
          <a:ln w="12700">
            <a:solidFill>
              <a:srgbClr val="FFFF00"/>
            </a:solidFill>
            <a:round/>
            <a:headEnd/>
            <a:tailEnd type="triangle" w="med" len="med"/>
          </a:ln>
        </p:spPr>
        <p:txBody>
          <a:bodyPr wrap="none" anchor="ctr"/>
          <a:lstStyle/>
          <a:p>
            <a:endParaRPr lang="en-AU"/>
          </a:p>
        </p:txBody>
      </p:sp>
      <p:sp>
        <p:nvSpPr>
          <p:cNvPr id="34846" name="Text Box 30"/>
          <p:cNvSpPr txBox="1">
            <a:spLocks noChangeArrowheads="1"/>
          </p:cNvSpPr>
          <p:nvPr/>
        </p:nvSpPr>
        <p:spPr bwMode="auto">
          <a:xfrm>
            <a:off x="1920875" y="5578475"/>
            <a:ext cx="1147763" cy="457200"/>
          </a:xfrm>
          <a:prstGeom prst="rect">
            <a:avLst/>
          </a:prstGeom>
          <a:noFill/>
          <a:ln w="12700">
            <a:noFill/>
            <a:miter lim="800000"/>
            <a:headEnd/>
            <a:tailEnd/>
          </a:ln>
        </p:spPr>
        <p:txBody>
          <a:bodyPr wrap="none">
            <a:spAutoFit/>
          </a:bodyPr>
          <a:lstStyle/>
          <a:p>
            <a:pPr algn="ctr" eaLnBrk="0" hangingPunct="0"/>
            <a:r>
              <a:rPr lang="en-US"/>
              <a:t>fulcrum</a:t>
            </a:r>
            <a:endParaRPr lang="en-AU"/>
          </a:p>
        </p:txBody>
      </p:sp>
      <p:sp>
        <p:nvSpPr>
          <p:cNvPr id="34847" name="Oval 31"/>
          <p:cNvSpPr>
            <a:spLocks noChangeArrowheads="1"/>
          </p:cNvSpPr>
          <p:nvPr/>
        </p:nvSpPr>
        <p:spPr bwMode="auto">
          <a:xfrm>
            <a:off x="1849438" y="5364163"/>
            <a:ext cx="88900" cy="88900"/>
          </a:xfrm>
          <a:prstGeom prst="ellipse">
            <a:avLst/>
          </a:prstGeom>
          <a:solidFill>
            <a:srgbClr val="00FF00"/>
          </a:solidFill>
          <a:ln w="12700">
            <a:solidFill>
              <a:srgbClr val="00FF00"/>
            </a:solidFill>
            <a:round/>
            <a:headEnd/>
            <a:tailEnd/>
          </a:ln>
        </p:spPr>
        <p:txBody>
          <a:bodyPr wrap="none" anchor="ctr"/>
          <a:lstStyle/>
          <a:p>
            <a:endParaRPr lang="en-AU"/>
          </a:p>
        </p:txBody>
      </p:sp>
      <p:sp>
        <p:nvSpPr>
          <p:cNvPr id="34848" name="Oval 32"/>
          <p:cNvSpPr>
            <a:spLocks noChangeArrowheads="1"/>
          </p:cNvSpPr>
          <p:nvPr/>
        </p:nvSpPr>
        <p:spPr bwMode="auto">
          <a:xfrm>
            <a:off x="4868863" y="5351463"/>
            <a:ext cx="88900" cy="88900"/>
          </a:xfrm>
          <a:prstGeom prst="ellipse">
            <a:avLst/>
          </a:prstGeom>
          <a:solidFill>
            <a:srgbClr val="00FF00"/>
          </a:solidFill>
          <a:ln w="12700">
            <a:solidFill>
              <a:srgbClr val="00FF00"/>
            </a:solidFill>
            <a:round/>
            <a:headEnd/>
            <a:tailEnd/>
          </a:ln>
        </p:spPr>
        <p:txBody>
          <a:bodyPr wrap="none" anchor="ctr"/>
          <a:lstStyle/>
          <a:p>
            <a:endParaRPr lang="en-AU"/>
          </a:p>
        </p:txBody>
      </p:sp>
      <p:sp>
        <p:nvSpPr>
          <p:cNvPr id="34849" name="Oval 33"/>
          <p:cNvSpPr>
            <a:spLocks noChangeArrowheads="1"/>
          </p:cNvSpPr>
          <p:nvPr/>
        </p:nvSpPr>
        <p:spPr bwMode="auto">
          <a:xfrm>
            <a:off x="7788275" y="5353050"/>
            <a:ext cx="88900" cy="88900"/>
          </a:xfrm>
          <a:prstGeom prst="ellipse">
            <a:avLst/>
          </a:prstGeom>
          <a:solidFill>
            <a:srgbClr val="00FF00"/>
          </a:solidFill>
          <a:ln w="12700">
            <a:solidFill>
              <a:srgbClr val="00FF00"/>
            </a:solidFill>
            <a:round/>
            <a:headEnd/>
            <a:tailEnd/>
          </a:ln>
        </p:spPr>
        <p:txBody>
          <a:bodyPr wrap="none" anchor="ctr"/>
          <a:lstStyle/>
          <a:p>
            <a:endParaRPr lang="en-AU"/>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centerofgravityplane"/>
          <p:cNvPicPr>
            <a:picLocks noGrp="1" noChangeAspect="1" noChangeArrowheads="1"/>
          </p:cNvPicPr>
          <p:nvPr>
            <p:ph sz="half" idx="1"/>
          </p:nvPr>
        </p:nvPicPr>
        <p:blipFill>
          <a:blip r:embed="rId3" cstate="print"/>
          <a:srcRect/>
          <a:stretch>
            <a:fillRect/>
          </a:stretch>
        </p:blipFill>
        <p:spPr>
          <a:xfrm>
            <a:off x="2771775" y="3789363"/>
            <a:ext cx="3810000" cy="2193925"/>
          </a:xfrm>
          <a:solidFill>
            <a:schemeClr val="bg1"/>
          </a:solidFill>
        </p:spPr>
      </p:pic>
      <p:pic>
        <p:nvPicPr>
          <p:cNvPr id="35843" name="Picture 3" descr="Cog3"/>
          <p:cNvPicPr>
            <a:picLocks noChangeAspect="1" noChangeArrowheads="1"/>
          </p:cNvPicPr>
          <p:nvPr/>
        </p:nvPicPr>
        <p:blipFill>
          <a:blip r:embed="rId4" cstate="print"/>
          <a:srcRect/>
          <a:stretch>
            <a:fillRect/>
          </a:stretch>
        </p:blipFill>
        <p:spPr bwMode="auto">
          <a:xfrm>
            <a:off x="0" y="4005263"/>
            <a:ext cx="2928938" cy="1965325"/>
          </a:xfrm>
          <a:prstGeom prst="rect">
            <a:avLst/>
          </a:prstGeom>
          <a:noFill/>
          <a:ln w="9525">
            <a:noFill/>
            <a:miter lim="800000"/>
            <a:headEnd/>
            <a:tailEnd/>
          </a:ln>
        </p:spPr>
      </p:pic>
      <p:pic>
        <p:nvPicPr>
          <p:cNvPr id="35844" name="Picture 5" descr="CoG5"/>
          <p:cNvPicPr>
            <a:picLocks noChangeAspect="1" noChangeArrowheads="1"/>
          </p:cNvPicPr>
          <p:nvPr/>
        </p:nvPicPr>
        <p:blipFill>
          <a:blip r:embed="rId5" cstate="print"/>
          <a:srcRect/>
          <a:stretch>
            <a:fillRect/>
          </a:stretch>
        </p:blipFill>
        <p:spPr bwMode="auto">
          <a:xfrm>
            <a:off x="0" y="1052513"/>
            <a:ext cx="3403600" cy="2552700"/>
          </a:xfrm>
          <a:prstGeom prst="rect">
            <a:avLst/>
          </a:prstGeom>
          <a:noFill/>
          <a:ln w="9525">
            <a:noFill/>
            <a:miter lim="800000"/>
            <a:headEnd/>
            <a:tailEnd/>
          </a:ln>
        </p:spPr>
      </p:pic>
      <p:pic>
        <p:nvPicPr>
          <p:cNvPr id="35845" name="Picture 6" descr="Center_og_gravity"/>
          <p:cNvPicPr>
            <a:picLocks noChangeAspect="1" noChangeArrowheads="1"/>
          </p:cNvPicPr>
          <p:nvPr/>
        </p:nvPicPr>
        <p:blipFill>
          <a:blip r:embed="rId6" cstate="print"/>
          <a:srcRect/>
          <a:stretch>
            <a:fillRect/>
          </a:stretch>
        </p:blipFill>
        <p:spPr bwMode="auto">
          <a:xfrm>
            <a:off x="4114800" y="0"/>
            <a:ext cx="5029200" cy="2886075"/>
          </a:xfrm>
          <a:prstGeom prst="rect">
            <a:avLst/>
          </a:prstGeom>
          <a:noFill/>
          <a:ln w="9525">
            <a:noFill/>
            <a:miter lim="800000"/>
            <a:headEnd/>
            <a:tailEnd/>
          </a:ln>
        </p:spPr>
      </p:pic>
      <p:pic>
        <p:nvPicPr>
          <p:cNvPr id="35846" name="Picture 10" descr="dimaggio"/>
          <p:cNvPicPr>
            <a:picLocks noGrp="1" noChangeAspect="1" noChangeArrowheads="1"/>
          </p:cNvPicPr>
          <p:nvPr>
            <p:ph sz="half" idx="2"/>
          </p:nvPr>
        </p:nvPicPr>
        <p:blipFill>
          <a:blip r:embed="rId7" cstate="print"/>
          <a:srcRect/>
          <a:stretch>
            <a:fillRect/>
          </a:stretch>
        </p:blipFill>
        <p:spPr>
          <a:xfrm>
            <a:off x="6315075" y="2997200"/>
            <a:ext cx="2828925" cy="3657600"/>
          </a:xfrm>
          <a:noFill/>
        </p:spPr>
      </p:pic>
      <p:sp>
        <p:nvSpPr>
          <p:cNvPr id="35847" name="Rectangle 2"/>
          <p:cNvSpPr>
            <a:spLocks noGrp="1" noChangeArrowheads="1"/>
          </p:cNvSpPr>
          <p:nvPr>
            <p:ph type="title"/>
          </p:nvPr>
        </p:nvSpPr>
        <p:spPr>
          <a:xfrm>
            <a:off x="0" y="0"/>
            <a:ext cx="3238500" cy="1143000"/>
          </a:xfrm>
        </p:spPr>
        <p:txBody>
          <a:bodyPr/>
          <a:lstStyle/>
          <a:p>
            <a:pPr eaLnBrk="1" hangingPunct="1"/>
            <a:r>
              <a:rPr lang="en-US" sz="4800" smtClean="0"/>
              <a:t>CoM</a:t>
            </a:r>
            <a:endParaRPr lang="en-AU" sz="4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7772400" cy="1143000"/>
          </a:xfrm>
        </p:spPr>
        <p:txBody>
          <a:bodyPr/>
          <a:lstStyle/>
          <a:p>
            <a:pPr eaLnBrk="1" hangingPunct="1"/>
            <a:r>
              <a:rPr lang="en-US" sz="4000" smtClean="0"/>
              <a:t>CoM in “Fosbury Flop” high jumping, and long jump</a:t>
            </a:r>
          </a:p>
        </p:txBody>
      </p:sp>
      <p:pic>
        <p:nvPicPr>
          <p:cNvPr id="36867" name="Picture 5" descr="position of centre of gravity in the Fosbury Flop and scissors"/>
          <p:cNvPicPr>
            <a:picLocks noChangeAspect="1" noChangeArrowheads="1"/>
          </p:cNvPicPr>
          <p:nvPr/>
        </p:nvPicPr>
        <p:blipFill>
          <a:blip r:embed="rId3" cstate="print"/>
          <a:srcRect/>
          <a:stretch>
            <a:fillRect/>
          </a:stretch>
        </p:blipFill>
        <p:spPr bwMode="auto">
          <a:xfrm>
            <a:off x="0" y="1468438"/>
            <a:ext cx="3995738" cy="2460625"/>
          </a:xfrm>
          <a:prstGeom prst="rect">
            <a:avLst/>
          </a:prstGeom>
          <a:noFill/>
          <a:ln w="9525">
            <a:noFill/>
            <a:miter lim="800000"/>
            <a:headEnd/>
            <a:tailEnd/>
          </a:ln>
        </p:spPr>
      </p:pic>
      <p:pic>
        <p:nvPicPr>
          <p:cNvPr id="36868" name="Picture 8" descr="picjump1guy"/>
          <p:cNvPicPr>
            <a:picLocks noChangeAspect="1" noChangeArrowheads="1"/>
          </p:cNvPicPr>
          <p:nvPr/>
        </p:nvPicPr>
        <p:blipFill>
          <a:blip r:embed="rId4" cstate="print"/>
          <a:srcRect/>
          <a:stretch>
            <a:fillRect/>
          </a:stretch>
        </p:blipFill>
        <p:spPr bwMode="auto">
          <a:xfrm>
            <a:off x="4500563" y="1341438"/>
            <a:ext cx="4000500" cy="2800350"/>
          </a:xfrm>
          <a:prstGeom prst="rect">
            <a:avLst/>
          </a:prstGeom>
          <a:noFill/>
          <a:ln w="9525">
            <a:noFill/>
            <a:miter lim="800000"/>
            <a:headEnd/>
            <a:tailEnd/>
          </a:ln>
        </p:spPr>
      </p:pic>
      <p:pic>
        <p:nvPicPr>
          <p:cNvPr id="36869" name="Picture 10" descr="Biomechanics"/>
          <p:cNvPicPr>
            <a:picLocks noChangeAspect="1" noChangeArrowheads="1"/>
          </p:cNvPicPr>
          <p:nvPr/>
        </p:nvPicPr>
        <p:blipFill>
          <a:blip r:embed="rId5" cstate="print"/>
          <a:srcRect/>
          <a:stretch>
            <a:fillRect/>
          </a:stretch>
        </p:blipFill>
        <p:spPr bwMode="auto">
          <a:xfrm>
            <a:off x="684213" y="4868863"/>
            <a:ext cx="7921625"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descr="Orbit5"/>
          <p:cNvPicPr>
            <a:picLocks noChangeAspect="1" noChangeArrowheads="1" noCrop="1"/>
          </p:cNvPicPr>
          <p:nvPr/>
        </p:nvPicPr>
        <p:blipFill>
          <a:blip r:embed="rId3" cstate="print"/>
          <a:srcRect/>
          <a:stretch>
            <a:fillRect/>
          </a:stretch>
        </p:blipFill>
        <p:spPr bwMode="auto">
          <a:xfrm>
            <a:off x="3708400" y="3911600"/>
            <a:ext cx="5435600" cy="2717800"/>
          </a:xfrm>
          <a:prstGeom prst="rect">
            <a:avLst/>
          </a:prstGeom>
          <a:noFill/>
          <a:ln w="9525">
            <a:noFill/>
            <a:miter lim="800000"/>
            <a:headEnd/>
            <a:tailEnd/>
          </a:ln>
        </p:spPr>
      </p:pic>
      <p:pic>
        <p:nvPicPr>
          <p:cNvPr id="37891" name="Picture 5" descr="Orbit1"/>
          <p:cNvPicPr>
            <a:picLocks noChangeAspect="1" noChangeArrowheads="1" noCrop="1"/>
          </p:cNvPicPr>
          <p:nvPr/>
        </p:nvPicPr>
        <p:blipFill>
          <a:blip r:embed="rId4" cstate="print"/>
          <a:srcRect/>
          <a:stretch>
            <a:fillRect/>
          </a:stretch>
        </p:blipFill>
        <p:spPr bwMode="auto">
          <a:xfrm>
            <a:off x="468313" y="4110038"/>
            <a:ext cx="2447925" cy="2447925"/>
          </a:xfrm>
          <a:prstGeom prst="rect">
            <a:avLst/>
          </a:prstGeom>
          <a:noFill/>
          <a:ln w="9525">
            <a:noFill/>
            <a:miter lim="800000"/>
            <a:headEnd/>
            <a:tailEnd/>
          </a:ln>
        </p:spPr>
      </p:pic>
      <p:pic>
        <p:nvPicPr>
          <p:cNvPr id="37892" name="Picture 6" descr="Orbit2"/>
          <p:cNvPicPr>
            <a:picLocks noChangeAspect="1" noChangeArrowheads="1" noCrop="1"/>
          </p:cNvPicPr>
          <p:nvPr/>
        </p:nvPicPr>
        <p:blipFill>
          <a:blip r:embed="rId5" cstate="print"/>
          <a:srcRect/>
          <a:stretch>
            <a:fillRect/>
          </a:stretch>
        </p:blipFill>
        <p:spPr bwMode="auto">
          <a:xfrm>
            <a:off x="250825" y="765175"/>
            <a:ext cx="2520950" cy="2520950"/>
          </a:xfrm>
          <a:prstGeom prst="rect">
            <a:avLst/>
          </a:prstGeom>
          <a:noFill/>
          <a:ln w="9525">
            <a:noFill/>
            <a:miter lim="800000"/>
            <a:headEnd/>
            <a:tailEnd/>
          </a:ln>
        </p:spPr>
      </p:pic>
      <p:pic>
        <p:nvPicPr>
          <p:cNvPr id="37893" name="Picture 7" descr="Orbit3"/>
          <p:cNvPicPr>
            <a:picLocks noChangeAspect="1" noChangeArrowheads="1" noCrop="1"/>
          </p:cNvPicPr>
          <p:nvPr/>
        </p:nvPicPr>
        <p:blipFill>
          <a:blip r:embed="rId6" cstate="print"/>
          <a:srcRect/>
          <a:stretch>
            <a:fillRect/>
          </a:stretch>
        </p:blipFill>
        <p:spPr bwMode="auto">
          <a:xfrm>
            <a:off x="2987675" y="908050"/>
            <a:ext cx="2735263" cy="2735263"/>
          </a:xfrm>
          <a:prstGeom prst="rect">
            <a:avLst/>
          </a:prstGeom>
          <a:noFill/>
          <a:ln w="9525">
            <a:noFill/>
            <a:miter lim="800000"/>
            <a:headEnd/>
            <a:tailEnd/>
          </a:ln>
        </p:spPr>
      </p:pic>
      <p:pic>
        <p:nvPicPr>
          <p:cNvPr id="37894" name="Picture 8" descr="Orbit4"/>
          <p:cNvPicPr>
            <a:picLocks noChangeAspect="1" noChangeArrowheads="1" noCrop="1"/>
          </p:cNvPicPr>
          <p:nvPr/>
        </p:nvPicPr>
        <p:blipFill>
          <a:blip r:embed="rId7" cstate="print"/>
          <a:srcRect/>
          <a:stretch>
            <a:fillRect/>
          </a:stretch>
        </p:blipFill>
        <p:spPr bwMode="auto">
          <a:xfrm>
            <a:off x="6227763" y="908050"/>
            <a:ext cx="2663825" cy="2663825"/>
          </a:xfrm>
          <a:prstGeom prst="rect">
            <a:avLst/>
          </a:prstGeom>
          <a:noFill/>
          <a:ln w="9525">
            <a:noFill/>
            <a:miter lim="800000"/>
            <a:headEnd/>
            <a:tailEnd/>
          </a:ln>
        </p:spPr>
      </p:pic>
      <p:sp>
        <p:nvSpPr>
          <p:cNvPr id="37895" name="Text Box 9"/>
          <p:cNvSpPr txBox="1">
            <a:spLocks noChangeArrowheads="1"/>
          </p:cNvSpPr>
          <p:nvPr/>
        </p:nvSpPr>
        <p:spPr bwMode="auto">
          <a:xfrm>
            <a:off x="1023938" y="-12700"/>
            <a:ext cx="6496050" cy="641350"/>
          </a:xfrm>
          <a:prstGeom prst="rect">
            <a:avLst/>
          </a:prstGeom>
          <a:noFill/>
          <a:ln w="9525">
            <a:noFill/>
            <a:miter lim="800000"/>
            <a:headEnd/>
            <a:tailEnd/>
          </a:ln>
        </p:spPr>
        <p:txBody>
          <a:bodyPr wrap="none">
            <a:spAutoFit/>
          </a:bodyPr>
          <a:lstStyle/>
          <a:p>
            <a:r>
              <a:rPr lang="en-US" sz="3600"/>
              <a:t>CoM in Orbiting Stars and Planets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3708400" cy="1143000"/>
          </a:xfrm>
        </p:spPr>
        <p:txBody>
          <a:bodyPr/>
          <a:lstStyle/>
          <a:p>
            <a:pPr eaLnBrk="1" hangingPunct="1"/>
            <a:r>
              <a:rPr lang="en-US" smtClean="0"/>
              <a:t>CoM of Coke</a:t>
            </a:r>
          </a:p>
        </p:txBody>
      </p:sp>
      <p:sp>
        <p:nvSpPr>
          <p:cNvPr id="38915" name="Rectangle 3"/>
          <p:cNvSpPr>
            <a:spLocks noGrp="1" noChangeArrowheads="1"/>
          </p:cNvSpPr>
          <p:nvPr>
            <p:ph type="body" idx="1"/>
          </p:nvPr>
        </p:nvSpPr>
        <p:spPr>
          <a:xfrm>
            <a:off x="0" y="836613"/>
            <a:ext cx="7812088" cy="6021387"/>
          </a:xfrm>
        </p:spPr>
        <p:txBody>
          <a:bodyPr/>
          <a:lstStyle/>
          <a:p>
            <a:pPr eaLnBrk="1" hangingPunct="1">
              <a:lnSpc>
                <a:spcPct val="80000"/>
              </a:lnSpc>
            </a:pPr>
            <a:r>
              <a:rPr lang="en-US" sz="2800" smtClean="0"/>
              <a:t>The centre of mass of a full coke can obviously is at the centre and will go down as the level of coke in the can is decreased. When the can is empty, however, the centre of mass is back at the centre.</a:t>
            </a:r>
          </a:p>
          <a:p>
            <a:pPr eaLnBrk="1" hangingPunct="1">
              <a:lnSpc>
                <a:spcPct val="80000"/>
              </a:lnSpc>
            </a:pPr>
            <a:r>
              <a:rPr lang="en-US" sz="2800" smtClean="0"/>
              <a:t>If you know the weight of the empty can and the weight of the full can, can you determine at what level of coke the centre of mass will be at its lowest point?</a:t>
            </a:r>
          </a:p>
          <a:p>
            <a:pPr eaLnBrk="1" hangingPunct="1">
              <a:lnSpc>
                <a:spcPct val="80000"/>
              </a:lnSpc>
            </a:pPr>
            <a:r>
              <a:rPr lang="en-US" sz="2800" smtClean="0"/>
              <a:t>To make the calculations in your head easier assume that the can is a perfect cylinder and that the empty can weighs 40 grams. It holds 320 ml, therefore the total weight when full is 360 grams. The can is 12 cm high.</a:t>
            </a:r>
          </a:p>
          <a:p>
            <a:pPr eaLnBrk="1" hangingPunct="1">
              <a:lnSpc>
                <a:spcPct val="80000"/>
              </a:lnSpc>
            </a:pPr>
            <a:r>
              <a:rPr lang="en-US" sz="2800" smtClean="0"/>
              <a:t>Determine the level of coke at which the centre of mass will be lowest. It is possible to solve this without calculus</a:t>
            </a:r>
          </a:p>
        </p:txBody>
      </p:sp>
      <p:pic>
        <p:nvPicPr>
          <p:cNvPr id="38916" name="Picture 5" descr="cocacolacan">
            <a:hlinkClick r:id="rId3"/>
          </p:cNvPr>
          <p:cNvPicPr>
            <a:picLocks noChangeAspect="1" noChangeArrowheads="1"/>
          </p:cNvPicPr>
          <p:nvPr/>
        </p:nvPicPr>
        <p:blipFill>
          <a:blip r:embed="rId4" cstate="print"/>
          <a:srcRect/>
          <a:stretch>
            <a:fillRect/>
          </a:stretch>
        </p:blipFill>
        <p:spPr bwMode="auto">
          <a:xfrm>
            <a:off x="8027988" y="0"/>
            <a:ext cx="1116012" cy="208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7772400" cy="4114800"/>
          </a:xfrm>
        </p:spPr>
        <p:txBody>
          <a:bodyPr/>
          <a:lstStyle/>
          <a:p>
            <a:r>
              <a:rPr lang="en-AU" sz="2400" dirty="0" smtClean="0"/>
              <a:t>S= Mass of Soda </a:t>
            </a:r>
          </a:p>
          <a:p>
            <a:r>
              <a:rPr lang="en-AU" sz="2400" dirty="0" smtClean="0"/>
              <a:t>x height of soda</a:t>
            </a:r>
          </a:p>
          <a:p>
            <a:r>
              <a:rPr lang="en-AU" sz="2400" dirty="0" smtClean="0"/>
              <a:t>C=Mass of Can </a:t>
            </a:r>
          </a:p>
          <a:p>
            <a:r>
              <a:rPr lang="en-AU" sz="2400" dirty="0" smtClean="0"/>
              <a:t>H=height of can </a:t>
            </a:r>
          </a:p>
          <a:p>
            <a:r>
              <a:rPr lang="en-AU" sz="2400" dirty="0" smtClean="0"/>
              <a:t>r=ratio of mass of the soda to the mass of the can. D=Distance of the </a:t>
            </a:r>
            <a:r>
              <a:rPr lang="en-AU" sz="2400" dirty="0" err="1" smtClean="0"/>
              <a:t>center</a:t>
            </a:r>
            <a:r>
              <a:rPr lang="en-AU" sz="2400" dirty="0" smtClean="0"/>
              <a:t> of gravity to the bottom. D=(S*x/h*x/2+C*H/2)/(S*x/H+C)</a:t>
            </a:r>
          </a:p>
          <a:p>
            <a:r>
              <a:rPr lang="en-AU" sz="2400" dirty="0" err="1" smtClean="0"/>
              <a:t>Substituing</a:t>
            </a:r>
            <a:r>
              <a:rPr lang="en-AU" sz="2400" dirty="0" smtClean="0"/>
              <a:t> C=S/r and simplifying: D=(r*x^2+H^2)/(2*(r*</a:t>
            </a:r>
            <a:r>
              <a:rPr lang="en-AU" sz="2400" dirty="0" err="1" smtClean="0"/>
              <a:t>x+h</a:t>
            </a:r>
            <a:r>
              <a:rPr lang="en-AU" sz="2400" dirty="0" smtClean="0"/>
              <a:t>)) </a:t>
            </a:r>
          </a:p>
          <a:p>
            <a:r>
              <a:rPr lang="en-AU" sz="2400" dirty="0" err="1" smtClean="0"/>
              <a:t>Derivating</a:t>
            </a:r>
            <a:r>
              <a:rPr lang="en-AU" sz="2400" dirty="0" smtClean="0"/>
              <a:t> respect x: </a:t>
            </a:r>
            <a:r>
              <a:rPr lang="en-AU" sz="2400" dirty="0" err="1" smtClean="0"/>
              <a:t>dD</a:t>
            </a:r>
            <a:r>
              <a:rPr lang="en-AU" sz="2400" dirty="0" smtClean="0"/>
              <a:t>/</a:t>
            </a:r>
            <a:r>
              <a:rPr lang="en-AU" sz="2400" dirty="0" err="1" smtClean="0"/>
              <a:t>dx</a:t>
            </a:r>
            <a:r>
              <a:rPr lang="en-AU" sz="2400" dirty="0" smtClean="0"/>
              <a:t>=(r*(r*x^2+2*H*x-H^2))/(2*(r*</a:t>
            </a:r>
            <a:r>
              <a:rPr lang="en-AU" sz="2400" dirty="0" err="1" smtClean="0"/>
              <a:t>x+H</a:t>
            </a:r>
            <a:r>
              <a:rPr lang="en-AU" sz="2400" dirty="0" smtClean="0"/>
              <a:t>)^2)</a:t>
            </a:r>
          </a:p>
          <a:p>
            <a:r>
              <a:rPr lang="en-AU" sz="2400" dirty="0" smtClean="0"/>
              <a:t> </a:t>
            </a:r>
            <a:r>
              <a:rPr lang="en-AU" sz="2400" dirty="0" err="1" smtClean="0"/>
              <a:t>Equaling</a:t>
            </a:r>
            <a:r>
              <a:rPr lang="en-AU" sz="2400" dirty="0" smtClean="0"/>
              <a:t> to Zero x=H*(SQR(r+1)-1)/r and </a:t>
            </a:r>
            <a:r>
              <a:rPr lang="en-AU" sz="2400" dirty="0" err="1" smtClean="0"/>
              <a:t>sustituing</a:t>
            </a:r>
            <a:r>
              <a:rPr lang="en-AU" sz="2400" dirty="0" smtClean="0"/>
              <a:t> to D: D=H*(</a:t>
            </a:r>
            <a:r>
              <a:rPr lang="en-AU" sz="2400" dirty="0" err="1" smtClean="0"/>
              <a:t>sqr</a:t>
            </a:r>
            <a:r>
              <a:rPr lang="en-AU" sz="2400" dirty="0" smtClean="0"/>
              <a:t>(r+1)-1)/r coincident with the level of soda. </a:t>
            </a:r>
            <a:endParaRPr lang="en-AU"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darkhowfast"/>
          <p:cNvPicPr>
            <a:picLocks noChangeAspect="1" noChangeArrowheads="1"/>
          </p:cNvPicPr>
          <p:nvPr/>
        </p:nvPicPr>
        <p:blipFill>
          <a:blip r:embed="rId3" cstate="print"/>
          <a:srcRect/>
          <a:stretch>
            <a:fillRect/>
          </a:stretch>
        </p:blipFill>
        <p:spPr bwMode="auto">
          <a:xfrm>
            <a:off x="827088" y="-30163"/>
            <a:ext cx="8058150" cy="6888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mergency Landing Video [from www.metacafe.com].wmv">
            <a:hlinkClick r:id="" action="ppaction://media"/>
          </p:cNvPr>
          <p:cNvPicPr>
            <a:picLocks noGrp="1" noRot="1" noChangeAspect="1"/>
          </p:cNvPicPr>
          <p:nvPr>
            <p:ph idx="1"/>
            <a:videoFile r:link="rId1"/>
          </p:nvPr>
        </p:nvPicPr>
        <p:blipFill>
          <a:blip r:embed="rId4" cstate="print"/>
          <a:stretch>
            <a:fillRect/>
          </a:stretch>
        </p:blipFill>
        <p:spPr>
          <a:xfrm>
            <a:off x="0" y="0"/>
            <a:ext cx="9144000" cy="6858000"/>
          </a:xfrm>
          <a:prstGeom prst="rect">
            <a:avLst/>
          </a:prstGeom>
        </p:spPr>
      </p:pic>
      <p:sp>
        <p:nvSpPr>
          <p:cNvPr id="21507" name="Text Box 7"/>
          <p:cNvSpPr txBox="1">
            <a:spLocks noChangeArrowheads="1"/>
          </p:cNvSpPr>
          <p:nvPr/>
        </p:nvSpPr>
        <p:spPr bwMode="auto">
          <a:xfrm>
            <a:off x="0" y="0"/>
            <a:ext cx="7626350" cy="1189037"/>
          </a:xfrm>
          <a:prstGeom prst="rect">
            <a:avLst/>
          </a:prstGeom>
          <a:solidFill>
            <a:schemeClr val="bg1"/>
          </a:solidFill>
          <a:ln w="9525">
            <a:noFill/>
            <a:miter lim="800000"/>
            <a:headEnd/>
            <a:tailEnd/>
          </a:ln>
        </p:spPr>
        <p:txBody>
          <a:bodyPr wrap="none">
            <a:spAutoFit/>
          </a:bodyPr>
          <a:lstStyle/>
          <a:p>
            <a:r>
              <a:rPr lang="en-AU" sz="7200" dirty="0"/>
              <a:t>Emergency Landing</a:t>
            </a:r>
            <a:endParaRPr lang="en-US" sz="7200"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action.mpeg">
            <a:hlinkClick r:id="" action="ppaction://media"/>
          </p:cNvPr>
          <p:cNvPicPr>
            <a:picLocks noGrp="1" noRot="1" noChangeAspect="1"/>
          </p:cNvPicPr>
          <p:nvPr>
            <p:ph idx="1"/>
            <a:videoFile r:link="rId1"/>
          </p:nvPr>
        </p:nvPicPr>
        <p:blipFill>
          <a:blip r:embed="rId3" cstate="print"/>
          <a:stretch>
            <a:fillRect/>
          </a:stretch>
        </p:blipFill>
        <p:spPr>
          <a:xfrm>
            <a:off x="-4057" y="0"/>
            <a:ext cx="9148057"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0"/>
            <a:ext cx="7772400" cy="1143000"/>
          </a:xfrm>
        </p:spPr>
        <p:txBody>
          <a:bodyPr/>
          <a:lstStyle/>
          <a:p>
            <a:pPr eaLnBrk="1" hangingPunct="1"/>
            <a:r>
              <a:rPr lang="en-AU" sz="4000" smtClean="0">
                <a:solidFill>
                  <a:srgbClr val="000099"/>
                </a:solidFill>
              </a:rPr>
              <a:t>Conservation of momentum</a:t>
            </a:r>
          </a:p>
        </p:txBody>
      </p:sp>
      <p:graphicFrame>
        <p:nvGraphicFramePr>
          <p:cNvPr id="2050" name="Object 5"/>
          <p:cNvGraphicFramePr>
            <a:graphicFrameLocks noChangeAspect="1"/>
          </p:cNvGraphicFramePr>
          <p:nvPr/>
        </p:nvGraphicFramePr>
        <p:xfrm>
          <a:off x="250825" y="4903788"/>
          <a:ext cx="8497888" cy="1209675"/>
        </p:xfrm>
        <a:graphic>
          <a:graphicData uri="http://schemas.openxmlformats.org/presentationml/2006/ole">
            <p:oleObj spid="_x0000_s2050" name="Equation" r:id="rId4" imgW="3009600" imgH="431640" progId="Equation.3">
              <p:embed/>
            </p:oleObj>
          </a:graphicData>
        </a:graphic>
      </p:graphicFrame>
      <p:sp>
        <p:nvSpPr>
          <p:cNvPr id="212998" name="Cloud"/>
          <p:cNvSpPr>
            <a:spLocks noChangeAspect="1" noEditPoints="1" noChangeArrowheads="1"/>
          </p:cNvSpPr>
          <p:nvPr/>
        </p:nvSpPr>
        <p:spPr bwMode="auto">
          <a:xfrm>
            <a:off x="0" y="1268413"/>
            <a:ext cx="9144000" cy="30797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eaLnBrk="0" hangingPunct="0">
              <a:spcBef>
                <a:spcPct val="30000"/>
              </a:spcBef>
              <a:defRPr/>
            </a:pPr>
            <a:r>
              <a:rPr lang="en-AU" sz="3200">
                <a:solidFill>
                  <a:srgbClr val="000099"/>
                </a:solidFill>
              </a:rPr>
              <a:t>If the vector sum of the external forces on a system is zero, the total momentum of the system is constant.</a:t>
            </a:r>
          </a:p>
          <a:p>
            <a:pPr>
              <a:defRPr/>
            </a:pPr>
            <a:endParaRPr lang="en-AU" sz="3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0"/>
            <a:ext cx="4859338" cy="1143000"/>
          </a:xfrm>
        </p:spPr>
        <p:txBody>
          <a:bodyPr/>
          <a:lstStyle/>
          <a:p>
            <a:pPr eaLnBrk="1" hangingPunct="1"/>
            <a:r>
              <a:rPr lang="en-AU" sz="4000" smtClean="0">
                <a:solidFill>
                  <a:srgbClr val="000099"/>
                </a:solidFill>
              </a:rPr>
              <a:t>Elastic Collisions</a:t>
            </a:r>
          </a:p>
        </p:txBody>
      </p:sp>
      <p:sp>
        <p:nvSpPr>
          <p:cNvPr id="3076" name="Text Box 3"/>
          <p:cNvSpPr txBox="1">
            <a:spLocks noChangeArrowheads="1"/>
          </p:cNvSpPr>
          <p:nvPr/>
        </p:nvSpPr>
        <p:spPr bwMode="auto">
          <a:xfrm>
            <a:off x="611188" y="2924175"/>
            <a:ext cx="7772400" cy="2041525"/>
          </a:xfrm>
          <a:prstGeom prst="rect">
            <a:avLst/>
          </a:prstGeom>
          <a:noFill/>
          <a:ln w="9525">
            <a:noFill/>
            <a:miter lim="800000"/>
            <a:headEnd/>
            <a:tailEnd/>
          </a:ln>
        </p:spPr>
        <p:txBody>
          <a:bodyPr>
            <a:spAutoFit/>
          </a:bodyPr>
          <a:lstStyle/>
          <a:p>
            <a:pPr>
              <a:spcBef>
                <a:spcPct val="50000"/>
              </a:spcBef>
            </a:pPr>
            <a:r>
              <a:rPr lang="en-AU" sz="3200"/>
              <a:t>An elastic collision is one where kinetic energy is conserved – the forces between the bodies are conservative so that no mechanical energy is lost in the collision.</a:t>
            </a:r>
          </a:p>
        </p:txBody>
      </p:sp>
      <p:sp>
        <p:nvSpPr>
          <p:cNvPr id="3077" name="Rectangle 4"/>
          <p:cNvSpPr>
            <a:spLocks noChangeArrowheads="1"/>
          </p:cNvSpPr>
          <p:nvPr/>
        </p:nvSpPr>
        <p:spPr bwMode="auto">
          <a:xfrm>
            <a:off x="3243263" y="3233738"/>
            <a:ext cx="9144000" cy="0"/>
          </a:xfrm>
          <a:prstGeom prst="rect">
            <a:avLst/>
          </a:prstGeom>
          <a:noFill/>
          <a:ln w="9525">
            <a:noFill/>
            <a:miter lim="800000"/>
            <a:headEnd/>
            <a:tailEnd/>
          </a:ln>
        </p:spPr>
        <p:txBody>
          <a:bodyPr>
            <a:spAutoFit/>
          </a:bodyPr>
          <a:lstStyle/>
          <a:p>
            <a:endParaRPr lang="en-AU"/>
          </a:p>
        </p:txBody>
      </p:sp>
      <p:graphicFrame>
        <p:nvGraphicFramePr>
          <p:cNvPr id="3074" name="Object 3"/>
          <p:cNvGraphicFramePr>
            <a:graphicFrameLocks noChangeAspect="1"/>
          </p:cNvGraphicFramePr>
          <p:nvPr/>
        </p:nvGraphicFramePr>
        <p:xfrm>
          <a:off x="900113" y="5046663"/>
          <a:ext cx="7345362" cy="1811337"/>
        </p:xfrm>
        <a:graphic>
          <a:graphicData uri="http://schemas.openxmlformats.org/presentationml/2006/ole">
            <p:oleObj spid="_x0000_s3074" name="Equation" r:id="rId4" imgW="2552400" imgH="634680" progId="Equation.3">
              <p:embed/>
            </p:oleObj>
          </a:graphicData>
        </a:graphic>
      </p:graphicFrame>
      <p:pic>
        <p:nvPicPr>
          <p:cNvPr id="3078" name="Picture 2" descr="ke_cons"/>
          <p:cNvPicPr>
            <a:picLocks noChangeAspect="1" noChangeArrowheads="1"/>
          </p:cNvPicPr>
          <p:nvPr/>
        </p:nvPicPr>
        <p:blipFill>
          <a:blip r:embed="rId5" cstate="print"/>
          <a:srcRect/>
          <a:stretch>
            <a:fillRect/>
          </a:stretch>
        </p:blipFill>
        <p:spPr bwMode="auto">
          <a:xfrm>
            <a:off x="3779838" y="0"/>
            <a:ext cx="4932362" cy="2928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0"/>
            <a:ext cx="4859338" cy="1143000"/>
          </a:xfrm>
        </p:spPr>
        <p:txBody>
          <a:bodyPr/>
          <a:lstStyle/>
          <a:p>
            <a:pPr eaLnBrk="1" hangingPunct="1"/>
            <a:r>
              <a:rPr lang="en-AU" sz="4000" smtClean="0">
                <a:solidFill>
                  <a:srgbClr val="000099"/>
                </a:solidFill>
              </a:rPr>
              <a:t>Inelastic Collisions</a:t>
            </a:r>
          </a:p>
        </p:txBody>
      </p:sp>
      <p:sp>
        <p:nvSpPr>
          <p:cNvPr id="4100" name="Text Box 3"/>
          <p:cNvSpPr txBox="1">
            <a:spLocks noChangeArrowheads="1"/>
          </p:cNvSpPr>
          <p:nvPr/>
        </p:nvSpPr>
        <p:spPr bwMode="auto">
          <a:xfrm>
            <a:off x="539750" y="1196975"/>
            <a:ext cx="4319588" cy="1554163"/>
          </a:xfrm>
          <a:prstGeom prst="rect">
            <a:avLst/>
          </a:prstGeom>
          <a:noFill/>
          <a:ln w="9525">
            <a:noFill/>
            <a:miter lim="800000"/>
            <a:headEnd/>
            <a:tailEnd/>
          </a:ln>
        </p:spPr>
        <p:txBody>
          <a:bodyPr>
            <a:spAutoFit/>
          </a:bodyPr>
          <a:lstStyle/>
          <a:p>
            <a:pPr>
              <a:spcBef>
                <a:spcPct val="50000"/>
              </a:spcBef>
            </a:pPr>
            <a:r>
              <a:rPr lang="en-AU" sz="3200"/>
              <a:t>An inelastic collision is one where kinetic energy is </a:t>
            </a:r>
            <a:r>
              <a:rPr lang="en-AU" sz="3200" b="1"/>
              <a:t>not</a:t>
            </a:r>
            <a:r>
              <a:rPr lang="en-AU" sz="3200"/>
              <a:t> conserved</a:t>
            </a:r>
          </a:p>
        </p:txBody>
      </p:sp>
      <p:sp>
        <p:nvSpPr>
          <p:cNvPr id="4101" name="Text Box 6"/>
          <p:cNvSpPr txBox="1">
            <a:spLocks noChangeArrowheads="1"/>
          </p:cNvSpPr>
          <p:nvPr/>
        </p:nvSpPr>
        <p:spPr bwMode="auto">
          <a:xfrm>
            <a:off x="468313" y="4292600"/>
            <a:ext cx="2819400" cy="579438"/>
          </a:xfrm>
          <a:prstGeom prst="rect">
            <a:avLst/>
          </a:prstGeom>
          <a:noFill/>
          <a:ln w="9525">
            <a:noFill/>
            <a:miter lim="800000"/>
            <a:headEnd/>
            <a:tailEnd/>
          </a:ln>
        </p:spPr>
        <p:txBody>
          <a:bodyPr>
            <a:spAutoFit/>
          </a:bodyPr>
          <a:lstStyle/>
          <a:p>
            <a:pPr>
              <a:spcBef>
                <a:spcPct val="50000"/>
              </a:spcBef>
            </a:pPr>
            <a:r>
              <a:rPr lang="en-AU" sz="3200"/>
              <a:t>Total initial K</a:t>
            </a:r>
            <a:r>
              <a:rPr lang="en-AU" sz="3200" baseline="-25000"/>
              <a:t>e</a:t>
            </a:r>
          </a:p>
        </p:txBody>
      </p:sp>
      <p:sp>
        <p:nvSpPr>
          <p:cNvPr id="4102" name="Text Box 7"/>
          <p:cNvSpPr txBox="1">
            <a:spLocks noChangeArrowheads="1"/>
          </p:cNvSpPr>
          <p:nvPr/>
        </p:nvSpPr>
        <p:spPr bwMode="auto">
          <a:xfrm>
            <a:off x="3924300" y="4292600"/>
            <a:ext cx="2362200" cy="579438"/>
          </a:xfrm>
          <a:prstGeom prst="rect">
            <a:avLst/>
          </a:prstGeom>
          <a:noFill/>
          <a:ln w="9525">
            <a:noFill/>
            <a:miter lim="800000"/>
            <a:headEnd/>
            <a:tailEnd/>
          </a:ln>
        </p:spPr>
        <p:txBody>
          <a:bodyPr>
            <a:spAutoFit/>
          </a:bodyPr>
          <a:lstStyle/>
          <a:p>
            <a:pPr>
              <a:spcBef>
                <a:spcPct val="50000"/>
              </a:spcBef>
            </a:pPr>
            <a:r>
              <a:rPr lang="en-AU" sz="3200"/>
              <a:t>total final K</a:t>
            </a:r>
            <a:r>
              <a:rPr lang="en-AU" sz="3200" baseline="-25000"/>
              <a:t>e</a:t>
            </a:r>
          </a:p>
        </p:txBody>
      </p:sp>
      <p:graphicFrame>
        <p:nvGraphicFramePr>
          <p:cNvPr id="4098" name="Object 8"/>
          <p:cNvGraphicFramePr>
            <a:graphicFrameLocks noChangeAspect="1"/>
          </p:cNvGraphicFramePr>
          <p:nvPr/>
        </p:nvGraphicFramePr>
        <p:xfrm>
          <a:off x="3276600" y="4365625"/>
          <a:ext cx="452438" cy="452438"/>
        </p:xfrm>
        <a:graphic>
          <a:graphicData uri="http://schemas.openxmlformats.org/presentationml/2006/ole">
            <p:oleObj spid="_x0000_s4098" r:id="rId4" imgW="139700" imgH="139700" progId="Equation.3">
              <p:embed/>
            </p:oleObj>
          </a:graphicData>
        </a:graphic>
      </p:graphicFrame>
      <p:sp>
        <p:nvSpPr>
          <p:cNvPr id="4103" name="Text Box 10"/>
          <p:cNvSpPr txBox="1">
            <a:spLocks noChangeArrowheads="1"/>
          </p:cNvSpPr>
          <p:nvPr/>
        </p:nvSpPr>
        <p:spPr bwMode="auto">
          <a:xfrm>
            <a:off x="609600" y="5334000"/>
            <a:ext cx="7848600" cy="1554163"/>
          </a:xfrm>
          <a:prstGeom prst="rect">
            <a:avLst/>
          </a:prstGeom>
          <a:noFill/>
          <a:ln w="9525">
            <a:noFill/>
            <a:miter lim="800000"/>
            <a:headEnd/>
            <a:tailEnd/>
          </a:ln>
        </p:spPr>
        <p:txBody>
          <a:bodyPr>
            <a:spAutoFit/>
          </a:bodyPr>
          <a:lstStyle/>
          <a:p>
            <a:pPr>
              <a:spcBef>
                <a:spcPct val="50000"/>
              </a:spcBef>
            </a:pPr>
            <a:r>
              <a:rPr lang="en-AU" sz="3200"/>
              <a:t>We call a collision </a:t>
            </a:r>
            <a:r>
              <a:rPr lang="en-AU" sz="3200" b="1"/>
              <a:t>completely inelastic</a:t>
            </a:r>
            <a:r>
              <a:rPr lang="en-AU" sz="3200"/>
              <a:t> when the colliding objects stick together after the collision</a:t>
            </a:r>
          </a:p>
        </p:txBody>
      </p:sp>
      <p:pic>
        <p:nvPicPr>
          <p:cNvPr id="4104" name="Picture 1034" descr="inelas_9279"/>
          <p:cNvPicPr>
            <a:picLocks noChangeAspect="1" noChangeArrowheads="1"/>
          </p:cNvPicPr>
          <p:nvPr/>
        </p:nvPicPr>
        <p:blipFill>
          <a:blip r:embed="rId5" cstate="print"/>
          <a:srcRect/>
          <a:stretch>
            <a:fillRect/>
          </a:stretch>
        </p:blipFill>
        <p:spPr bwMode="auto">
          <a:xfrm>
            <a:off x="4716463" y="0"/>
            <a:ext cx="4427537"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2" name="collisionselasticand inelastic.mpg">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37363"/>
          </a:xfrm>
        </p:spPr>
      </p:pic>
      <p:sp>
        <p:nvSpPr>
          <p:cNvPr id="19459" name="Text Box 7"/>
          <p:cNvSpPr txBox="1">
            <a:spLocks noChangeArrowheads="1"/>
          </p:cNvSpPr>
          <p:nvPr/>
        </p:nvSpPr>
        <p:spPr bwMode="auto">
          <a:xfrm>
            <a:off x="468313" y="908050"/>
            <a:ext cx="7488237" cy="1431925"/>
          </a:xfrm>
          <a:prstGeom prst="rect">
            <a:avLst/>
          </a:prstGeom>
          <a:solidFill>
            <a:schemeClr val="bg1"/>
          </a:solidFill>
          <a:ln w="9525">
            <a:noFill/>
            <a:miter lim="800000"/>
            <a:headEnd/>
            <a:tailEnd/>
          </a:ln>
        </p:spPr>
        <p:txBody>
          <a:bodyPr>
            <a:spAutoFit/>
          </a:bodyPr>
          <a:lstStyle/>
          <a:p>
            <a:r>
              <a:rPr lang="en-AU" sz="4400"/>
              <a:t>Inelastic collision and elastic collisions</a:t>
            </a:r>
            <a:endParaRPr lang="en-US" sz="4400"/>
          </a:p>
        </p:txBody>
      </p:sp>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28877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momentumcartruckinelastic"/>
          <p:cNvPicPr>
            <a:picLocks noChangeAspect="1" noChangeArrowheads="1" noCrop="1"/>
          </p:cNvPicPr>
          <p:nvPr/>
        </p:nvPicPr>
        <p:blipFill>
          <a:blip r:embed="rId3" cstate="print"/>
          <a:srcRect/>
          <a:stretch>
            <a:fillRect/>
          </a:stretch>
        </p:blipFill>
        <p:spPr bwMode="auto">
          <a:xfrm>
            <a:off x="0" y="3386138"/>
            <a:ext cx="5148263" cy="1719262"/>
          </a:xfrm>
          <a:prstGeom prst="rect">
            <a:avLst/>
          </a:prstGeom>
          <a:noFill/>
          <a:ln w="9525">
            <a:noFill/>
            <a:miter lim="800000"/>
            <a:headEnd/>
            <a:tailEnd/>
          </a:ln>
        </p:spPr>
      </p:pic>
      <p:pic>
        <p:nvPicPr>
          <p:cNvPr id="22531" name="Picture 5" descr="momentumcartruckelastic2"/>
          <p:cNvPicPr>
            <a:picLocks noChangeAspect="1" noChangeArrowheads="1" noCrop="1"/>
          </p:cNvPicPr>
          <p:nvPr/>
        </p:nvPicPr>
        <p:blipFill>
          <a:blip r:embed="rId4" cstate="print"/>
          <a:srcRect/>
          <a:stretch>
            <a:fillRect/>
          </a:stretch>
        </p:blipFill>
        <p:spPr bwMode="auto">
          <a:xfrm>
            <a:off x="4124325" y="1700213"/>
            <a:ext cx="5019675" cy="1676400"/>
          </a:xfrm>
          <a:prstGeom prst="rect">
            <a:avLst/>
          </a:prstGeom>
          <a:noFill/>
          <a:ln w="9525">
            <a:noFill/>
            <a:miter lim="800000"/>
            <a:headEnd/>
            <a:tailEnd/>
          </a:ln>
        </p:spPr>
      </p:pic>
      <p:pic>
        <p:nvPicPr>
          <p:cNvPr id="22532" name="Picture 6" descr="momentumcartruckelastic"/>
          <p:cNvPicPr>
            <a:picLocks noChangeAspect="1" noChangeArrowheads="1" noCrop="1"/>
          </p:cNvPicPr>
          <p:nvPr/>
        </p:nvPicPr>
        <p:blipFill>
          <a:blip r:embed="rId5" cstate="print"/>
          <a:srcRect/>
          <a:stretch>
            <a:fillRect/>
          </a:stretch>
        </p:blipFill>
        <p:spPr bwMode="auto">
          <a:xfrm>
            <a:off x="4124325" y="5143500"/>
            <a:ext cx="5019675" cy="1714500"/>
          </a:xfrm>
          <a:prstGeom prst="rect">
            <a:avLst/>
          </a:prstGeom>
          <a:noFill/>
          <a:ln w="9525">
            <a:noFill/>
            <a:miter lim="800000"/>
            <a:headEnd/>
            <a:tailEnd/>
          </a:ln>
        </p:spPr>
      </p:pic>
      <p:pic>
        <p:nvPicPr>
          <p:cNvPr id="22533" name="Picture 7" descr="momentumcartruckinelastic3"/>
          <p:cNvPicPr>
            <a:picLocks noChangeAspect="1" noChangeArrowheads="1" noCrop="1"/>
          </p:cNvPicPr>
          <p:nvPr/>
        </p:nvPicPr>
        <p:blipFill>
          <a:blip r:embed="rId6" cstate="print"/>
          <a:srcRect/>
          <a:stretch>
            <a:fillRect/>
          </a:stretch>
        </p:blipFill>
        <p:spPr bwMode="auto">
          <a:xfrm>
            <a:off x="0" y="0"/>
            <a:ext cx="501967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3352</TotalTime>
  <Words>2083</Words>
  <Application>Microsoft Office PowerPoint</Application>
  <PresentationFormat>On-screen Show (4:3)</PresentationFormat>
  <Paragraphs>190</Paragraphs>
  <Slides>29</Slides>
  <Notes>27</Notes>
  <HiddenSlides>0</HiddenSlides>
  <MMClips>4</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29</vt:i4>
      </vt:variant>
    </vt:vector>
  </HeadingPairs>
  <TitlesOfParts>
    <vt:vector size="34" baseType="lpstr">
      <vt:lpstr>Default Design</vt:lpstr>
      <vt:lpstr>Equation</vt:lpstr>
      <vt:lpstr>Microsoft Equation 3.0</vt:lpstr>
      <vt:lpstr>Picture</vt:lpstr>
      <vt:lpstr>Chart</vt:lpstr>
      <vt:lpstr>Today…Linear momentum</vt:lpstr>
      <vt:lpstr>Slide 2</vt:lpstr>
      <vt:lpstr>Slide 3</vt:lpstr>
      <vt:lpstr>Slide 4</vt:lpstr>
      <vt:lpstr>Conservation of momentum</vt:lpstr>
      <vt:lpstr>Elastic Collisions</vt:lpstr>
      <vt:lpstr>Inelastic Collisions</vt:lpstr>
      <vt:lpstr>Slide 8</vt:lpstr>
      <vt:lpstr>Slide 9</vt:lpstr>
      <vt:lpstr>Example 8.10  Elastic collision</vt:lpstr>
      <vt:lpstr>Example: Inelastic collision</vt:lpstr>
      <vt:lpstr>Completely inelastic collision</vt:lpstr>
      <vt:lpstr>  Since elastic, KEb=KEa</vt:lpstr>
      <vt:lpstr>Newtons cradle</vt:lpstr>
      <vt:lpstr>Slide 15</vt:lpstr>
      <vt:lpstr>Centre of mass</vt:lpstr>
      <vt:lpstr>Example CoM. Find the CoM in the x and y directions</vt:lpstr>
      <vt:lpstr>Example 8.14 Centre of mass</vt:lpstr>
      <vt:lpstr>Center of Mass This “Roller limbo” comes from the island of Trinidad- where people have to bend over backwards to pass under the bar</vt:lpstr>
      <vt:lpstr>Centre of Mass</vt:lpstr>
      <vt:lpstr>Locating the CoM- where ever it is hung from- the string line passes through the CoM</vt:lpstr>
      <vt:lpstr>Leaning Tower of Pisa</vt:lpstr>
      <vt:lpstr>CoM</vt:lpstr>
      <vt:lpstr>CoM</vt:lpstr>
      <vt:lpstr>CoM in “Fosbury Flop” high jumping, and long jump</vt:lpstr>
      <vt:lpstr>Slide 26</vt:lpstr>
      <vt:lpstr>CoM of Coke</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UNE AV</cp:lastModifiedBy>
  <cp:revision>783</cp:revision>
  <dcterms:created xsi:type="dcterms:W3CDTF">1601-01-01T00:00:00Z</dcterms:created>
  <dcterms:modified xsi:type="dcterms:W3CDTF">2012-03-22T00:57:15Z</dcterms:modified>
</cp:coreProperties>
</file>