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79" r:id="rId2"/>
    <p:sldId id="316" r:id="rId3"/>
    <p:sldId id="260" r:id="rId4"/>
    <p:sldId id="308" r:id="rId5"/>
    <p:sldId id="314" r:id="rId6"/>
    <p:sldId id="284" r:id="rId7"/>
    <p:sldId id="324" r:id="rId8"/>
    <p:sldId id="288" r:id="rId9"/>
    <p:sldId id="281" r:id="rId10"/>
    <p:sldId id="321" r:id="rId11"/>
    <p:sldId id="283" r:id="rId12"/>
    <p:sldId id="322" r:id="rId13"/>
    <p:sldId id="287" r:id="rId14"/>
    <p:sldId id="286" r:id="rId15"/>
    <p:sldId id="323" r:id="rId16"/>
    <p:sldId id="305" r:id="rId17"/>
    <p:sldId id="289" r:id="rId18"/>
    <p:sldId id="291" r:id="rId19"/>
    <p:sldId id="310" r:id="rId20"/>
    <p:sldId id="319" r:id="rId21"/>
    <p:sldId id="317" r:id="rId22"/>
    <p:sldId id="292" r:id="rId23"/>
    <p:sldId id="293" r:id="rId24"/>
    <p:sldId id="299" r:id="rId25"/>
    <p:sldId id="306" r:id="rId26"/>
    <p:sldId id="294" r:id="rId27"/>
    <p:sldId id="301" r:id="rId28"/>
    <p:sldId id="302" r:id="rId29"/>
    <p:sldId id="312" r:id="rId30"/>
    <p:sldId id="300" r:id="rId31"/>
    <p:sldId id="303" r:id="rId32"/>
    <p:sldId id="304" r:id="rId3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7C80"/>
    <a:srgbClr val="FF0000"/>
    <a:srgbClr val="FFCCCC"/>
    <a:srgbClr val="FFFF99"/>
    <a:srgbClr val="000066"/>
    <a:srgbClr val="000099"/>
    <a:srgbClr val="FF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0432" autoAdjust="0"/>
  </p:normalViewPr>
  <p:slideViewPr>
    <p:cSldViewPr>
      <p:cViewPr varScale="1">
        <p:scale>
          <a:sx n="119" d="100"/>
          <a:sy n="119" d="100"/>
        </p:scale>
        <p:origin x="-14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AU"/>
          </a:p>
        </p:txBody>
      </p:sp>
      <p:sp>
        <p:nvSpPr>
          <p:cNvPr id="256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AU"/>
          </a:p>
        </p:txBody>
      </p:sp>
      <p:sp>
        <p:nvSpPr>
          <p:cNvPr id="256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AU"/>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BA15609-1E45-4223-9352-8B87FE9A9D3D}" type="slidenum">
              <a:rPr lang="en-AU"/>
              <a:pPr>
                <a:defRPr/>
              </a:pPr>
              <a:t>‹#›</a:t>
            </a:fld>
            <a:endParaRPr lang="en-A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AU"/>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AU"/>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AU"/>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4C4FD8B-DA7A-469F-A5DC-E3F7BB552A2D}" type="slidenum">
              <a:rPr lang="en-AU"/>
              <a:pPr>
                <a:defRPr/>
              </a:pPr>
              <a:t>‹#›</a:t>
            </a:fld>
            <a:endParaRPr lang="en-A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9F78095-18D5-4BD6-AA23-11EEBD051D41}" type="slidenum">
              <a:rPr lang="en-AU" smtClean="0"/>
              <a:pPr/>
              <a:t>1</a:t>
            </a:fld>
            <a:endParaRPr lang="en-AU"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AU" smtClean="0"/>
              <a:t>Today we are going to start looking at displacement, velocity and acceleration….</a:t>
            </a:r>
          </a:p>
          <a:p>
            <a:r>
              <a:rPr lang="en-AU" smtClean="0"/>
              <a:t>The simplest  situation to study is a straight line..</a:t>
            </a:r>
          </a:p>
          <a:p>
            <a:endParaRPr lang="en-AU" smtClean="0"/>
          </a:p>
          <a:p>
            <a:r>
              <a:rPr lang="en-AU" smtClean="0"/>
              <a:t>I think you already have the hang of displacement in a staight line….a ruler..</a:t>
            </a:r>
          </a:p>
          <a:p>
            <a:endParaRPr lang="en-AU" smtClean="0"/>
          </a:p>
          <a:p>
            <a:r>
              <a:rPr lang="en-AU" smtClean="0"/>
              <a:t>Well look at velocity and the difference between average and instanteous velocity</a:t>
            </a:r>
          </a:p>
          <a:p>
            <a:r>
              <a:rPr lang="en-AU" smtClean="0"/>
              <a:t>Then look at acceleration… and the difference between average and instantaneous acceleration…</a:t>
            </a:r>
          </a:p>
          <a:p>
            <a:endParaRPr lang="en-AU" smtClean="0"/>
          </a:p>
          <a:p>
            <a:r>
              <a:rPr lang="en-AU" smtClean="0"/>
              <a:t>Also how to read graphs of velocity and acceleration, and some examples… </a:t>
            </a:r>
          </a:p>
          <a:p>
            <a:endParaRPr lang="en-AU" smtClean="0"/>
          </a:p>
          <a:p>
            <a:r>
              <a:rPr lang="en-AU" smtClean="0"/>
              <a:t>Take notice of the references in the textbook… it is a very good textbook ….. Color pictures</a:t>
            </a:r>
          </a:p>
          <a:p>
            <a:endParaRPr lang="en-A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696BABC-E7F4-4F17-A00E-6697657D5D81}" type="slidenum">
              <a:rPr lang="en-AU" smtClean="0"/>
              <a:pPr/>
              <a:t>11</a:t>
            </a:fld>
            <a:endParaRPr lang="en-AU"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AU" smtClean="0"/>
              <a:t>Here is a graph plotting distance travelled on the y axis and time on the x axis…</a:t>
            </a:r>
          </a:p>
          <a:p>
            <a:endParaRPr lang="en-AU" smtClean="0"/>
          </a:p>
          <a:p>
            <a:r>
              <a:rPr lang="en-AU" smtClean="0"/>
              <a:t>Since average velocity is difference in distance… divided by difference in time.  It would be the gradient of a line drawn from p1 to p2 in the diagram…. </a:t>
            </a:r>
          </a:p>
          <a:p>
            <a:endParaRPr lang="en-AU" smtClean="0"/>
          </a:p>
          <a:p>
            <a:r>
              <a:rPr lang="en-AU" smtClean="0"/>
              <a:t>Notice that the line deviates from this straight gradient….  Why?</a:t>
            </a:r>
          </a:p>
          <a:p>
            <a:endParaRPr lang="en-AU" smtClean="0"/>
          </a:p>
          <a:p>
            <a:r>
              <a:rPr lang="en-AU" smtClean="0"/>
              <a:t>The object may change its velocity( in this case it is speeding up)… however a lot of that detail about speeding up or slowing down is lost…. And for average velocity we are only taking two points…. Initial and final positions.</a:t>
            </a:r>
          </a:p>
          <a:p>
            <a:endParaRPr lang="en-AU" smtClean="0"/>
          </a:p>
          <a:p>
            <a:r>
              <a:rPr lang="en-AU" smtClean="0"/>
              <a:t>This diagram shows the sort of graph you would plot. TALK ABOUT X AND t, P1 AND P2, X1 ETC.</a:t>
            </a:r>
          </a:p>
          <a:p>
            <a:r>
              <a:rPr lang="en-AU" smtClean="0"/>
              <a:t>On the graph you can see how to calculate the average velocity …remember we’re interested in displacement divided by time interval. Our graph shows where the particle starts and where it ends…it starts at x=x1 and ends at x=x2. So we can calculate displacement, simply as x2-x1..SHOW DELTA X.</a:t>
            </a:r>
          </a:p>
          <a:p>
            <a:endParaRPr lang="en-AU" smtClean="0"/>
          </a:p>
          <a:p>
            <a:r>
              <a:rPr lang="en-AU" smtClean="0"/>
              <a:t>The time interval is simply t2-t1, ie final time when at x2 minus initial time when at x1.This is delta t.</a:t>
            </a:r>
          </a:p>
          <a:p>
            <a:r>
              <a:rPr lang="en-AU" smtClean="0"/>
              <a:t> So you can see that the average velocity is simply delta x divided by delta t which is the slope of the line joining the initial and final points on the graph, where p1 is initial and p2 is final. </a:t>
            </a:r>
          </a:p>
          <a:p>
            <a:endParaRPr lang="en-AU"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824761A-5E8B-4A36-BCAF-971B31AE069E}" type="slidenum">
              <a:rPr lang="en-AU" smtClean="0"/>
              <a:pPr/>
              <a:t>12</a:t>
            </a:fld>
            <a:endParaRPr lang="en-AU"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AU" smtClean="0"/>
              <a:t>In this example it takes Penny 6 hours to drive to Sydney, covering 550 km….She averages 91.7 km/hour.</a:t>
            </a:r>
          </a:p>
          <a:p>
            <a:r>
              <a:rPr lang="en-AU" smtClean="0"/>
              <a:t>This doesn’t take into account the slowing down through speed limit signs- or stops. But only two points- the beginning and end of the journey…. </a:t>
            </a:r>
          </a:p>
          <a:p>
            <a:endParaRPr lang="en-AU" smtClean="0"/>
          </a:p>
          <a:p>
            <a:r>
              <a:rPr lang="en-AU" smtClean="0"/>
              <a:t>So wait a minute- if we only measure the beginning and end of journey…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BCDF14CA-F953-4072-A11D-576049CE7EFD}" type="slidenum">
              <a:rPr lang="en-AU" smtClean="0"/>
              <a:pPr/>
              <a:t>13</a:t>
            </a:fld>
            <a:endParaRPr lang="en-AU"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AU" smtClean="0"/>
              <a:t>To describe the motion of a particle in more detail we need to know the velocity at specific instants of time, an instant being a precise time like at t=1second. This velocity is called instantaneous velocity, the velocity at that instant of time. </a:t>
            </a:r>
          </a:p>
          <a:p>
            <a:r>
              <a:rPr lang="en-AU" smtClean="0"/>
              <a:t>The way to do this is to take the equation for average velocity and shrink the time interval to as close to zero as you can. So we shrink delta t to close to zero and of course delta v will also shrink. The ratio will still have a value. You may recognise this as being a method used in calculus. The limit of delta x on delta t as delta t goes to zero is called the derivative of x with respect to t, written as dx/dt.</a:t>
            </a:r>
          </a:p>
          <a:p>
            <a:endParaRPr lang="en-AU" smtClean="0"/>
          </a:p>
          <a:p>
            <a:r>
              <a:rPr lang="en-AU" smtClean="0"/>
              <a:t>Instantaneous velocity, like average velocity, is a vector quantity, with both magnitude and direction.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8079C2FC-50E1-4C4D-9A79-861BCE1125D1}" type="slidenum">
              <a:rPr lang="en-AU" smtClean="0"/>
              <a:pPr/>
              <a:t>14</a:t>
            </a:fld>
            <a:endParaRPr lang="en-AU"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AU" b="1" smtClean="0"/>
              <a:t>Heres an example…. Of Average and instantaneous velocity….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D359423D-5683-4143-97CF-016C3CE6EFDB}" type="slidenum">
              <a:rPr lang="en-AU" smtClean="0"/>
              <a:pPr/>
              <a:t>15</a:t>
            </a:fld>
            <a:endParaRPr lang="en-AU"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85D6C65-6944-4343-9FDA-BB2C5BD40EB7}" type="slidenum">
              <a:rPr lang="en-AU" smtClean="0"/>
              <a:pPr/>
              <a:t>16</a:t>
            </a:fld>
            <a:endParaRPr lang="en-AU"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AU" smtClean="0"/>
              <a:t>If we shrink the deltas up ……and find a value closer to the instantaneous velocity at t = 1 by taking delta t= 0.1  then 0.01 sec…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8ACB4AA-0C98-4396-93E5-A4E642D3DFE2}" type="slidenum">
              <a:rPr lang="en-AU" smtClean="0"/>
              <a:pPr/>
              <a:t>17</a:t>
            </a:fld>
            <a:endParaRPr lang="en-AU"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AU" smtClean="0"/>
              <a:t>So what has happened…</a:t>
            </a:r>
          </a:p>
          <a:p>
            <a:endParaRPr lang="en-AU" smtClean="0"/>
          </a:p>
          <a:p>
            <a:r>
              <a:rPr lang="en-AU" smtClean="0"/>
              <a:t>Now we know what instantaneous velocity is, how do we get this from a graph ? When we looked at average velocity we drew a graph of x vs t. The average velocity was simply the slope of the line joining the initial and final points on the graph, where p1 was initial position and and p2 was final position. We do the same for instantaneous velocity but we move P2 to P1 which is the same as making delta t got to zero. At the limit where delta t goes to zero the slope of the line p1p2 equals the slope of the line tangent to the curve at point p1. The slope of this tangent is the instantaneous velocity at that point.</a:t>
            </a:r>
          </a:p>
          <a:p>
            <a:endParaRPr lang="en-AU" smtClean="0"/>
          </a:p>
          <a:p>
            <a:r>
              <a:rPr lang="en-AU" smtClean="0"/>
              <a:t>As P</a:t>
            </a:r>
            <a:r>
              <a:rPr lang="en-AU" baseline="-25000" smtClean="0"/>
              <a:t>2</a:t>
            </a:r>
            <a:r>
              <a:rPr lang="en-AU" smtClean="0"/>
              <a:t> approaches P</a:t>
            </a:r>
            <a:r>
              <a:rPr lang="en-AU" baseline="-25000" smtClean="0"/>
              <a:t>1</a:t>
            </a:r>
            <a:r>
              <a:rPr lang="en-AU" smtClean="0"/>
              <a:t> the slope of the line between P</a:t>
            </a:r>
            <a:r>
              <a:rPr lang="en-AU" baseline="-25000" smtClean="0"/>
              <a:t>1</a:t>
            </a:r>
            <a:r>
              <a:rPr lang="en-AU" smtClean="0"/>
              <a:t> and P</a:t>
            </a:r>
            <a:r>
              <a:rPr lang="en-AU" baseline="-25000" smtClean="0"/>
              <a:t>2</a:t>
            </a:r>
            <a:r>
              <a:rPr lang="en-AU" smtClean="0"/>
              <a:t> becomes the tangent at point P</a:t>
            </a:r>
            <a:r>
              <a:rPr lang="en-AU" baseline="-25000" smtClean="0"/>
              <a:t>1</a:t>
            </a:r>
            <a:r>
              <a:rPr lang="en-AU" smtClean="0"/>
              <a:t> and gives the value for instantaneous velocity at P</a:t>
            </a:r>
            <a:r>
              <a:rPr lang="en-AU" baseline="-25000" smtClean="0"/>
              <a:t>1</a:t>
            </a:r>
            <a:r>
              <a:rPr lang="en-AU" smtClean="0"/>
              <a:t> </a:t>
            </a:r>
          </a:p>
          <a:p>
            <a:endParaRPr lang="en-AU" smtClean="0"/>
          </a:p>
          <a:p>
            <a:r>
              <a:rPr lang="en-AU" smtClean="0"/>
              <a:t>On a graph of position as a function of time for straight-line motion, the Instantaneous velocity at any point is equal to the slope of the tangent to the curve at that point</a:t>
            </a:r>
          </a:p>
          <a:p>
            <a:r>
              <a:rPr lang="en-AU" smtClean="0"/>
              <a:t> </a:t>
            </a:r>
          </a:p>
          <a:p>
            <a:r>
              <a:rPr lang="en-AU" smtClean="0"/>
              <a:t>Both delta x and delta t become very small, but not necessarily their ratio….</a:t>
            </a:r>
          </a:p>
          <a:p>
            <a:r>
              <a:rPr lang="en-AU" smtClean="0"/>
              <a:t> In the language of calculus the limit of delta x/delta t as t approaches zero is called the derivative of x with respect to t and is written dx/dt. </a:t>
            </a:r>
          </a:p>
          <a:p>
            <a:endParaRPr lang="en-AU"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01C17321-B49E-420C-AC9C-7696B46937DB}" type="slidenum">
              <a:rPr lang="en-AU" smtClean="0"/>
              <a:pPr/>
              <a:t>18</a:t>
            </a:fld>
            <a:endParaRPr lang="en-AU"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AU" smtClean="0"/>
              <a:t>So that’s avererage and instanteneous velcocity….What about acceleration..</a:t>
            </a:r>
          </a:p>
          <a:p>
            <a:r>
              <a:rPr lang="en-AU" smtClean="0"/>
              <a:t>Velocity describes the rate of change of position with time, acceleration describes the rate of change of velocity with time. All the things we learnt about velocity are similar for acceleration except that we’re dealing with rate of change of velocity now, not position. So average acceleration is a vector quantity and it is easy to see that the equation for average velocity is similar to the one for velocity, putting v where x was.</a:t>
            </a:r>
          </a:p>
          <a:p>
            <a:r>
              <a:rPr lang="en-AU" smtClean="0"/>
              <a:t>Explain delta v over delta t bit.</a:t>
            </a:r>
          </a:p>
          <a:p>
            <a:r>
              <a:rPr lang="en-AU" smtClean="0"/>
              <a:t>The units are m/s</a:t>
            </a:r>
            <a:r>
              <a:rPr lang="en-AU" baseline="30000" smtClean="0"/>
              <a:t>2</a:t>
            </a:r>
            <a:r>
              <a:rPr lang="en-AU" smtClean="0"/>
              <a:t>. </a:t>
            </a:r>
          </a:p>
          <a:p>
            <a:r>
              <a:rPr lang="en-AU" smtClean="0"/>
              <a:t>Acceleration describes how the speed and direction of motion change over time. Note it’s direction too (as velocity is a vector with magnitude and direction and we’re looking at change in velocity) so even if say an object moves at 6 m/s at t1 and then 6 m/s at t2, if the direction has changed then there is acceleration.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96195277-31DC-43F5-A460-5337182CBC1E}" type="slidenum">
              <a:rPr lang="en-AU" smtClean="0"/>
              <a:pPr/>
              <a:t>19</a:t>
            </a:fld>
            <a:endParaRPr lang="en-AU"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smtClean="0"/>
              <a:t>When you don’t have the appropriate velocity- a computer driven plane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2CBDD05-AD1C-44A3-AAEC-6BFC4732BDE2}" type="slidenum">
              <a:rPr lang="en-AU" smtClean="0"/>
              <a:pPr/>
              <a:t>20</a:t>
            </a:fld>
            <a:endParaRPr lang="en-AU"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B13C8B4-9126-4B9B-80DB-9825159B43D4}" type="slidenum">
              <a:rPr lang="en-AU" smtClean="0"/>
              <a:pPr/>
              <a:t>2</a:t>
            </a:fld>
            <a:endParaRPr lang="en-AU"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ED235354-FDF6-42C9-9A1A-50C0CF084FC4}" type="slidenum">
              <a:rPr lang="en-AU" smtClean="0"/>
              <a:pPr/>
              <a:t>21</a:t>
            </a:fld>
            <a:endParaRPr lang="en-AU"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62E59EA4-4CAE-4137-8C2C-E0AB657E3F2A}" type="slidenum">
              <a:rPr lang="en-AU" smtClean="0"/>
              <a:pPr/>
              <a:t>22</a:t>
            </a:fld>
            <a:endParaRPr lang="en-AU"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AU" smtClean="0"/>
              <a:t>When we found instantaneous velocity we took the limit of the average velocity as the time interval approaches zero to give us the instantaneous velocity. We do the same for instantaneous acceleration. We’re just making the time over which we measure the change in velocity to be so small that it is as if we’re looking at one point in time.This gives us the acceleration at a specific instant.</a:t>
            </a:r>
          </a:p>
          <a:p>
            <a:r>
              <a:rPr lang="en-AU" smtClean="0"/>
              <a:t>Instantaneous acceleration is the limit of the average acceleration as the time interval approaches zero; it is the instantaneous rate of change of velocity with time</a:t>
            </a:r>
          </a:p>
          <a:p>
            <a:r>
              <a:rPr lang="en-AU" smtClean="0"/>
              <a:t>It is the derivative of v with respect to t, written as dv/dt.</a:t>
            </a:r>
          </a:p>
          <a:p>
            <a:r>
              <a:rPr lang="en-AU" smtClean="0"/>
              <a:t>Instantaneous acceleration, like average acceleration, is a vector quantity, with both magnitude and direction.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5A12DCEA-055F-41BC-8F69-99EAEC1091CA}" type="slidenum">
              <a:rPr lang="en-AU" smtClean="0"/>
              <a:pPr/>
              <a:t>23</a:t>
            </a:fld>
            <a:endParaRPr lang="en-AU"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AU" smtClean="0"/>
              <a:t>Let’s go through an example. You’ll see that it is very similar in terms of method to the one we did about average and instantaneous velocities.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6C16F3E6-B8CB-4F40-8877-CB0060C74F83}" type="slidenum">
              <a:rPr lang="en-AU" smtClean="0"/>
              <a:pPr/>
              <a:t>24</a:t>
            </a:fld>
            <a:endParaRPr lang="en-AU"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4AA5012-FAE3-4D3E-BF12-B5D1CC89884F}" type="slidenum">
              <a:rPr lang="en-AU" smtClean="0"/>
              <a:pPr/>
              <a:t>25</a:t>
            </a:fld>
            <a:endParaRPr lang="en-AU"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683FB84-83F3-4C1A-A689-C5A2FA567E45}" type="slidenum">
              <a:rPr lang="en-AU" smtClean="0"/>
              <a:pPr/>
              <a:t>26</a:t>
            </a:fld>
            <a:endParaRPr lang="en-AU"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r>
              <a:rPr lang="en-AU" smtClean="0"/>
              <a:t>So whats happening…</a:t>
            </a:r>
          </a:p>
          <a:p>
            <a:r>
              <a:rPr lang="en-AU" smtClean="0"/>
              <a:t>On a velocity graph the acceleration is the gradient…. Average acceleration is from P1 to P2</a:t>
            </a:r>
          </a:p>
          <a:p>
            <a:r>
              <a:rPr lang="en-AU" smtClean="0"/>
              <a:t>As the disance between P1 and P2 becomes smaller the accelration tends towards the instataneous acceleration at P1….</a:t>
            </a:r>
          </a:p>
          <a:p>
            <a:r>
              <a:rPr lang="en-AU" smtClean="0"/>
              <a:t>Reducing in value….</a:t>
            </a:r>
          </a:p>
          <a:p>
            <a:endParaRPr lang="en-AU"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4E3C33D3-0E1F-4717-A428-E63424791629}" type="slidenum">
              <a:rPr lang="en-AU" smtClean="0"/>
              <a:pPr/>
              <a:t>27</a:t>
            </a:fld>
            <a:endParaRPr lang="en-AU"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AU" smtClean="0"/>
              <a:t>So just like the displacement time graph to find average and instantaneous velocity….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9014F18-6A05-4010-9264-6D15F5F8E43C}" type="slidenum">
              <a:rPr lang="en-AU" smtClean="0"/>
              <a:pPr/>
              <a:t>28</a:t>
            </a:fld>
            <a:endParaRPr lang="en-AU"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AU" smtClean="0"/>
              <a:t>The velocity time graph is a similar thing to caculate average and intantaneous acceleration.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651A32CE-264A-4433-8E54-6FF594D9427F}" type="slidenum">
              <a:rPr lang="en-AU" smtClean="0"/>
              <a:pPr/>
              <a:t>29</a:t>
            </a:fld>
            <a:endParaRPr lang="en-AU"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76C2C31-C5E6-488E-A0AE-C178EA1F320E}" type="slidenum">
              <a:rPr lang="en-AU" smtClean="0"/>
              <a:pPr/>
              <a:t>30</a:t>
            </a:fld>
            <a:endParaRPr lang="en-AU"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lang="en-AU" smtClean="0"/>
              <a:t>Lets look at acceleration ….</a:t>
            </a:r>
          </a:p>
          <a:p>
            <a:r>
              <a:rPr lang="en-AU" smtClean="0"/>
              <a:t>When astronauts are in the space station – they have no gravity- does this mean they are outside the earths gravitational field?</a:t>
            </a:r>
          </a:p>
          <a:p>
            <a:r>
              <a:rPr lang="en-AU" smtClean="0"/>
              <a:t>Outside the Earths Gravitational field there is no gravity…. Is this correct???</a:t>
            </a:r>
          </a:p>
          <a:p>
            <a:endParaRPr lang="en-A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55DCE0DC-3445-4B0C-B3C7-A28C7E9EEC68}" type="slidenum">
              <a:rPr lang="en-AU" smtClean="0"/>
              <a:pPr/>
              <a:t>3</a:t>
            </a:fld>
            <a:endParaRPr lang="en-AU"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AU" smtClean="0"/>
              <a:t>Last lecture we looked at vectors. We learnt :</a:t>
            </a:r>
          </a:p>
          <a:p>
            <a:r>
              <a:rPr lang="en-AU" smtClean="0"/>
              <a:t>The difference between a vector and a scalar quantity – who remembers what it is ? (scalar just a magnitude, vector includes direction. Examples ? Scalar – time, temperature, Vector – velocity, force, displacement</a:t>
            </a:r>
          </a:p>
          <a:p>
            <a:r>
              <a:rPr lang="en-AU" smtClean="0"/>
              <a:t>The distinction between distance and displacement (distance just magnitude, displacement has magnitude and direction and goes from start to end so can be zero)</a:t>
            </a:r>
          </a:p>
          <a:p>
            <a:r>
              <a:rPr lang="en-AU" smtClean="0"/>
              <a:t>Addition and subtraction of vectors </a:t>
            </a:r>
          </a:p>
          <a:p>
            <a:r>
              <a:rPr lang="en-AU" smtClean="0"/>
              <a:t>Components of vectors</a:t>
            </a:r>
          </a:p>
          <a:p>
            <a:r>
              <a:rPr lang="en-AU" smtClean="0"/>
              <a:t>Unit vectors</a:t>
            </a:r>
          </a:p>
          <a:p>
            <a:r>
              <a:rPr lang="en-AU" smtClean="0"/>
              <a:t>The scalar product or dot product (if time)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087DEF25-9474-4990-9552-134B89126153}" type="slidenum">
              <a:rPr lang="en-AU" smtClean="0"/>
              <a:pPr/>
              <a:t>31</a:t>
            </a:fld>
            <a:endParaRPr lang="en-AU"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AU" smtClean="0"/>
              <a:t>What would the gradient be   9.8 m/s2</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F1E3B73-15AC-43EF-83CC-CD532E06FF60}" type="slidenum">
              <a:rPr lang="en-AU" smtClean="0"/>
              <a:pPr/>
              <a:t>32</a:t>
            </a:fld>
            <a:endParaRPr lang="en-AU"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AU" smtClean="0"/>
              <a:t>yoda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A48CD51-3480-4154-B7CF-EEE1316F2793}" type="slidenum">
              <a:rPr lang="en-AU" smtClean="0"/>
              <a:pPr/>
              <a:t>4</a:t>
            </a:fld>
            <a:endParaRPr lang="en-AU"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mtClean="0"/>
              <a:t>Note that a dot product gives a scalar quantity.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014FF2EB-0453-4A2E-9ADA-2D1DB19F3466}" type="slidenum">
              <a:rPr lang="en-AU" smtClean="0"/>
              <a:pPr/>
              <a:t>5</a:t>
            </a:fld>
            <a:endParaRPr lang="en-AU"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67EA200-3B7D-4271-9201-D0554F3EF9F9}" type="slidenum">
              <a:rPr lang="en-AU" smtClean="0"/>
              <a:pPr/>
              <a:t>6</a:t>
            </a:fld>
            <a:endParaRPr lang="en-AU"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AU" smtClean="0"/>
              <a:t>Before we talk too much about velocity we better go back and look at the displacement. </a:t>
            </a:r>
          </a:p>
          <a:p>
            <a:r>
              <a:rPr lang="en-AU" smtClean="0"/>
              <a:t>Remember that displacement is a vector.</a:t>
            </a:r>
          </a:p>
          <a:p>
            <a:endParaRPr lang="en-AU" smtClean="0"/>
          </a:p>
          <a:p>
            <a:r>
              <a:rPr lang="en-AU" smtClean="0"/>
              <a:t>If we go from P1 to P2 as in the top diagram the velocity makes sense. All in one dimension…</a:t>
            </a:r>
          </a:p>
          <a:p>
            <a:endParaRPr lang="en-AU" smtClean="0"/>
          </a:p>
          <a:p>
            <a:r>
              <a:rPr lang="en-AU" smtClean="0"/>
              <a:t>However this doesn’t work very well when we are talking about the V8 racing cars….</a:t>
            </a:r>
          </a:p>
          <a:p>
            <a:r>
              <a:rPr lang="en-AU" smtClean="0"/>
              <a:t>They travel around the track all day and go back to the starring line….</a:t>
            </a:r>
          </a:p>
          <a:p>
            <a:r>
              <a:rPr lang="en-AU" smtClean="0"/>
              <a:t>Their average velocity for the day is 0….Whats wrong with this….???</a:t>
            </a:r>
          </a:p>
          <a:p>
            <a:endParaRPr lang="en-AU" smtClean="0"/>
          </a:p>
          <a:p>
            <a:r>
              <a:rPr lang="en-AU" smtClean="0"/>
              <a:t>Need to define another quantity which describes the velocity, without taking into account direction… this is speed. .</a:t>
            </a:r>
          </a:p>
          <a:p>
            <a:endParaRPr lang="en-AU" smtClean="0"/>
          </a:p>
          <a:p>
            <a:r>
              <a:rPr lang="en-AU" smtClean="0"/>
              <a:t>. It is distance divided by time, rather than displacement/time…</a:t>
            </a:r>
          </a:p>
          <a:p>
            <a:endParaRPr lang="en-AU" smtClean="0"/>
          </a:p>
          <a:p>
            <a:r>
              <a:rPr lang="en-AU" smtClean="0"/>
              <a:t>Here we have the particle at p1 at t1, p2 at t2, just like on the graph. If P2 say was at the same point as P1 then there would be zero displacement and the average velocity would be zero ! Speed is something different. Speed has magnitude only, it is a scalar quantity. Average speed is distance travelled divided by time, not displacement divided by time.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E9B93D58-AE83-4163-A9F2-BB67D2071AD7}" type="slidenum">
              <a:rPr lang="en-AU" smtClean="0"/>
              <a:pPr/>
              <a:t>8</a:t>
            </a:fld>
            <a:endParaRPr lang="en-AU"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AU" smtClean="0"/>
              <a:t>To give you an example, Ian Thorpe’s personal best for 100m freestyle in a 50 m pool in 2001 was 48.81 seconds. He would have swum from one end of the pool to the other and back again. His average SPEED would have been distance travelled divided by time,  100m/48.81seconds=2.05 m/s His average velocity however is displacement divided by time which is zero (he ended up where he started) divided by 48.81 which is zero m/s!</a:t>
            </a:r>
          </a:p>
          <a:p>
            <a:r>
              <a:rPr lang="en-AU" smtClean="0"/>
              <a:t>The difference comes about because Speed is a scalar quantity with magnitude only, velocity is a vector quantity with magnitude and direction.</a:t>
            </a:r>
          </a:p>
          <a:p>
            <a:endParaRPr lang="en-A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9CFCCF6-837C-41B4-8CFF-AADBE435E52E}" type="slidenum">
              <a:rPr lang="en-AU" smtClean="0"/>
              <a:pPr/>
              <a:t>9</a:t>
            </a:fld>
            <a:endParaRPr lang="en-AU"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AU" smtClean="0"/>
              <a:t>First definition is average velocity</a:t>
            </a:r>
          </a:p>
          <a:p>
            <a:r>
              <a:rPr lang="en-AU" smtClean="0"/>
              <a:t>It is defined as difference in x  x2-x1    divided by difference in time…t2 –t1</a:t>
            </a:r>
          </a:p>
          <a:p>
            <a:endParaRPr lang="en-AU" smtClean="0"/>
          </a:p>
          <a:p>
            <a:r>
              <a:rPr lang="en-AU" smtClean="0"/>
              <a:t>It is a vector becaue the displacement is a vector…</a:t>
            </a:r>
          </a:p>
          <a:p>
            <a:endParaRPr lang="en-AU" smtClean="0"/>
          </a:p>
          <a:p>
            <a:r>
              <a:rPr lang="en-AU" smtClean="0"/>
              <a:t>Average velocity is difference in x divdied by difference in time…..</a:t>
            </a:r>
          </a:p>
          <a:p>
            <a:endParaRPr lang="en-AU" smtClean="0"/>
          </a:p>
          <a:p>
            <a:r>
              <a:rPr lang="en-AU" smtClean="0"/>
              <a:t>Here we’re looking at the average velocity between point P1 and P2.</a:t>
            </a:r>
          </a:p>
          <a:p>
            <a:r>
              <a:rPr lang="en-AU" smtClean="0"/>
              <a:t> EXPLAIN THE EQUATION and delta sign.</a:t>
            </a:r>
          </a:p>
          <a:p>
            <a:r>
              <a:rPr lang="en-AU" smtClean="0"/>
              <a:t>Note that the average velocity depends on which time interval used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FBEE5AE-9FC1-47E7-94F7-33C8ECEBA49C}" type="slidenum">
              <a:rPr lang="en-AU" smtClean="0"/>
              <a:pPr/>
              <a:t>10</a:t>
            </a:fld>
            <a:endParaRPr lang="en-AU"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AU" smtClean="0"/>
              <a:t>If the car is moving in the positive x direction you can see from the equation that the average velocity will be positive.</a:t>
            </a:r>
          </a:p>
          <a:p>
            <a:r>
              <a:rPr lang="en-AU" smtClean="0"/>
              <a:t> </a:t>
            </a:r>
          </a:p>
          <a:p>
            <a:r>
              <a:rPr lang="en-AU" smtClean="0"/>
              <a:t>So average velocity is the difference in displacement, divided by the difference in time over a reasonable distance. </a:t>
            </a:r>
          </a:p>
          <a:p>
            <a:r>
              <a:rPr lang="en-AU" smtClean="0"/>
              <a:t>Notice the units are m/s.</a:t>
            </a:r>
          </a:p>
          <a:p>
            <a:endParaRPr lang="en-AU" smtClean="0"/>
          </a:p>
          <a:p>
            <a:r>
              <a:rPr lang="en-AU" smtClean="0"/>
              <a:t>Average velocity is the distance travelled divided by the time taken…. If the car goes faster or slower (like a stop sign) this is averaged..</a:t>
            </a:r>
          </a:p>
          <a:p>
            <a:endParaRPr lang="en-AU" smtClean="0"/>
          </a:p>
          <a:p>
            <a:r>
              <a:rPr lang="en-AU" smtClean="0"/>
              <a:t>Another way of looking at average velocity is the hare and the totoise. …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DD518F-1196-4402-8D04-DF5CAA3B58F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7832AC9-0D51-4DC9-A7AD-74A0FA5D89A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51A5791-F34B-4933-954A-8D6ECE87B85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743996-4C69-4173-9C4E-80643A713FD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F1139723-BFEB-498C-979B-4C4C300C92B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61D565B-BE6B-4F14-BDEA-47DA9007DD1D}"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A191BD21-E714-4251-A668-F5AE7B1ADB8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6391894-FC9A-499A-96EB-0D6F272E5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4C64BB0-145D-422B-97EC-FD502C35634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D398D2D-2B26-40A4-9E14-A5F77FDD586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79849B9-4B17-4AFD-94BA-483E0B7E265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C3279D0-BA3A-44BB-81F1-7FBD6362EDA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3A90631-9401-4983-9CAD-0C23F08CE3B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935BAC0-6413-450A-AAF6-991179F6EA4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6E3B9B-C217-4682-B01F-6CAC4A3ECC0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3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DF939FF-EF0C-4A6D-8E6C-ACC5560615E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4.jpeg"/><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3.gif"/><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oleObject" Target="../embeddings/oleObject8.bin"/><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0.jpeg"/><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vmlDrawing" Target="../drawings/vmlDrawing8.vml"/><Relationship Id="rId5" Type="http://schemas.openxmlformats.org/officeDocument/2006/relationships/oleObject" Target="../embeddings/oleObject11.bin"/><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ideo" Target="file:///G:\Phys131\2012\PHYS131%20L%201-6\L2%20Motion\Eureka!%20Episode%205%20-%20Acceleration%20Part%20II.wmv" TargetMode="Externa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ideo" Target="file:///G:\Phys131\2012\PHYS131%20L%201-6\L2%20Motion\JetvsCarvsbike_chunk_1.mpeg" TargetMode="Externa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ideo" Target="file:///G:\Phys131\2012\PHYS131%20L%201-6\L2%20Motion\runningmachinebear_chunk_1.mpeg" TargetMode="Externa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21.bin"/><Relationship Id="rId4" Type="http://schemas.openxmlformats.org/officeDocument/2006/relationships/image" Target="../media/image36.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vmlDrawing" Target="../drawings/vmlDrawing14.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2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42.jpeg"/></Relationships>
</file>

<file path=ppt/slides/_rels/slide3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Cloud"/>
          <p:cNvSpPr>
            <a:spLocks noChangeAspect="1" noEditPoints="1" noChangeArrowheads="1"/>
          </p:cNvSpPr>
          <p:nvPr/>
        </p:nvSpPr>
        <p:spPr bwMode="auto">
          <a:xfrm>
            <a:off x="0" y="0"/>
            <a:ext cx="8604250" cy="196691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AU"/>
          </a:p>
        </p:txBody>
      </p:sp>
      <p:sp>
        <p:nvSpPr>
          <p:cNvPr id="15363" name="Rectangle 1026"/>
          <p:cNvSpPr>
            <a:spLocks noGrp="1" noChangeArrowheads="1"/>
          </p:cNvSpPr>
          <p:nvPr>
            <p:ph type="title"/>
          </p:nvPr>
        </p:nvSpPr>
        <p:spPr>
          <a:xfrm>
            <a:off x="-252413" y="260350"/>
            <a:ext cx="8208963" cy="1223963"/>
          </a:xfrm>
        </p:spPr>
        <p:txBody>
          <a:bodyPr/>
          <a:lstStyle/>
          <a:p>
            <a:pPr eaLnBrk="1" hangingPunct="1"/>
            <a:r>
              <a:rPr lang="en-AU" sz="4800" b="1" smtClean="0"/>
              <a:t>Motion in a straight line</a:t>
            </a:r>
          </a:p>
        </p:txBody>
      </p:sp>
      <p:sp>
        <p:nvSpPr>
          <p:cNvPr id="15364" name="Rectangle 1027"/>
          <p:cNvSpPr>
            <a:spLocks noGrp="1" noChangeArrowheads="1"/>
          </p:cNvSpPr>
          <p:nvPr>
            <p:ph type="body" idx="1"/>
          </p:nvPr>
        </p:nvSpPr>
        <p:spPr>
          <a:xfrm>
            <a:off x="250825" y="3429000"/>
            <a:ext cx="8893175" cy="3429000"/>
          </a:xfrm>
        </p:spPr>
        <p:txBody>
          <a:bodyPr/>
          <a:lstStyle/>
          <a:p>
            <a:pPr eaLnBrk="1" hangingPunct="1"/>
            <a:r>
              <a:rPr lang="en-US" b="1" dirty="0" smtClean="0"/>
              <a:t>Distance and displacement  </a:t>
            </a:r>
          </a:p>
          <a:p>
            <a:pPr eaLnBrk="1" hangingPunct="1"/>
            <a:r>
              <a:rPr lang="en-US" b="1" dirty="0" smtClean="0"/>
              <a:t>Speed and velocity</a:t>
            </a:r>
            <a:endParaRPr lang="en-AU" b="1" dirty="0" smtClean="0"/>
          </a:p>
          <a:p>
            <a:pPr eaLnBrk="1" hangingPunct="1"/>
            <a:r>
              <a:rPr lang="en-AU" b="1" dirty="0" smtClean="0"/>
              <a:t>Average</a:t>
            </a:r>
            <a:r>
              <a:rPr lang="en-AU" dirty="0" smtClean="0"/>
              <a:t>, </a:t>
            </a:r>
            <a:r>
              <a:rPr lang="en-AU" b="1" dirty="0" smtClean="0"/>
              <a:t>and instantaneous velocity</a:t>
            </a:r>
          </a:p>
          <a:p>
            <a:pPr eaLnBrk="1" hangingPunct="1"/>
            <a:r>
              <a:rPr lang="en-AU" b="1" dirty="0" smtClean="0"/>
              <a:t>Average, and instantaneous acceleration</a:t>
            </a:r>
          </a:p>
          <a:p>
            <a:pPr eaLnBrk="1" hangingPunct="1">
              <a:buFontTx/>
              <a:buNone/>
            </a:pPr>
            <a:endParaRPr lang="en-AU" dirty="0" smtClean="0"/>
          </a:p>
          <a:p>
            <a:pPr eaLnBrk="1" hangingPunct="1">
              <a:buFontTx/>
              <a:buNone/>
            </a:pPr>
            <a:r>
              <a:rPr lang="en-AU" dirty="0" smtClean="0"/>
              <a:t>	All found in University Physics: 2.2 – 2.4</a:t>
            </a:r>
          </a:p>
        </p:txBody>
      </p:sp>
      <p:sp>
        <p:nvSpPr>
          <p:cNvPr id="15365" name="Text Box 1028"/>
          <p:cNvSpPr txBox="1">
            <a:spLocks noChangeArrowheads="1"/>
          </p:cNvSpPr>
          <p:nvPr/>
        </p:nvSpPr>
        <p:spPr bwMode="auto">
          <a:xfrm>
            <a:off x="7019925" y="0"/>
            <a:ext cx="1924050" cy="641350"/>
          </a:xfrm>
          <a:prstGeom prst="rect">
            <a:avLst/>
          </a:prstGeom>
          <a:noFill/>
          <a:ln w="9525">
            <a:noFill/>
            <a:miter lim="800000"/>
            <a:headEnd/>
            <a:tailEnd/>
          </a:ln>
        </p:spPr>
        <p:txBody>
          <a:bodyPr wrap="none">
            <a:spAutoFit/>
          </a:bodyPr>
          <a:lstStyle/>
          <a:p>
            <a:r>
              <a:rPr lang="en-AU" sz="3600"/>
              <a:t>Lecture 2</a:t>
            </a:r>
          </a:p>
        </p:txBody>
      </p:sp>
      <p:pic>
        <p:nvPicPr>
          <p:cNvPr id="15366" name="Picture 2053" descr="wCars002%20-%20car%20cartoon"/>
          <p:cNvPicPr>
            <a:picLocks noChangeAspect="1" noChangeArrowheads="1"/>
          </p:cNvPicPr>
          <p:nvPr/>
        </p:nvPicPr>
        <p:blipFill>
          <a:blip r:embed="rId3" cstate="print"/>
          <a:srcRect/>
          <a:stretch>
            <a:fillRect/>
          </a:stretch>
        </p:blipFill>
        <p:spPr bwMode="auto">
          <a:xfrm>
            <a:off x="5940425" y="1844675"/>
            <a:ext cx="2381250" cy="1409700"/>
          </a:xfrm>
          <a:prstGeom prst="rect">
            <a:avLst/>
          </a:prstGeom>
          <a:noFill/>
          <a:ln w="9525">
            <a:noFill/>
            <a:miter lim="800000"/>
            <a:headEnd/>
            <a:tailEnd/>
          </a:ln>
        </p:spPr>
      </p:pic>
      <p:sp>
        <p:nvSpPr>
          <p:cNvPr id="15367" name="Text Box 2054"/>
          <p:cNvSpPr txBox="1">
            <a:spLocks noChangeArrowheads="1"/>
          </p:cNvSpPr>
          <p:nvPr/>
        </p:nvSpPr>
        <p:spPr bwMode="auto">
          <a:xfrm>
            <a:off x="755650" y="2349500"/>
            <a:ext cx="2065338" cy="701675"/>
          </a:xfrm>
          <a:prstGeom prst="rect">
            <a:avLst/>
          </a:prstGeom>
          <a:noFill/>
          <a:ln w="9525">
            <a:noFill/>
            <a:miter lim="800000"/>
            <a:headEnd/>
            <a:tailEnd/>
          </a:ln>
        </p:spPr>
        <p:txBody>
          <a:bodyPr wrap="none">
            <a:spAutoFit/>
          </a:bodyPr>
          <a:lstStyle/>
          <a:p>
            <a:r>
              <a:rPr lang="en-AU" sz="4000"/>
              <a:t>Today…</a:t>
            </a:r>
            <a:r>
              <a:rPr lang="en-AU"/>
              <a:t> </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5"/>
          <p:cNvSpPr>
            <a:spLocks noChangeArrowheads="1"/>
          </p:cNvSpPr>
          <p:nvPr/>
        </p:nvSpPr>
        <p:spPr bwMode="auto">
          <a:xfrm>
            <a:off x="3981450" y="3205163"/>
            <a:ext cx="9144000" cy="0"/>
          </a:xfrm>
          <a:prstGeom prst="rect">
            <a:avLst/>
          </a:prstGeom>
          <a:noFill/>
          <a:ln w="9525">
            <a:noFill/>
            <a:miter lim="800000"/>
            <a:headEnd/>
            <a:tailEnd/>
          </a:ln>
        </p:spPr>
        <p:txBody>
          <a:bodyPr>
            <a:spAutoFit/>
          </a:bodyPr>
          <a:lstStyle/>
          <a:p>
            <a:endParaRPr lang="en-AU"/>
          </a:p>
        </p:txBody>
      </p:sp>
      <p:graphicFrame>
        <p:nvGraphicFramePr>
          <p:cNvPr id="4098" name="Object 6"/>
          <p:cNvGraphicFramePr>
            <a:graphicFrameLocks noChangeAspect="1"/>
          </p:cNvGraphicFramePr>
          <p:nvPr/>
        </p:nvGraphicFramePr>
        <p:xfrm>
          <a:off x="2503488" y="3589338"/>
          <a:ext cx="3562350" cy="1046162"/>
        </p:xfrm>
        <a:graphic>
          <a:graphicData uri="http://schemas.openxmlformats.org/presentationml/2006/ole">
            <p:oleObj spid="_x0000_s4098" name="Equation" r:id="rId4" imgW="1168200" imgH="431640" progId="Equation.3">
              <p:embed/>
            </p:oleObj>
          </a:graphicData>
        </a:graphic>
      </p:graphicFrame>
      <p:sp>
        <p:nvSpPr>
          <p:cNvPr id="4101" name="Rectangle 10"/>
          <p:cNvSpPr>
            <a:spLocks noChangeArrowheads="1"/>
          </p:cNvSpPr>
          <p:nvPr/>
        </p:nvSpPr>
        <p:spPr bwMode="auto">
          <a:xfrm>
            <a:off x="4229100" y="2971800"/>
            <a:ext cx="9144000" cy="0"/>
          </a:xfrm>
          <a:prstGeom prst="rect">
            <a:avLst/>
          </a:prstGeom>
          <a:noFill/>
          <a:ln w="9525">
            <a:noFill/>
            <a:miter lim="800000"/>
            <a:headEnd/>
            <a:tailEnd/>
          </a:ln>
        </p:spPr>
        <p:txBody>
          <a:bodyPr>
            <a:spAutoFit/>
          </a:bodyPr>
          <a:lstStyle/>
          <a:p>
            <a:endParaRPr lang="en-AU"/>
          </a:p>
        </p:txBody>
      </p:sp>
      <p:sp>
        <p:nvSpPr>
          <p:cNvPr id="4102" name="Rectangle 12"/>
          <p:cNvSpPr>
            <a:spLocks noChangeArrowheads="1"/>
          </p:cNvSpPr>
          <p:nvPr/>
        </p:nvSpPr>
        <p:spPr bwMode="auto">
          <a:xfrm>
            <a:off x="6877050" y="3357563"/>
            <a:ext cx="1943100" cy="830262"/>
          </a:xfrm>
          <a:prstGeom prst="rect">
            <a:avLst/>
          </a:prstGeom>
          <a:noFill/>
          <a:ln w="9525">
            <a:noFill/>
            <a:miter lim="800000"/>
            <a:headEnd/>
            <a:tailEnd/>
          </a:ln>
        </p:spPr>
        <p:txBody>
          <a:bodyPr>
            <a:spAutoFit/>
          </a:bodyPr>
          <a:lstStyle/>
          <a:p>
            <a:r>
              <a:rPr lang="en-AU" i="1"/>
              <a:t>x</a:t>
            </a:r>
            <a:r>
              <a:rPr lang="en-AU" i="1" baseline="-25000"/>
              <a:t>2</a:t>
            </a:r>
            <a:r>
              <a:rPr lang="en-AU" i="1"/>
              <a:t>=1680 m</a:t>
            </a:r>
          </a:p>
          <a:p>
            <a:r>
              <a:rPr lang="en-AU" i="1"/>
              <a:t>t</a:t>
            </a:r>
            <a:r>
              <a:rPr lang="en-AU" i="1" baseline="-25000"/>
              <a:t>2</a:t>
            </a:r>
            <a:r>
              <a:rPr lang="en-AU" i="1"/>
              <a:t> = 185 sec</a:t>
            </a:r>
          </a:p>
        </p:txBody>
      </p:sp>
      <p:graphicFrame>
        <p:nvGraphicFramePr>
          <p:cNvPr id="64523" name="Object 11"/>
          <p:cNvGraphicFramePr>
            <a:graphicFrameLocks noChangeAspect="1"/>
          </p:cNvGraphicFramePr>
          <p:nvPr/>
        </p:nvGraphicFramePr>
        <p:xfrm>
          <a:off x="2551113" y="4714875"/>
          <a:ext cx="3530600" cy="930275"/>
        </p:xfrm>
        <a:graphic>
          <a:graphicData uri="http://schemas.openxmlformats.org/presentationml/2006/ole">
            <p:oleObj spid="_x0000_s4099" name="Equation" r:id="rId5" imgW="1790640" imgH="431640" progId="Equation.3">
              <p:embed/>
            </p:oleObj>
          </a:graphicData>
        </a:graphic>
      </p:graphicFrame>
      <p:sp>
        <p:nvSpPr>
          <p:cNvPr id="4103" name="Text Box 13"/>
          <p:cNvSpPr txBox="1">
            <a:spLocks noChangeArrowheads="1"/>
          </p:cNvSpPr>
          <p:nvPr/>
        </p:nvSpPr>
        <p:spPr bwMode="auto">
          <a:xfrm>
            <a:off x="663575" y="60325"/>
            <a:ext cx="6940550" cy="641350"/>
          </a:xfrm>
          <a:prstGeom prst="rect">
            <a:avLst/>
          </a:prstGeom>
          <a:noFill/>
          <a:ln w="9525">
            <a:noFill/>
            <a:miter lim="800000"/>
            <a:headEnd/>
            <a:tailEnd/>
          </a:ln>
        </p:spPr>
        <p:txBody>
          <a:bodyPr wrap="none">
            <a:spAutoFit/>
          </a:bodyPr>
          <a:lstStyle/>
          <a:p>
            <a:r>
              <a:rPr lang="en-AU" sz="3600"/>
              <a:t>Example- Find the average velocity. </a:t>
            </a:r>
          </a:p>
        </p:txBody>
      </p:sp>
      <p:pic>
        <p:nvPicPr>
          <p:cNvPr id="4104" name="Picture 14" descr="ANI-CAR"/>
          <p:cNvPicPr>
            <a:picLocks noGrp="1" noChangeAspect="1" noChangeArrowheads="1" noCrop="1"/>
          </p:cNvPicPr>
          <p:nvPr>
            <p:ph sz="half" idx="1"/>
          </p:nvPr>
        </p:nvPicPr>
        <p:blipFill>
          <a:blip r:embed="rId6" cstate="print"/>
          <a:srcRect/>
          <a:stretch>
            <a:fillRect/>
          </a:stretch>
        </p:blipFill>
        <p:spPr>
          <a:xfrm>
            <a:off x="755650" y="1341438"/>
            <a:ext cx="1971675" cy="1571625"/>
          </a:xfrm>
        </p:spPr>
      </p:pic>
      <p:sp>
        <p:nvSpPr>
          <p:cNvPr id="4105" name="Line 16"/>
          <p:cNvSpPr>
            <a:spLocks noChangeShapeType="1"/>
          </p:cNvSpPr>
          <p:nvPr/>
        </p:nvSpPr>
        <p:spPr bwMode="auto">
          <a:xfrm>
            <a:off x="684213" y="3141663"/>
            <a:ext cx="7848600" cy="0"/>
          </a:xfrm>
          <a:prstGeom prst="line">
            <a:avLst/>
          </a:prstGeom>
          <a:noFill/>
          <a:ln w="76200">
            <a:solidFill>
              <a:schemeClr val="tx1"/>
            </a:solidFill>
            <a:round/>
            <a:headEnd type="oval" w="med" len="med"/>
            <a:tailEnd type="triangle" w="med" len="med"/>
          </a:ln>
        </p:spPr>
        <p:txBody>
          <a:bodyPr/>
          <a:lstStyle/>
          <a:p>
            <a:endParaRPr lang="en-AU"/>
          </a:p>
        </p:txBody>
      </p:sp>
      <p:sp>
        <p:nvSpPr>
          <p:cNvPr id="4106" name="Text Box 17"/>
          <p:cNvSpPr txBox="1">
            <a:spLocks noChangeArrowheads="1"/>
          </p:cNvSpPr>
          <p:nvPr/>
        </p:nvSpPr>
        <p:spPr bwMode="auto">
          <a:xfrm>
            <a:off x="539750" y="3284538"/>
            <a:ext cx="1655763" cy="822325"/>
          </a:xfrm>
          <a:prstGeom prst="rect">
            <a:avLst/>
          </a:prstGeom>
          <a:noFill/>
          <a:ln w="9525">
            <a:noFill/>
            <a:miter lim="800000"/>
            <a:headEnd/>
            <a:tailEnd/>
          </a:ln>
        </p:spPr>
        <p:txBody>
          <a:bodyPr>
            <a:spAutoFit/>
          </a:bodyPr>
          <a:lstStyle/>
          <a:p>
            <a:r>
              <a:rPr lang="en-AU" i="1"/>
              <a:t>x</a:t>
            </a:r>
            <a:r>
              <a:rPr lang="en-AU" i="1" baseline="-25000"/>
              <a:t>1</a:t>
            </a:r>
            <a:r>
              <a:rPr lang="en-AU" i="1"/>
              <a:t>=5 m</a:t>
            </a:r>
          </a:p>
          <a:p>
            <a:r>
              <a:rPr lang="en-AU" i="1"/>
              <a:t>t</a:t>
            </a:r>
            <a:r>
              <a:rPr lang="en-AU" i="1" baseline="-25000"/>
              <a:t>1</a:t>
            </a:r>
            <a:r>
              <a:rPr lang="en-AU" i="1"/>
              <a:t>= 12 sec</a:t>
            </a:r>
          </a:p>
        </p:txBody>
      </p:sp>
      <p:sp>
        <p:nvSpPr>
          <p:cNvPr id="4107" name="Oval 26"/>
          <p:cNvSpPr>
            <a:spLocks noChangeArrowheads="1"/>
          </p:cNvSpPr>
          <p:nvPr/>
        </p:nvSpPr>
        <p:spPr bwMode="auto">
          <a:xfrm>
            <a:off x="3276600" y="1052513"/>
            <a:ext cx="1295400" cy="1295400"/>
          </a:xfrm>
          <a:prstGeom prst="ellipse">
            <a:avLst/>
          </a:prstGeom>
          <a:solidFill>
            <a:srgbClr val="FF7C80"/>
          </a:solidFill>
          <a:ln w="9525">
            <a:solidFill>
              <a:schemeClr val="tx1"/>
            </a:solidFill>
            <a:round/>
            <a:headEnd/>
            <a:tailEnd/>
          </a:ln>
        </p:spPr>
        <p:txBody>
          <a:bodyPr wrap="none" anchor="ctr"/>
          <a:lstStyle/>
          <a:p>
            <a:pPr algn="ctr"/>
            <a:r>
              <a:rPr lang="en-AU" sz="3600"/>
              <a:t>stop</a:t>
            </a:r>
          </a:p>
        </p:txBody>
      </p:sp>
      <p:sp>
        <p:nvSpPr>
          <p:cNvPr id="4108" name="Line 27"/>
          <p:cNvSpPr>
            <a:spLocks noChangeShapeType="1"/>
          </p:cNvSpPr>
          <p:nvPr/>
        </p:nvSpPr>
        <p:spPr bwMode="auto">
          <a:xfrm>
            <a:off x="3924300" y="2349500"/>
            <a:ext cx="0" cy="792163"/>
          </a:xfrm>
          <a:prstGeom prst="line">
            <a:avLst/>
          </a:prstGeom>
          <a:noFill/>
          <a:ln w="57150">
            <a:solidFill>
              <a:schemeClr val="tx1"/>
            </a:solidFill>
            <a:round/>
            <a:headEnd/>
            <a:tailEnd/>
          </a:ln>
        </p:spPr>
        <p:txBody>
          <a:bodyPr/>
          <a:lstStyle/>
          <a:p>
            <a:endParaRPr lang="en-AU"/>
          </a:p>
        </p:txBody>
      </p:sp>
      <p:sp>
        <p:nvSpPr>
          <p:cNvPr id="4109" name="Line 30"/>
          <p:cNvSpPr>
            <a:spLocks noChangeShapeType="1"/>
          </p:cNvSpPr>
          <p:nvPr/>
        </p:nvSpPr>
        <p:spPr bwMode="auto">
          <a:xfrm flipV="1">
            <a:off x="7740650" y="2708275"/>
            <a:ext cx="0" cy="431800"/>
          </a:xfrm>
          <a:prstGeom prst="line">
            <a:avLst/>
          </a:prstGeom>
          <a:noFill/>
          <a:ln w="76200">
            <a:solidFill>
              <a:schemeClr val="tx1"/>
            </a:solidFill>
            <a:round/>
            <a:headEnd/>
            <a:tailEnd/>
          </a:ln>
        </p:spPr>
        <p:txBody>
          <a:bodyPr/>
          <a:lstStyle/>
          <a:p>
            <a:endParaRPr lang="en-AU"/>
          </a:p>
        </p:txBody>
      </p:sp>
      <p:pic>
        <p:nvPicPr>
          <p:cNvPr id="4110" name="Picture 33" descr="Everest"/>
          <p:cNvPicPr>
            <a:picLocks noGrp="1" noChangeAspect="1" noChangeArrowheads="1"/>
          </p:cNvPicPr>
          <p:nvPr>
            <p:ph sz="half" idx="2"/>
          </p:nvPr>
        </p:nvPicPr>
        <p:blipFill>
          <a:blip r:embed="rId7" cstate="print"/>
          <a:srcRect/>
          <a:stretch>
            <a:fillRect/>
          </a:stretch>
        </p:blipFill>
        <p:spPr>
          <a:xfrm>
            <a:off x="4716463" y="908050"/>
            <a:ext cx="2881312" cy="2160588"/>
          </a:xfrm>
        </p:spPr>
      </p:pic>
      <p:sp>
        <p:nvSpPr>
          <p:cNvPr id="15" name="TextBox 14"/>
          <p:cNvSpPr txBox="1">
            <a:spLocks noChangeArrowheads="1"/>
          </p:cNvSpPr>
          <p:nvPr/>
        </p:nvSpPr>
        <p:spPr bwMode="auto">
          <a:xfrm>
            <a:off x="571500" y="5643563"/>
            <a:ext cx="8358188" cy="1200150"/>
          </a:xfrm>
          <a:prstGeom prst="rect">
            <a:avLst/>
          </a:prstGeom>
          <a:noFill/>
          <a:ln w="9525">
            <a:noFill/>
            <a:miter lim="800000"/>
            <a:headEnd/>
            <a:tailEnd/>
          </a:ln>
        </p:spPr>
        <p:txBody>
          <a:bodyPr>
            <a:spAutoFit/>
          </a:bodyPr>
          <a:lstStyle/>
          <a:p>
            <a:r>
              <a:rPr lang="en-AU"/>
              <a:t>Only includes initial and final conditions, the average does not have details about the path or events. Such as stopping or drive over the mountain.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6" descr="02_03"/>
          <p:cNvPicPr>
            <a:picLocks noChangeAspect="1" noChangeArrowheads="1"/>
          </p:cNvPicPr>
          <p:nvPr/>
        </p:nvPicPr>
        <p:blipFill>
          <a:blip r:embed="rId3" cstate="print"/>
          <a:srcRect/>
          <a:stretch>
            <a:fillRect/>
          </a:stretch>
        </p:blipFill>
        <p:spPr bwMode="auto">
          <a:xfrm>
            <a:off x="395288" y="0"/>
            <a:ext cx="8137525" cy="6858000"/>
          </a:xfrm>
          <a:prstGeom prst="rect">
            <a:avLst/>
          </a:prstGeom>
          <a:noFill/>
          <a:ln w="9525">
            <a:noFill/>
            <a:miter lim="800000"/>
            <a:headEnd/>
            <a:tailEnd/>
          </a:ln>
        </p:spPr>
      </p:pic>
      <p:sp>
        <p:nvSpPr>
          <p:cNvPr id="66563" name="Rectangle 3"/>
          <p:cNvSpPr>
            <a:spLocks noChangeArrowheads="1"/>
          </p:cNvSpPr>
          <p:nvPr/>
        </p:nvSpPr>
        <p:spPr bwMode="auto">
          <a:xfrm>
            <a:off x="9144000" y="1196975"/>
            <a:ext cx="3565525" cy="822325"/>
          </a:xfrm>
          <a:prstGeom prst="rect">
            <a:avLst/>
          </a:prstGeom>
          <a:solidFill>
            <a:schemeClr val="bg1"/>
          </a:solidFill>
          <a:ln w="9525">
            <a:noFill/>
            <a:miter lim="800000"/>
            <a:headEnd/>
            <a:tailEnd/>
          </a:ln>
        </p:spPr>
        <p:txBody>
          <a:bodyPr>
            <a:spAutoFit/>
          </a:bodyPr>
          <a:lstStyle/>
          <a:p>
            <a:r>
              <a:rPr lang="en-US"/>
              <a:t>V</a:t>
            </a:r>
            <a:r>
              <a:rPr lang="en-US" baseline="-25000"/>
              <a:t>av</a:t>
            </a:r>
            <a:r>
              <a:rPr lang="en-US"/>
              <a:t>=</a:t>
            </a:r>
            <a:r>
              <a:rPr lang="en-US">
                <a:latin typeface="Symbol" pitchFamily="18" charset="2"/>
              </a:rPr>
              <a:t>D</a:t>
            </a:r>
            <a:r>
              <a:rPr lang="en-US"/>
              <a:t>x/</a:t>
            </a:r>
            <a:r>
              <a:rPr lang="en-US">
                <a:latin typeface="Symbol" pitchFamily="18" charset="2"/>
              </a:rPr>
              <a:t>D</a:t>
            </a:r>
            <a:r>
              <a:rPr lang="en-US"/>
              <a:t>t= (280-20)/(4-1) </a:t>
            </a:r>
          </a:p>
          <a:p>
            <a:r>
              <a:rPr lang="en-US"/>
              <a:t>= 260/3 = 86.7m/s</a:t>
            </a:r>
          </a:p>
        </p:txBody>
      </p:sp>
      <p:sp>
        <p:nvSpPr>
          <p:cNvPr id="19460" name="Rectangle 7"/>
          <p:cNvSpPr>
            <a:spLocks noGrp="1" noChangeArrowheads="1"/>
          </p:cNvSpPr>
          <p:nvPr>
            <p:ph type="title"/>
          </p:nvPr>
        </p:nvSpPr>
        <p:spPr>
          <a:xfrm>
            <a:off x="1475656" y="188640"/>
            <a:ext cx="5638800" cy="685800"/>
          </a:xfrm>
          <a:noFill/>
        </p:spPr>
        <p:txBody>
          <a:bodyPr/>
          <a:lstStyle/>
          <a:p>
            <a:pPr eaLnBrk="1" hangingPunct="1"/>
            <a:r>
              <a:rPr lang="en-AU" sz="3200" dirty="0" smtClean="0">
                <a:solidFill>
                  <a:srgbClr val="000066"/>
                </a:solidFill>
              </a:rPr>
              <a:t>Average velocity from displacement graph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00277 -0.04947 L -0.39289 -0.04647 " pathEditMode="relative" rAng="0" ptsTypes="AA">
                                      <p:cBhvr>
                                        <p:cTn id="6" dur="2000" fill="hold"/>
                                        <p:tgtEl>
                                          <p:spTgt spid="66563"/>
                                        </p:tgtEl>
                                        <p:attrNameLst>
                                          <p:attrName>ppt_x</p:attrName>
                                          <p:attrName>ppt_y</p:attrName>
                                        </p:attrNameLst>
                                      </p:cBhvr>
                                      <p:rCtr x="-198"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0" y="0"/>
            <a:ext cx="7772400" cy="1143000"/>
          </a:xfrm>
        </p:spPr>
        <p:txBody>
          <a:bodyPr/>
          <a:lstStyle/>
          <a:p>
            <a:pPr eaLnBrk="1" hangingPunct="1"/>
            <a:r>
              <a:rPr lang="en-AU" sz="3200" dirty="0" smtClean="0"/>
              <a:t>Example - Average speed</a:t>
            </a:r>
          </a:p>
        </p:txBody>
      </p:sp>
      <p:pic>
        <p:nvPicPr>
          <p:cNvPr id="5124" name="Picture 4" descr="Carcelica"/>
          <p:cNvPicPr>
            <a:picLocks noGrp="1" noChangeAspect="1" noChangeArrowheads="1"/>
          </p:cNvPicPr>
          <p:nvPr>
            <p:ph sz="half" idx="1"/>
          </p:nvPr>
        </p:nvPicPr>
        <p:blipFill>
          <a:blip r:embed="rId4" cstate="print"/>
          <a:srcRect/>
          <a:stretch>
            <a:fillRect/>
          </a:stretch>
        </p:blipFill>
        <p:spPr>
          <a:xfrm>
            <a:off x="0" y="1125538"/>
            <a:ext cx="3810000" cy="2857500"/>
          </a:xfrm>
        </p:spPr>
      </p:pic>
      <p:sp>
        <p:nvSpPr>
          <p:cNvPr id="5125" name="Text Box 7"/>
          <p:cNvSpPr txBox="1">
            <a:spLocks noChangeArrowheads="1"/>
          </p:cNvSpPr>
          <p:nvPr/>
        </p:nvSpPr>
        <p:spPr bwMode="auto">
          <a:xfrm>
            <a:off x="3929063" y="1143000"/>
            <a:ext cx="5076825" cy="2308324"/>
          </a:xfrm>
          <a:prstGeom prst="rect">
            <a:avLst/>
          </a:prstGeom>
          <a:noFill/>
          <a:ln w="9525">
            <a:noFill/>
            <a:miter lim="800000"/>
            <a:headEnd/>
            <a:tailEnd/>
          </a:ln>
        </p:spPr>
        <p:txBody>
          <a:bodyPr>
            <a:spAutoFit/>
          </a:bodyPr>
          <a:lstStyle/>
          <a:p>
            <a:r>
              <a:rPr lang="en-AU" dirty="0"/>
              <a:t>It takes Penny 37.0 seconds to drive along a 1.2 km airport runway, from  a standing start at south end to the North end. </a:t>
            </a:r>
          </a:p>
          <a:p>
            <a:r>
              <a:rPr lang="en-AU" dirty="0"/>
              <a:t>What is her average speed in completing this distance?</a:t>
            </a:r>
          </a:p>
        </p:txBody>
      </p:sp>
      <p:graphicFrame>
        <p:nvGraphicFramePr>
          <p:cNvPr id="98312" name="Object 8"/>
          <p:cNvGraphicFramePr>
            <a:graphicFrameLocks noChangeAspect="1"/>
          </p:cNvGraphicFramePr>
          <p:nvPr>
            <p:ph sz="half" idx="2"/>
          </p:nvPr>
        </p:nvGraphicFramePr>
        <p:xfrm>
          <a:off x="2843808" y="4315041"/>
          <a:ext cx="4866680" cy="990383"/>
        </p:xfrm>
        <a:graphic>
          <a:graphicData uri="http://schemas.openxmlformats.org/presentationml/2006/ole">
            <p:oleObj spid="_x0000_s5122" name="Equation" r:id="rId5" imgW="2120760" imgH="431640" progId="Equation.3">
              <p:embed/>
            </p:oleObj>
          </a:graphicData>
        </a:graphic>
      </p:graphicFrame>
      <p:sp>
        <p:nvSpPr>
          <p:cNvPr id="6" name="TextBox 5"/>
          <p:cNvSpPr txBox="1">
            <a:spLocks noChangeArrowheads="1"/>
          </p:cNvSpPr>
          <p:nvPr/>
        </p:nvSpPr>
        <p:spPr bwMode="auto">
          <a:xfrm>
            <a:off x="785813" y="5429250"/>
            <a:ext cx="7643812" cy="830263"/>
          </a:xfrm>
          <a:prstGeom prst="rect">
            <a:avLst/>
          </a:prstGeom>
          <a:noFill/>
          <a:ln w="9525">
            <a:noFill/>
            <a:miter lim="800000"/>
            <a:headEnd/>
            <a:tailEnd/>
          </a:ln>
        </p:spPr>
        <p:txBody>
          <a:bodyPr>
            <a:spAutoFit/>
          </a:bodyPr>
          <a:lstStyle/>
          <a:p>
            <a:r>
              <a:rPr lang="en-AU" dirty="0"/>
              <a:t>To become a velocity this speed needs to include a direction.</a:t>
            </a:r>
          </a:p>
          <a:p>
            <a:r>
              <a:rPr lang="en-AU" dirty="0"/>
              <a:t>Average velocity v=32.4m/s in a due North direction.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1026"/>
          <p:cNvSpPr>
            <a:spLocks noGrp="1" noChangeArrowheads="1"/>
          </p:cNvSpPr>
          <p:nvPr>
            <p:ph type="title"/>
          </p:nvPr>
        </p:nvSpPr>
        <p:spPr>
          <a:xfrm>
            <a:off x="539750" y="260350"/>
            <a:ext cx="5760442" cy="1143000"/>
          </a:xfrm>
        </p:spPr>
        <p:txBody>
          <a:bodyPr/>
          <a:lstStyle/>
          <a:p>
            <a:pPr eaLnBrk="1" hangingPunct="1"/>
            <a:r>
              <a:rPr lang="en-AU" u="sng" dirty="0" smtClean="0">
                <a:solidFill>
                  <a:srgbClr val="000066"/>
                </a:solidFill>
              </a:rPr>
              <a:t>Instantaneous velocity</a:t>
            </a:r>
          </a:p>
        </p:txBody>
      </p:sp>
      <p:sp>
        <p:nvSpPr>
          <p:cNvPr id="6149" name="Rectangle 1029"/>
          <p:cNvSpPr>
            <a:spLocks noChangeArrowheads="1"/>
          </p:cNvSpPr>
          <p:nvPr/>
        </p:nvSpPr>
        <p:spPr bwMode="auto">
          <a:xfrm>
            <a:off x="3981450" y="3205163"/>
            <a:ext cx="9144000" cy="0"/>
          </a:xfrm>
          <a:prstGeom prst="rect">
            <a:avLst/>
          </a:prstGeom>
          <a:noFill/>
          <a:ln w="9525">
            <a:noFill/>
            <a:miter lim="800000"/>
            <a:headEnd/>
            <a:tailEnd/>
          </a:ln>
        </p:spPr>
        <p:txBody>
          <a:bodyPr>
            <a:spAutoFit/>
          </a:bodyPr>
          <a:lstStyle/>
          <a:p>
            <a:endParaRPr lang="en-AU"/>
          </a:p>
        </p:txBody>
      </p:sp>
      <p:graphicFrame>
        <p:nvGraphicFramePr>
          <p:cNvPr id="6146" name="Object 1030"/>
          <p:cNvGraphicFramePr>
            <a:graphicFrameLocks noChangeAspect="1"/>
          </p:cNvGraphicFramePr>
          <p:nvPr/>
        </p:nvGraphicFramePr>
        <p:xfrm>
          <a:off x="323528" y="1988840"/>
          <a:ext cx="6376988" cy="952500"/>
        </p:xfrm>
        <a:graphic>
          <a:graphicData uri="http://schemas.openxmlformats.org/presentationml/2006/ole">
            <p:oleObj spid="_x0000_s6146" name="Equation" r:id="rId4" imgW="2298600" imgH="431640" progId="Equation.3">
              <p:embed/>
            </p:oleObj>
          </a:graphicData>
        </a:graphic>
      </p:graphicFrame>
      <p:sp>
        <p:nvSpPr>
          <p:cNvPr id="6150" name="Text Box 1031"/>
          <p:cNvSpPr txBox="1">
            <a:spLocks noChangeArrowheads="1"/>
          </p:cNvSpPr>
          <p:nvPr/>
        </p:nvSpPr>
        <p:spPr bwMode="auto">
          <a:xfrm>
            <a:off x="533400" y="3124200"/>
            <a:ext cx="8153400" cy="1373188"/>
          </a:xfrm>
          <a:prstGeom prst="rect">
            <a:avLst/>
          </a:prstGeom>
          <a:noFill/>
          <a:ln w="9525">
            <a:noFill/>
            <a:miter lim="800000"/>
            <a:headEnd/>
            <a:tailEnd/>
          </a:ln>
        </p:spPr>
        <p:txBody>
          <a:bodyPr>
            <a:spAutoFit/>
          </a:bodyPr>
          <a:lstStyle/>
          <a:p>
            <a:pPr>
              <a:spcBef>
                <a:spcPct val="50000"/>
              </a:spcBef>
            </a:pPr>
            <a:r>
              <a:rPr lang="en-AU" sz="2800"/>
              <a:t>Instantaneous velocity is the limit of the average velocity as the time interval approaches zero. It is the instantaneous rate of change of position with time</a:t>
            </a:r>
          </a:p>
        </p:txBody>
      </p:sp>
      <p:sp>
        <p:nvSpPr>
          <p:cNvPr id="6151" name="Rectangle 1033"/>
          <p:cNvSpPr>
            <a:spLocks noChangeArrowheads="1"/>
          </p:cNvSpPr>
          <p:nvPr/>
        </p:nvSpPr>
        <p:spPr bwMode="auto">
          <a:xfrm>
            <a:off x="3862388" y="3224213"/>
            <a:ext cx="9144000" cy="0"/>
          </a:xfrm>
          <a:prstGeom prst="rect">
            <a:avLst/>
          </a:prstGeom>
          <a:noFill/>
          <a:ln w="9525">
            <a:noFill/>
            <a:miter lim="800000"/>
            <a:headEnd/>
            <a:tailEnd/>
          </a:ln>
        </p:spPr>
        <p:txBody>
          <a:bodyPr>
            <a:spAutoFit/>
          </a:bodyPr>
          <a:lstStyle/>
          <a:p>
            <a:endParaRPr lang="en-AU"/>
          </a:p>
        </p:txBody>
      </p:sp>
      <p:graphicFrame>
        <p:nvGraphicFramePr>
          <p:cNvPr id="6147" name="Object 1032"/>
          <p:cNvGraphicFramePr>
            <a:graphicFrameLocks noChangeAspect="1"/>
          </p:cNvGraphicFramePr>
          <p:nvPr/>
        </p:nvGraphicFramePr>
        <p:xfrm>
          <a:off x="3059832" y="5016266"/>
          <a:ext cx="4320456" cy="1105134"/>
        </p:xfrm>
        <a:graphic>
          <a:graphicData uri="http://schemas.openxmlformats.org/presentationml/2006/ole">
            <p:oleObj spid="_x0000_s6147" name="Equation" r:id="rId5" imgW="1358640" imgH="406080" progId="Equation.3">
              <p:embed/>
            </p:oleObj>
          </a:graphicData>
        </a:graphic>
      </p:graphicFrame>
      <p:pic>
        <p:nvPicPr>
          <p:cNvPr id="2" name="Picture 5" descr="http://static.ddmcdn.com/gif/speedometer-1.jpg"/>
          <p:cNvPicPr>
            <a:picLocks noChangeAspect="1" noChangeArrowheads="1"/>
          </p:cNvPicPr>
          <p:nvPr/>
        </p:nvPicPr>
        <p:blipFill>
          <a:blip r:embed="rId6" cstate="print"/>
          <a:srcRect/>
          <a:stretch>
            <a:fillRect/>
          </a:stretch>
        </p:blipFill>
        <p:spPr bwMode="auto">
          <a:xfrm>
            <a:off x="6407696" y="0"/>
            <a:ext cx="2736304" cy="207275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3981450" y="3205163"/>
            <a:ext cx="9144000" cy="0"/>
          </a:xfrm>
          <a:prstGeom prst="rect">
            <a:avLst/>
          </a:prstGeom>
          <a:noFill/>
          <a:ln w="9525">
            <a:noFill/>
            <a:miter lim="800000"/>
            <a:headEnd/>
            <a:tailEnd/>
          </a:ln>
        </p:spPr>
        <p:txBody>
          <a:bodyPr>
            <a:spAutoFit/>
          </a:bodyPr>
          <a:lstStyle/>
          <a:p>
            <a:endParaRPr lang="en-AU"/>
          </a:p>
        </p:txBody>
      </p:sp>
      <p:pic>
        <p:nvPicPr>
          <p:cNvPr id="7172" name="Picture 5" descr="02_04"/>
          <p:cNvPicPr>
            <a:picLocks noChangeAspect="1" noChangeArrowheads="1"/>
          </p:cNvPicPr>
          <p:nvPr/>
        </p:nvPicPr>
        <p:blipFill>
          <a:blip r:embed="rId4" cstate="print"/>
          <a:srcRect/>
          <a:stretch>
            <a:fillRect/>
          </a:stretch>
        </p:blipFill>
        <p:spPr bwMode="auto">
          <a:xfrm>
            <a:off x="0" y="1125538"/>
            <a:ext cx="9144000" cy="4075112"/>
          </a:xfrm>
          <a:prstGeom prst="rect">
            <a:avLst/>
          </a:prstGeom>
          <a:noFill/>
          <a:ln w="9525">
            <a:noFill/>
            <a:miter lim="800000"/>
            <a:headEnd/>
            <a:tailEnd/>
          </a:ln>
        </p:spPr>
      </p:pic>
      <p:sp>
        <p:nvSpPr>
          <p:cNvPr id="7173" name="Text Box 6"/>
          <p:cNvSpPr txBox="1">
            <a:spLocks noChangeArrowheads="1"/>
          </p:cNvSpPr>
          <p:nvPr/>
        </p:nvSpPr>
        <p:spPr bwMode="auto">
          <a:xfrm>
            <a:off x="0" y="260350"/>
            <a:ext cx="8893175" cy="579438"/>
          </a:xfrm>
          <a:prstGeom prst="rect">
            <a:avLst/>
          </a:prstGeom>
          <a:noFill/>
          <a:ln w="9525">
            <a:noFill/>
            <a:miter lim="800000"/>
            <a:headEnd/>
            <a:tailEnd/>
          </a:ln>
        </p:spPr>
        <p:txBody>
          <a:bodyPr>
            <a:spAutoFit/>
          </a:bodyPr>
          <a:lstStyle/>
          <a:p>
            <a:pPr>
              <a:spcBef>
                <a:spcPct val="50000"/>
              </a:spcBef>
            </a:pPr>
            <a:r>
              <a:rPr lang="en-AU" sz="3200" dirty="0" smtClean="0"/>
              <a:t>Example 2.1 </a:t>
            </a:r>
            <a:r>
              <a:rPr lang="en-AU" sz="3200" dirty="0"/>
              <a:t>Average and instantaneous velocity</a:t>
            </a:r>
          </a:p>
        </p:txBody>
      </p:sp>
      <p:graphicFrame>
        <p:nvGraphicFramePr>
          <p:cNvPr id="7170" name="Object 1024"/>
          <p:cNvGraphicFramePr>
            <a:graphicFrameLocks noChangeAspect="1"/>
          </p:cNvGraphicFramePr>
          <p:nvPr>
            <p:ph/>
          </p:nvPr>
        </p:nvGraphicFramePr>
        <p:xfrm>
          <a:off x="2268538" y="5407025"/>
          <a:ext cx="4598987" cy="1176338"/>
        </p:xfrm>
        <a:graphic>
          <a:graphicData uri="http://schemas.openxmlformats.org/presentationml/2006/ole">
            <p:oleObj spid="_x0000_s7170" name="Equation" r:id="rId5" imgW="1688760" imgH="43164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0" y="0"/>
            <a:ext cx="9144000" cy="765175"/>
          </a:xfrm>
        </p:spPr>
        <p:txBody>
          <a:bodyPr/>
          <a:lstStyle/>
          <a:p>
            <a:pPr eaLnBrk="1" hangingPunct="1"/>
            <a:r>
              <a:rPr lang="en-AU" sz="3200" smtClean="0"/>
              <a:t>Example 2.1Average and Instantaneous velocity (cont)</a:t>
            </a:r>
          </a:p>
        </p:txBody>
      </p:sp>
      <p:sp>
        <p:nvSpPr>
          <p:cNvPr id="8196" name="Rectangle 3"/>
          <p:cNvSpPr>
            <a:spLocks noGrp="1" noChangeArrowheads="1"/>
          </p:cNvSpPr>
          <p:nvPr>
            <p:ph type="body" idx="1"/>
          </p:nvPr>
        </p:nvSpPr>
        <p:spPr>
          <a:xfrm>
            <a:off x="0" y="692150"/>
            <a:ext cx="9144000" cy="1152525"/>
          </a:xfrm>
        </p:spPr>
        <p:txBody>
          <a:bodyPr/>
          <a:lstStyle/>
          <a:p>
            <a:pPr eaLnBrk="1" hangingPunct="1"/>
            <a:r>
              <a:rPr lang="en-AU" dirty="0" smtClean="0"/>
              <a:t>a) Find the displacement of the cheetah during the interval between t = 1.0 sec and t = 2.0 sec.</a:t>
            </a:r>
          </a:p>
          <a:p>
            <a:pPr eaLnBrk="1" hangingPunct="1"/>
            <a:endParaRPr lang="en-AU" dirty="0" smtClean="0"/>
          </a:p>
          <a:p>
            <a:pPr eaLnBrk="1" hangingPunct="1"/>
            <a:endParaRPr lang="en-AU" dirty="0" smtClean="0"/>
          </a:p>
        </p:txBody>
      </p:sp>
      <p:sp>
        <p:nvSpPr>
          <p:cNvPr id="103431" name="Text Box 7"/>
          <p:cNvSpPr txBox="1">
            <a:spLocks noChangeArrowheads="1"/>
          </p:cNvSpPr>
          <p:nvPr/>
        </p:nvSpPr>
        <p:spPr bwMode="auto">
          <a:xfrm>
            <a:off x="1116013" y="2420938"/>
            <a:ext cx="7143750" cy="1570037"/>
          </a:xfrm>
          <a:prstGeom prst="rect">
            <a:avLst/>
          </a:prstGeom>
          <a:solidFill>
            <a:schemeClr val="bg1"/>
          </a:solidFill>
          <a:ln w="9525">
            <a:noFill/>
            <a:miter lim="800000"/>
            <a:headEnd/>
            <a:tailEnd/>
          </a:ln>
        </p:spPr>
        <p:txBody>
          <a:bodyPr>
            <a:spAutoFit/>
          </a:bodyPr>
          <a:lstStyle/>
          <a:p>
            <a:r>
              <a:rPr lang="en-AU"/>
              <a:t>At t = 1 sec……x =20+5*1*1= 25 m      </a:t>
            </a:r>
          </a:p>
          <a:p>
            <a:r>
              <a:rPr lang="en-AU"/>
              <a:t>At t = 2 sec…..x = 20+5*2*2=  40 m </a:t>
            </a:r>
          </a:p>
          <a:p>
            <a:r>
              <a:rPr lang="en-AU"/>
              <a:t>   Displacement = 40 m – 25 m = 15 m in the positive x direction</a:t>
            </a:r>
          </a:p>
        </p:txBody>
      </p:sp>
      <p:sp>
        <p:nvSpPr>
          <p:cNvPr id="103432" name="Text Box 8"/>
          <p:cNvSpPr txBox="1">
            <a:spLocks noChangeArrowheads="1"/>
          </p:cNvSpPr>
          <p:nvPr/>
        </p:nvSpPr>
        <p:spPr bwMode="auto">
          <a:xfrm>
            <a:off x="1214438" y="5286375"/>
            <a:ext cx="6373812" cy="457200"/>
          </a:xfrm>
          <a:prstGeom prst="rect">
            <a:avLst/>
          </a:prstGeom>
          <a:solidFill>
            <a:schemeClr val="bg1"/>
          </a:solidFill>
          <a:ln w="9525">
            <a:noFill/>
            <a:miter lim="800000"/>
            <a:headEnd/>
            <a:tailEnd/>
          </a:ln>
        </p:spPr>
        <p:txBody>
          <a:bodyPr>
            <a:spAutoFit/>
          </a:bodyPr>
          <a:lstStyle/>
          <a:p>
            <a:r>
              <a:rPr lang="en-AU"/>
              <a:t>v</a:t>
            </a:r>
            <a:r>
              <a:rPr lang="en-AU" baseline="-25000"/>
              <a:t>av</a:t>
            </a:r>
            <a:r>
              <a:rPr lang="en-AU"/>
              <a:t>=</a:t>
            </a:r>
            <a:r>
              <a:rPr lang="el-GR">
                <a:cs typeface="Times New Roman" pitchFamily="18" charset="0"/>
              </a:rPr>
              <a:t>Δ</a:t>
            </a:r>
            <a:r>
              <a:rPr lang="en-AU">
                <a:cs typeface="Times New Roman" pitchFamily="18" charset="0"/>
              </a:rPr>
              <a:t>x/</a:t>
            </a:r>
            <a:r>
              <a:rPr lang="el-GR">
                <a:cs typeface="Times New Roman" pitchFamily="18" charset="0"/>
              </a:rPr>
              <a:t>Δ</a:t>
            </a:r>
            <a:r>
              <a:rPr lang="en-AU">
                <a:cs typeface="Times New Roman" pitchFamily="18" charset="0"/>
              </a:rPr>
              <a:t>t=(40 m– 25m) /(2s – 1s)=15 m/s</a:t>
            </a:r>
            <a:endParaRPr lang="el-GR">
              <a:cs typeface="Times New Roman" pitchFamily="18" charset="0"/>
            </a:endParaRPr>
          </a:p>
        </p:txBody>
      </p:sp>
      <p:sp>
        <p:nvSpPr>
          <p:cNvPr id="8199" name="Rectangle 13"/>
          <p:cNvSpPr>
            <a:spLocks noChangeArrowheads="1"/>
          </p:cNvSpPr>
          <p:nvPr/>
        </p:nvSpPr>
        <p:spPr bwMode="auto">
          <a:xfrm>
            <a:off x="395288" y="4025900"/>
            <a:ext cx="7893050" cy="519113"/>
          </a:xfrm>
          <a:prstGeom prst="rect">
            <a:avLst/>
          </a:prstGeom>
          <a:noFill/>
          <a:ln w="9525">
            <a:noFill/>
            <a:miter lim="800000"/>
            <a:headEnd/>
            <a:tailEnd/>
          </a:ln>
        </p:spPr>
        <p:txBody>
          <a:bodyPr wrap="none">
            <a:spAutoFit/>
          </a:bodyPr>
          <a:lstStyle/>
          <a:p>
            <a:pPr>
              <a:spcBef>
                <a:spcPct val="20000"/>
              </a:spcBef>
              <a:buFontTx/>
              <a:buChar char="•"/>
            </a:pPr>
            <a:r>
              <a:rPr lang="en-AU" sz="2800"/>
              <a:t>b) Find the average velocity during this time interval.</a:t>
            </a:r>
          </a:p>
        </p:txBody>
      </p:sp>
      <p:graphicFrame>
        <p:nvGraphicFramePr>
          <p:cNvPr id="8194" name="Object 1024"/>
          <p:cNvGraphicFramePr>
            <a:graphicFrameLocks noChangeAspect="1"/>
          </p:cNvGraphicFramePr>
          <p:nvPr/>
        </p:nvGraphicFramePr>
        <p:xfrm>
          <a:off x="2627313" y="1700213"/>
          <a:ext cx="2684462" cy="635000"/>
        </p:xfrm>
        <a:graphic>
          <a:graphicData uri="http://schemas.openxmlformats.org/presentationml/2006/ole">
            <p:oleObj spid="_x0000_s8194" name="Equation" r:id="rId4" imgW="965160" imgH="228600" progId="Equation.3">
              <p:embed/>
            </p:oleObj>
          </a:graphicData>
        </a:graphic>
      </p:graphicFrame>
      <p:graphicFrame>
        <p:nvGraphicFramePr>
          <p:cNvPr id="2" name="Object 1024"/>
          <p:cNvGraphicFramePr>
            <a:graphicFrameLocks noChangeAspect="1"/>
          </p:cNvGraphicFramePr>
          <p:nvPr/>
        </p:nvGraphicFramePr>
        <p:xfrm>
          <a:off x="7608474" y="1340768"/>
          <a:ext cx="1535526" cy="410022"/>
        </p:xfrm>
        <a:graphic>
          <a:graphicData uri="http://schemas.openxmlformats.org/presentationml/2006/ole">
            <p:oleObj spid="_x0000_s8195" name="Equation" r:id="rId5" imgW="761760" imgH="203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1" grpId="0" animBg="1"/>
      <p:bldP spid="1034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0" y="0"/>
            <a:ext cx="9144000" cy="1143000"/>
          </a:xfrm>
          <a:noFill/>
        </p:spPr>
        <p:txBody>
          <a:bodyPr/>
          <a:lstStyle/>
          <a:p>
            <a:pPr eaLnBrk="1" hangingPunct="1"/>
            <a:r>
              <a:rPr lang="en-AU" sz="3600" smtClean="0"/>
              <a:t>Example 2.1Average and Instantaneous velocity (cont)</a:t>
            </a:r>
          </a:p>
        </p:txBody>
      </p:sp>
      <p:graphicFrame>
        <p:nvGraphicFramePr>
          <p:cNvPr id="9218" name="Object 9"/>
          <p:cNvGraphicFramePr>
            <a:graphicFrameLocks noChangeAspect="1"/>
          </p:cNvGraphicFramePr>
          <p:nvPr>
            <p:ph sz="half" idx="1"/>
          </p:nvPr>
        </p:nvGraphicFramePr>
        <p:xfrm>
          <a:off x="0" y="2598738"/>
          <a:ext cx="3924300" cy="1700212"/>
        </p:xfrm>
        <a:graphic>
          <a:graphicData uri="http://schemas.openxmlformats.org/presentationml/2006/ole">
            <p:oleObj spid="_x0000_s9218" name="Equation" r:id="rId4" imgW="1993680" imgH="863280" progId="Equation.3">
              <p:embed/>
            </p:oleObj>
          </a:graphicData>
        </a:graphic>
      </p:graphicFrame>
      <p:sp>
        <p:nvSpPr>
          <p:cNvPr id="9221" name="Rectangle 5"/>
          <p:cNvSpPr>
            <a:spLocks noChangeArrowheads="1"/>
          </p:cNvSpPr>
          <p:nvPr/>
        </p:nvSpPr>
        <p:spPr bwMode="auto">
          <a:xfrm>
            <a:off x="395288" y="1196975"/>
            <a:ext cx="8135937" cy="1373188"/>
          </a:xfrm>
          <a:prstGeom prst="rect">
            <a:avLst/>
          </a:prstGeom>
          <a:noFill/>
          <a:ln w="9525">
            <a:noFill/>
            <a:miter lim="800000"/>
            <a:headEnd/>
            <a:tailEnd/>
          </a:ln>
        </p:spPr>
        <p:txBody>
          <a:bodyPr>
            <a:spAutoFit/>
          </a:bodyPr>
          <a:lstStyle/>
          <a:p>
            <a:r>
              <a:rPr lang="en-AU" sz="2800"/>
              <a:t>c) Find the instantaneous velocity at time t = 1.0 sec, by taking </a:t>
            </a:r>
            <a:r>
              <a:rPr lang="el-GR" sz="2800"/>
              <a:t>Δ</a:t>
            </a:r>
            <a:r>
              <a:rPr lang="en-AU" sz="2800"/>
              <a:t>t = 0.1 sec, then </a:t>
            </a:r>
            <a:r>
              <a:rPr lang="el-GR" sz="2800"/>
              <a:t>Δ</a:t>
            </a:r>
            <a:r>
              <a:rPr lang="en-AU" sz="2800"/>
              <a:t>t = 0.01 sec.</a:t>
            </a:r>
          </a:p>
          <a:p>
            <a:endParaRPr lang="en-AU" sz="2800"/>
          </a:p>
        </p:txBody>
      </p:sp>
      <p:sp>
        <p:nvSpPr>
          <p:cNvPr id="9222" name="Rectangle 6"/>
          <p:cNvSpPr>
            <a:spLocks noChangeArrowheads="1"/>
          </p:cNvSpPr>
          <p:nvPr/>
        </p:nvSpPr>
        <p:spPr bwMode="auto">
          <a:xfrm>
            <a:off x="468313" y="4437063"/>
            <a:ext cx="7848600" cy="1373187"/>
          </a:xfrm>
          <a:prstGeom prst="rect">
            <a:avLst/>
          </a:prstGeom>
          <a:noFill/>
          <a:ln w="9525">
            <a:noFill/>
            <a:miter lim="800000"/>
            <a:headEnd/>
            <a:tailEnd/>
          </a:ln>
        </p:spPr>
        <p:txBody>
          <a:bodyPr>
            <a:spAutoFit/>
          </a:bodyPr>
          <a:lstStyle/>
          <a:p>
            <a:r>
              <a:rPr lang="en-AU" sz="2800"/>
              <a:t>d) Derive a general expression for the instantaneous velocity as a function of time, and from it find v, at t = 1.0 sec and t = 2.0 sec. </a:t>
            </a:r>
            <a:endParaRPr lang="el-GR" sz="2800"/>
          </a:p>
        </p:txBody>
      </p:sp>
      <p:sp>
        <p:nvSpPr>
          <p:cNvPr id="125960" name="Text Box 8"/>
          <p:cNvSpPr txBox="1">
            <a:spLocks noChangeArrowheads="1"/>
          </p:cNvSpPr>
          <p:nvPr/>
        </p:nvSpPr>
        <p:spPr bwMode="auto">
          <a:xfrm>
            <a:off x="9144000" y="6035675"/>
            <a:ext cx="4772025" cy="822325"/>
          </a:xfrm>
          <a:prstGeom prst="rect">
            <a:avLst/>
          </a:prstGeom>
          <a:solidFill>
            <a:schemeClr val="bg1"/>
          </a:solidFill>
          <a:ln w="9525">
            <a:noFill/>
            <a:miter lim="800000"/>
            <a:headEnd/>
            <a:tailEnd/>
          </a:ln>
        </p:spPr>
        <p:txBody>
          <a:bodyPr>
            <a:spAutoFit/>
          </a:bodyPr>
          <a:lstStyle/>
          <a:p>
            <a:pPr>
              <a:spcBef>
                <a:spcPct val="20000"/>
              </a:spcBef>
              <a:buFontTx/>
              <a:buChar char="•"/>
            </a:pPr>
            <a:r>
              <a:rPr lang="en-AU"/>
              <a:t>v</a:t>
            </a:r>
            <a:r>
              <a:rPr lang="en-AU" baseline="-25000"/>
              <a:t>av</a:t>
            </a:r>
            <a:r>
              <a:rPr lang="en-AU"/>
              <a:t>= dx/dt = 10t.  At t = 1sec v = 10m/s. At t = 2 v = 20m/s</a:t>
            </a:r>
          </a:p>
        </p:txBody>
      </p:sp>
      <p:graphicFrame>
        <p:nvGraphicFramePr>
          <p:cNvPr id="9219" name="Object 11"/>
          <p:cNvGraphicFramePr>
            <a:graphicFrameLocks noChangeAspect="1"/>
          </p:cNvGraphicFramePr>
          <p:nvPr>
            <p:ph sz="half" idx="2"/>
          </p:nvPr>
        </p:nvGraphicFramePr>
        <p:xfrm>
          <a:off x="4740275" y="2697163"/>
          <a:ext cx="3730625" cy="1666875"/>
        </p:xfrm>
        <a:graphic>
          <a:graphicData uri="http://schemas.openxmlformats.org/presentationml/2006/ole">
            <p:oleObj spid="_x0000_s9219" name="Equation" r:id="rId5" imgW="2387520" imgH="1066680" progId="Equation.3">
              <p:embed/>
            </p:oleObj>
          </a:graphicData>
        </a:graphic>
      </p:graphicFrame>
      <p:graphicFrame>
        <p:nvGraphicFramePr>
          <p:cNvPr id="2" name="Object 1024"/>
          <p:cNvGraphicFramePr>
            <a:graphicFrameLocks noChangeAspect="1"/>
          </p:cNvGraphicFramePr>
          <p:nvPr/>
        </p:nvGraphicFramePr>
        <p:xfrm>
          <a:off x="3203848" y="2060848"/>
          <a:ext cx="1535112" cy="409575"/>
        </p:xfrm>
        <a:graphic>
          <a:graphicData uri="http://schemas.openxmlformats.org/presentationml/2006/ole">
            <p:oleObj spid="_x0000_s9220" name="Equation" r:id="rId6" imgW="761760" imgH="203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2.5E-6 3.7037E-6 L -0.58768 0.00092 " pathEditMode="relative" rAng="0" ptsTypes="AA">
                                      <p:cBhvr>
                                        <p:cTn id="6" dur="2000" fill="hold"/>
                                        <p:tgtEl>
                                          <p:spTgt spid="125960"/>
                                        </p:tgtEl>
                                        <p:attrNameLst>
                                          <p:attrName>ppt_x</p:attrName>
                                          <p:attrName>ppt_y</p:attrName>
                                        </p:attrNameLst>
                                      </p:cBhvr>
                                      <p:rCtr x="-2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3981450" y="3205163"/>
            <a:ext cx="9144000" cy="0"/>
          </a:xfrm>
          <a:prstGeom prst="rect">
            <a:avLst/>
          </a:prstGeom>
          <a:noFill/>
          <a:ln w="9525">
            <a:noFill/>
            <a:miter lim="800000"/>
            <a:headEnd/>
            <a:tailEnd/>
          </a:ln>
        </p:spPr>
        <p:txBody>
          <a:bodyPr>
            <a:spAutoFit/>
          </a:bodyPr>
          <a:lstStyle/>
          <a:p>
            <a:endParaRPr lang="en-AU"/>
          </a:p>
        </p:txBody>
      </p:sp>
      <p:sp>
        <p:nvSpPr>
          <p:cNvPr id="22531" name="Rectangle 5"/>
          <p:cNvSpPr>
            <a:spLocks noGrp="1" noChangeArrowheads="1"/>
          </p:cNvSpPr>
          <p:nvPr>
            <p:ph type="title"/>
          </p:nvPr>
        </p:nvSpPr>
        <p:spPr>
          <a:xfrm>
            <a:off x="0" y="0"/>
            <a:ext cx="8032750" cy="685800"/>
          </a:xfrm>
          <a:noFill/>
        </p:spPr>
        <p:txBody>
          <a:bodyPr/>
          <a:lstStyle/>
          <a:p>
            <a:pPr eaLnBrk="1" hangingPunct="1"/>
            <a:r>
              <a:rPr lang="en-AU" sz="3200" smtClean="0">
                <a:solidFill>
                  <a:srgbClr val="000066"/>
                </a:solidFill>
              </a:rPr>
              <a:t>Instantaneous velocity from a graph</a:t>
            </a:r>
          </a:p>
        </p:txBody>
      </p:sp>
      <p:pic>
        <p:nvPicPr>
          <p:cNvPr id="22532" name="Picture 6" descr="02_05"/>
          <p:cNvPicPr>
            <a:picLocks noChangeAspect="1" noChangeArrowheads="1"/>
          </p:cNvPicPr>
          <p:nvPr/>
        </p:nvPicPr>
        <p:blipFill>
          <a:blip r:embed="rId3" cstate="print"/>
          <a:srcRect/>
          <a:stretch>
            <a:fillRect/>
          </a:stretch>
        </p:blipFill>
        <p:spPr bwMode="auto">
          <a:xfrm>
            <a:off x="0" y="765175"/>
            <a:ext cx="9144000" cy="2808288"/>
          </a:xfrm>
          <a:prstGeom prst="rect">
            <a:avLst/>
          </a:prstGeom>
          <a:noFill/>
          <a:ln w="9525">
            <a:noFill/>
            <a:miter lim="800000"/>
            <a:headEnd/>
            <a:tailEnd/>
          </a:ln>
        </p:spPr>
      </p:pic>
      <p:sp>
        <p:nvSpPr>
          <p:cNvPr id="22533" name="Text Box 7"/>
          <p:cNvSpPr txBox="1">
            <a:spLocks noChangeArrowheads="1"/>
          </p:cNvSpPr>
          <p:nvPr/>
        </p:nvSpPr>
        <p:spPr bwMode="auto">
          <a:xfrm>
            <a:off x="0" y="3573463"/>
            <a:ext cx="9144000" cy="3970337"/>
          </a:xfrm>
          <a:prstGeom prst="rect">
            <a:avLst/>
          </a:prstGeom>
          <a:noFill/>
          <a:ln w="9525">
            <a:noFill/>
            <a:miter lim="800000"/>
            <a:headEnd/>
            <a:tailEnd/>
          </a:ln>
        </p:spPr>
        <p:txBody>
          <a:bodyPr>
            <a:spAutoFit/>
          </a:bodyPr>
          <a:lstStyle/>
          <a:p>
            <a:pPr>
              <a:spcBef>
                <a:spcPct val="50000"/>
              </a:spcBef>
            </a:pPr>
            <a:r>
              <a:rPr lang="en-AU" sz="2800"/>
              <a:t>As P</a:t>
            </a:r>
            <a:r>
              <a:rPr lang="en-AU" sz="2800" baseline="-25000"/>
              <a:t>2</a:t>
            </a:r>
            <a:r>
              <a:rPr lang="en-AU" sz="2800"/>
              <a:t> approaches P</a:t>
            </a:r>
            <a:r>
              <a:rPr lang="en-AU" sz="2800" baseline="-25000"/>
              <a:t>1</a:t>
            </a:r>
            <a:r>
              <a:rPr lang="en-AU" sz="2800"/>
              <a:t> the slope of the line between P</a:t>
            </a:r>
            <a:r>
              <a:rPr lang="en-AU" sz="2800" baseline="-25000"/>
              <a:t>1</a:t>
            </a:r>
            <a:r>
              <a:rPr lang="en-AU" sz="2800"/>
              <a:t> and P</a:t>
            </a:r>
            <a:r>
              <a:rPr lang="en-AU" sz="2800" baseline="-25000"/>
              <a:t>2</a:t>
            </a:r>
            <a:r>
              <a:rPr lang="en-AU" sz="2800"/>
              <a:t> becomes the tangent at point P</a:t>
            </a:r>
            <a:r>
              <a:rPr lang="en-AU" sz="2800" baseline="-25000"/>
              <a:t>1</a:t>
            </a:r>
            <a:r>
              <a:rPr lang="en-AU" sz="2800"/>
              <a:t> and its slope gives the value for instantaneous velocity at P</a:t>
            </a:r>
            <a:r>
              <a:rPr lang="en-AU" sz="2800" baseline="-25000"/>
              <a:t>1</a:t>
            </a:r>
            <a:r>
              <a:rPr lang="en-AU" sz="2800"/>
              <a:t> ….. On a graph of position as a function of time for straight-line motion, the instantaneous velocity at any point is equal to the slope of the tangent to the curve at that point</a:t>
            </a:r>
          </a:p>
          <a:p>
            <a:pPr>
              <a:spcBef>
                <a:spcPct val="50000"/>
              </a:spcBef>
            </a:pPr>
            <a:r>
              <a:rPr lang="en-US" sz="2800"/>
              <a:t>The derivative gives the slope.</a:t>
            </a:r>
            <a:endParaRPr lang="en-AU" sz="2800"/>
          </a:p>
          <a:p>
            <a:pPr>
              <a:spcBef>
                <a:spcPct val="50000"/>
              </a:spcBef>
            </a:pPr>
            <a:endParaRPr lang="en-AU" sz="2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539750" y="260350"/>
            <a:ext cx="7772400" cy="1143000"/>
          </a:xfrm>
        </p:spPr>
        <p:txBody>
          <a:bodyPr/>
          <a:lstStyle/>
          <a:p>
            <a:pPr eaLnBrk="1" hangingPunct="1"/>
            <a:r>
              <a:rPr lang="en-AU" u="sng" smtClean="0">
                <a:solidFill>
                  <a:srgbClr val="000066"/>
                </a:solidFill>
              </a:rPr>
              <a:t>Average acceleration</a:t>
            </a:r>
          </a:p>
        </p:txBody>
      </p:sp>
      <p:sp>
        <p:nvSpPr>
          <p:cNvPr id="10245" name="Rectangle 5"/>
          <p:cNvSpPr>
            <a:spLocks noChangeArrowheads="1"/>
          </p:cNvSpPr>
          <p:nvPr/>
        </p:nvSpPr>
        <p:spPr bwMode="auto">
          <a:xfrm>
            <a:off x="3981450" y="3205163"/>
            <a:ext cx="9144000" cy="0"/>
          </a:xfrm>
          <a:prstGeom prst="rect">
            <a:avLst/>
          </a:prstGeom>
          <a:noFill/>
          <a:ln w="9525">
            <a:noFill/>
            <a:miter lim="800000"/>
            <a:headEnd/>
            <a:tailEnd/>
          </a:ln>
        </p:spPr>
        <p:txBody>
          <a:bodyPr>
            <a:spAutoFit/>
          </a:bodyPr>
          <a:lstStyle/>
          <a:p>
            <a:endParaRPr lang="en-AU"/>
          </a:p>
        </p:txBody>
      </p:sp>
      <p:graphicFrame>
        <p:nvGraphicFramePr>
          <p:cNvPr id="10242" name="Object 6"/>
          <p:cNvGraphicFramePr>
            <a:graphicFrameLocks noChangeAspect="1"/>
          </p:cNvGraphicFramePr>
          <p:nvPr/>
        </p:nvGraphicFramePr>
        <p:xfrm>
          <a:off x="2771800" y="2809095"/>
          <a:ext cx="3024163" cy="919943"/>
        </p:xfrm>
        <a:graphic>
          <a:graphicData uri="http://schemas.openxmlformats.org/presentationml/2006/ole">
            <p:oleObj spid="_x0000_s10242" name="Equation" r:id="rId4" imgW="1130040" imgH="431640" progId="Equation.3">
              <p:embed/>
            </p:oleObj>
          </a:graphicData>
        </a:graphic>
      </p:graphicFrame>
      <p:sp>
        <p:nvSpPr>
          <p:cNvPr id="10246" name="Text Box 7"/>
          <p:cNvSpPr txBox="1">
            <a:spLocks noChangeArrowheads="1"/>
          </p:cNvSpPr>
          <p:nvPr/>
        </p:nvSpPr>
        <p:spPr bwMode="auto">
          <a:xfrm>
            <a:off x="468313" y="1484313"/>
            <a:ext cx="8153400" cy="461665"/>
          </a:xfrm>
          <a:prstGeom prst="rect">
            <a:avLst/>
          </a:prstGeom>
          <a:noFill/>
          <a:ln w="9525">
            <a:noFill/>
            <a:miter lim="800000"/>
            <a:headEnd/>
            <a:tailEnd/>
          </a:ln>
        </p:spPr>
        <p:txBody>
          <a:bodyPr>
            <a:spAutoFit/>
          </a:bodyPr>
          <a:lstStyle/>
          <a:p>
            <a:pPr>
              <a:spcBef>
                <a:spcPct val="50000"/>
              </a:spcBef>
            </a:pPr>
            <a:r>
              <a:rPr lang="en-AU" dirty="0"/>
              <a:t>Average velocity is the displacement divided by the time interval</a:t>
            </a:r>
          </a:p>
        </p:txBody>
      </p:sp>
      <p:sp>
        <p:nvSpPr>
          <p:cNvPr id="10247" name="Text Box 9"/>
          <p:cNvSpPr txBox="1">
            <a:spLocks noChangeArrowheads="1"/>
          </p:cNvSpPr>
          <p:nvPr/>
        </p:nvSpPr>
        <p:spPr bwMode="auto">
          <a:xfrm>
            <a:off x="533400" y="3810000"/>
            <a:ext cx="8153400" cy="830997"/>
          </a:xfrm>
          <a:prstGeom prst="rect">
            <a:avLst/>
          </a:prstGeom>
          <a:noFill/>
          <a:ln w="9525">
            <a:noFill/>
            <a:miter lim="800000"/>
            <a:headEnd/>
            <a:tailEnd/>
          </a:ln>
        </p:spPr>
        <p:txBody>
          <a:bodyPr>
            <a:spAutoFit/>
          </a:bodyPr>
          <a:lstStyle/>
          <a:p>
            <a:pPr>
              <a:spcBef>
                <a:spcPct val="50000"/>
              </a:spcBef>
            </a:pPr>
            <a:r>
              <a:rPr lang="en-AU" dirty="0"/>
              <a:t>Average </a:t>
            </a:r>
            <a:r>
              <a:rPr lang="en-AU" u="sng" dirty="0"/>
              <a:t>acceleration</a:t>
            </a:r>
            <a:r>
              <a:rPr lang="en-AU" dirty="0"/>
              <a:t> is the change in </a:t>
            </a:r>
            <a:r>
              <a:rPr lang="en-AU" u="sng" dirty="0"/>
              <a:t>velocity</a:t>
            </a:r>
            <a:r>
              <a:rPr lang="en-AU" dirty="0"/>
              <a:t> divided by the time interval</a:t>
            </a:r>
          </a:p>
        </p:txBody>
      </p:sp>
      <p:sp>
        <p:nvSpPr>
          <p:cNvPr id="10248" name="Rectangle 11"/>
          <p:cNvSpPr>
            <a:spLocks noChangeArrowheads="1"/>
          </p:cNvSpPr>
          <p:nvPr/>
        </p:nvSpPr>
        <p:spPr bwMode="auto">
          <a:xfrm>
            <a:off x="3981450" y="3205163"/>
            <a:ext cx="9144000" cy="0"/>
          </a:xfrm>
          <a:prstGeom prst="rect">
            <a:avLst/>
          </a:prstGeom>
          <a:noFill/>
          <a:ln w="9525">
            <a:noFill/>
            <a:miter lim="800000"/>
            <a:headEnd/>
            <a:tailEnd/>
          </a:ln>
        </p:spPr>
        <p:txBody>
          <a:bodyPr>
            <a:spAutoFit/>
          </a:bodyPr>
          <a:lstStyle/>
          <a:p>
            <a:endParaRPr lang="en-AU"/>
          </a:p>
        </p:txBody>
      </p:sp>
      <p:graphicFrame>
        <p:nvGraphicFramePr>
          <p:cNvPr id="10243" name="Object 10"/>
          <p:cNvGraphicFramePr>
            <a:graphicFrameLocks noChangeAspect="1"/>
          </p:cNvGraphicFramePr>
          <p:nvPr/>
        </p:nvGraphicFramePr>
        <p:xfrm>
          <a:off x="2843808" y="5161296"/>
          <a:ext cx="3744317" cy="1036303"/>
        </p:xfrm>
        <a:graphic>
          <a:graphicData uri="http://schemas.openxmlformats.org/presentationml/2006/ole">
            <p:oleObj spid="_x0000_s10243" r:id="rId5" imgW="1180588" imgH="444307" progId="Equation.3">
              <p:embed/>
            </p:oleObj>
          </a:graphicData>
        </a:graphic>
      </p:graphicFrame>
      <p:sp>
        <p:nvSpPr>
          <p:cNvPr id="10249" name="Text Box 12"/>
          <p:cNvSpPr txBox="1">
            <a:spLocks noChangeArrowheads="1"/>
          </p:cNvSpPr>
          <p:nvPr/>
        </p:nvSpPr>
        <p:spPr bwMode="auto">
          <a:xfrm>
            <a:off x="2209800" y="6172200"/>
            <a:ext cx="5410200" cy="461665"/>
          </a:xfrm>
          <a:prstGeom prst="rect">
            <a:avLst/>
          </a:prstGeom>
          <a:noFill/>
          <a:ln w="9525">
            <a:noFill/>
            <a:miter lim="800000"/>
            <a:headEnd/>
            <a:tailEnd/>
          </a:ln>
        </p:spPr>
        <p:txBody>
          <a:bodyPr>
            <a:spAutoFit/>
          </a:bodyPr>
          <a:lstStyle/>
          <a:p>
            <a:pPr>
              <a:spcBef>
                <a:spcPct val="50000"/>
              </a:spcBef>
            </a:pPr>
            <a:r>
              <a:rPr lang="en-AU" dirty="0"/>
              <a:t>Units of acceleration are m/s</a:t>
            </a:r>
            <a:r>
              <a:rPr lang="en-AU" baseline="30000" dirty="0"/>
              <a:t>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ureka! Episode 5 - Acceleration Part II.wmv">
            <a:hlinkClick r:id="" action="ppaction://media"/>
          </p:cNvPr>
          <p:cNvPicPr>
            <a:picLocks noGrp="1" noRot="1" noChangeAspect="1"/>
          </p:cNvPicPr>
          <p:nvPr>
            <p:ph idx="1"/>
            <a:videoFile r:link="rId1"/>
          </p:nvPr>
        </p:nvPicPr>
        <p:blipFill>
          <a:blip r:embed="rId4" cstate="print"/>
          <a:stretch>
            <a:fillRect/>
          </a:stretch>
        </p:blipFill>
        <p:spPr>
          <a:xfrm>
            <a:off x="-10248" y="764705"/>
            <a:ext cx="9154248" cy="6093296"/>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pic>
        <p:nvPicPr>
          <p:cNvPr id="16386" name="Picture 4" descr="brainfull"/>
          <p:cNvPicPr>
            <a:picLocks noChangeAspect="1" noChangeArrowheads="1"/>
          </p:cNvPicPr>
          <p:nvPr/>
        </p:nvPicPr>
        <p:blipFill>
          <a:blip r:embed="rId3" cstate="print"/>
          <a:srcRect/>
          <a:stretch>
            <a:fillRect/>
          </a:stretch>
        </p:blipFill>
        <p:spPr bwMode="auto">
          <a:xfrm>
            <a:off x="2906713" y="0"/>
            <a:ext cx="5473700" cy="68580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JetvsCarvsbike_chunk_1.mpeg">
            <a:hlinkClick r:id="" action="ppaction://media"/>
          </p:cNvPr>
          <p:cNvPicPr>
            <a:picLocks noGrp="1" noRot="1" noChangeAspect="1"/>
          </p:cNvPicPr>
          <p:nvPr>
            <p:ph idx="1"/>
            <a:videoFile r:link="rId1"/>
          </p:nvPr>
        </p:nvPicPr>
        <p:blipFill>
          <a:blip r:embed="rId4" cstate="print"/>
          <a:stretch>
            <a:fillRect/>
          </a:stretch>
        </p:blipFill>
        <p:spPr>
          <a:xfrm>
            <a:off x="0" y="0"/>
            <a:ext cx="9144000" cy="6858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7" name="runningmachinebear_chunk_1.mpeg">
            <a:hlinkClick r:id="" action="ppaction://media"/>
          </p:cNvPr>
          <p:cNvPicPr>
            <a:picLocks noGrp="1" noRot="1" noChangeAspect="1" noChangeArrowheads="1"/>
          </p:cNvPicPr>
          <p:nvPr>
            <p:ph idx="1"/>
            <a:videoFile r:link="rId1"/>
          </p:nvPr>
        </p:nvPicPr>
        <p:blipFill>
          <a:blip r:embed="rId4" cstate="print"/>
          <a:srcRect/>
          <a:stretch>
            <a:fillRect/>
          </a:stretch>
        </p:blipFill>
        <p:spPr>
          <a:xfrm>
            <a:off x="0" y="0"/>
            <a:ext cx="9144000" cy="6858000"/>
          </a:xfrm>
        </p:spPr>
      </p:pic>
      <p:sp>
        <p:nvSpPr>
          <p:cNvPr id="26627" name="Text Box 3"/>
          <p:cNvSpPr txBox="1">
            <a:spLocks noChangeArrowheads="1"/>
          </p:cNvSpPr>
          <p:nvPr/>
        </p:nvSpPr>
        <p:spPr bwMode="auto">
          <a:xfrm>
            <a:off x="468313" y="0"/>
            <a:ext cx="7921625" cy="2835275"/>
          </a:xfrm>
          <a:prstGeom prst="rect">
            <a:avLst/>
          </a:prstGeom>
          <a:solidFill>
            <a:schemeClr val="bg1"/>
          </a:solidFill>
          <a:ln w="9525">
            <a:noFill/>
            <a:miter lim="800000"/>
            <a:headEnd/>
            <a:tailEnd/>
          </a:ln>
        </p:spPr>
        <p:txBody>
          <a:bodyPr>
            <a:spAutoFit/>
          </a:bodyPr>
          <a:lstStyle/>
          <a:p>
            <a:r>
              <a:rPr lang="en-AU" sz="6000" b="1"/>
              <a:t>This Bear Suffers from acceleration due to changes in velocity</a:t>
            </a:r>
            <a:endParaRPr lang="en-US" sz="6000" b="1"/>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179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61797"/>
                                        </p:tgtEl>
                                      </p:cBhvr>
                                    </p:cmd>
                                  </p:childTnLst>
                                </p:cTn>
                              </p:par>
                            </p:childTnLst>
                          </p:cTn>
                        </p:par>
                      </p:childTnLst>
                    </p:cTn>
                  </p:par>
                </p:childTnLst>
              </p:cTn>
              <p:nextCondLst>
                <p:cond evt="onClick" delay="0">
                  <p:tgtEl>
                    <p:spTgt spid="161797"/>
                  </p:tgtEl>
                </p:cond>
              </p:nextCondLst>
            </p:seq>
            <p:video>
              <p:cMediaNode>
                <p:cTn id="7" fill="hold" display="0">
                  <p:stCondLst>
                    <p:cond delay="indefinite"/>
                  </p:stCondLst>
                  <p:endCondLst>
                    <p:cond evt="onNext" delay="0">
                      <p:tgtEl>
                        <p:sldTgt/>
                      </p:tgtEl>
                    </p:cond>
                    <p:cond evt="onPrev" delay="0">
                      <p:tgtEl>
                        <p:sldTgt/>
                      </p:tgtEl>
                    </p:cond>
                  </p:endCondLst>
                </p:cTn>
                <p:tgtEl>
                  <p:spTgt spid="161797"/>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0" y="260350"/>
            <a:ext cx="7772400" cy="1143000"/>
          </a:xfrm>
        </p:spPr>
        <p:txBody>
          <a:bodyPr/>
          <a:lstStyle/>
          <a:p>
            <a:pPr eaLnBrk="1" hangingPunct="1"/>
            <a:r>
              <a:rPr lang="en-AU" u="sng" smtClean="0">
                <a:solidFill>
                  <a:srgbClr val="000066"/>
                </a:solidFill>
              </a:rPr>
              <a:t>Instantaneous acceleration</a:t>
            </a:r>
          </a:p>
        </p:txBody>
      </p:sp>
      <p:sp>
        <p:nvSpPr>
          <p:cNvPr id="11269" name="Rectangle 4"/>
          <p:cNvSpPr>
            <a:spLocks noChangeArrowheads="1"/>
          </p:cNvSpPr>
          <p:nvPr/>
        </p:nvSpPr>
        <p:spPr bwMode="auto">
          <a:xfrm>
            <a:off x="3981450" y="3205163"/>
            <a:ext cx="9144000" cy="0"/>
          </a:xfrm>
          <a:prstGeom prst="rect">
            <a:avLst/>
          </a:prstGeom>
          <a:noFill/>
          <a:ln w="9525">
            <a:noFill/>
            <a:miter lim="800000"/>
            <a:headEnd/>
            <a:tailEnd/>
          </a:ln>
        </p:spPr>
        <p:txBody>
          <a:bodyPr>
            <a:spAutoFit/>
          </a:bodyPr>
          <a:lstStyle/>
          <a:p>
            <a:endParaRPr lang="en-AU"/>
          </a:p>
        </p:txBody>
      </p:sp>
      <p:sp>
        <p:nvSpPr>
          <p:cNvPr id="11270" name="Text Box 6"/>
          <p:cNvSpPr txBox="1">
            <a:spLocks noChangeArrowheads="1"/>
          </p:cNvSpPr>
          <p:nvPr/>
        </p:nvSpPr>
        <p:spPr bwMode="auto">
          <a:xfrm>
            <a:off x="539750" y="2852738"/>
            <a:ext cx="8153400" cy="1373187"/>
          </a:xfrm>
          <a:prstGeom prst="rect">
            <a:avLst/>
          </a:prstGeom>
          <a:noFill/>
          <a:ln w="9525">
            <a:noFill/>
            <a:miter lim="800000"/>
            <a:headEnd/>
            <a:tailEnd/>
          </a:ln>
        </p:spPr>
        <p:txBody>
          <a:bodyPr>
            <a:spAutoFit/>
          </a:bodyPr>
          <a:lstStyle/>
          <a:p>
            <a:pPr>
              <a:spcBef>
                <a:spcPct val="50000"/>
              </a:spcBef>
            </a:pPr>
            <a:r>
              <a:rPr lang="en-AU" sz="2800"/>
              <a:t>Instantaneous acceleration is the limit of the average acceleration as the time interval approaches zero; it is the instantaneous rate of change of velocity with time</a:t>
            </a:r>
          </a:p>
        </p:txBody>
      </p:sp>
      <p:sp>
        <p:nvSpPr>
          <p:cNvPr id="11271" name="Rectangle 7"/>
          <p:cNvSpPr>
            <a:spLocks noChangeArrowheads="1"/>
          </p:cNvSpPr>
          <p:nvPr/>
        </p:nvSpPr>
        <p:spPr bwMode="auto">
          <a:xfrm>
            <a:off x="3862388" y="3224213"/>
            <a:ext cx="9144000" cy="0"/>
          </a:xfrm>
          <a:prstGeom prst="rect">
            <a:avLst/>
          </a:prstGeom>
          <a:noFill/>
          <a:ln w="9525">
            <a:noFill/>
            <a:miter lim="800000"/>
            <a:headEnd/>
            <a:tailEnd/>
          </a:ln>
        </p:spPr>
        <p:txBody>
          <a:bodyPr>
            <a:spAutoFit/>
          </a:bodyPr>
          <a:lstStyle/>
          <a:p>
            <a:endParaRPr lang="en-AU"/>
          </a:p>
        </p:txBody>
      </p:sp>
      <p:graphicFrame>
        <p:nvGraphicFramePr>
          <p:cNvPr id="11266" name="Object 1024"/>
          <p:cNvGraphicFramePr>
            <a:graphicFrameLocks noChangeAspect="1"/>
          </p:cNvGraphicFramePr>
          <p:nvPr/>
        </p:nvGraphicFramePr>
        <p:xfrm>
          <a:off x="323850" y="1412875"/>
          <a:ext cx="8208963" cy="1368425"/>
        </p:xfrm>
        <a:graphic>
          <a:graphicData uri="http://schemas.openxmlformats.org/presentationml/2006/ole">
            <p:oleObj spid="_x0000_s11266" name="Equation" r:id="rId4" imgW="2463480" imgH="431640" progId="Equation.3">
              <p:embed/>
            </p:oleObj>
          </a:graphicData>
        </a:graphic>
      </p:graphicFrame>
      <p:sp>
        <p:nvSpPr>
          <p:cNvPr id="11272" name="Rectangle 11"/>
          <p:cNvSpPr>
            <a:spLocks noChangeArrowheads="1"/>
          </p:cNvSpPr>
          <p:nvPr/>
        </p:nvSpPr>
        <p:spPr bwMode="auto">
          <a:xfrm>
            <a:off x="3862388" y="3224213"/>
            <a:ext cx="9144000" cy="0"/>
          </a:xfrm>
          <a:prstGeom prst="rect">
            <a:avLst/>
          </a:prstGeom>
          <a:noFill/>
          <a:ln w="9525">
            <a:noFill/>
            <a:miter lim="800000"/>
            <a:headEnd/>
            <a:tailEnd/>
          </a:ln>
        </p:spPr>
        <p:txBody>
          <a:bodyPr>
            <a:spAutoFit/>
          </a:bodyPr>
          <a:lstStyle/>
          <a:p>
            <a:endParaRPr lang="en-AU"/>
          </a:p>
        </p:txBody>
      </p:sp>
      <p:graphicFrame>
        <p:nvGraphicFramePr>
          <p:cNvPr id="11267" name="Object 1025"/>
          <p:cNvGraphicFramePr>
            <a:graphicFrameLocks noChangeAspect="1"/>
          </p:cNvGraphicFramePr>
          <p:nvPr/>
        </p:nvGraphicFramePr>
        <p:xfrm>
          <a:off x="1700213" y="4652963"/>
          <a:ext cx="5824537" cy="1363662"/>
        </p:xfrm>
        <a:graphic>
          <a:graphicData uri="http://schemas.openxmlformats.org/presentationml/2006/ole">
            <p:oleObj spid="_x0000_s11267" name="Equation" r:id="rId5" imgW="1371600" imgH="406080"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0" y="260350"/>
            <a:ext cx="8820150" cy="1143000"/>
          </a:xfrm>
        </p:spPr>
        <p:txBody>
          <a:bodyPr/>
          <a:lstStyle/>
          <a:p>
            <a:pPr eaLnBrk="1" hangingPunct="1"/>
            <a:r>
              <a:rPr lang="en-AU" sz="4000" smtClean="0"/>
              <a:t>Example2.3- Instantaneous acceleration</a:t>
            </a:r>
          </a:p>
        </p:txBody>
      </p:sp>
      <p:pic>
        <p:nvPicPr>
          <p:cNvPr id="12292" name="Picture 5" descr="02_08"/>
          <p:cNvPicPr>
            <a:picLocks noChangeAspect="1" noChangeArrowheads="1"/>
          </p:cNvPicPr>
          <p:nvPr/>
        </p:nvPicPr>
        <p:blipFill>
          <a:blip r:embed="rId4" cstate="print"/>
          <a:srcRect/>
          <a:stretch>
            <a:fillRect/>
          </a:stretch>
        </p:blipFill>
        <p:spPr bwMode="auto">
          <a:xfrm>
            <a:off x="0" y="1916113"/>
            <a:ext cx="9144000" cy="1763712"/>
          </a:xfrm>
          <a:prstGeom prst="rect">
            <a:avLst/>
          </a:prstGeom>
          <a:noFill/>
          <a:ln w="9525">
            <a:noFill/>
            <a:miter lim="800000"/>
            <a:headEnd/>
            <a:tailEnd/>
          </a:ln>
        </p:spPr>
      </p:pic>
      <p:graphicFrame>
        <p:nvGraphicFramePr>
          <p:cNvPr id="12290" name="Object 7"/>
          <p:cNvGraphicFramePr>
            <a:graphicFrameLocks noChangeAspect="1"/>
          </p:cNvGraphicFramePr>
          <p:nvPr>
            <p:ph idx="1"/>
          </p:nvPr>
        </p:nvGraphicFramePr>
        <p:xfrm>
          <a:off x="1187450" y="4187825"/>
          <a:ext cx="6410325" cy="1320800"/>
        </p:xfrm>
        <a:graphic>
          <a:graphicData uri="http://schemas.openxmlformats.org/presentationml/2006/ole">
            <p:oleObj spid="_x0000_s12290" name="Equation" r:id="rId5" imgW="2095200" imgH="431640"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0"/>
            <a:ext cx="8459788" cy="765175"/>
          </a:xfrm>
        </p:spPr>
        <p:txBody>
          <a:bodyPr/>
          <a:lstStyle/>
          <a:p>
            <a:pPr eaLnBrk="1" hangingPunct="1"/>
            <a:r>
              <a:rPr lang="en-AU" sz="3200" smtClean="0"/>
              <a:t>Example 2.3 Instantaneous acceleration (cont)</a:t>
            </a:r>
          </a:p>
        </p:txBody>
      </p:sp>
      <p:sp>
        <p:nvSpPr>
          <p:cNvPr id="27651" name="Rectangle 3"/>
          <p:cNvSpPr>
            <a:spLocks noGrp="1" noChangeArrowheads="1"/>
          </p:cNvSpPr>
          <p:nvPr>
            <p:ph type="body" idx="1"/>
          </p:nvPr>
        </p:nvSpPr>
        <p:spPr>
          <a:xfrm>
            <a:off x="0" y="908050"/>
            <a:ext cx="9144000" cy="1296988"/>
          </a:xfrm>
        </p:spPr>
        <p:txBody>
          <a:bodyPr/>
          <a:lstStyle/>
          <a:p>
            <a:pPr eaLnBrk="1" hangingPunct="1">
              <a:buFontTx/>
              <a:buNone/>
            </a:pPr>
            <a:r>
              <a:rPr lang="en-AU" smtClean="0"/>
              <a:t>a) Find the change in velocity of the car in the time interval between t =1.0 sec and t = 3.0 sec. </a:t>
            </a:r>
          </a:p>
          <a:p>
            <a:pPr eaLnBrk="1" hangingPunct="1">
              <a:buFontTx/>
              <a:buNone/>
            </a:pPr>
            <a:endParaRPr lang="el-GR" smtClean="0">
              <a:cs typeface="Times New Roman" pitchFamily="18" charset="0"/>
            </a:endParaRPr>
          </a:p>
        </p:txBody>
      </p:sp>
      <p:sp>
        <p:nvSpPr>
          <p:cNvPr id="27652" name="Text Box 4"/>
          <p:cNvSpPr txBox="1">
            <a:spLocks noChangeArrowheads="1"/>
          </p:cNvSpPr>
          <p:nvPr/>
        </p:nvSpPr>
        <p:spPr bwMode="auto">
          <a:xfrm>
            <a:off x="539750" y="1844675"/>
            <a:ext cx="184150" cy="457200"/>
          </a:xfrm>
          <a:prstGeom prst="rect">
            <a:avLst/>
          </a:prstGeom>
          <a:noFill/>
          <a:ln w="9525">
            <a:noFill/>
            <a:miter lim="800000"/>
            <a:headEnd/>
            <a:tailEnd/>
          </a:ln>
        </p:spPr>
        <p:txBody>
          <a:bodyPr wrap="none">
            <a:spAutoFit/>
          </a:bodyPr>
          <a:lstStyle/>
          <a:p>
            <a:endParaRPr lang="en-AU"/>
          </a:p>
        </p:txBody>
      </p:sp>
      <p:sp>
        <p:nvSpPr>
          <p:cNvPr id="106501" name="Text Box 5"/>
          <p:cNvSpPr txBox="1">
            <a:spLocks noChangeArrowheads="1"/>
          </p:cNvSpPr>
          <p:nvPr/>
        </p:nvSpPr>
        <p:spPr bwMode="auto">
          <a:xfrm>
            <a:off x="9144000" y="2997200"/>
            <a:ext cx="6413500" cy="457200"/>
          </a:xfrm>
          <a:prstGeom prst="rect">
            <a:avLst/>
          </a:prstGeom>
          <a:solidFill>
            <a:schemeClr val="bg1"/>
          </a:solidFill>
          <a:ln w="9525">
            <a:noFill/>
            <a:miter lim="800000"/>
            <a:headEnd/>
            <a:tailEnd/>
          </a:ln>
        </p:spPr>
        <p:txBody>
          <a:bodyPr wrap="none">
            <a:spAutoFit/>
          </a:bodyPr>
          <a:lstStyle/>
          <a:p>
            <a:r>
              <a:rPr lang="en-AU"/>
              <a:t>At t = 1……v = 60.5 m/s   At t = 3…..v = 64.5 m/s</a:t>
            </a:r>
          </a:p>
        </p:txBody>
      </p:sp>
      <p:sp>
        <p:nvSpPr>
          <p:cNvPr id="106502" name="Text Box 6"/>
          <p:cNvSpPr txBox="1">
            <a:spLocks noChangeArrowheads="1"/>
          </p:cNvSpPr>
          <p:nvPr/>
        </p:nvSpPr>
        <p:spPr bwMode="auto">
          <a:xfrm>
            <a:off x="9144000" y="5661025"/>
            <a:ext cx="5076825" cy="519113"/>
          </a:xfrm>
          <a:prstGeom prst="rect">
            <a:avLst/>
          </a:prstGeom>
          <a:solidFill>
            <a:schemeClr val="bg1"/>
          </a:solidFill>
          <a:ln w="9525">
            <a:noFill/>
            <a:miter lim="800000"/>
            <a:headEnd/>
            <a:tailEnd/>
          </a:ln>
        </p:spPr>
        <p:txBody>
          <a:bodyPr>
            <a:spAutoFit/>
          </a:bodyPr>
          <a:lstStyle/>
          <a:p>
            <a:r>
              <a:rPr lang="en-AU" sz="2800"/>
              <a:t>a</a:t>
            </a:r>
            <a:r>
              <a:rPr lang="en-AU" sz="2800" baseline="-25000"/>
              <a:t>av</a:t>
            </a:r>
            <a:r>
              <a:rPr lang="en-AU" sz="2800"/>
              <a:t>= </a:t>
            </a:r>
            <a:r>
              <a:rPr lang="el-GR" sz="2800">
                <a:cs typeface="Times New Roman" pitchFamily="18" charset="0"/>
              </a:rPr>
              <a:t>Δ</a:t>
            </a:r>
            <a:r>
              <a:rPr lang="en-AU" sz="2800">
                <a:cs typeface="Times New Roman" pitchFamily="18" charset="0"/>
              </a:rPr>
              <a:t>v/</a:t>
            </a:r>
            <a:r>
              <a:rPr lang="el-GR" sz="2800">
                <a:cs typeface="Times New Roman" pitchFamily="18" charset="0"/>
              </a:rPr>
              <a:t>Δ</a:t>
            </a:r>
            <a:r>
              <a:rPr lang="en-AU" sz="2800">
                <a:cs typeface="Times New Roman" pitchFamily="18" charset="0"/>
              </a:rPr>
              <a:t>t = 4/2 = 2.0 m/s</a:t>
            </a:r>
            <a:r>
              <a:rPr lang="en-AU" sz="2800" baseline="30000">
                <a:cs typeface="Times New Roman" pitchFamily="18" charset="0"/>
              </a:rPr>
              <a:t>2</a:t>
            </a:r>
            <a:endParaRPr lang="el-GR" sz="2800" baseline="30000">
              <a:cs typeface="Times New Roman" pitchFamily="18" charset="0"/>
            </a:endParaRPr>
          </a:p>
        </p:txBody>
      </p:sp>
      <p:sp>
        <p:nvSpPr>
          <p:cNvPr id="27655" name="Rectangle 9"/>
          <p:cNvSpPr>
            <a:spLocks noChangeArrowheads="1"/>
          </p:cNvSpPr>
          <p:nvPr/>
        </p:nvSpPr>
        <p:spPr bwMode="auto">
          <a:xfrm>
            <a:off x="0" y="4868863"/>
            <a:ext cx="8674100" cy="579437"/>
          </a:xfrm>
          <a:prstGeom prst="rect">
            <a:avLst/>
          </a:prstGeom>
          <a:noFill/>
          <a:ln w="9525">
            <a:noFill/>
            <a:miter lim="800000"/>
            <a:headEnd/>
            <a:tailEnd/>
          </a:ln>
        </p:spPr>
        <p:txBody>
          <a:bodyPr wrap="none">
            <a:spAutoFit/>
          </a:bodyPr>
          <a:lstStyle/>
          <a:p>
            <a:r>
              <a:rPr lang="en-AU" sz="3200"/>
              <a:t>b) Find the average acceleration in this time interval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2.22222E-6 -3.33333E-6 L -0.7474 -0.00185 " pathEditMode="relative" rAng="0" ptsTypes="AA">
                                      <p:cBhvr>
                                        <p:cTn id="6" dur="2000" fill="hold"/>
                                        <p:tgtEl>
                                          <p:spTgt spid="106501"/>
                                        </p:tgtEl>
                                        <p:attrNameLst>
                                          <p:attrName>ppt_x</p:attrName>
                                          <p:attrName>ppt_y</p:attrName>
                                        </p:attrNameLst>
                                      </p:cBhvr>
                                      <p:rCtr x="-374" y="-1"/>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8.33333E-7 -2.22222E-6 L -0.5967 -0.01227 " pathEditMode="relative" rAng="0" ptsTypes="AA">
                                      <p:cBhvr>
                                        <p:cTn id="10" dur="2000" fill="hold"/>
                                        <p:tgtEl>
                                          <p:spTgt spid="106502"/>
                                        </p:tgtEl>
                                        <p:attrNameLst>
                                          <p:attrName>ppt_x</p:attrName>
                                          <p:attrName>ppt_y</p:attrName>
                                        </p:attrNameLst>
                                      </p:cBhvr>
                                      <p:rCtr x="-298" y="-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nimBg="1"/>
      <p:bldP spid="10650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0" y="0"/>
            <a:ext cx="7772400" cy="1143000"/>
          </a:xfrm>
        </p:spPr>
        <p:txBody>
          <a:bodyPr/>
          <a:lstStyle/>
          <a:p>
            <a:pPr eaLnBrk="1" hangingPunct="1"/>
            <a:r>
              <a:rPr lang="en-AU" sz="3200" smtClean="0"/>
              <a:t>Example 2.3 Instantaneous acceleration (cont)</a:t>
            </a:r>
          </a:p>
        </p:txBody>
      </p:sp>
      <p:sp>
        <p:nvSpPr>
          <p:cNvPr id="13317" name="Rectangle 3"/>
          <p:cNvSpPr>
            <a:spLocks noGrp="1" noChangeArrowheads="1"/>
          </p:cNvSpPr>
          <p:nvPr>
            <p:ph type="body" sz="half" idx="1"/>
          </p:nvPr>
        </p:nvSpPr>
        <p:spPr>
          <a:xfrm>
            <a:off x="0" y="1341438"/>
            <a:ext cx="3810000" cy="2374900"/>
          </a:xfrm>
        </p:spPr>
        <p:txBody>
          <a:bodyPr/>
          <a:lstStyle/>
          <a:p>
            <a:pPr eaLnBrk="1" hangingPunct="1">
              <a:buFontTx/>
              <a:buNone/>
            </a:pPr>
            <a:r>
              <a:rPr lang="en-AU" sz="2800" smtClean="0"/>
              <a:t>c) Find the average acceleration at time t=1.0 sec  by taking </a:t>
            </a:r>
            <a:r>
              <a:rPr lang="el-GR" sz="2800" smtClean="0">
                <a:cs typeface="Times New Roman" pitchFamily="18" charset="0"/>
              </a:rPr>
              <a:t>Δ</a:t>
            </a:r>
            <a:r>
              <a:rPr lang="en-AU" sz="2800" smtClean="0">
                <a:cs typeface="Times New Roman" pitchFamily="18" charset="0"/>
              </a:rPr>
              <a:t>t to be first 0.1 sec, then 0.01 sec.</a:t>
            </a:r>
          </a:p>
          <a:p>
            <a:pPr eaLnBrk="1" hangingPunct="1">
              <a:buFontTx/>
              <a:buNone/>
            </a:pPr>
            <a:endParaRPr lang="en-AU" sz="2800" smtClean="0">
              <a:cs typeface="Times New Roman" pitchFamily="18" charset="0"/>
            </a:endParaRPr>
          </a:p>
        </p:txBody>
      </p:sp>
      <p:graphicFrame>
        <p:nvGraphicFramePr>
          <p:cNvPr id="13314" name="Object 7"/>
          <p:cNvGraphicFramePr>
            <a:graphicFrameLocks noChangeAspect="1"/>
          </p:cNvGraphicFramePr>
          <p:nvPr>
            <p:ph sz="quarter" idx="2"/>
          </p:nvPr>
        </p:nvGraphicFramePr>
        <p:xfrm>
          <a:off x="4067175" y="981075"/>
          <a:ext cx="5076825" cy="1352550"/>
        </p:xfrm>
        <a:graphic>
          <a:graphicData uri="http://schemas.openxmlformats.org/presentationml/2006/ole">
            <p:oleObj spid="_x0000_s13314" name="Equation" r:id="rId4" imgW="2286000" imgH="609480" progId="Equation.3">
              <p:embed/>
            </p:oleObj>
          </a:graphicData>
        </a:graphic>
      </p:graphicFrame>
      <p:sp>
        <p:nvSpPr>
          <p:cNvPr id="13318" name="Rectangle 4"/>
          <p:cNvSpPr>
            <a:spLocks noChangeArrowheads="1"/>
          </p:cNvSpPr>
          <p:nvPr/>
        </p:nvSpPr>
        <p:spPr bwMode="auto">
          <a:xfrm>
            <a:off x="0" y="4292600"/>
            <a:ext cx="8964613" cy="1406525"/>
          </a:xfrm>
          <a:prstGeom prst="rect">
            <a:avLst/>
          </a:prstGeom>
          <a:noFill/>
          <a:ln w="9525">
            <a:noFill/>
            <a:miter lim="800000"/>
            <a:headEnd/>
            <a:tailEnd/>
          </a:ln>
        </p:spPr>
        <p:txBody>
          <a:bodyPr>
            <a:spAutoFit/>
          </a:bodyPr>
          <a:lstStyle/>
          <a:p>
            <a:pPr>
              <a:lnSpc>
                <a:spcPct val="90000"/>
              </a:lnSpc>
              <a:spcBef>
                <a:spcPct val="20000"/>
              </a:spcBef>
            </a:pPr>
            <a:r>
              <a:rPr lang="en-AU" sz="3200"/>
              <a:t>d) Derive an expression for the instantaneous acceleration at any time, and use it to find the acceleration at t = 1.0 sec and t = 3.0 sec.</a:t>
            </a:r>
          </a:p>
        </p:txBody>
      </p:sp>
      <p:sp>
        <p:nvSpPr>
          <p:cNvPr id="126982" name="Text Box 6"/>
          <p:cNvSpPr txBox="1">
            <a:spLocks noChangeArrowheads="1"/>
          </p:cNvSpPr>
          <p:nvPr/>
        </p:nvSpPr>
        <p:spPr bwMode="auto">
          <a:xfrm>
            <a:off x="9144000" y="6035675"/>
            <a:ext cx="3997325" cy="822325"/>
          </a:xfrm>
          <a:prstGeom prst="rect">
            <a:avLst/>
          </a:prstGeom>
          <a:solidFill>
            <a:schemeClr val="bg1"/>
          </a:solidFill>
          <a:ln w="9525">
            <a:noFill/>
            <a:miter lim="800000"/>
            <a:headEnd/>
            <a:tailEnd/>
          </a:ln>
        </p:spPr>
        <p:txBody>
          <a:bodyPr>
            <a:spAutoFit/>
          </a:bodyPr>
          <a:lstStyle/>
          <a:p>
            <a:r>
              <a:rPr lang="en-AU"/>
              <a:t>a = t   When t = 1…a = 1 m/s</a:t>
            </a:r>
            <a:r>
              <a:rPr lang="en-AU" baseline="30000"/>
              <a:t>2</a:t>
            </a:r>
            <a:r>
              <a:rPr lang="en-AU"/>
              <a:t> When t =3…a =3 m/s</a:t>
            </a:r>
            <a:r>
              <a:rPr lang="en-AU" baseline="30000"/>
              <a:t>2</a:t>
            </a:r>
          </a:p>
        </p:txBody>
      </p:sp>
      <p:graphicFrame>
        <p:nvGraphicFramePr>
          <p:cNvPr id="13315" name="Object 12"/>
          <p:cNvGraphicFramePr>
            <a:graphicFrameLocks noChangeAspect="1"/>
          </p:cNvGraphicFramePr>
          <p:nvPr>
            <p:ph sz="quarter" idx="3"/>
          </p:nvPr>
        </p:nvGraphicFramePr>
        <p:xfrm>
          <a:off x="3924300" y="2781300"/>
          <a:ext cx="5219700" cy="1158875"/>
        </p:xfrm>
        <a:graphic>
          <a:graphicData uri="http://schemas.openxmlformats.org/presentationml/2006/ole">
            <p:oleObj spid="_x0000_s13315" name="Equation" r:id="rId5" imgW="2743200" imgH="609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4.16667E-6 3.7037E-6 L -0.39878 0.00092 " pathEditMode="relative" rAng="0" ptsTypes="AA">
                                      <p:cBhvr>
                                        <p:cTn id="6" dur="2000" fill="hold"/>
                                        <p:tgtEl>
                                          <p:spTgt spid="126982"/>
                                        </p:tgtEl>
                                        <p:attrNameLst>
                                          <p:attrName>ppt_x</p:attrName>
                                          <p:attrName>ppt_y</p:attrName>
                                        </p:attrNameLst>
                                      </p:cBhvr>
                                      <p:rCtr x="-1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3981450" y="3205163"/>
            <a:ext cx="9144000" cy="0"/>
          </a:xfrm>
          <a:prstGeom prst="rect">
            <a:avLst/>
          </a:prstGeom>
          <a:noFill/>
          <a:ln w="9525">
            <a:noFill/>
            <a:miter lim="800000"/>
            <a:headEnd/>
            <a:tailEnd/>
          </a:ln>
        </p:spPr>
        <p:txBody>
          <a:bodyPr>
            <a:spAutoFit/>
          </a:bodyPr>
          <a:lstStyle/>
          <a:p>
            <a:endParaRPr lang="en-AU"/>
          </a:p>
        </p:txBody>
      </p:sp>
      <p:pic>
        <p:nvPicPr>
          <p:cNvPr id="28675" name="Picture 7" descr="02_09"/>
          <p:cNvPicPr>
            <a:picLocks noChangeAspect="1" noChangeArrowheads="1"/>
          </p:cNvPicPr>
          <p:nvPr/>
        </p:nvPicPr>
        <p:blipFill>
          <a:blip r:embed="rId3" cstate="print"/>
          <a:srcRect/>
          <a:stretch>
            <a:fillRect/>
          </a:stretch>
        </p:blipFill>
        <p:spPr bwMode="auto">
          <a:xfrm>
            <a:off x="0" y="763588"/>
            <a:ext cx="7812088" cy="6094412"/>
          </a:xfrm>
          <a:prstGeom prst="rect">
            <a:avLst/>
          </a:prstGeom>
          <a:noFill/>
          <a:ln w="9525">
            <a:noFill/>
            <a:miter lim="800000"/>
            <a:headEnd/>
            <a:tailEnd/>
          </a:ln>
        </p:spPr>
      </p:pic>
      <p:sp>
        <p:nvSpPr>
          <p:cNvPr id="89096" name="Rectangle 8"/>
          <p:cNvSpPr>
            <a:spLocks noChangeArrowheads="1"/>
          </p:cNvSpPr>
          <p:nvPr/>
        </p:nvSpPr>
        <p:spPr bwMode="auto">
          <a:xfrm>
            <a:off x="9144000" y="1412875"/>
            <a:ext cx="5905500" cy="1552575"/>
          </a:xfrm>
          <a:prstGeom prst="rect">
            <a:avLst/>
          </a:prstGeom>
          <a:solidFill>
            <a:schemeClr val="bg1"/>
          </a:solidFill>
          <a:ln w="9525">
            <a:noFill/>
            <a:miter lim="800000"/>
            <a:headEnd/>
            <a:tailEnd/>
          </a:ln>
        </p:spPr>
        <p:txBody>
          <a:bodyPr>
            <a:spAutoFit/>
          </a:bodyPr>
          <a:lstStyle/>
          <a:p>
            <a:pPr>
              <a:spcBef>
                <a:spcPct val="50000"/>
              </a:spcBef>
            </a:pPr>
            <a:r>
              <a:rPr lang="en-AU"/>
              <a:t>On a graph of instantaneous velocity as a function of time, the instantaneous acceleration at any point is equal to the slope of the tangent to the curve at that point</a:t>
            </a:r>
          </a:p>
        </p:txBody>
      </p:sp>
      <p:sp>
        <p:nvSpPr>
          <p:cNvPr id="28677" name="Rectangle 4"/>
          <p:cNvSpPr>
            <a:spLocks noGrp="1" noChangeArrowheads="1"/>
          </p:cNvSpPr>
          <p:nvPr>
            <p:ph type="title"/>
          </p:nvPr>
        </p:nvSpPr>
        <p:spPr>
          <a:xfrm>
            <a:off x="-76200" y="152400"/>
            <a:ext cx="7743825" cy="685800"/>
          </a:xfrm>
          <a:noFill/>
        </p:spPr>
        <p:txBody>
          <a:bodyPr/>
          <a:lstStyle/>
          <a:p>
            <a:pPr eaLnBrk="1" hangingPunct="1"/>
            <a:r>
              <a:rPr lang="en-AU" sz="3200" smtClean="0">
                <a:solidFill>
                  <a:srgbClr val="000066"/>
                </a:solidFill>
              </a:rPr>
              <a:t>Instantaneous acceleration from a graph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33333E-6 -2.96296E-6 L -0.67327 -0.08171 " pathEditMode="relative" rAng="0" ptsTypes="AA">
                                      <p:cBhvr>
                                        <p:cTn id="6" dur="2000" fill="hold"/>
                                        <p:tgtEl>
                                          <p:spTgt spid="89096"/>
                                        </p:tgtEl>
                                        <p:attrNameLst>
                                          <p:attrName>ppt_x</p:attrName>
                                          <p:attrName>ppt_y</p:attrName>
                                        </p:attrNameLst>
                                      </p:cBhvr>
                                      <p:rCtr x="-337" y="-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0"/>
            <a:ext cx="9144000" cy="1143000"/>
          </a:xfrm>
        </p:spPr>
        <p:txBody>
          <a:bodyPr/>
          <a:lstStyle/>
          <a:p>
            <a:pPr eaLnBrk="1" hangingPunct="1"/>
            <a:r>
              <a:rPr lang="en-AU" sz="4000" smtClean="0"/>
              <a:t>Review: What does the displacement time graph look like?</a:t>
            </a:r>
          </a:p>
        </p:txBody>
      </p:sp>
      <p:pic>
        <p:nvPicPr>
          <p:cNvPr id="29699" name="Picture 4" descr="02_03"/>
          <p:cNvPicPr>
            <a:picLocks noGrp="1" noChangeAspect="1" noChangeArrowheads="1"/>
          </p:cNvPicPr>
          <p:nvPr>
            <p:ph idx="1"/>
          </p:nvPr>
        </p:nvPicPr>
        <p:blipFill>
          <a:blip r:embed="rId3" cstate="print"/>
          <a:srcRect/>
          <a:stretch>
            <a:fillRect/>
          </a:stretch>
        </p:blipFill>
        <p:spPr>
          <a:xfrm>
            <a:off x="1403350" y="1277938"/>
            <a:ext cx="6696075" cy="5580062"/>
          </a:xfr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0"/>
            <a:ext cx="9144000" cy="1143000"/>
          </a:xfrm>
        </p:spPr>
        <p:txBody>
          <a:bodyPr/>
          <a:lstStyle/>
          <a:p>
            <a:pPr eaLnBrk="1" hangingPunct="1"/>
            <a:r>
              <a:rPr lang="en-AU" sz="4000" smtClean="0"/>
              <a:t>Review: What does the velocity time graph look like?</a:t>
            </a:r>
          </a:p>
        </p:txBody>
      </p:sp>
      <p:pic>
        <p:nvPicPr>
          <p:cNvPr id="30723" name="Picture 4" descr="02_09"/>
          <p:cNvPicPr>
            <a:picLocks noGrp="1" noChangeAspect="1" noChangeArrowheads="1"/>
          </p:cNvPicPr>
          <p:nvPr>
            <p:ph sz="half" idx="1"/>
          </p:nvPr>
        </p:nvPicPr>
        <p:blipFill>
          <a:blip r:embed="rId3" cstate="print"/>
          <a:srcRect/>
          <a:stretch>
            <a:fillRect/>
          </a:stretch>
        </p:blipFill>
        <p:spPr>
          <a:xfrm>
            <a:off x="468313" y="1196975"/>
            <a:ext cx="7199312" cy="5614988"/>
          </a:xfr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7772400" cy="1143000"/>
          </a:xfrm>
        </p:spPr>
        <p:txBody>
          <a:bodyPr/>
          <a:lstStyle/>
          <a:p>
            <a:pPr eaLnBrk="1" hangingPunct="1"/>
            <a:r>
              <a:rPr lang="en-US" smtClean="0"/>
              <a:t>Example: A dizzy turkey</a:t>
            </a:r>
          </a:p>
        </p:txBody>
      </p:sp>
      <p:sp>
        <p:nvSpPr>
          <p:cNvPr id="31747" name="Rectangle 3"/>
          <p:cNvSpPr>
            <a:spLocks noGrp="1" noChangeArrowheads="1"/>
          </p:cNvSpPr>
          <p:nvPr>
            <p:ph type="body" idx="1"/>
          </p:nvPr>
        </p:nvSpPr>
        <p:spPr>
          <a:xfrm>
            <a:off x="0" y="1196975"/>
            <a:ext cx="7019925" cy="2024063"/>
          </a:xfrm>
        </p:spPr>
        <p:txBody>
          <a:bodyPr/>
          <a:lstStyle/>
          <a:p>
            <a:pPr eaLnBrk="1" hangingPunct="1">
              <a:lnSpc>
                <a:spcPct val="80000"/>
              </a:lnSpc>
            </a:pPr>
            <a:r>
              <a:rPr lang="en-US" sz="2800" smtClean="0"/>
              <a:t>A turkey moves according to the following relationship:</a:t>
            </a:r>
          </a:p>
          <a:p>
            <a:pPr eaLnBrk="1" hangingPunct="1">
              <a:lnSpc>
                <a:spcPct val="80000"/>
              </a:lnSpc>
              <a:buFontTx/>
              <a:buNone/>
            </a:pPr>
            <a:r>
              <a:rPr lang="en-US" sz="2800" smtClean="0"/>
              <a:t>                              x = 5 – 2 t + 0.5 t</a:t>
            </a:r>
            <a:r>
              <a:rPr lang="en-US" sz="2800" baseline="30000" smtClean="0"/>
              <a:t>2</a:t>
            </a:r>
          </a:p>
          <a:p>
            <a:pPr eaLnBrk="1" hangingPunct="1">
              <a:lnSpc>
                <a:spcPct val="80000"/>
              </a:lnSpc>
            </a:pPr>
            <a:r>
              <a:rPr lang="en-US" sz="2800" smtClean="0"/>
              <a:t>Calculate its velocity and acceleration at a time t = 5 s. </a:t>
            </a:r>
          </a:p>
          <a:p>
            <a:pPr eaLnBrk="1" hangingPunct="1">
              <a:lnSpc>
                <a:spcPct val="80000"/>
              </a:lnSpc>
            </a:pPr>
            <a:endParaRPr lang="en-US" sz="2800" baseline="30000" smtClean="0"/>
          </a:p>
          <a:p>
            <a:pPr eaLnBrk="1" hangingPunct="1">
              <a:lnSpc>
                <a:spcPct val="80000"/>
              </a:lnSpc>
            </a:pPr>
            <a:endParaRPr lang="en-US" sz="2800" baseline="30000" smtClean="0"/>
          </a:p>
        </p:txBody>
      </p:sp>
      <p:pic>
        <p:nvPicPr>
          <p:cNvPr id="31748" name="Picture 4" descr="turkey_cartoon"/>
          <p:cNvPicPr>
            <a:picLocks noChangeAspect="1" noChangeArrowheads="1"/>
          </p:cNvPicPr>
          <p:nvPr/>
        </p:nvPicPr>
        <p:blipFill>
          <a:blip r:embed="rId3" cstate="print"/>
          <a:srcRect/>
          <a:stretch>
            <a:fillRect/>
          </a:stretch>
        </p:blipFill>
        <p:spPr bwMode="auto">
          <a:xfrm>
            <a:off x="6859588" y="0"/>
            <a:ext cx="2284412" cy="3357563"/>
          </a:xfrm>
          <a:prstGeom prst="rect">
            <a:avLst/>
          </a:prstGeom>
          <a:noFill/>
          <a:ln w="9525">
            <a:noFill/>
            <a:miter lim="800000"/>
            <a:headEnd/>
            <a:tailEnd/>
          </a:ln>
        </p:spPr>
      </p:pic>
      <p:sp>
        <p:nvSpPr>
          <p:cNvPr id="146437" name="Text Box 5"/>
          <p:cNvSpPr txBox="1">
            <a:spLocks noChangeArrowheads="1"/>
          </p:cNvSpPr>
          <p:nvPr/>
        </p:nvSpPr>
        <p:spPr bwMode="auto">
          <a:xfrm>
            <a:off x="9144000" y="4221163"/>
            <a:ext cx="6211888" cy="1187450"/>
          </a:xfrm>
          <a:prstGeom prst="rect">
            <a:avLst/>
          </a:prstGeom>
          <a:solidFill>
            <a:schemeClr val="bg1"/>
          </a:solidFill>
          <a:ln w="9525">
            <a:noFill/>
            <a:miter lim="800000"/>
            <a:headEnd/>
            <a:tailEnd/>
          </a:ln>
        </p:spPr>
        <p:txBody>
          <a:bodyPr>
            <a:spAutoFit/>
          </a:bodyPr>
          <a:lstStyle/>
          <a:p>
            <a:r>
              <a:rPr lang="en-US"/>
              <a:t>Differentiate     v = -2 +  t  m/s     a = 1 m/s</a:t>
            </a:r>
            <a:r>
              <a:rPr lang="en-US" baseline="30000"/>
              <a:t>2</a:t>
            </a:r>
          </a:p>
          <a:p>
            <a:r>
              <a:rPr lang="en-US"/>
              <a:t>At  t = 5 sec</a:t>
            </a:r>
          </a:p>
          <a:p>
            <a:r>
              <a:rPr lang="en-US"/>
              <a:t>v = 3 m/s  acceleration always 1m/s</a:t>
            </a:r>
            <a:r>
              <a:rPr lang="en-US" baseline="30000"/>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33333E-6 4.29958E-7 L -0.89479 0.00786 " pathEditMode="relative" rAng="0" ptsTypes="AA">
                                      <p:cBhvr>
                                        <p:cTn id="6" dur="2000" fill="hold"/>
                                        <p:tgtEl>
                                          <p:spTgt spid="146437"/>
                                        </p:tgtEl>
                                        <p:attrNameLst>
                                          <p:attrName>ppt_x</p:attrName>
                                          <p:attrName>ppt_y</p:attrName>
                                        </p:attrNameLst>
                                      </p:cBhvr>
                                      <p:rCtr x="-447" y="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4822825" cy="1143000"/>
          </a:xfrm>
        </p:spPr>
        <p:txBody>
          <a:bodyPr/>
          <a:lstStyle/>
          <a:p>
            <a:pPr eaLnBrk="1" hangingPunct="1"/>
            <a:r>
              <a:rPr lang="en-AU" smtClean="0"/>
              <a:t> Review</a:t>
            </a:r>
          </a:p>
        </p:txBody>
      </p:sp>
      <p:sp>
        <p:nvSpPr>
          <p:cNvPr id="17411" name="Rectangle 3"/>
          <p:cNvSpPr>
            <a:spLocks noGrp="1" noChangeArrowheads="1"/>
          </p:cNvSpPr>
          <p:nvPr>
            <p:ph type="body" sz="half" idx="1"/>
          </p:nvPr>
        </p:nvSpPr>
        <p:spPr>
          <a:xfrm>
            <a:off x="0" y="836613"/>
            <a:ext cx="8569325" cy="4114800"/>
          </a:xfrm>
        </p:spPr>
        <p:txBody>
          <a:bodyPr/>
          <a:lstStyle/>
          <a:p>
            <a:pPr eaLnBrk="1" hangingPunct="1">
              <a:buFontTx/>
              <a:buNone/>
            </a:pPr>
            <a:r>
              <a:rPr lang="en-AU" sz="3600" dirty="0" smtClean="0"/>
              <a:t>Last lecture we looked at :</a:t>
            </a:r>
          </a:p>
          <a:p>
            <a:pPr eaLnBrk="1" hangingPunct="1"/>
            <a:r>
              <a:rPr lang="en-AU" sz="3600" dirty="0" smtClean="0"/>
              <a:t>The difference between a vector and a scalar quantity. Vector notation.</a:t>
            </a:r>
          </a:p>
          <a:p>
            <a:pPr eaLnBrk="1" hangingPunct="1"/>
            <a:r>
              <a:rPr lang="en-AU" sz="3600" dirty="0" smtClean="0"/>
              <a:t>Addition and subtraction of vectors </a:t>
            </a:r>
          </a:p>
          <a:p>
            <a:pPr eaLnBrk="1" hangingPunct="1"/>
            <a:r>
              <a:rPr lang="en-AU" sz="3600" dirty="0" smtClean="0"/>
              <a:t>Components of vectors</a:t>
            </a:r>
          </a:p>
          <a:p>
            <a:pPr eaLnBrk="1" hangingPunct="1"/>
            <a:r>
              <a:rPr lang="en-AU" sz="3600" dirty="0" smtClean="0"/>
              <a:t>Unit vectors. The scalar product or dot product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0"/>
            <a:ext cx="9144000" cy="1412875"/>
          </a:xfrm>
        </p:spPr>
        <p:txBody>
          <a:bodyPr/>
          <a:lstStyle/>
          <a:p>
            <a:pPr eaLnBrk="1" hangingPunct="1"/>
            <a:r>
              <a:rPr lang="en-AU" sz="4000" smtClean="0"/>
              <a:t>Lets look at an object falling from afar.</a:t>
            </a:r>
          </a:p>
        </p:txBody>
      </p:sp>
      <p:pic>
        <p:nvPicPr>
          <p:cNvPr id="32771" name="Picture 4" descr="ani-earth_no_clouds"/>
          <p:cNvPicPr>
            <a:picLocks noGrp="1" noChangeAspect="1" noChangeArrowheads="1" noCrop="1"/>
          </p:cNvPicPr>
          <p:nvPr>
            <p:ph sz="half" idx="1"/>
          </p:nvPr>
        </p:nvPicPr>
        <p:blipFill>
          <a:blip r:embed="rId3" cstate="print"/>
          <a:srcRect/>
          <a:stretch>
            <a:fillRect/>
          </a:stretch>
        </p:blipFill>
        <p:spPr>
          <a:xfrm>
            <a:off x="2051050" y="2565400"/>
            <a:ext cx="3097213" cy="2773363"/>
          </a:xfrm>
          <a:noFill/>
        </p:spPr>
      </p:pic>
      <p:pic>
        <p:nvPicPr>
          <p:cNvPr id="32772" name="Picture 12" descr="AstronautSFloatTSChallenger1984"/>
          <p:cNvPicPr>
            <a:picLocks noGrp="1" noChangeAspect="1" noChangeArrowheads="1"/>
          </p:cNvPicPr>
          <p:nvPr>
            <p:ph sz="quarter" idx="3"/>
          </p:nvPr>
        </p:nvPicPr>
        <p:blipFill>
          <a:blip r:embed="rId4" cstate="print"/>
          <a:srcRect/>
          <a:stretch>
            <a:fillRect/>
          </a:stretch>
        </p:blipFill>
        <p:spPr>
          <a:xfrm>
            <a:off x="5219700" y="2519363"/>
            <a:ext cx="3313113" cy="2651125"/>
          </a:xfrm>
          <a:noFill/>
        </p:spPr>
      </p:pic>
      <p:sp>
        <p:nvSpPr>
          <p:cNvPr id="32773" name="Text Box 18"/>
          <p:cNvSpPr txBox="1">
            <a:spLocks noChangeArrowheads="1"/>
          </p:cNvSpPr>
          <p:nvPr/>
        </p:nvSpPr>
        <p:spPr bwMode="auto">
          <a:xfrm>
            <a:off x="971550" y="5805488"/>
            <a:ext cx="6972300" cy="579437"/>
          </a:xfrm>
          <a:prstGeom prst="rect">
            <a:avLst/>
          </a:prstGeom>
          <a:noFill/>
          <a:ln w="9525">
            <a:noFill/>
            <a:miter lim="800000"/>
            <a:headEnd/>
            <a:tailEnd/>
          </a:ln>
        </p:spPr>
        <p:txBody>
          <a:bodyPr wrap="none">
            <a:spAutoFit/>
          </a:bodyPr>
          <a:lstStyle/>
          <a:p>
            <a:r>
              <a:rPr lang="en-US" sz="3200"/>
              <a:t>An astronaut floats near the space shuttle.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0" descr="coyote4"/>
          <p:cNvPicPr>
            <a:picLocks noGrp="1" noChangeAspect="1" noChangeArrowheads="1"/>
          </p:cNvPicPr>
          <p:nvPr>
            <p:ph idx="1"/>
          </p:nvPr>
        </p:nvPicPr>
        <p:blipFill>
          <a:blip r:embed="rId3" cstate="print"/>
          <a:srcRect/>
          <a:stretch>
            <a:fillRect/>
          </a:stretch>
        </p:blipFill>
        <p:spPr>
          <a:xfrm>
            <a:off x="4140200" y="2170113"/>
            <a:ext cx="5003800" cy="3735387"/>
          </a:xfrm>
          <a:noFill/>
        </p:spPr>
      </p:pic>
      <p:sp>
        <p:nvSpPr>
          <p:cNvPr id="33795" name="Rectangle 2"/>
          <p:cNvSpPr>
            <a:spLocks noGrp="1" noChangeArrowheads="1"/>
          </p:cNvSpPr>
          <p:nvPr>
            <p:ph type="title"/>
          </p:nvPr>
        </p:nvSpPr>
        <p:spPr>
          <a:xfrm>
            <a:off x="250825" y="333375"/>
            <a:ext cx="8496300" cy="1439863"/>
          </a:xfrm>
        </p:spPr>
        <p:txBody>
          <a:bodyPr/>
          <a:lstStyle/>
          <a:p>
            <a:pPr eaLnBrk="1" hangingPunct="1"/>
            <a:r>
              <a:rPr lang="en-AU" sz="4000" smtClean="0"/>
              <a:t>However around the surface of the Earth the acceleration is fairly constant so a velocity time graph is a straight line.</a:t>
            </a:r>
          </a:p>
        </p:txBody>
      </p:sp>
      <p:sp>
        <p:nvSpPr>
          <p:cNvPr id="33796" name="Line 4"/>
          <p:cNvSpPr>
            <a:spLocks noChangeShapeType="1"/>
          </p:cNvSpPr>
          <p:nvPr/>
        </p:nvSpPr>
        <p:spPr bwMode="auto">
          <a:xfrm flipV="1">
            <a:off x="1116013" y="2781300"/>
            <a:ext cx="0" cy="3384550"/>
          </a:xfrm>
          <a:prstGeom prst="line">
            <a:avLst/>
          </a:prstGeom>
          <a:noFill/>
          <a:ln w="28575">
            <a:solidFill>
              <a:schemeClr val="tx1"/>
            </a:solidFill>
            <a:round/>
            <a:headEnd/>
            <a:tailEnd type="triangle" w="med" len="med"/>
          </a:ln>
        </p:spPr>
        <p:txBody>
          <a:bodyPr/>
          <a:lstStyle/>
          <a:p>
            <a:endParaRPr lang="en-AU"/>
          </a:p>
        </p:txBody>
      </p:sp>
      <p:sp>
        <p:nvSpPr>
          <p:cNvPr id="33797" name="Line 5"/>
          <p:cNvSpPr>
            <a:spLocks noChangeShapeType="1"/>
          </p:cNvSpPr>
          <p:nvPr/>
        </p:nvSpPr>
        <p:spPr bwMode="auto">
          <a:xfrm>
            <a:off x="1116013" y="6165850"/>
            <a:ext cx="6408737" cy="0"/>
          </a:xfrm>
          <a:prstGeom prst="line">
            <a:avLst/>
          </a:prstGeom>
          <a:noFill/>
          <a:ln w="28575">
            <a:solidFill>
              <a:schemeClr val="tx1"/>
            </a:solidFill>
            <a:round/>
            <a:headEnd/>
            <a:tailEnd type="triangle" w="med" len="med"/>
          </a:ln>
        </p:spPr>
        <p:txBody>
          <a:bodyPr/>
          <a:lstStyle/>
          <a:p>
            <a:endParaRPr lang="en-AU"/>
          </a:p>
        </p:txBody>
      </p:sp>
      <p:sp>
        <p:nvSpPr>
          <p:cNvPr id="33798" name="Line 6"/>
          <p:cNvSpPr>
            <a:spLocks noChangeShapeType="1"/>
          </p:cNvSpPr>
          <p:nvPr/>
        </p:nvSpPr>
        <p:spPr bwMode="auto">
          <a:xfrm flipV="1">
            <a:off x="1116013" y="2997200"/>
            <a:ext cx="4176712" cy="3168650"/>
          </a:xfrm>
          <a:prstGeom prst="line">
            <a:avLst/>
          </a:prstGeom>
          <a:noFill/>
          <a:ln w="76200">
            <a:solidFill>
              <a:srgbClr val="FF0000"/>
            </a:solidFill>
            <a:round/>
            <a:headEnd/>
            <a:tailEnd type="triangle" w="med" len="med"/>
          </a:ln>
        </p:spPr>
        <p:txBody>
          <a:bodyPr/>
          <a:lstStyle/>
          <a:p>
            <a:endParaRPr lang="en-AU"/>
          </a:p>
        </p:txBody>
      </p:sp>
      <p:sp>
        <p:nvSpPr>
          <p:cNvPr id="33799" name="Text Box 7"/>
          <p:cNvSpPr txBox="1">
            <a:spLocks noChangeArrowheads="1"/>
          </p:cNvSpPr>
          <p:nvPr/>
        </p:nvSpPr>
        <p:spPr bwMode="auto">
          <a:xfrm>
            <a:off x="231775" y="4046538"/>
            <a:ext cx="696913" cy="946150"/>
          </a:xfrm>
          <a:prstGeom prst="rect">
            <a:avLst/>
          </a:prstGeom>
          <a:noFill/>
          <a:ln w="9525">
            <a:noFill/>
            <a:miter lim="800000"/>
            <a:headEnd/>
            <a:tailEnd/>
          </a:ln>
        </p:spPr>
        <p:txBody>
          <a:bodyPr wrap="none">
            <a:spAutoFit/>
          </a:bodyPr>
          <a:lstStyle/>
          <a:p>
            <a:r>
              <a:rPr lang="en-AU" sz="2800" i="1"/>
              <a:t>v</a:t>
            </a:r>
          </a:p>
          <a:p>
            <a:r>
              <a:rPr lang="en-AU" sz="2800"/>
              <a:t>m/s</a:t>
            </a:r>
          </a:p>
        </p:txBody>
      </p:sp>
      <p:sp>
        <p:nvSpPr>
          <p:cNvPr id="33800" name="Text Box 8"/>
          <p:cNvSpPr txBox="1">
            <a:spLocks noChangeArrowheads="1"/>
          </p:cNvSpPr>
          <p:nvPr/>
        </p:nvSpPr>
        <p:spPr bwMode="auto">
          <a:xfrm>
            <a:off x="3471863" y="6207125"/>
            <a:ext cx="912812" cy="519113"/>
          </a:xfrm>
          <a:prstGeom prst="rect">
            <a:avLst/>
          </a:prstGeom>
          <a:noFill/>
          <a:ln w="9525">
            <a:noFill/>
            <a:miter lim="800000"/>
            <a:headEnd/>
            <a:tailEnd/>
          </a:ln>
        </p:spPr>
        <p:txBody>
          <a:bodyPr wrap="none">
            <a:spAutoFit/>
          </a:bodyPr>
          <a:lstStyle/>
          <a:p>
            <a:r>
              <a:rPr lang="en-AU" sz="2800" i="1"/>
              <a:t>t </a:t>
            </a:r>
            <a:r>
              <a:rPr lang="en-AU" sz="2800"/>
              <a:t> sec</a:t>
            </a:r>
          </a:p>
        </p:txBody>
      </p:sp>
      <p:sp>
        <p:nvSpPr>
          <p:cNvPr id="116745" name="Text Box 9"/>
          <p:cNvSpPr txBox="1">
            <a:spLocks noChangeArrowheads="1"/>
          </p:cNvSpPr>
          <p:nvPr/>
        </p:nvSpPr>
        <p:spPr bwMode="auto">
          <a:xfrm>
            <a:off x="9144000" y="3860800"/>
            <a:ext cx="3730625" cy="579438"/>
          </a:xfrm>
          <a:prstGeom prst="rect">
            <a:avLst/>
          </a:prstGeom>
          <a:solidFill>
            <a:schemeClr val="bg1"/>
          </a:solidFill>
          <a:ln w="9525">
            <a:noFill/>
            <a:miter lim="800000"/>
            <a:headEnd/>
            <a:tailEnd/>
          </a:ln>
        </p:spPr>
        <p:txBody>
          <a:bodyPr wrap="none">
            <a:spAutoFit/>
          </a:bodyPr>
          <a:lstStyle/>
          <a:p>
            <a:r>
              <a:rPr lang="en-AU" sz="3200"/>
              <a:t>Gradient = 9.8 m/sec</a:t>
            </a:r>
            <a:r>
              <a:rPr lang="en-AU" sz="3200" baseline="30000"/>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04601 -2.59259E-6 L -0.42048 -2.59259E-6 " pathEditMode="relative" rAng="0" ptsTypes="AA">
                                      <p:cBhvr>
                                        <p:cTn id="6" dur="2000" fill="hold"/>
                                        <p:tgtEl>
                                          <p:spTgt spid="116745"/>
                                        </p:tgtEl>
                                        <p:attrNameLst>
                                          <p:attrName>ppt_x</p:attrName>
                                          <p:attrName>ppt_y</p:attrName>
                                        </p:attrNameLst>
                                      </p:cBhvr>
                                      <p:rCtr x="-2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333375"/>
            <a:ext cx="4679950" cy="1143000"/>
          </a:xfrm>
        </p:spPr>
        <p:txBody>
          <a:bodyPr/>
          <a:lstStyle/>
          <a:p>
            <a:pPr eaLnBrk="1" hangingPunct="1"/>
            <a:r>
              <a:rPr lang="en-AU" smtClean="0"/>
              <a:t>Remember… </a:t>
            </a:r>
          </a:p>
        </p:txBody>
      </p:sp>
      <p:sp>
        <p:nvSpPr>
          <p:cNvPr id="34819" name="Rectangle 3"/>
          <p:cNvSpPr>
            <a:spLocks noGrp="1" noChangeArrowheads="1"/>
          </p:cNvSpPr>
          <p:nvPr>
            <p:ph type="body" idx="1"/>
          </p:nvPr>
        </p:nvSpPr>
        <p:spPr>
          <a:xfrm>
            <a:off x="0" y="2276475"/>
            <a:ext cx="9144000" cy="4581525"/>
          </a:xfrm>
          <a:solidFill>
            <a:schemeClr val="bg1"/>
          </a:solidFill>
        </p:spPr>
        <p:txBody>
          <a:bodyPr/>
          <a:lstStyle/>
          <a:p>
            <a:pPr eaLnBrk="1" hangingPunct="1"/>
            <a:r>
              <a:rPr lang="en-AU" dirty="0" smtClean="0"/>
              <a:t>Distance is a scalar. Displacement is a vector.</a:t>
            </a:r>
          </a:p>
          <a:p>
            <a:pPr eaLnBrk="1" hangingPunct="1"/>
            <a:r>
              <a:rPr lang="en-US" dirty="0" smtClean="0"/>
              <a:t>Speed is a scalar. Velocity is a vector.</a:t>
            </a:r>
            <a:endParaRPr lang="en-AU" dirty="0" smtClean="0"/>
          </a:p>
          <a:p>
            <a:pPr eaLnBrk="1" hangingPunct="1"/>
            <a:r>
              <a:rPr lang="en-AU" dirty="0" smtClean="0"/>
              <a:t>Average velocity=</a:t>
            </a:r>
            <a:r>
              <a:rPr lang="el-GR" dirty="0" smtClean="0">
                <a:cs typeface="Times New Roman" pitchFamily="18" charset="0"/>
              </a:rPr>
              <a:t>Δ</a:t>
            </a:r>
            <a:r>
              <a:rPr lang="en-AU" dirty="0" smtClean="0">
                <a:cs typeface="Times New Roman" pitchFamily="18" charset="0"/>
              </a:rPr>
              <a:t>x/ </a:t>
            </a:r>
            <a:r>
              <a:rPr lang="el-GR" dirty="0" smtClean="0">
                <a:cs typeface="Times New Roman" pitchFamily="18" charset="0"/>
              </a:rPr>
              <a:t>Δ</a:t>
            </a:r>
            <a:r>
              <a:rPr lang="en-AU" dirty="0" smtClean="0">
                <a:cs typeface="Times New Roman" pitchFamily="18" charset="0"/>
              </a:rPr>
              <a:t>t</a:t>
            </a:r>
            <a:endParaRPr lang="el-GR" dirty="0" smtClean="0">
              <a:cs typeface="Times New Roman" pitchFamily="18" charset="0"/>
            </a:endParaRPr>
          </a:p>
          <a:p>
            <a:pPr eaLnBrk="1" hangingPunct="1"/>
            <a:r>
              <a:rPr lang="en-AU" dirty="0" smtClean="0"/>
              <a:t>Instantaneous Velocity = </a:t>
            </a:r>
            <a:r>
              <a:rPr lang="en-AU" dirty="0" err="1" smtClean="0"/>
              <a:t>dx</a:t>
            </a:r>
            <a:r>
              <a:rPr lang="en-AU" dirty="0" smtClean="0"/>
              <a:t>/</a:t>
            </a:r>
            <a:r>
              <a:rPr lang="en-AU" dirty="0" err="1" smtClean="0"/>
              <a:t>dt</a:t>
            </a:r>
            <a:r>
              <a:rPr lang="en-AU" dirty="0" smtClean="0"/>
              <a:t> as t</a:t>
            </a:r>
            <a:r>
              <a:rPr lang="en-AU" dirty="0" smtClean="0">
                <a:sym typeface="Symbol" pitchFamily="18" charset="2"/>
              </a:rPr>
              <a:t>0….</a:t>
            </a:r>
          </a:p>
          <a:p>
            <a:pPr eaLnBrk="1" hangingPunct="1">
              <a:buFontTx/>
              <a:buNone/>
            </a:pPr>
            <a:r>
              <a:rPr lang="en-AU" dirty="0" smtClean="0">
                <a:cs typeface="Times New Roman" pitchFamily="18" charset="0"/>
                <a:sym typeface="Symbol" pitchFamily="18" charset="2"/>
              </a:rPr>
              <a:t>    … the derivative of </a:t>
            </a:r>
            <a:r>
              <a:rPr lang="en-AU" b="1" i="1" dirty="0" smtClean="0">
                <a:cs typeface="Times New Roman" pitchFamily="18" charset="0"/>
                <a:sym typeface="Symbol" pitchFamily="18" charset="2"/>
              </a:rPr>
              <a:t>x</a:t>
            </a:r>
            <a:r>
              <a:rPr lang="en-AU" dirty="0" smtClean="0">
                <a:cs typeface="Times New Roman" pitchFamily="18" charset="0"/>
                <a:sym typeface="Symbol" pitchFamily="18" charset="2"/>
              </a:rPr>
              <a:t> </a:t>
            </a:r>
            <a:r>
              <a:rPr lang="en-AU" dirty="0" err="1" smtClean="0">
                <a:cs typeface="Times New Roman" pitchFamily="18" charset="0"/>
                <a:sym typeface="Symbol" pitchFamily="18" charset="2"/>
              </a:rPr>
              <a:t>w.r.t</a:t>
            </a:r>
            <a:r>
              <a:rPr lang="en-AU" dirty="0" smtClean="0">
                <a:cs typeface="Times New Roman" pitchFamily="18" charset="0"/>
                <a:sym typeface="Symbol" pitchFamily="18" charset="2"/>
              </a:rPr>
              <a:t> </a:t>
            </a:r>
            <a:r>
              <a:rPr lang="en-AU" b="1" dirty="0" smtClean="0">
                <a:cs typeface="Times New Roman" pitchFamily="18" charset="0"/>
                <a:sym typeface="Symbol" pitchFamily="18" charset="2"/>
              </a:rPr>
              <a:t> </a:t>
            </a:r>
            <a:r>
              <a:rPr lang="en-AU" b="1" i="1" dirty="0" smtClean="0">
                <a:cs typeface="Times New Roman" pitchFamily="18" charset="0"/>
                <a:sym typeface="Symbol" pitchFamily="18" charset="2"/>
              </a:rPr>
              <a:t>t</a:t>
            </a:r>
          </a:p>
          <a:p>
            <a:pPr eaLnBrk="1" hangingPunct="1"/>
            <a:r>
              <a:rPr lang="en-AU" dirty="0" smtClean="0">
                <a:cs typeface="Times New Roman" pitchFamily="18" charset="0"/>
                <a:sym typeface="Symbol" pitchFamily="18" charset="2"/>
              </a:rPr>
              <a:t>Average acceleration =</a:t>
            </a:r>
            <a:r>
              <a:rPr lang="en-AU" b="1" i="1" dirty="0" smtClean="0">
                <a:cs typeface="Times New Roman" pitchFamily="18" charset="0"/>
                <a:sym typeface="Symbol" pitchFamily="18" charset="2"/>
              </a:rPr>
              <a:t> </a:t>
            </a:r>
            <a:r>
              <a:rPr lang="el-GR" dirty="0" smtClean="0">
                <a:cs typeface="Times New Roman" pitchFamily="18" charset="0"/>
              </a:rPr>
              <a:t>Δ</a:t>
            </a:r>
            <a:r>
              <a:rPr lang="en-AU" dirty="0" smtClean="0">
                <a:cs typeface="Times New Roman" pitchFamily="18" charset="0"/>
              </a:rPr>
              <a:t>v/ </a:t>
            </a:r>
            <a:r>
              <a:rPr lang="el-GR" dirty="0" smtClean="0">
                <a:cs typeface="Times New Roman" pitchFamily="18" charset="0"/>
              </a:rPr>
              <a:t>Δ</a:t>
            </a:r>
            <a:r>
              <a:rPr lang="en-AU" dirty="0" smtClean="0">
                <a:cs typeface="Times New Roman" pitchFamily="18" charset="0"/>
              </a:rPr>
              <a:t>t</a:t>
            </a:r>
            <a:endParaRPr lang="en-AU" b="1" i="1" dirty="0" smtClean="0">
              <a:cs typeface="Times New Roman" pitchFamily="18" charset="0"/>
              <a:sym typeface="Symbol" pitchFamily="18" charset="2"/>
            </a:endParaRPr>
          </a:p>
          <a:p>
            <a:pPr eaLnBrk="1" hangingPunct="1"/>
            <a:r>
              <a:rPr lang="en-AU" dirty="0" smtClean="0">
                <a:cs typeface="Times New Roman" pitchFamily="18" charset="0"/>
                <a:sym typeface="Symbol" pitchFamily="18" charset="2"/>
              </a:rPr>
              <a:t>Instantaneous acceleration = </a:t>
            </a:r>
            <a:r>
              <a:rPr lang="en-AU" dirty="0" err="1" smtClean="0"/>
              <a:t>dv</a:t>
            </a:r>
            <a:r>
              <a:rPr lang="en-AU" dirty="0" smtClean="0"/>
              <a:t>/</a:t>
            </a:r>
            <a:r>
              <a:rPr lang="en-AU" dirty="0" err="1" smtClean="0"/>
              <a:t>dt</a:t>
            </a:r>
            <a:r>
              <a:rPr lang="en-AU" dirty="0" smtClean="0"/>
              <a:t> as t</a:t>
            </a:r>
            <a:r>
              <a:rPr lang="en-AU" dirty="0" smtClean="0">
                <a:sym typeface="Symbol" pitchFamily="18" charset="2"/>
              </a:rPr>
              <a:t>0…. …</a:t>
            </a:r>
            <a:r>
              <a:rPr lang="en-AU" dirty="0" smtClean="0">
                <a:cs typeface="Times New Roman" pitchFamily="18" charset="0"/>
                <a:sym typeface="Symbol" pitchFamily="18" charset="2"/>
              </a:rPr>
              <a:t>the derivative of </a:t>
            </a:r>
            <a:r>
              <a:rPr lang="en-AU" b="1" i="1" dirty="0" smtClean="0">
                <a:cs typeface="Times New Roman" pitchFamily="18" charset="0"/>
                <a:sym typeface="Symbol" pitchFamily="18" charset="2"/>
              </a:rPr>
              <a:t>v</a:t>
            </a:r>
            <a:r>
              <a:rPr lang="en-AU" dirty="0" smtClean="0">
                <a:cs typeface="Times New Roman" pitchFamily="18" charset="0"/>
                <a:sym typeface="Symbol" pitchFamily="18" charset="2"/>
              </a:rPr>
              <a:t> </a:t>
            </a:r>
            <a:r>
              <a:rPr lang="en-AU" dirty="0" err="1" smtClean="0">
                <a:cs typeface="Times New Roman" pitchFamily="18" charset="0"/>
                <a:sym typeface="Symbol" pitchFamily="18" charset="2"/>
              </a:rPr>
              <a:t>w.r.t</a:t>
            </a:r>
            <a:r>
              <a:rPr lang="en-AU" dirty="0" smtClean="0">
                <a:cs typeface="Times New Roman" pitchFamily="18" charset="0"/>
                <a:sym typeface="Symbol" pitchFamily="18" charset="2"/>
              </a:rPr>
              <a:t> </a:t>
            </a:r>
            <a:r>
              <a:rPr lang="en-AU" b="1" dirty="0" smtClean="0">
                <a:cs typeface="Times New Roman" pitchFamily="18" charset="0"/>
                <a:sym typeface="Symbol" pitchFamily="18" charset="2"/>
              </a:rPr>
              <a:t> </a:t>
            </a:r>
            <a:r>
              <a:rPr lang="en-AU" b="1" i="1" dirty="0" smtClean="0">
                <a:cs typeface="Times New Roman" pitchFamily="18" charset="0"/>
                <a:sym typeface="Symbol" pitchFamily="18" charset="2"/>
              </a:rPr>
              <a:t>t</a:t>
            </a:r>
          </a:p>
          <a:p>
            <a:pPr eaLnBrk="1" hangingPunct="1">
              <a:buFontTx/>
              <a:buNone/>
            </a:pPr>
            <a:endParaRPr lang="en-AU" b="1" i="1" dirty="0" smtClean="0">
              <a:cs typeface="Times New Roman" pitchFamily="18" charset="0"/>
              <a:sym typeface="Symbol" pitchFamily="18" charset="2"/>
            </a:endParaRPr>
          </a:p>
          <a:p>
            <a:pPr eaLnBrk="1" hangingPunct="1"/>
            <a:endParaRPr lang="el-GR" b="1" i="1" dirty="0" smtClean="0">
              <a:cs typeface="Times New Roman" pitchFamily="18" charset="0"/>
              <a:sym typeface="Symbol" pitchFamily="18" charset="2"/>
            </a:endParaRPr>
          </a:p>
        </p:txBody>
      </p:sp>
      <p:pic>
        <p:nvPicPr>
          <p:cNvPr id="34820" name="Picture 4" descr="YodaForce"/>
          <p:cNvPicPr>
            <a:picLocks noChangeAspect="1" noChangeArrowheads="1"/>
          </p:cNvPicPr>
          <p:nvPr/>
        </p:nvPicPr>
        <p:blipFill>
          <a:blip r:embed="rId3" cstate="print"/>
          <a:srcRect/>
          <a:stretch>
            <a:fillRect/>
          </a:stretch>
        </p:blipFill>
        <p:spPr bwMode="auto">
          <a:xfrm>
            <a:off x="3995738" y="0"/>
            <a:ext cx="5148262" cy="2182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0" y="0"/>
            <a:ext cx="7772400" cy="1143000"/>
          </a:xfrm>
        </p:spPr>
        <p:txBody>
          <a:bodyPr/>
          <a:lstStyle/>
          <a:p>
            <a:pPr eaLnBrk="1" hangingPunct="1"/>
            <a:r>
              <a:rPr lang="en-AU" smtClean="0"/>
              <a:t>Example- Adding vectors</a:t>
            </a:r>
          </a:p>
        </p:txBody>
      </p:sp>
      <p:sp>
        <p:nvSpPr>
          <p:cNvPr id="1029" name="Rectangle 3"/>
          <p:cNvSpPr>
            <a:spLocks noGrp="1" noChangeArrowheads="1"/>
          </p:cNvSpPr>
          <p:nvPr>
            <p:ph type="body" sz="half" idx="1"/>
          </p:nvPr>
        </p:nvSpPr>
        <p:spPr>
          <a:xfrm>
            <a:off x="0" y="1125538"/>
            <a:ext cx="9144000" cy="2024062"/>
          </a:xfrm>
        </p:spPr>
        <p:txBody>
          <a:bodyPr/>
          <a:lstStyle/>
          <a:p>
            <a:pPr eaLnBrk="1" hangingPunct="1"/>
            <a:r>
              <a:rPr lang="en-AU" smtClean="0"/>
              <a:t>Find A + B using component method if A has magnitude 5.0 at elevation of 60</a:t>
            </a:r>
            <a:r>
              <a:rPr lang="en-AU" baseline="30000" smtClean="0"/>
              <a:t>0</a:t>
            </a:r>
            <a:r>
              <a:rPr lang="en-AU" smtClean="0"/>
              <a:t> and B magnitude 3.0 at elevation of 30</a:t>
            </a:r>
            <a:r>
              <a:rPr lang="en-AU" baseline="30000" smtClean="0"/>
              <a:t>0</a:t>
            </a:r>
            <a:r>
              <a:rPr lang="en-AU" smtClean="0"/>
              <a:t> as shown below.</a:t>
            </a:r>
            <a:endParaRPr lang="en-AU" sz="2800" smtClean="0"/>
          </a:p>
        </p:txBody>
      </p:sp>
      <p:grpSp>
        <p:nvGrpSpPr>
          <p:cNvPr id="1030" name="Group 18"/>
          <p:cNvGrpSpPr>
            <a:grpSpLocks/>
          </p:cNvGrpSpPr>
          <p:nvPr/>
        </p:nvGrpSpPr>
        <p:grpSpPr bwMode="auto">
          <a:xfrm>
            <a:off x="827088" y="3213100"/>
            <a:ext cx="2952750" cy="3095625"/>
            <a:chOff x="703" y="1616"/>
            <a:chExt cx="1860" cy="1950"/>
          </a:xfrm>
        </p:grpSpPr>
        <p:grpSp>
          <p:nvGrpSpPr>
            <p:cNvPr id="1040" name="Group 16"/>
            <p:cNvGrpSpPr>
              <a:grpSpLocks/>
            </p:cNvGrpSpPr>
            <p:nvPr/>
          </p:nvGrpSpPr>
          <p:grpSpPr bwMode="auto">
            <a:xfrm>
              <a:off x="703" y="1616"/>
              <a:ext cx="1852" cy="1950"/>
              <a:chOff x="703" y="1616"/>
              <a:chExt cx="1852" cy="1950"/>
            </a:xfrm>
          </p:grpSpPr>
          <p:sp>
            <p:nvSpPr>
              <p:cNvPr id="1045" name="Line 5"/>
              <p:cNvSpPr>
                <a:spLocks noChangeShapeType="1"/>
              </p:cNvSpPr>
              <p:nvPr/>
            </p:nvSpPr>
            <p:spPr bwMode="auto">
              <a:xfrm flipV="1">
                <a:off x="703" y="2795"/>
                <a:ext cx="1315" cy="771"/>
              </a:xfrm>
              <a:prstGeom prst="line">
                <a:avLst/>
              </a:prstGeom>
              <a:noFill/>
              <a:ln w="76200">
                <a:solidFill>
                  <a:srgbClr val="FF0000"/>
                </a:solidFill>
                <a:round/>
                <a:headEnd/>
                <a:tailEnd type="triangle" w="med" len="med"/>
              </a:ln>
            </p:spPr>
            <p:txBody>
              <a:bodyPr/>
              <a:lstStyle/>
              <a:p>
                <a:endParaRPr lang="en-AU"/>
              </a:p>
            </p:txBody>
          </p:sp>
          <p:sp>
            <p:nvSpPr>
              <p:cNvPr id="1046" name="Line 6"/>
              <p:cNvSpPr>
                <a:spLocks noChangeShapeType="1"/>
              </p:cNvSpPr>
              <p:nvPr/>
            </p:nvSpPr>
            <p:spPr bwMode="auto">
              <a:xfrm flipV="1">
                <a:off x="703" y="1888"/>
                <a:ext cx="0" cy="1678"/>
              </a:xfrm>
              <a:prstGeom prst="line">
                <a:avLst/>
              </a:prstGeom>
              <a:noFill/>
              <a:ln w="9525">
                <a:solidFill>
                  <a:schemeClr val="tx1"/>
                </a:solidFill>
                <a:round/>
                <a:headEnd/>
                <a:tailEnd type="triangle" w="med" len="med"/>
              </a:ln>
            </p:spPr>
            <p:txBody>
              <a:bodyPr/>
              <a:lstStyle/>
              <a:p>
                <a:endParaRPr lang="en-AU"/>
              </a:p>
            </p:txBody>
          </p:sp>
          <p:sp>
            <p:nvSpPr>
              <p:cNvPr id="1047" name="Line 7"/>
              <p:cNvSpPr>
                <a:spLocks noChangeShapeType="1"/>
              </p:cNvSpPr>
              <p:nvPr/>
            </p:nvSpPr>
            <p:spPr bwMode="auto">
              <a:xfrm flipV="1">
                <a:off x="703" y="1616"/>
                <a:ext cx="1179" cy="1950"/>
              </a:xfrm>
              <a:prstGeom prst="line">
                <a:avLst/>
              </a:prstGeom>
              <a:noFill/>
              <a:ln w="76200">
                <a:solidFill>
                  <a:srgbClr val="FF0000"/>
                </a:solidFill>
                <a:round/>
                <a:headEnd/>
                <a:tailEnd type="triangle" w="med" len="med"/>
              </a:ln>
            </p:spPr>
            <p:txBody>
              <a:bodyPr/>
              <a:lstStyle/>
              <a:p>
                <a:endParaRPr lang="en-AU"/>
              </a:p>
            </p:txBody>
          </p:sp>
          <p:sp>
            <p:nvSpPr>
              <p:cNvPr id="1048" name="Line 8"/>
              <p:cNvSpPr>
                <a:spLocks noChangeShapeType="1"/>
              </p:cNvSpPr>
              <p:nvPr/>
            </p:nvSpPr>
            <p:spPr bwMode="auto">
              <a:xfrm>
                <a:off x="1020" y="3385"/>
                <a:ext cx="1" cy="181"/>
              </a:xfrm>
              <a:prstGeom prst="line">
                <a:avLst/>
              </a:prstGeom>
              <a:noFill/>
              <a:ln w="9525">
                <a:solidFill>
                  <a:schemeClr val="tx1"/>
                </a:solidFill>
                <a:round/>
                <a:headEnd/>
                <a:tailEnd/>
              </a:ln>
            </p:spPr>
            <p:txBody>
              <a:bodyPr/>
              <a:lstStyle/>
              <a:p>
                <a:endParaRPr lang="en-AU"/>
              </a:p>
            </p:txBody>
          </p:sp>
          <p:sp>
            <p:nvSpPr>
              <p:cNvPr id="1049" name="Text Box 9"/>
              <p:cNvSpPr txBox="1">
                <a:spLocks noChangeArrowheads="1"/>
              </p:cNvSpPr>
              <p:nvPr/>
            </p:nvSpPr>
            <p:spPr bwMode="auto">
              <a:xfrm>
                <a:off x="2109" y="1797"/>
                <a:ext cx="278" cy="327"/>
              </a:xfrm>
              <a:prstGeom prst="rect">
                <a:avLst/>
              </a:prstGeom>
              <a:noFill/>
              <a:ln w="9525">
                <a:noFill/>
                <a:miter lim="800000"/>
                <a:headEnd/>
                <a:tailEnd/>
              </a:ln>
            </p:spPr>
            <p:txBody>
              <a:bodyPr wrap="none">
                <a:spAutoFit/>
              </a:bodyPr>
              <a:lstStyle/>
              <a:p>
                <a:r>
                  <a:rPr lang="en-AU" sz="2800">
                    <a:solidFill>
                      <a:srgbClr val="FF0000"/>
                    </a:solidFill>
                  </a:rPr>
                  <a:t>A</a:t>
                </a:r>
              </a:p>
            </p:txBody>
          </p:sp>
          <p:sp>
            <p:nvSpPr>
              <p:cNvPr id="1050" name="Text Box 10"/>
              <p:cNvSpPr txBox="1">
                <a:spLocks noChangeArrowheads="1"/>
              </p:cNvSpPr>
              <p:nvPr/>
            </p:nvSpPr>
            <p:spPr bwMode="auto">
              <a:xfrm>
                <a:off x="2290" y="2523"/>
                <a:ext cx="265" cy="327"/>
              </a:xfrm>
              <a:prstGeom prst="rect">
                <a:avLst/>
              </a:prstGeom>
              <a:noFill/>
              <a:ln w="9525">
                <a:noFill/>
                <a:miter lim="800000"/>
                <a:headEnd/>
                <a:tailEnd/>
              </a:ln>
            </p:spPr>
            <p:txBody>
              <a:bodyPr wrap="none">
                <a:spAutoFit/>
              </a:bodyPr>
              <a:lstStyle/>
              <a:p>
                <a:r>
                  <a:rPr lang="en-AU" sz="2800">
                    <a:solidFill>
                      <a:srgbClr val="FF0000"/>
                    </a:solidFill>
                  </a:rPr>
                  <a:t>B</a:t>
                </a:r>
              </a:p>
            </p:txBody>
          </p:sp>
          <p:sp>
            <p:nvSpPr>
              <p:cNvPr id="1051" name="Text Box 11"/>
              <p:cNvSpPr txBox="1">
                <a:spLocks noChangeArrowheads="1"/>
              </p:cNvSpPr>
              <p:nvPr/>
            </p:nvSpPr>
            <p:spPr bwMode="auto">
              <a:xfrm>
                <a:off x="1247" y="3203"/>
                <a:ext cx="372" cy="288"/>
              </a:xfrm>
              <a:prstGeom prst="rect">
                <a:avLst/>
              </a:prstGeom>
              <a:noFill/>
              <a:ln w="9525">
                <a:noFill/>
                <a:miter lim="800000"/>
                <a:headEnd/>
                <a:tailEnd/>
              </a:ln>
            </p:spPr>
            <p:txBody>
              <a:bodyPr wrap="none">
                <a:spAutoFit/>
              </a:bodyPr>
              <a:lstStyle/>
              <a:p>
                <a:r>
                  <a:rPr lang="en-AU"/>
                  <a:t>30</a:t>
                </a:r>
                <a:r>
                  <a:rPr lang="en-AU" baseline="30000"/>
                  <a:t>0</a:t>
                </a:r>
              </a:p>
            </p:txBody>
          </p:sp>
        </p:grpSp>
        <p:grpSp>
          <p:nvGrpSpPr>
            <p:cNvPr id="1041" name="Group 17"/>
            <p:cNvGrpSpPr>
              <a:grpSpLocks/>
            </p:cNvGrpSpPr>
            <p:nvPr/>
          </p:nvGrpSpPr>
          <p:grpSpPr bwMode="auto">
            <a:xfrm>
              <a:off x="703" y="2478"/>
              <a:ext cx="1860" cy="1088"/>
              <a:chOff x="703" y="2478"/>
              <a:chExt cx="1860" cy="1088"/>
            </a:xfrm>
          </p:grpSpPr>
          <p:sp>
            <p:nvSpPr>
              <p:cNvPr id="1042" name="Line 13"/>
              <p:cNvSpPr>
                <a:spLocks noChangeShapeType="1"/>
              </p:cNvSpPr>
              <p:nvPr/>
            </p:nvSpPr>
            <p:spPr bwMode="auto">
              <a:xfrm flipV="1">
                <a:off x="703" y="3566"/>
                <a:ext cx="1860" cy="0"/>
              </a:xfrm>
              <a:prstGeom prst="line">
                <a:avLst/>
              </a:prstGeom>
              <a:noFill/>
              <a:ln w="9525">
                <a:solidFill>
                  <a:schemeClr val="tx1"/>
                </a:solidFill>
                <a:round/>
                <a:headEnd/>
                <a:tailEnd type="triangle" w="med" len="med"/>
              </a:ln>
            </p:spPr>
            <p:txBody>
              <a:bodyPr/>
              <a:lstStyle/>
              <a:p>
                <a:endParaRPr lang="en-AU"/>
              </a:p>
            </p:txBody>
          </p:sp>
          <p:sp>
            <p:nvSpPr>
              <p:cNvPr id="1043" name="Text Box 14"/>
              <p:cNvSpPr txBox="1">
                <a:spLocks noChangeArrowheads="1"/>
              </p:cNvSpPr>
              <p:nvPr/>
            </p:nvSpPr>
            <p:spPr bwMode="auto">
              <a:xfrm>
                <a:off x="793" y="2478"/>
                <a:ext cx="372" cy="288"/>
              </a:xfrm>
              <a:prstGeom prst="rect">
                <a:avLst/>
              </a:prstGeom>
              <a:noFill/>
              <a:ln w="9525">
                <a:noFill/>
                <a:miter lim="800000"/>
                <a:headEnd/>
                <a:tailEnd/>
              </a:ln>
            </p:spPr>
            <p:txBody>
              <a:bodyPr wrap="none">
                <a:spAutoFit/>
              </a:bodyPr>
              <a:lstStyle/>
              <a:p>
                <a:r>
                  <a:rPr lang="en-AU"/>
                  <a:t>30</a:t>
                </a:r>
                <a:r>
                  <a:rPr lang="en-AU" baseline="30000"/>
                  <a:t>0</a:t>
                </a:r>
              </a:p>
            </p:txBody>
          </p:sp>
          <p:sp>
            <p:nvSpPr>
              <p:cNvPr id="1044" name="Line 15"/>
              <p:cNvSpPr>
                <a:spLocks noChangeShapeType="1"/>
              </p:cNvSpPr>
              <p:nvPr/>
            </p:nvSpPr>
            <p:spPr bwMode="auto">
              <a:xfrm>
                <a:off x="703" y="3158"/>
                <a:ext cx="136" cy="91"/>
              </a:xfrm>
              <a:prstGeom prst="line">
                <a:avLst/>
              </a:prstGeom>
              <a:noFill/>
              <a:ln w="9525">
                <a:solidFill>
                  <a:schemeClr val="tx1"/>
                </a:solidFill>
                <a:round/>
                <a:headEnd/>
                <a:tailEnd/>
              </a:ln>
            </p:spPr>
            <p:txBody>
              <a:bodyPr/>
              <a:lstStyle/>
              <a:p>
                <a:endParaRPr lang="en-AU"/>
              </a:p>
            </p:txBody>
          </p:sp>
        </p:grpSp>
      </p:grpSp>
      <p:sp>
        <p:nvSpPr>
          <p:cNvPr id="1031" name="Text Box 19"/>
          <p:cNvSpPr txBox="1">
            <a:spLocks noChangeArrowheads="1"/>
          </p:cNvSpPr>
          <p:nvPr/>
        </p:nvSpPr>
        <p:spPr bwMode="auto">
          <a:xfrm>
            <a:off x="1887538" y="3376613"/>
            <a:ext cx="336550" cy="457200"/>
          </a:xfrm>
          <a:prstGeom prst="rect">
            <a:avLst/>
          </a:prstGeom>
          <a:noFill/>
          <a:ln w="9525">
            <a:noFill/>
            <a:miter lim="800000"/>
            <a:headEnd/>
            <a:tailEnd/>
          </a:ln>
        </p:spPr>
        <p:txBody>
          <a:bodyPr wrap="none">
            <a:spAutoFit/>
          </a:bodyPr>
          <a:lstStyle/>
          <a:p>
            <a:r>
              <a:rPr lang="en-US"/>
              <a:t>5</a:t>
            </a:r>
          </a:p>
        </p:txBody>
      </p:sp>
      <p:sp>
        <p:nvSpPr>
          <p:cNvPr id="1032" name="Text Box 20"/>
          <p:cNvSpPr txBox="1">
            <a:spLocks noChangeArrowheads="1"/>
          </p:cNvSpPr>
          <p:nvPr/>
        </p:nvSpPr>
        <p:spPr bwMode="auto">
          <a:xfrm>
            <a:off x="2751138" y="5249863"/>
            <a:ext cx="336550" cy="457200"/>
          </a:xfrm>
          <a:prstGeom prst="rect">
            <a:avLst/>
          </a:prstGeom>
          <a:noFill/>
          <a:ln w="9525">
            <a:noFill/>
            <a:miter lim="800000"/>
            <a:headEnd/>
            <a:tailEnd/>
          </a:ln>
        </p:spPr>
        <p:txBody>
          <a:bodyPr wrap="none">
            <a:spAutoFit/>
          </a:bodyPr>
          <a:lstStyle/>
          <a:p>
            <a:r>
              <a:rPr lang="en-US"/>
              <a:t>3</a:t>
            </a:r>
          </a:p>
        </p:txBody>
      </p:sp>
      <p:graphicFrame>
        <p:nvGraphicFramePr>
          <p:cNvPr id="131093" name="Object 21"/>
          <p:cNvGraphicFramePr>
            <a:graphicFrameLocks noChangeAspect="1"/>
          </p:cNvGraphicFramePr>
          <p:nvPr>
            <p:ph sz="quarter" idx="3"/>
          </p:nvPr>
        </p:nvGraphicFramePr>
        <p:xfrm>
          <a:off x="9144000" y="5013325"/>
          <a:ext cx="5292725" cy="1323975"/>
        </p:xfrm>
        <a:graphic>
          <a:graphicData uri="http://schemas.openxmlformats.org/presentationml/2006/ole">
            <p:oleObj spid="_x0000_s1026" name="Equation" r:id="rId4" imgW="2844720" imgH="711000" progId="Equation.3">
              <p:embed/>
            </p:oleObj>
          </a:graphicData>
        </a:graphic>
      </p:graphicFrame>
      <p:grpSp>
        <p:nvGrpSpPr>
          <p:cNvPr id="5" name="Group 32"/>
          <p:cNvGrpSpPr>
            <a:grpSpLocks/>
          </p:cNvGrpSpPr>
          <p:nvPr/>
        </p:nvGrpSpPr>
        <p:grpSpPr bwMode="auto">
          <a:xfrm>
            <a:off x="9396413" y="2636838"/>
            <a:ext cx="2520950" cy="1943100"/>
            <a:chOff x="3424" y="1752"/>
            <a:chExt cx="1588" cy="1224"/>
          </a:xfrm>
        </p:grpSpPr>
        <p:sp>
          <p:nvSpPr>
            <p:cNvPr id="1034" name="Line 25"/>
            <p:cNvSpPr>
              <a:spLocks noChangeShapeType="1"/>
            </p:cNvSpPr>
            <p:nvPr/>
          </p:nvSpPr>
          <p:spPr bwMode="auto">
            <a:xfrm flipV="1">
              <a:off x="3424" y="1752"/>
              <a:ext cx="0" cy="1224"/>
            </a:xfrm>
            <a:prstGeom prst="line">
              <a:avLst/>
            </a:prstGeom>
            <a:noFill/>
            <a:ln w="9525">
              <a:solidFill>
                <a:schemeClr val="tx1"/>
              </a:solidFill>
              <a:round/>
              <a:headEnd/>
              <a:tailEnd type="triangle" w="med" len="med"/>
            </a:ln>
          </p:spPr>
          <p:txBody>
            <a:bodyPr/>
            <a:lstStyle/>
            <a:p>
              <a:endParaRPr lang="en-AU"/>
            </a:p>
          </p:txBody>
        </p:sp>
        <p:sp>
          <p:nvSpPr>
            <p:cNvPr id="1035" name="Line 26"/>
            <p:cNvSpPr>
              <a:spLocks noChangeShapeType="1"/>
            </p:cNvSpPr>
            <p:nvPr/>
          </p:nvSpPr>
          <p:spPr bwMode="auto">
            <a:xfrm>
              <a:off x="3424" y="2976"/>
              <a:ext cx="1588" cy="0"/>
            </a:xfrm>
            <a:prstGeom prst="line">
              <a:avLst/>
            </a:prstGeom>
            <a:noFill/>
            <a:ln w="12700">
              <a:solidFill>
                <a:schemeClr val="tx1"/>
              </a:solidFill>
              <a:round/>
              <a:headEnd/>
              <a:tailEnd type="triangle" w="med" len="med"/>
            </a:ln>
          </p:spPr>
          <p:txBody>
            <a:bodyPr/>
            <a:lstStyle/>
            <a:p>
              <a:endParaRPr lang="en-AU"/>
            </a:p>
          </p:txBody>
        </p:sp>
        <p:sp>
          <p:nvSpPr>
            <p:cNvPr id="1036" name="Line 27"/>
            <p:cNvSpPr>
              <a:spLocks noChangeShapeType="1"/>
            </p:cNvSpPr>
            <p:nvPr/>
          </p:nvSpPr>
          <p:spPr bwMode="auto">
            <a:xfrm flipV="1">
              <a:off x="3424" y="1979"/>
              <a:ext cx="0" cy="997"/>
            </a:xfrm>
            <a:prstGeom prst="line">
              <a:avLst/>
            </a:prstGeom>
            <a:noFill/>
            <a:ln w="57150">
              <a:solidFill>
                <a:srgbClr val="FF0000"/>
              </a:solidFill>
              <a:round/>
              <a:headEnd/>
              <a:tailEnd type="triangle" w="med" len="med"/>
            </a:ln>
          </p:spPr>
          <p:txBody>
            <a:bodyPr/>
            <a:lstStyle/>
            <a:p>
              <a:endParaRPr lang="en-AU"/>
            </a:p>
          </p:txBody>
        </p:sp>
        <p:sp>
          <p:nvSpPr>
            <p:cNvPr id="1037" name="Line 29"/>
            <p:cNvSpPr>
              <a:spLocks noChangeShapeType="1"/>
            </p:cNvSpPr>
            <p:nvPr/>
          </p:nvSpPr>
          <p:spPr bwMode="auto">
            <a:xfrm>
              <a:off x="3424" y="2976"/>
              <a:ext cx="1180" cy="0"/>
            </a:xfrm>
            <a:prstGeom prst="line">
              <a:avLst/>
            </a:prstGeom>
            <a:noFill/>
            <a:ln w="57150">
              <a:solidFill>
                <a:srgbClr val="FF0000"/>
              </a:solidFill>
              <a:round/>
              <a:headEnd/>
              <a:tailEnd type="triangle" w="med" len="med"/>
            </a:ln>
          </p:spPr>
          <p:txBody>
            <a:bodyPr/>
            <a:lstStyle/>
            <a:p>
              <a:endParaRPr lang="en-AU"/>
            </a:p>
          </p:txBody>
        </p:sp>
        <p:sp>
          <p:nvSpPr>
            <p:cNvPr id="1038" name="Text Box 30"/>
            <p:cNvSpPr txBox="1">
              <a:spLocks noChangeArrowheads="1"/>
            </p:cNvSpPr>
            <p:nvPr/>
          </p:nvSpPr>
          <p:spPr bwMode="auto">
            <a:xfrm>
              <a:off x="4150" y="2569"/>
              <a:ext cx="356" cy="288"/>
            </a:xfrm>
            <a:prstGeom prst="rect">
              <a:avLst/>
            </a:prstGeom>
            <a:noFill/>
            <a:ln w="9525">
              <a:noFill/>
              <a:miter lim="800000"/>
              <a:headEnd/>
              <a:tailEnd/>
            </a:ln>
          </p:spPr>
          <p:txBody>
            <a:bodyPr wrap="none">
              <a:spAutoFit/>
            </a:bodyPr>
            <a:lstStyle/>
            <a:p>
              <a:r>
                <a:rPr lang="en-US" dirty="0"/>
                <a:t>5.1</a:t>
              </a:r>
            </a:p>
          </p:txBody>
        </p:sp>
        <p:sp>
          <p:nvSpPr>
            <p:cNvPr id="1039" name="Text Box 31"/>
            <p:cNvSpPr txBox="1">
              <a:spLocks noChangeArrowheads="1"/>
            </p:cNvSpPr>
            <p:nvPr/>
          </p:nvSpPr>
          <p:spPr bwMode="auto">
            <a:xfrm>
              <a:off x="3515" y="2024"/>
              <a:ext cx="452" cy="288"/>
            </a:xfrm>
            <a:prstGeom prst="rect">
              <a:avLst/>
            </a:prstGeom>
            <a:noFill/>
            <a:ln w="9525">
              <a:noFill/>
              <a:miter lim="800000"/>
              <a:headEnd/>
              <a:tailEnd/>
            </a:ln>
          </p:spPr>
          <p:txBody>
            <a:bodyPr wrap="none">
              <a:spAutoFit/>
            </a:bodyPr>
            <a:lstStyle/>
            <a:p>
              <a:r>
                <a:rPr lang="en-US" dirty="0"/>
                <a:t>5.83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7778E-7 1.47943E-6 L -0.59253 0.00855 " pathEditMode="relative" rAng="0" ptsTypes="AA">
                                      <p:cBhvr>
                                        <p:cTn id="6" dur="2000" fill="hold"/>
                                        <p:tgtEl>
                                          <p:spTgt spid="131093"/>
                                        </p:tgtEl>
                                        <p:attrNameLst>
                                          <p:attrName>ppt_x</p:attrName>
                                          <p:attrName>ppt_y</p:attrName>
                                        </p:attrNameLst>
                                      </p:cBhvr>
                                      <p:rCtr x="-296" y="4"/>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1.38889E-6 2.35321E-6 L -0.36614 0.01572 " pathEditMode="relative" rAng="0" ptsTypes="AA">
                                      <p:cBhvr>
                                        <p:cTn id="10" dur="2000" fill="hold"/>
                                        <p:tgtEl>
                                          <p:spTgt spid="5"/>
                                        </p:tgtEl>
                                        <p:attrNameLst>
                                          <p:attrName>ppt_x</p:attrName>
                                          <p:attrName>ppt_y</p:attrName>
                                        </p:attrNameLst>
                                      </p:cBhvr>
                                      <p:rCtr x="-183" y="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graphicFrame>
        <p:nvGraphicFramePr>
          <p:cNvPr id="149508" name="Object 4"/>
          <p:cNvGraphicFramePr>
            <a:graphicFrameLocks noChangeAspect="1"/>
          </p:cNvGraphicFramePr>
          <p:nvPr>
            <p:ph idx="1"/>
          </p:nvPr>
        </p:nvGraphicFramePr>
        <p:xfrm>
          <a:off x="9144000" y="4868863"/>
          <a:ext cx="6011863" cy="1528762"/>
        </p:xfrm>
        <a:graphic>
          <a:graphicData uri="http://schemas.openxmlformats.org/presentationml/2006/ole">
            <p:oleObj spid="_x0000_s2050" name="Equation" r:id="rId4" imgW="2895480" imgH="736560" progId="Equation.3">
              <p:embed/>
            </p:oleObj>
          </a:graphicData>
        </a:graphic>
      </p:graphicFrame>
      <p:grpSp>
        <p:nvGrpSpPr>
          <p:cNvPr id="2052" name="Group 7"/>
          <p:cNvGrpSpPr>
            <a:grpSpLocks/>
          </p:cNvGrpSpPr>
          <p:nvPr/>
        </p:nvGrpSpPr>
        <p:grpSpPr bwMode="auto">
          <a:xfrm>
            <a:off x="827088" y="2060575"/>
            <a:ext cx="2520950" cy="1943100"/>
            <a:chOff x="3424" y="1752"/>
            <a:chExt cx="1588" cy="1224"/>
          </a:xfrm>
        </p:grpSpPr>
        <p:sp>
          <p:nvSpPr>
            <p:cNvPr id="2061" name="Line 8"/>
            <p:cNvSpPr>
              <a:spLocks noChangeShapeType="1"/>
            </p:cNvSpPr>
            <p:nvPr/>
          </p:nvSpPr>
          <p:spPr bwMode="auto">
            <a:xfrm flipV="1">
              <a:off x="3424" y="1752"/>
              <a:ext cx="0" cy="1224"/>
            </a:xfrm>
            <a:prstGeom prst="line">
              <a:avLst/>
            </a:prstGeom>
            <a:noFill/>
            <a:ln w="9525">
              <a:solidFill>
                <a:schemeClr val="tx1"/>
              </a:solidFill>
              <a:round/>
              <a:headEnd/>
              <a:tailEnd type="triangle" w="med" len="med"/>
            </a:ln>
          </p:spPr>
          <p:txBody>
            <a:bodyPr/>
            <a:lstStyle/>
            <a:p>
              <a:endParaRPr lang="en-AU"/>
            </a:p>
          </p:txBody>
        </p:sp>
        <p:sp>
          <p:nvSpPr>
            <p:cNvPr id="2062" name="Line 9"/>
            <p:cNvSpPr>
              <a:spLocks noChangeShapeType="1"/>
            </p:cNvSpPr>
            <p:nvPr/>
          </p:nvSpPr>
          <p:spPr bwMode="auto">
            <a:xfrm>
              <a:off x="3424" y="2976"/>
              <a:ext cx="1588" cy="0"/>
            </a:xfrm>
            <a:prstGeom prst="line">
              <a:avLst/>
            </a:prstGeom>
            <a:noFill/>
            <a:ln w="12700">
              <a:solidFill>
                <a:schemeClr val="tx1"/>
              </a:solidFill>
              <a:round/>
              <a:headEnd/>
              <a:tailEnd type="triangle" w="med" len="med"/>
            </a:ln>
          </p:spPr>
          <p:txBody>
            <a:bodyPr/>
            <a:lstStyle/>
            <a:p>
              <a:endParaRPr lang="en-AU"/>
            </a:p>
          </p:txBody>
        </p:sp>
        <p:sp>
          <p:nvSpPr>
            <p:cNvPr id="2063" name="Line 10"/>
            <p:cNvSpPr>
              <a:spLocks noChangeShapeType="1"/>
            </p:cNvSpPr>
            <p:nvPr/>
          </p:nvSpPr>
          <p:spPr bwMode="auto">
            <a:xfrm flipV="1">
              <a:off x="3424" y="1979"/>
              <a:ext cx="0" cy="997"/>
            </a:xfrm>
            <a:prstGeom prst="line">
              <a:avLst/>
            </a:prstGeom>
            <a:noFill/>
            <a:ln w="57150">
              <a:solidFill>
                <a:srgbClr val="FF0000"/>
              </a:solidFill>
              <a:round/>
              <a:headEnd/>
              <a:tailEnd type="triangle" w="med" len="med"/>
            </a:ln>
          </p:spPr>
          <p:txBody>
            <a:bodyPr/>
            <a:lstStyle/>
            <a:p>
              <a:endParaRPr lang="en-AU"/>
            </a:p>
          </p:txBody>
        </p:sp>
        <p:sp>
          <p:nvSpPr>
            <p:cNvPr id="2064" name="Line 11"/>
            <p:cNvSpPr>
              <a:spLocks noChangeShapeType="1"/>
            </p:cNvSpPr>
            <p:nvPr/>
          </p:nvSpPr>
          <p:spPr bwMode="auto">
            <a:xfrm>
              <a:off x="3424" y="2976"/>
              <a:ext cx="1180" cy="0"/>
            </a:xfrm>
            <a:prstGeom prst="line">
              <a:avLst/>
            </a:prstGeom>
            <a:noFill/>
            <a:ln w="57150">
              <a:solidFill>
                <a:srgbClr val="FF0000"/>
              </a:solidFill>
              <a:round/>
              <a:headEnd/>
              <a:tailEnd type="triangle" w="med" len="med"/>
            </a:ln>
          </p:spPr>
          <p:txBody>
            <a:bodyPr/>
            <a:lstStyle/>
            <a:p>
              <a:endParaRPr lang="en-AU"/>
            </a:p>
          </p:txBody>
        </p:sp>
        <p:sp>
          <p:nvSpPr>
            <p:cNvPr id="2065" name="Text Box 12"/>
            <p:cNvSpPr txBox="1">
              <a:spLocks noChangeArrowheads="1"/>
            </p:cNvSpPr>
            <p:nvPr/>
          </p:nvSpPr>
          <p:spPr bwMode="auto">
            <a:xfrm>
              <a:off x="3969" y="2569"/>
              <a:ext cx="356" cy="288"/>
            </a:xfrm>
            <a:prstGeom prst="rect">
              <a:avLst/>
            </a:prstGeom>
            <a:noFill/>
            <a:ln w="9525">
              <a:noFill/>
              <a:miter lim="800000"/>
              <a:headEnd/>
              <a:tailEnd/>
            </a:ln>
          </p:spPr>
          <p:txBody>
            <a:bodyPr wrap="none">
              <a:spAutoFit/>
            </a:bodyPr>
            <a:lstStyle/>
            <a:p>
              <a:r>
                <a:rPr lang="en-US" dirty="0"/>
                <a:t>5.1</a:t>
              </a:r>
            </a:p>
          </p:txBody>
        </p:sp>
        <p:sp>
          <p:nvSpPr>
            <p:cNvPr id="2066" name="Text Box 13"/>
            <p:cNvSpPr txBox="1">
              <a:spLocks noChangeArrowheads="1"/>
            </p:cNvSpPr>
            <p:nvPr/>
          </p:nvSpPr>
          <p:spPr bwMode="auto">
            <a:xfrm>
              <a:off x="3515" y="2070"/>
              <a:ext cx="452" cy="288"/>
            </a:xfrm>
            <a:prstGeom prst="rect">
              <a:avLst/>
            </a:prstGeom>
            <a:noFill/>
            <a:ln w="9525">
              <a:noFill/>
              <a:miter lim="800000"/>
              <a:headEnd/>
              <a:tailEnd/>
            </a:ln>
          </p:spPr>
          <p:txBody>
            <a:bodyPr wrap="none">
              <a:spAutoFit/>
            </a:bodyPr>
            <a:lstStyle/>
            <a:p>
              <a:r>
                <a:rPr lang="en-US" dirty="0"/>
                <a:t>5.83</a:t>
              </a:r>
            </a:p>
          </p:txBody>
        </p:sp>
      </p:grpSp>
      <p:sp>
        <p:nvSpPr>
          <p:cNvPr id="2053" name="Rectangle 14"/>
          <p:cNvSpPr>
            <a:spLocks noGrp="1" noChangeArrowheads="1"/>
          </p:cNvSpPr>
          <p:nvPr>
            <p:ph type="title"/>
          </p:nvPr>
        </p:nvSpPr>
        <p:spPr>
          <a:xfrm>
            <a:off x="0" y="0"/>
            <a:ext cx="7772400" cy="1143000"/>
          </a:xfrm>
          <a:noFill/>
        </p:spPr>
        <p:txBody>
          <a:bodyPr/>
          <a:lstStyle/>
          <a:p>
            <a:pPr eaLnBrk="1" hangingPunct="1"/>
            <a:r>
              <a:rPr lang="en-AU" smtClean="0"/>
              <a:t>Example- Adding vectors (cont)</a:t>
            </a:r>
          </a:p>
        </p:txBody>
      </p:sp>
      <p:sp>
        <p:nvSpPr>
          <p:cNvPr id="2054" name="Line 17"/>
          <p:cNvSpPr>
            <a:spLocks noChangeShapeType="1"/>
          </p:cNvSpPr>
          <p:nvPr/>
        </p:nvSpPr>
        <p:spPr bwMode="auto">
          <a:xfrm flipV="1">
            <a:off x="5651500" y="2133600"/>
            <a:ext cx="0" cy="1943100"/>
          </a:xfrm>
          <a:prstGeom prst="line">
            <a:avLst/>
          </a:prstGeom>
          <a:noFill/>
          <a:ln w="9525">
            <a:solidFill>
              <a:schemeClr val="tx1"/>
            </a:solidFill>
            <a:round/>
            <a:headEnd/>
            <a:tailEnd type="triangle" w="med" len="med"/>
          </a:ln>
        </p:spPr>
        <p:txBody>
          <a:bodyPr/>
          <a:lstStyle/>
          <a:p>
            <a:endParaRPr lang="en-AU"/>
          </a:p>
        </p:txBody>
      </p:sp>
      <p:sp>
        <p:nvSpPr>
          <p:cNvPr id="2055" name="Line 18"/>
          <p:cNvSpPr>
            <a:spLocks noChangeShapeType="1"/>
          </p:cNvSpPr>
          <p:nvPr/>
        </p:nvSpPr>
        <p:spPr bwMode="auto">
          <a:xfrm>
            <a:off x="5651500" y="4076700"/>
            <a:ext cx="2520950" cy="0"/>
          </a:xfrm>
          <a:prstGeom prst="line">
            <a:avLst/>
          </a:prstGeom>
          <a:noFill/>
          <a:ln w="12700">
            <a:solidFill>
              <a:schemeClr val="tx1"/>
            </a:solidFill>
            <a:round/>
            <a:headEnd/>
            <a:tailEnd type="triangle" w="med" len="med"/>
          </a:ln>
        </p:spPr>
        <p:txBody>
          <a:bodyPr/>
          <a:lstStyle/>
          <a:p>
            <a:endParaRPr lang="en-AU"/>
          </a:p>
        </p:txBody>
      </p:sp>
      <p:sp>
        <p:nvSpPr>
          <p:cNvPr id="2056" name="Line 19"/>
          <p:cNvSpPr>
            <a:spLocks noChangeShapeType="1"/>
          </p:cNvSpPr>
          <p:nvPr/>
        </p:nvSpPr>
        <p:spPr bwMode="auto">
          <a:xfrm flipV="1">
            <a:off x="7451725" y="2420938"/>
            <a:ext cx="0" cy="1582737"/>
          </a:xfrm>
          <a:prstGeom prst="line">
            <a:avLst/>
          </a:prstGeom>
          <a:noFill/>
          <a:ln w="57150">
            <a:solidFill>
              <a:srgbClr val="FF0000"/>
            </a:solidFill>
            <a:round/>
            <a:headEnd/>
            <a:tailEnd type="triangle" w="med" len="med"/>
          </a:ln>
        </p:spPr>
        <p:txBody>
          <a:bodyPr/>
          <a:lstStyle/>
          <a:p>
            <a:endParaRPr lang="en-AU"/>
          </a:p>
        </p:txBody>
      </p:sp>
      <p:sp>
        <p:nvSpPr>
          <p:cNvPr id="2057" name="Line 20"/>
          <p:cNvSpPr>
            <a:spLocks noChangeShapeType="1"/>
          </p:cNvSpPr>
          <p:nvPr/>
        </p:nvSpPr>
        <p:spPr bwMode="auto">
          <a:xfrm>
            <a:off x="5651500" y="4076700"/>
            <a:ext cx="1873250" cy="0"/>
          </a:xfrm>
          <a:prstGeom prst="line">
            <a:avLst/>
          </a:prstGeom>
          <a:noFill/>
          <a:ln w="57150">
            <a:solidFill>
              <a:srgbClr val="FF0000"/>
            </a:solidFill>
            <a:round/>
            <a:headEnd/>
            <a:tailEnd type="triangle" w="med" len="med"/>
          </a:ln>
        </p:spPr>
        <p:txBody>
          <a:bodyPr/>
          <a:lstStyle/>
          <a:p>
            <a:endParaRPr lang="en-AU"/>
          </a:p>
        </p:txBody>
      </p:sp>
      <p:sp>
        <p:nvSpPr>
          <p:cNvPr id="2058" name="Text Box 21"/>
          <p:cNvSpPr txBox="1">
            <a:spLocks noChangeArrowheads="1"/>
          </p:cNvSpPr>
          <p:nvPr/>
        </p:nvSpPr>
        <p:spPr bwMode="auto">
          <a:xfrm>
            <a:off x="6588224" y="3501008"/>
            <a:ext cx="565150" cy="457200"/>
          </a:xfrm>
          <a:prstGeom prst="rect">
            <a:avLst/>
          </a:prstGeom>
          <a:noFill/>
          <a:ln w="9525">
            <a:noFill/>
            <a:miter lim="800000"/>
            <a:headEnd/>
            <a:tailEnd/>
          </a:ln>
        </p:spPr>
        <p:txBody>
          <a:bodyPr wrap="none">
            <a:spAutoFit/>
          </a:bodyPr>
          <a:lstStyle/>
          <a:p>
            <a:r>
              <a:rPr lang="en-US" dirty="0"/>
              <a:t>5.1</a:t>
            </a:r>
          </a:p>
        </p:txBody>
      </p:sp>
      <p:sp>
        <p:nvSpPr>
          <p:cNvPr id="2059" name="Text Box 22"/>
          <p:cNvSpPr txBox="1">
            <a:spLocks noChangeArrowheads="1"/>
          </p:cNvSpPr>
          <p:nvPr/>
        </p:nvSpPr>
        <p:spPr bwMode="auto">
          <a:xfrm>
            <a:off x="5724128" y="2708920"/>
            <a:ext cx="717550" cy="457200"/>
          </a:xfrm>
          <a:prstGeom prst="rect">
            <a:avLst/>
          </a:prstGeom>
          <a:noFill/>
          <a:ln w="9525">
            <a:noFill/>
            <a:miter lim="800000"/>
            <a:headEnd/>
            <a:tailEnd/>
          </a:ln>
        </p:spPr>
        <p:txBody>
          <a:bodyPr wrap="none">
            <a:spAutoFit/>
          </a:bodyPr>
          <a:lstStyle/>
          <a:p>
            <a:r>
              <a:rPr lang="en-US" dirty="0"/>
              <a:t>5.83</a:t>
            </a:r>
          </a:p>
        </p:txBody>
      </p:sp>
      <p:sp>
        <p:nvSpPr>
          <p:cNvPr id="2060" name="Line 24"/>
          <p:cNvSpPr>
            <a:spLocks noChangeShapeType="1"/>
          </p:cNvSpPr>
          <p:nvPr/>
        </p:nvSpPr>
        <p:spPr bwMode="auto">
          <a:xfrm flipV="1">
            <a:off x="5651500" y="2492375"/>
            <a:ext cx="1800225" cy="1584325"/>
          </a:xfrm>
          <a:prstGeom prst="line">
            <a:avLst/>
          </a:prstGeom>
          <a:noFill/>
          <a:ln w="57150">
            <a:solidFill>
              <a:schemeClr val="accent2"/>
            </a:solidFill>
            <a:round/>
            <a:headEnd/>
            <a:tailEnd type="triangle" w="med" len="med"/>
          </a:ln>
        </p:spPr>
        <p:txBody>
          <a:bodyP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16667E-6 2.81091E-6 L -0.86007 -0.00624 " pathEditMode="relative" rAng="0" ptsTypes="AA">
                                      <p:cBhvr>
                                        <p:cTn id="6" dur="2000" fill="hold"/>
                                        <p:tgtEl>
                                          <p:spTgt spid="149508"/>
                                        </p:tgtEl>
                                        <p:attrNameLst>
                                          <p:attrName>ppt_x</p:attrName>
                                          <p:attrName>ppt_y</p:attrName>
                                        </p:attrNameLst>
                                      </p:cBhvr>
                                      <p:rCtr x="-430"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3981450" y="3205163"/>
            <a:ext cx="9144000" cy="0"/>
          </a:xfrm>
          <a:prstGeom prst="rect">
            <a:avLst/>
          </a:prstGeom>
          <a:noFill/>
          <a:ln w="9525">
            <a:noFill/>
            <a:miter lim="800000"/>
            <a:headEnd/>
            <a:tailEnd/>
          </a:ln>
        </p:spPr>
        <p:txBody>
          <a:bodyPr>
            <a:spAutoFit/>
          </a:bodyPr>
          <a:lstStyle/>
          <a:p>
            <a:endParaRPr lang="en-AU"/>
          </a:p>
        </p:txBody>
      </p:sp>
      <p:sp>
        <p:nvSpPr>
          <p:cNvPr id="20483" name="Rectangle 6"/>
          <p:cNvSpPr>
            <a:spLocks noGrp="1" noChangeArrowheads="1"/>
          </p:cNvSpPr>
          <p:nvPr>
            <p:ph type="title"/>
          </p:nvPr>
        </p:nvSpPr>
        <p:spPr>
          <a:xfrm>
            <a:off x="4140200" y="188913"/>
            <a:ext cx="4787900" cy="1439862"/>
          </a:xfrm>
        </p:spPr>
        <p:txBody>
          <a:bodyPr/>
          <a:lstStyle/>
          <a:p>
            <a:pPr eaLnBrk="1" hangingPunct="1"/>
            <a:r>
              <a:rPr lang="en-AU" sz="3600" dirty="0" smtClean="0"/>
              <a:t>Distance scalar Displacement is a vector</a:t>
            </a:r>
            <a:br>
              <a:rPr lang="en-AU" sz="3600" dirty="0" smtClean="0"/>
            </a:br>
            <a:endParaRPr lang="en-AU" sz="3600" dirty="0" smtClean="0"/>
          </a:p>
        </p:txBody>
      </p:sp>
      <p:pic>
        <p:nvPicPr>
          <p:cNvPr id="20484" name="Picture 7" descr="01_04"/>
          <p:cNvPicPr>
            <a:picLocks noChangeAspect="1" noChangeArrowheads="1"/>
          </p:cNvPicPr>
          <p:nvPr/>
        </p:nvPicPr>
        <p:blipFill>
          <a:blip r:embed="rId3" cstate="print"/>
          <a:srcRect/>
          <a:stretch>
            <a:fillRect/>
          </a:stretch>
        </p:blipFill>
        <p:spPr bwMode="auto">
          <a:xfrm>
            <a:off x="0" y="0"/>
            <a:ext cx="4156075" cy="6858000"/>
          </a:xfrm>
          <a:prstGeom prst="rect">
            <a:avLst/>
          </a:prstGeom>
          <a:noFill/>
          <a:ln w="9525">
            <a:noFill/>
            <a:miter lim="800000"/>
            <a:headEnd/>
            <a:tailEnd/>
          </a:ln>
        </p:spPr>
      </p:pic>
      <p:sp>
        <p:nvSpPr>
          <p:cNvPr id="20485" name="Text Box 9"/>
          <p:cNvSpPr txBox="1">
            <a:spLocks noChangeArrowheads="1"/>
          </p:cNvSpPr>
          <p:nvPr/>
        </p:nvSpPr>
        <p:spPr bwMode="auto">
          <a:xfrm>
            <a:off x="4356100" y="2133600"/>
            <a:ext cx="4536380" cy="2062103"/>
          </a:xfrm>
          <a:prstGeom prst="rect">
            <a:avLst/>
          </a:prstGeom>
          <a:noFill/>
          <a:ln w="9525">
            <a:noFill/>
            <a:miter lim="800000"/>
            <a:headEnd/>
            <a:tailEnd/>
          </a:ln>
        </p:spPr>
        <p:txBody>
          <a:bodyPr wrap="square">
            <a:spAutoFit/>
          </a:bodyPr>
          <a:lstStyle/>
          <a:p>
            <a:pPr>
              <a:spcBef>
                <a:spcPct val="50000"/>
              </a:spcBef>
            </a:pPr>
            <a:r>
              <a:rPr lang="en-AU" sz="3200" dirty="0"/>
              <a:t>If P</a:t>
            </a:r>
            <a:r>
              <a:rPr lang="en-AU" sz="3200" baseline="-25000" dirty="0"/>
              <a:t>2</a:t>
            </a:r>
            <a:r>
              <a:rPr lang="en-AU" sz="3200" dirty="0"/>
              <a:t> is at P</a:t>
            </a:r>
            <a:r>
              <a:rPr lang="en-AU" sz="3200" baseline="-25000" dirty="0"/>
              <a:t>1</a:t>
            </a:r>
            <a:r>
              <a:rPr lang="en-AU" sz="3200" dirty="0"/>
              <a:t> then displacement is zero but distance travelled still has a value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1143000"/>
          </a:xfrm>
        </p:spPr>
        <p:txBody>
          <a:bodyPr/>
          <a:lstStyle/>
          <a:p>
            <a:r>
              <a:rPr lang="en-US" dirty="0" smtClean="0"/>
              <a:t>Speed and velocity</a:t>
            </a:r>
            <a:endParaRPr lang="en-AU" dirty="0"/>
          </a:p>
        </p:txBody>
      </p:sp>
      <p:sp>
        <p:nvSpPr>
          <p:cNvPr id="4" name="TextBox 3"/>
          <p:cNvSpPr txBox="1"/>
          <p:nvPr/>
        </p:nvSpPr>
        <p:spPr>
          <a:xfrm>
            <a:off x="179512" y="2924944"/>
            <a:ext cx="6330131" cy="1200329"/>
          </a:xfrm>
          <a:prstGeom prst="rect">
            <a:avLst/>
          </a:prstGeom>
          <a:noFill/>
        </p:spPr>
        <p:txBody>
          <a:bodyPr wrap="none" rtlCol="0">
            <a:spAutoFit/>
          </a:bodyPr>
          <a:lstStyle/>
          <a:p>
            <a:r>
              <a:rPr lang="en-US" dirty="0" smtClean="0"/>
              <a:t>Speed is measured using distance and time</a:t>
            </a:r>
          </a:p>
          <a:p>
            <a:endParaRPr lang="en-US" dirty="0" smtClean="0"/>
          </a:p>
          <a:p>
            <a:r>
              <a:rPr lang="en-US" dirty="0" smtClean="0"/>
              <a:t>Velocity is measured using displacement and time</a:t>
            </a:r>
            <a:endParaRPr lang="en-AU" dirty="0"/>
          </a:p>
        </p:txBody>
      </p:sp>
      <p:graphicFrame>
        <p:nvGraphicFramePr>
          <p:cNvPr id="66562" name="Object 6"/>
          <p:cNvGraphicFramePr>
            <a:graphicFrameLocks noChangeAspect="1"/>
          </p:cNvGraphicFramePr>
          <p:nvPr/>
        </p:nvGraphicFramePr>
        <p:xfrm>
          <a:off x="5424488" y="4149080"/>
          <a:ext cx="3719512" cy="1131887"/>
        </p:xfrm>
        <a:graphic>
          <a:graphicData uri="http://schemas.openxmlformats.org/presentationml/2006/ole">
            <p:oleObj spid="_x0000_s66562" name="Equation" r:id="rId3" imgW="1130040" imgH="431640" progId="Equation.3">
              <p:embed/>
            </p:oleObj>
          </a:graphicData>
        </a:graphic>
      </p:graphicFrame>
      <p:graphicFrame>
        <p:nvGraphicFramePr>
          <p:cNvPr id="66563" name="Object 6"/>
          <p:cNvGraphicFramePr>
            <a:graphicFrameLocks noChangeAspect="1"/>
          </p:cNvGraphicFramePr>
          <p:nvPr/>
        </p:nvGraphicFramePr>
        <p:xfrm>
          <a:off x="5632450" y="2060848"/>
          <a:ext cx="3511550" cy="1131887"/>
        </p:xfrm>
        <a:graphic>
          <a:graphicData uri="http://schemas.openxmlformats.org/presentationml/2006/ole">
            <p:oleObj spid="_x0000_s66563" name="Equation" r:id="rId4" imgW="1066680" imgH="431640" progId="Equation.3">
              <p:embed/>
            </p:oleObj>
          </a:graphicData>
        </a:graphic>
      </p:graphicFrame>
      <p:sp>
        <p:nvSpPr>
          <p:cNvPr id="7" name="TextBox 6"/>
          <p:cNvSpPr txBox="1"/>
          <p:nvPr/>
        </p:nvSpPr>
        <p:spPr>
          <a:xfrm>
            <a:off x="827585" y="5517232"/>
            <a:ext cx="8136904" cy="1200329"/>
          </a:xfrm>
          <a:prstGeom prst="rect">
            <a:avLst/>
          </a:prstGeom>
          <a:noFill/>
        </p:spPr>
        <p:txBody>
          <a:bodyPr wrap="square" rtlCol="0">
            <a:spAutoFit/>
          </a:bodyPr>
          <a:lstStyle/>
          <a:p>
            <a:r>
              <a:rPr lang="en-US" dirty="0" smtClean="0"/>
              <a:t>So speed is a scalar, velocity is a vector</a:t>
            </a:r>
          </a:p>
          <a:p>
            <a:r>
              <a:rPr lang="en-US" dirty="0" smtClean="0"/>
              <a:t>For example 15 km/hour is a scalar. 58.4 m/s in a northerly direction is a velocity and is a vector</a:t>
            </a:r>
            <a:endParaRPr lang="en-A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288" y="188913"/>
            <a:ext cx="7772400" cy="863600"/>
          </a:xfrm>
        </p:spPr>
        <p:txBody>
          <a:bodyPr/>
          <a:lstStyle/>
          <a:p>
            <a:pPr eaLnBrk="1" hangingPunct="1"/>
            <a:r>
              <a:rPr lang="en-AU" sz="3200" dirty="0" smtClean="0"/>
              <a:t>Example - Average velocity </a:t>
            </a:r>
            <a:r>
              <a:rPr lang="en-AU" sz="3200" dirty="0" err="1" smtClean="0"/>
              <a:t>vs</a:t>
            </a:r>
            <a:r>
              <a:rPr lang="en-AU" sz="3200" dirty="0" smtClean="0"/>
              <a:t> speed</a:t>
            </a:r>
          </a:p>
        </p:txBody>
      </p:sp>
      <p:sp>
        <p:nvSpPr>
          <p:cNvPr id="21507" name="Rectangle 3"/>
          <p:cNvSpPr>
            <a:spLocks noChangeArrowheads="1"/>
          </p:cNvSpPr>
          <p:nvPr/>
        </p:nvSpPr>
        <p:spPr bwMode="auto">
          <a:xfrm>
            <a:off x="0" y="2141538"/>
            <a:ext cx="9144000" cy="0"/>
          </a:xfrm>
          <a:prstGeom prst="rect">
            <a:avLst/>
          </a:prstGeom>
          <a:noFill/>
          <a:ln w="9525">
            <a:noFill/>
            <a:miter lim="800000"/>
            <a:headEnd/>
            <a:tailEnd/>
          </a:ln>
        </p:spPr>
        <p:txBody>
          <a:bodyPr>
            <a:spAutoFit/>
          </a:bodyPr>
          <a:lstStyle/>
          <a:p>
            <a:endParaRPr lang="en-AU"/>
          </a:p>
        </p:txBody>
      </p:sp>
      <p:grpSp>
        <p:nvGrpSpPr>
          <p:cNvPr id="21508" name="Group 16"/>
          <p:cNvGrpSpPr>
            <a:grpSpLocks/>
          </p:cNvGrpSpPr>
          <p:nvPr/>
        </p:nvGrpSpPr>
        <p:grpSpPr bwMode="auto">
          <a:xfrm>
            <a:off x="4567238" y="2136775"/>
            <a:ext cx="9525" cy="9525"/>
            <a:chOff x="-3" y="-3"/>
            <a:chExt cx="6" cy="6"/>
          </a:xfrm>
        </p:grpSpPr>
        <p:grpSp>
          <p:nvGrpSpPr>
            <p:cNvPr id="21511" name="Group 14"/>
            <p:cNvGrpSpPr>
              <a:grpSpLocks/>
            </p:cNvGrpSpPr>
            <p:nvPr/>
          </p:nvGrpSpPr>
          <p:grpSpPr bwMode="auto">
            <a:xfrm>
              <a:off x="0" y="0"/>
              <a:ext cx="0" cy="0"/>
              <a:chOff x="0" y="0"/>
              <a:chExt cx="0" cy="0"/>
            </a:xfrm>
          </p:grpSpPr>
          <p:grpSp>
            <p:nvGrpSpPr>
              <p:cNvPr id="21513" name="Group 12"/>
              <p:cNvGrpSpPr>
                <a:grpSpLocks/>
              </p:cNvGrpSpPr>
              <p:nvPr/>
            </p:nvGrpSpPr>
            <p:grpSpPr bwMode="auto">
              <a:xfrm>
                <a:off x="0" y="0"/>
                <a:ext cx="0" cy="0"/>
                <a:chOff x="0" y="0"/>
                <a:chExt cx="0" cy="0"/>
              </a:xfrm>
            </p:grpSpPr>
            <p:sp>
              <p:nvSpPr>
                <p:cNvPr id="21515" name="Rectangle 4"/>
                <p:cNvSpPr>
                  <a:spLocks noChangeArrowheads="1"/>
                </p:cNvSpPr>
                <p:nvPr/>
              </p:nvSpPr>
              <p:spPr bwMode="auto">
                <a:xfrm>
                  <a:off x="0" y="0"/>
                  <a:ext cx="0" cy="0"/>
                </a:xfrm>
                <a:prstGeom prst="rect">
                  <a:avLst/>
                </a:prstGeom>
                <a:noFill/>
                <a:ln w="9525">
                  <a:noFill/>
                  <a:miter lim="800000"/>
                  <a:headEnd/>
                  <a:tailEnd/>
                </a:ln>
              </p:spPr>
              <p:txBody>
                <a:bodyPr>
                  <a:spAutoFit/>
                </a:bodyPr>
                <a:lstStyle/>
                <a:p>
                  <a:endParaRPr lang="en-AU"/>
                </a:p>
              </p:txBody>
            </p:sp>
            <p:sp>
              <p:nvSpPr>
                <p:cNvPr id="21516" name="Rectangle 5"/>
                <p:cNvSpPr>
                  <a:spLocks noChangeArrowheads="1"/>
                </p:cNvSpPr>
                <p:nvPr/>
              </p:nvSpPr>
              <p:spPr bwMode="auto">
                <a:xfrm>
                  <a:off x="0" y="0"/>
                  <a:ext cx="0" cy="0"/>
                </a:xfrm>
                <a:prstGeom prst="rect">
                  <a:avLst/>
                </a:prstGeom>
                <a:noFill/>
                <a:ln w="9525">
                  <a:noFill/>
                  <a:miter lim="800000"/>
                  <a:headEnd/>
                  <a:tailEnd/>
                </a:ln>
              </p:spPr>
              <p:txBody>
                <a:bodyPr>
                  <a:spAutoFit/>
                </a:bodyPr>
                <a:lstStyle/>
                <a:p>
                  <a:endParaRPr lang="en-AU"/>
                </a:p>
              </p:txBody>
            </p:sp>
          </p:grpSp>
          <p:sp>
            <p:nvSpPr>
              <p:cNvPr id="21514" name="Rectangle 13"/>
              <p:cNvSpPr>
                <a:spLocks noChangeArrowheads="1"/>
              </p:cNvSpPr>
              <p:nvPr/>
            </p:nvSpPr>
            <p:spPr bwMode="auto">
              <a:xfrm>
                <a:off x="0" y="0"/>
                <a:ext cx="0" cy="0"/>
              </a:xfrm>
              <a:prstGeom prst="rect">
                <a:avLst/>
              </a:prstGeom>
              <a:noFill/>
              <a:ln w="7">
                <a:solidFill>
                  <a:srgbClr val="A0A0A0"/>
                </a:solidFill>
                <a:miter lim="800000"/>
                <a:headEnd/>
                <a:tailEnd/>
              </a:ln>
            </p:spPr>
            <p:txBody>
              <a:bodyPr/>
              <a:lstStyle/>
              <a:p>
                <a:endParaRPr lang="en-AU"/>
              </a:p>
            </p:txBody>
          </p:sp>
        </p:grpSp>
        <p:sp>
          <p:nvSpPr>
            <p:cNvPr id="21512" name="Rectangle 15"/>
            <p:cNvSpPr>
              <a:spLocks noChangeArrowheads="1"/>
            </p:cNvSpPr>
            <p:nvPr/>
          </p:nvSpPr>
          <p:spPr bwMode="auto">
            <a:xfrm>
              <a:off x="-3" y="-3"/>
              <a:ext cx="6" cy="6"/>
            </a:xfrm>
            <a:prstGeom prst="rect">
              <a:avLst/>
            </a:prstGeom>
            <a:noFill/>
            <a:ln w="9525">
              <a:solidFill>
                <a:srgbClr val="A0A0A0"/>
              </a:solidFill>
              <a:miter lim="800000"/>
              <a:headEnd/>
              <a:tailEnd/>
            </a:ln>
          </p:spPr>
          <p:txBody>
            <a:bodyPr/>
            <a:lstStyle/>
            <a:p>
              <a:endParaRPr lang="en-AU"/>
            </a:p>
          </p:txBody>
        </p:sp>
      </p:grpSp>
      <p:pic>
        <p:nvPicPr>
          <p:cNvPr id="21509" name="Picture 7" descr="biophoto_Thorpe"/>
          <p:cNvPicPr>
            <a:picLocks noChangeAspect="1" noChangeArrowheads="1"/>
          </p:cNvPicPr>
          <p:nvPr/>
        </p:nvPicPr>
        <p:blipFill>
          <a:blip r:embed="rId3" cstate="print"/>
          <a:srcRect/>
          <a:stretch>
            <a:fillRect/>
          </a:stretch>
        </p:blipFill>
        <p:spPr bwMode="auto">
          <a:xfrm>
            <a:off x="323850" y="1052513"/>
            <a:ext cx="3440113" cy="4968875"/>
          </a:xfrm>
          <a:prstGeom prst="rect">
            <a:avLst/>
          </a:prstGeom>
          <a:noFill/>
          <a:ln w="9525">
            <a:noFill/>
            <a:miter lim="800000"/>
            <a:headEnd/>
            <a:tailEnd/>
          </a:ln>
        </p:spPr>
      </p:pic>
      <p:sp>
        <p:nvSpPr>
          <p:cNvPr id="21510" name="Text Box 18"/>
          <p:cNvSpPr txBox="1">
            <a:spLocks noChangeArrowheads="1"/>
          </p:cNvSpPr>
          <p:nvPr/>
        </p:nvSpPr>
        <p:spPr bwMode="auto">
          <a:xfrm>
            <a:off x="3924300" y="981075"/>
            <a:ext cx="4800600" cy="5146024"/>
          </a:xfrm>
          <a:prstGeom prst="rect">
            <a:avLst/>
          </a:prstGeom>
          <a:noFill/>
          <a:ln w="9525">
            <a:noFill/>
            <a:miter lim="800000"/>
            <a:headEnd/>
            <a:tailEnd/>
          </a:ln>
        </p:spPr>
        <p:txBody>
          <a:bodyPr>
            <a:spAutoFit/>
          </a:bodyPr>
          <a:lstStyle/>
          <a:p>
            <a:pPr eaLnBrk="0" hangingPunct="0">
              <a:spcBef>
                <a:spcPct val="30000"/>
              </a:spcBef>
            </a:pPr>
            <a:r>
              <a:rPr lang="en-AU" dirty="0"/>
              <a:t> Ian Thorpe’s personal best for 100 m freestyle in a 50 m pool in 2001 was 48.81 seconds. </a:t>
            </a:r>
          </a:p>
          <a:p>
            <a:pPr eaLnBrk="0" hangingPunct="0">
              <a:spcBef>
                <a:spcPct val="30000"/>
              </a:spcBef>
            </a:pPr>
            <a:endParaRPr lang="en-AU" dirty="0"/>
          </a:p>
          <a:p>
            <a:pPr eaLnBrk="0" hangingPunct="0">
              <a:spcBef>
                <a:spcPct val="30000"/>
              </a:spcBef>
            </a:pPr>
            <a:r>
              <a:rPr lang="en-AU" dirty="0"/>
              <a:t>His average SPEED would have been 2.05 m/s </a:t>
            </a:r>
          </a:p>
          <a:p>
            <a:pPr eaLnBrk="0" hangingPunct="0">
              <a:spcBef>
                <a:spcPct val="30000"/>
              </a:spcBef>
            </a:pPr>
            <a:endParaRPr lang="en-AU" dirty="0"/>
          </a:p>
          <a:p>
            <a:pPr eaLnBrk="0" hangingPunct="0">
              <a:spcBef>
                <a:spcPct val="30000"/>
              </a:spcBef>
            </a:pPr>
            <a:r>
              <a:rPr lang="en-AU" dirty="0"/>
              <a:t>His average velocity however is zero m/s!</a:t>
            </a:r>
          </a:p>
          <a:p>
            <a:pPr eaLnBrk="0" hangingPunct="0">
              <a:spcBef>
                <a:spcPct val="30000"/>
              </a:spcBef>
            </a:pPr>
            <a:endParaRPr lang="en-AU" sz="3200" dirty="0"/>
          </a:p>
          <a:p>
            <a:pPr>
              <a:spcBef>
                <a:spcPct val="50000"/>
              </a:spcBef>
            </a:pPr>
            <a:endParaRPr lang="en-AU"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539750" y="260350"/>
            <a:ext cx="7772400" cy="1143000"/>
          </a:xfrm>
        </p:spPr>
        <p:txBody>
          <a:bodyPr/>
          <a:lstStyle/>
          <a:p>
            <a:pPr eaLnBrk="1" hangingPunct="1"/>
            <a:r>
              <a:rPr lang="en-AU" u="sng" smtClean="0">
                <a:solidFill>
                  <a:srgbClr val="000066"/>
                </a:solidFill>
              </a:rPr>
              <a:t>Average velocity</a:t>
            </a:r>
          </a:p>
        </p:txBody>
      </p:sp>
      <p:pic>
        <p:nvPicPr>
          <p:cNvPr id="3076" name="Picture 5" descr="02_01"/>
          <p:cNvPicPr>
            <a:picLocks noChangeAspect="1" noChangeArrowheads="1"/>
          </p:cNvPicPr>
          <p:nvPr/>
        </p:nvPicPr>
        <p:blipFill>
          <a:blip r:embed="rId4" cstate="print"/>
          <a:srcRect/>
          <a:stretch>
            <a:fillRect/>
          </a:stretch>
        </p:blipFill>
        <p:spPr bwMode="auto">
          <a:xfrm>
            <a:off x="127000" y="1828800"/>
            <a:ext cx="8890000" cy="1943100"/>
          </a:xfrm>
          <a:prstGeom prst="rect">
            <a:avLst/>
          </a:prstGeom>
          <a:noFill/>
          <a:ln w="9525">
            <a:noFill/>
            <a:miter lim="800000"/>
            <a:headEnd/>
            <a:tailEnd/>
          </a:ln>
        </p:spPr>
      </p:pic>
      <p:sp>
        <p:nvSpPr>
          <p:cNvPr id="3077" name="Rectangle 7"/>
          <p:cNvSpPr>
            <a:spLocks noChangeArrowheads="1"/>
          </p:cNvSpPr>
          <p:nvPr/>
        </p:nvSpPr>
        <p:spPr bwMode="auto">
          <a:xfrm>
            <a:off x="3981450" y="3205163"/>
            <a:ext cx="9144000" cy="0"/>
          </a:xfrm>
          <a:prstGeom prst="rect">
            <a:avLst/>
          </a:prstGeom>
          <a:noFill/>
          <a:ln w="9525">
            <a:noFill/>
            <a:miter lim="800000"/>
            <a:headEnd/>
            <a:tailEnd/>
          </a:ln>
        </p:spPr>
        <p:txBody>
          <a:bodyPr>
            <a:spAutoFit/>
          </a:bodyPr>
          <a:lstStyle/>
          <a:p>
            <a:endParaRPr lang="en-AU"/>
          </a:p>
        </p:txBody>
      </p:sp>
      <p:graphicFrame>
        <p:nvGraphicFramePr>
          <p:cNvPr id="3074" name="Object 6"/>
          <p:cNvGraphicFramePr>
            <a:graphicFrameLocks noChangeAspect="1"/>
          </p:cNvGraphicFramePr>
          <p:nvPr/>
        </p:nvGraphicFramePr>
        <p:xfrm>
          <a:off x="2699792" y="5235934"/>
          <a:ext cx="3888333" cy="1164865"/>
        </p:xfrm>
        <a:graphic>
          <a:graphicData uri="http://schemas.openxmlformats.org/presentationml/2006/ole">
            <p:oleObj spid="_x0000_s3074" r:id="rId5" imgW="1180588" imgH="444307" progId="Equation.3">
              <p:embed/>
            </p:oleObj>
          </a:graphicData>
        </a:graphic>
      </p:graphicFrame>
      <p:sp>
        <p:nvSpPr>
          <p:cNvPr id="3078" name="Text Box 8"/>
          <p:cNvSpPr txBox="1">
            <a:spLocks noChangeArrowheads="1"/>
          </p:cNvSpPr>
          <p:nvPr/>
        </p:nvSpPr>
        <p:spPr bwMode="auto">
          <a:xfrm>
            <a:off x="457200" y="4343400"/>
            <a:ext cx="9144000" cy="946150"/>
          </a:xfrm>
          <a:prstGeom prst="rect">
            <a:avLst/>
          </a:prstGeom>
          <a:noFill/>
          <a:ln w="9525">
            <a:noFill/>
            <a:miter lim="800000"/>
            <a:headEnd/>
            <a:tailEnd/>
          </a:ln>
        </p:spPr>
        <p:txBody>
          <a:bodyPr>
            <a:spAutoFit/>
          </a:bodyPr>
          <a:lstStyle/>
          <a:p>
            <a:pPr>
              <a:spcBef>
                <a:spcPct val="50000"/>
              </a:spcBef>
            </a:pPr>
            <a:r>
              <a:rPr lang="en-AU" sz="2800"/>
              <a:t>Average velocity is the displacement divided by the time interval</a:t>
            </a:r>
          </a:p>
        </p:txBody>
      </p:sp>
      <p:sp>
        <p:nvSpPr>
          <p:cNvPr id="3079" name="TextBox 6"/>
          <p:cNvSpPr txBox="1">
            <a:spLocks noChangeArrowheads="1"/>
          </p:cNvSpPr>
          <p:nvPr/>
        </p:nvSpPr>
        <p:spPr bwMode="auto">
          <a:xfrm>
            <a:off x="6804248" y="5589240"/>
            <a:ext cx="2160587" cy="461665"/>
          </a:xfrm>
          <a:prstGeom prst="rect">
            <a:avLst/>
          </a:prstGeom>
          <a:noFill/>
          <a:ln w="9525">
            <a:noFill/>
            <a:miter lim="800000"/>
            <a:headEnd/>
            <a:tailEnd/>
          </a:ln>
        </p:spPr>
        <p:txBody>
          <a:bodyPr>
            <a:spAutoFit/>
          </a:bodyPr>
          <a:lstStyle/>
          <a:p>
            <a:r>
              <a:rPr lang="en-AU" dirty="0" smtClean="0"/>
              <a:t>Units m/s</a:t>
            </a:r>
            <a:endParaRPr lang="en-A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1640</TotalTime>
  <Words>3059</Words>
  <Application>Microsoft Office PowerPoint</Application>
  <PresentationFormat>On-screen Show (4:3)</PresentationFormat>
  <Paragraphs>261</Paragraphs>
  <Slides>32</Slides>
  <Notes>31</Notes>
  <HiddenSlides>0</HiddenSlides>
  <MMClips>3</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5" baseType="lpstr">
      <vt:lpstr>Default Design</vt:lpstr>
      <vt:lpstr>Equation</vt:lpstr>
      <vt:lpstr>Microsoft Equation 3.0</vt:lpstr>
      <vt:lpstr>Motion in a straight line</vt:lpstr>
      <vt:lpstr>Slide 2</vt:lpstr>
      <vt:lpstr> Review</vt:lpstr>
      <vt:lpstr>Example- Adding vectors</vt:lpstr>
      <vt:lpstr>Example- Adding vectors (cont)</vt:lpstr>
      <vt:lpstr>Distance scalar Displacement is a vector </vt:lpstr>
      <vt:lpstr>Speed and velocity</vt:lpstr>
      <vt:lpstr>Example - Average velocity vs speed</vt:lpstr>
      <vt:lpstr>Average velocity</vt:lpstr>
      <vt:lpstr>Slide 10</vt:lpstr>
      <vt:lpstr>Average velocity from displacement graph</vt:lpstr>
      <vt:lpstr>Example - Average speed</vt:lpstr>
      <vt:lpstr>Instantaneous velocity</vt:lpstr>
      <vt:lpstr>Slide 14</vt:lpstr>
      <vt:lpstr>Example 2.1Average and Instantaneous velocity (cont)</vt:lpstr>
      <vt:lpstr>Example 2.1Average and Instantaneous velocity (cont)</vt:lpstr>
      <vt:lpstr>Instantaneous velocity from a graph</vt:lpstr>
      <vt:lpstr>Average acceleration</vt:lpstr>
      <vt:lpstr>Slide 19</vt:lpstr>
      <vt:lpstr>Slide 20</vt:lpstr>
      <vt:lpstr>Slide 21</vt:lpstr>
      <vt:lpstr>Instantaneous acceleration</vt:lpstr>
      <vt:lpstr>Example2.3- Instantaneous acceleration</vt:lpstr>
      <vt:lpstr>Example 2.3 Instantaneous acceleration (cont)</vt:lpstr>
      <vt:lpstr>Example 2.3 Instantaneous acceleration (cont)</vt:lpstr>
      <vt:lpstr>Instantaneous acceleration from a graph</vt:lpstr>
      <vt:lpstr>Review: What does the displacement time graph look like?</vt:lpstr>
      <vt:lpstr>Review: What does the velocity time graph look like?</vt:lpstr>
      <vt:lpstr>Example: A dizzy turkey</vt:lpstr>
      <vt:lpstr>Lets look at an object falling from afar.</vt:lpstr>
      <vt:lpstr>However around the surface of the Earth the acceleration is fairly constant so a velocity time graph is a straight line.</vt:lpstr>
      <vt:lpstr>Remember…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436</cp:revision>
  <dcterms:created xsi:type="dcterms:W3CDTF">1601-01-01T00:00:00Z</dcterms:created>
  <dcterms:modified xsi:type="dcterms:W3CDTF">2012-02-23T02:29:27Z</dcterms:modified>
</cp:coreProperties>
</file>