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79" r:id="rId2"/>
    <p:sldId id="316" r:id="rId3"/>
    <p:sldId id="260" r:id="rId4"/>
    <p:sldId id="345" r:id="rId5"/>
    <p:sldId id="347" r:id="rId6"/>
    <p:sldId id="344" r:id="rId7"/>
    <p:sldId id="329" r:id="rId8"/>
    <p:sldId id="342" r:id="rId9"/>
    <p:sldId id="330" r:id="rId10"/>
    <p:sldId id="331" r:id="rId11"/>
    <p:sldId id="292" r:id="rId12"/>
    <p:sldId id="333" r:id="rId13"/>
    <p:sldId id="334" r:id="rId14"/>
    <p:sldId id="336" r:id="rId15"/>
    <p:sldId id="337" r:id="rId16"/>
    <p:sldId id="338" r:id="rId17"/>
    <p:sldId id="322" r:id="rId18"/>
    <p:sldId id="323" r:id="rId19"/>
    <p:sldId id="324" r:id="rId20"/>
    <p:sldId id="325" r:id="rId21"/>
    <p:sldId id="320" r:id="rId22"/>
    <p:sldId id="321" r:id="rId23"/>
    <p:sldId id="339" r:id="rId24"/>
    <p:sldId id="340" r:id="rId25"/>
    <p:sldId id="311" r:id="rId26"/>
    <p:sldId id="312" r:id="rId27"/>
    <p:sldId id="313" r:id="rId28"/>
    <p:sldId id="310" r:id="rId29"/>
    <p:sldId id="315" r:id="rId30"/>
    <p:sldId id="304" r:id="rId31"/>
    <p:sldId id="305" r:id="rId32"/>
    <p:sldId id="306" r:id="rId33"/>
    <p:sldId id="346" r:id="rId34"/>
    <p:sldId id="307" r:id="rId35"/>
    <p:sldId id="308" r:id="rId36"/>
    <p:sldId id="348" r:id="rId37"/>
    <p:sldId id="349" r:id="rId38"/>
    <p:sldId id="350" r:id="rId39"/>
    <p:sldId id="351" r:id="rId40"/>
    <p:sldId id="352" r:id="rId41"/>
    <p:sldId id="353" r:id="rId42"/>
    <p:sldId id="343" r:id="rId4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CC"/>
    <a:srgbClr val="CCFFFF"/>
    <a:srgbClr val="FFFF99"/>
    <a:srgbClr val="000066"/>
    <a:srgbClr val="000099"/>
    <a:srgbClr val="33CC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8457" autoAdjust="0"/>
  </p:normalViewPr>
  <p:slideViewPr>
    <p:cSldViewPr>
      <p:cViewPr varScale="1">
        <p:scale>
          <a:sx n="116" d="100"/>
          <a:sy n="116" d="100"/>
        </p:scale>
        <p:origin x="-14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AU"/>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AU"/>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244F537-C94F-401B-AADB-BDA9F3AA4877}" type="slidenum">
              <a:rPr lang="en-AU"/>
              <a:pPr>
                <a:defRPr/>
              </a:pPr>
              <a:t>‹#›</a:t>
            </a:fld>
            <a:endParaRPr lang="en-A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AU"/>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AU"/>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F4B559C-8118-43FA-B73A-34BF7A7A4E44}" type="slidenum">
              <a:rPr lang="en-AU"/>
              <a:pPr>
                <a:defRPr/>
              </a:pPr>
              <a:t>‹#›</a:t>
            </a:fld>
            <a:endParaRPr lang="en-A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A74B8DE-EFA6-4BAA-B753-AAEDC6ED2966}" type="slidenum">
              <a:rPr lang="en-AU" smtClean="0"/>
              <a:pPr/>
              <a:t>1</a:t>
            </a:fld>
            <a:endParaRPr lang="en-AU"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AU" smtClean="0"/>
              <a:t>Today we are going to continue our look at motion along a straight line</a:t>
            </a:r>
          </a:p>
          <a:p>
            <a:endParaRPr lang="en-AU" smtClean="0"/>
          </a:p>
          <a:p>
            <a:r>
              <a:rPr lang="en-AU" smtClean="0"/>
              <a:t>, deriving a few equations that are very useful when analysing motion with constant acceleration. </a:t>
            </a:r>
          </a:p>
          <a:p>
            <a:endParaRPr lang="en-AU" smtClean="0"/>
          </a:p>
          <a:p>
            <a:r>
              <a:rPr lang="en-AU" smtClean="0"/>
              <a:t> We’ll also look at freely falling bodies and get into some example problems. The important thing to remember is that these equations apply to motion with CONSTANT acceleration. We will be dealing with instantaneous velocity and accen in all these derivations. </a:t>
            </a:r>
          </a:p>
          <a:p>
            <a:endParaRPr lang="en-A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DD93BC1-C7EC-4012-80E9-4CEAB1710441}" type="slidenum">
              <a:rPr lang="en-AU" smtClean="0"/>
              <a:pPr/>
              <a:t>13</a:t>
            </a:fld>
            <a:endParaRPr lang="en-AU"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AU" smtClean="0"/>
              <a:t>On a v-t graph straight line for an object falling- constant acceleration…….v0 is initial velocity…    v is the velocity at any time….</a:t>
            </a:r>
          </a:p>
          <a:p>
            <a:endParaRPr lang="en-AU" smtClean="0"/>
          </a:p>
          <a:p>
            <a:r>
              <a:rPr lang="en-AU" smtClean="0"/>
              <a:t>This graph shows where the first equation of motion comes from…..</a:t>
            </a:r>
          </a:p>
          <a:p>
            <a:r>
              <a:rPr lang="en-AU" smtClean="0"/>
              <a:t>The velocity at any final time t is equal to v0 – the initial velocity +at  (reversing a=v/t)</a:t>
            </a:r>
          </a:p>
          <a:p>
            <a:endParaRPr lang="en-AU" smtClean="0"/>
          </a:p>
          <a:p>
            <a:r>
              <a:rPr lang="en-AU" smtClean="0"/>
              <a:t>The difference between v0 and v is the distance a t on the graph (change in velocity = accn times time since accn = dv/dt). </a:t>
            </a:r>
          </a:p>
          <a:p>
            <a:endParaRPr lang="en-AU" smtClean="0"/>
          </a:p>
          <a:p>
            <a:r>
              <a:rPr lang="en-AU" smtClean="0"/>
              <a:t>Can rearrange equation y=mb+b</a:t>
            </a:r>
          </a:p>
          <a:p>
            <a:endParaRPr lang="en-A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BA97BA6-E72C-4994-948C-56A874792D45}" type="slidenum">
              <a:rPr lang="en-AU" smtClean="0"/>
              <a:pPr/>
              <a:t>14</a:t>
            </a:fld>
            <a:endParaRPr lang="en-AU"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AU" smtClean="0"/>
              <a:t>Draw graphs on board…students can fill in….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25ED4E71-B83D-40BF-8036-69F54D98590C}" type="slidenum">
              <a:rPr lang="en-AU" smtClean="0"/>
              <a:pPr/>
              <a:t>15</a:t>
            </a:fld>
            <a:endParaRPr lang="en-AU"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AU" smtClean="0"/>
              <a:t>This ball has constant acceleration….</a:t>
            </a:r>
          </a:p>
          <a:p>
            <a:r>
              <a:rPr lang="en-AU" smtClean="0"/>
              <a:t>Draw x-t graph</a:t>
            </a:r>
          </a:p>
          <a:p>
            <a:r>
              <a:rPr lang="en-AU" smtClean="0"/>
              <a:t>V-t graph</a:t>
            </a:r>
          </a:p>
          <a:p>
            <a:r>
              <a:rPr lang="en-AU" smtClean="0"/>
              <a:t>And A-t graph</a:t>
            </a:r>
          </a:p>
          <a:p>
            <a:r>
              <a:rPr lang="en-AU" smtClean="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C421A95-23F7-4342-86BB-03182CF9F001}" type="slidenum">
              <a:rPr lang="en-AU" smtClean="0"/>
              <a:pPr/>
              <a:t>16</a:t>
            </a:fld>
            <a:endParaRPr lang="en-AU"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40DBA00-656B-4335-9936-A95F9FAF95E0}" type="slidenum">
              <a:rPr lang="en-AU" smtClean="0"/>
              <a:pPr/>
              <a:t>17</a:t>
            </a:fld>
            <a:endParaRPr lang="en-AU"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AU" b="1" smtClean="0"/>
              <a:t>Lets do some examples……</a:t>
            </a:r>
          </a:p>
          <a:p>
            <a:endParaRPr lang="en-AU" b="1"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DD8F25F7-79F8-49AC-A1B7-E437891384E7}" type="slidenum">
              <a:rPr lang="en-AU" smtClean="0"/>
              <a:pPr/>
              <a:t>18</a:t>
            </a:fld>
            <a:endParaRPr lang="en-AU"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AU" b="1"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2790699-EC8C-4E8D-A843-5C06F384D67F}" type="slidenum">
              <a:rPr lang="en-AU" smtClean="0"/>
              <a:pPr/>
              <a:t>19</a:t>
            </a:fld>
            <a:endParaRPr lang="en-AU"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6B733A6-0593-43AA-A30E-FEDD0A10EF7C}" type="slidenum">
              <a:rPr lang="en-AU" smtClean="0"/>
              <a:pPr/>
              <a:t>20</a:t>
            </a:fld>
            <a:endParaRPr lang="en-AU"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AU" smtClean="0"/>
              <a:t>Now what about the case for a freely falling body ? What is a freely falling body ? We say that a freely falling body is one falling under the influence of the earth’s gravitational attraction. Here we ignore air friction. Galileo suggested that a body should fall with a downward acceleration that is constant and independent of its </a:t>
            </a:r>
            <a:r>
              <a:rPr lang="en-US" smtClean="0"/>
              <a:t>mass</a:t>
            </a:r>
            <a:r>
              <a:rPr lang="en-AU" smtClean="0"/>
              <a:t>.  This has been shown to be correct and indeed the value for this acceleration has been calculated (Newton’s F=Gm1m2/r squared and F=ma) and measured. The constant acceleration of a freely falling body is called the acceleration due to gravity, g, and has a value of about 9.8 m/s</a:t>
            </a:r>
            <a:r>
              <a:rPr lang="en-AU" baseline="30000" smtClean="0"/>
              <a:t>2</a:t>
            </a:r>
            <a:r>
              <a:rPr lang="en-AU" smtClean="0"/>
              <a:t> at or near the earth’s surface.</a:t>
            </a:r>
          </a:p>
          <a:p>
            <a:r>
              <a:rPr lang="en-AU" smtClean="0"/>
              <a:t>G for sun is 270 m/s squared, moon, 1.6</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5E130CD-E3EB-4D7A-A60E-1FE6AA8A201E}" type="slidenum">
              <a:rPr lang="en-AU" smtClean="0"/>
              <a:pPr/>
              <a:t>21</a:t>
            </a:fld>
            <a:endParaRPr lang="en-AU"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1F964C3-58C8-4147-8CCF-D4968ADBCD09}" type="slidenum">
              <a:rPr lang="en-AU" smtClean="0"/>
              <a:pPr/>
              <a:t>22</a:t>
            </a:fld>
            <a:endParaRPr lang="en-AU"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3B86BF6-F224-4D4B-927F-06713DE6A8D7}" type="slidenum">
              <a:rPr lang="en-AU" smtClean="0"/>
              <a:pPr/>
              <a:t>2</a:t>
            </a:fld>
            <a:endParaRPr lang="en-AU"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B44CA79-7792-447E-811D-27A50FF80093}" type="slidenum">
              <a:rPr lang="en-AU" smtClean="0"/>
              <a:pPr/>
              <a:t>23</a:t>
            </a:fld>
            <a:endParaRPr lang="en-AU"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B32458A-44D2-4336-A44D-3D16F4F318A9}" type="slidenum">
              <a:rPr lang="en-AU" smtClean="0"/>
              <a:pPr/>
              <a:t>24</a:t>
            </a:fld>
            <a:endParaRPr lang="en-AU"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0A58BDA9-62C0-45A2-BAA3-0C16623872AF}" type="slidenum">
              <a:rPr lang="en-AU" smtClean="0"/>
              <a:pPr/>
              <a:t>25</a:t>
            </a:fld>
            <a:endParaRPr lang="en-AU"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8306453-5FAA-446A-833A-943F283C9451}" type="slidenum">
              <a:rPr lang="en-AU" smtClean="0"/>
              <a:pPr/>
              <a:t>26</a:t>
            </a:fld>
            <a:endParaRPr lang="en-AU"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AU" smtClean="0"/>
              <a:t>Space station travelling at  27 700 km/h</a:t>
            </a: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12671F9-9D00-4932-86D7-E9EF81A16B98}" type="slidenum">
              <a:rPr lang="en-AU" smtClean="0"/>
              <a:pPr/>
              <a:t>27</a:t>
            </a:fld>
            <a:endParaRPr lang="en-AU"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9410A06-68D6-43B7-958A-8D53E60A343B}" type="slidenum">
              <a:rPr lang="en-AU" smtClean="0"/>
              <a:pPr/>
              <a:t>28</a:t>
            </a:fld>
            <a:endParaRPr lang="en-AU"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0E129A7-69B1-4B24-913D-06901D81C98C}" type="slidenum">
              <a:rPr lang="en-AU" smtClean="0"/>
              <a:pPr/>
              <a:t>29</a:t>
            </a:fld>
            <a:endParaRPr lang="en-AU"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92D5268C-E774-48C8-B1D3-445CE1B521B1}" type="slidenum">
              <a:rPr lang="en-AU" smtClean="0"/>
              <a:pPr/>
              <a:t>30</a:t>
            </a:fld>
            <a:endParaRPr lang="en-AU"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95755066-1FAD-4341-92D7-EE4B1BBE842F}" type="slidenum">
              <a:rPr lang="en-AU" smtClean="0"/>
              <a:pPr/>
              <a:t>31</a:t>
            </a:fld>
            <a:endParaRPr lang="en-AU"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17D34FBF-CC71-4181-9EB9-3CB8C21D4E0A}" type="slidenum">
              <a:rPr lang="en-AU" smtClean="0"/>
              <a:pPr/>
              <a:t>32</a:t>
            </a:fld>
            <a:endParaRPr lang="en-AU"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2CAA67C-04CF-412E-BFDD-F861F2043BFE}" type="slidenum">
              <a:rPr lang="en-AU" smtClean="0"/>
              <a:pPr/>
              <a:t>3</a:t>
            </a:fld>
            <a:endParaRPr lang="en-AU"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AU" smtClean="0"/>
              <a:t>Last lecture we looked at motion in a straight line. We learnt :</a:t>
            </a:r>
          </a:p>
          <a:p>
            <a:r>
              <a:rPr lang="en-AU" smtClean="0"/>
              <a:t>Definition of average velocity – delta v/delta t</a:t>
            </a:r>
          </a:p>
          <a:p>
            <a:r>
              <a:rPr lang="en-AU" smtClean="0"/>
              <a:t>Definition of instantaneous velocity – the above as delta t goes to zero</a:t>
            </a:r>
          </a:p>
          <a:p>
            <a:r>
              <a:rPr lang="en-AU" smtClean="0"/>
              <a:t>Definition of average acceleration – delta v/delta t</a:t>
            </a:r>
          </a:p>
          <a:p>
            <a:r>
              <a:rPr lang="en-AU" smtClean="0"/>
              <a:t>Definition of instantaneous acceleration – the above as delta t goes to zero</a:t>
            </a:r>
          </a:p>
          <a:p>
            <a:r>
              <a:rPr lang="en-AU" smtClean="0"/>
              <a:t>How to find the above from the appropriate graph – ave vel = slope of x/t graph, inst v = slope of tangent of the x/t graph at that point, similar for accn</a:t>
            </a:r>
          </a:p>
          <a:p>
            <a:r>
              <a:rPr lang="en-AU" smtClean="0"/>
              <a:t>How to solve problems using these quantities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6440DCE-95F7-4127-A024-9DDEBDE46327}" type="slidenum">
              <a:rPr lang="en-AU" smtClean="0"/>
              <a:pPr/>
              <a:t>34</a:t>
            </a:fld>
            <a:endParaRPr lang="en-AU"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DE4F0B4E-D2A5-4778-AF3C-18D919C22E3E}" type="slidenum">
              <a:rPr lang="en-AU" smtClean="0"/>
              <a:pPr/>
              <a:t>35</a:t>
            </a:fld>
            <a:endParaRPr lang="en-AU"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DBBDD0AC-4F60-4974-938E-D92303226D5A}" type="slidenum">
              <a:rPr lang="en-AU" smtClean="0"/>
              <a:pPr/>
              <a:t>36</a:t>
            </a:fld>
            <a:endParaRPr lang="en-AU"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spcBef>
                <a:spcPct val="50000"/>
              </a:spcBef>
            </a:pPr>
            <a:r>
              <a:rPr lang="en-AU" smtClean="0"/>
              <a:t>A one-euro coin is dropped from the Leaning Tower of Pisa. It starts from rest and falls freely. Compute its position and velocity after 1.0 and 2.0 s</a:t>
            </a:r>
          </a:p>
          <a:p>
            <a:endParaRPr lang="en-AU" b="1"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B850B25-F262-47A9-AA70-9D6BA4D1DA9F}" type="slidenum">
              <a:rPr lang="en-AU" smtClean="0"/>
              <a:pPr/>
              <a:t>37</a:t>
            </a:fld>
            <a:endParaRPr lang="en-AU"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A6C563F-FEAC-4EF6-A392-9BCB516475D4}" type="slidenum">
              <a:rPr lang="en-AU" smtClean="0"/>
              <a:pPr/>
              <a:t>38</a:t>
            </a:fld>
            <a:endParaRPr lang="en-AU"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2B6B351-1FC4-4CD6-BE1F-6DEEFF8034DB}" type="slidenum">
              <a:rPr lang="en-AU" smtClean="0"/>
              <a:pPr/>
              <a:t>39</a:t>
            </a:fld>
            <a:endParaRPr lang="en-AU"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AU" smtClean="0"/>
              <a:t>The position equation is …</a:t>
            </a:r>
          </a:p>
          <a:p>
            <a:r>
              <a:rPr lang="en-AU" smtClean="0"/>
              <a:t>And the velocity equation is…</a:t>
            </a:r>
          </a:p>
          <a:p>
            <a:endParaRPr lang="en-AU"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AC082D-B16D-4718-BC8F-041F18DD6EA2}" type="slidenum">
              <a:rPr lang="en-AU" smtClean="0"/>
              <a:pPr/>
              <a:t>40</a:t>
            </a:fld>
            <a:endParaRPr lang="en-AU"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235EDBF-6B84-4237-B63A-728340772C15}" type="slidenum">
              <a:rPr lang="en-AU" smtClean="0"/>
              <a:pPr/>
              <a:t>41</a:t>
            </a:fld>
            <a:endParaRPr lang="en-AU"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963972B-6247-436A-B96A-D50774926718}" type="slidenum">
              <a:rPr lang="en-AU" smtClean="0"/>
              <a:pPr/>
              <a:t>42</a:t>
            </a:fld>
            <a:endParaRPr lang="en-AU"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BD0FE4D-9C8D-45A6-8E96-941F4A27B52F}" type="slidenum">
              <a:rPr lang="en-AU" smtClean="0"/>
              <a:pPr/>
              <a:t>7</a:t>
            </a:fld>
            <a:endParaRPr lang="en-AU"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AU" smtClean="0"/>
              <a:t>Another way of deriving the first equation of motion is to simply use the average acceleration equation….and let t1=0…which is what it often is anyway….</a:t>
            </a:r>
          </a:p>
          <a:p>
            <a:endParaRPr lang="en-AU" smtClean="0"/>
          </a:p>
          <a:p>
            <a:r>
              <a:rPr lang="en-AU" smtClean="0"/>
              <a:t>@Talking of things falling……  Return…..</a:t>
            </a:r>
          </a:p>
          <a:p>
            <a:endParaRPr lang="en-A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FABAE6E-174F-4EA0-A12E-09B55E087BF7}" type="slidenum">
              <a:rPr lang="en-AU" smtClean="0"/>
              <a:pPr/>
              <a:t>8</a:t>
            </a:fld>
            <a:endParaRPr lang="en-AU"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AU" smtClean="0"/>
              <a:t>A velocity-time graph or v-t graph or velocity vs time graph for straight-line motion with constant +ve accn has a constant slope. Remember we said that the accn was equal to the slope of the tangent of the v-t line. Since accn is constant then the slope of the v-t curve must be constant and we get this sort of diagram.</a:t>
            </a:r>
          </a:p>
          <a:p>
            <a:r>
              <a:rPr lang="en-AU" smtClean="0"/>
              <a:t>Now let’s look at the simplest derivation ….one for finding final velocity. We can do this in two ways. I’ll start by looking at this overhead of velocity vs time. We start with velocity v0. What is the velocity at a later time t ? Well we have a straight-line graph. What is the equation for this ? Y=mx+c, where m is the gradient, c is the intercept. What is the gradient ? We just said that it was a. What is the intercept ? It is v0 (ie we have decided to chose velocity to be v0 at time t=0). So we have v=v0+at.</a:t>
            </a:r>
          </a:p>
          <a:p>
            <a:r>
              <a:rPr lang="en-AU" smtClean="0"/>
              <a:t>The difference between v0 and v is the distance a t on the graph (change in velocity = accn times time since accn = dv/dt). </a:t>
            </a:r>
          </a:p>
          <a:p>
            <a:r>
              <a:rPr lang="en-AU" smtClean="0"/>
              <a:t>Now let’s derive it numerically to see if we get the same. (see notes)</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EBA8AC70-701A-495C-AB44-6A90C2841461}" type="slidenum">
              <a:rPr lang="en-AU" smtClean="0"/>
              <a:pPr/>
              <a:t>9</a:t>
            </a:fld>
            <a:endParaRPr lang="en-AU"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AU" smtClean="0"/>
              <a:t>Lets look at the origin of the second equation of motion…</a:t>
            </a:r>
          </a:p>
          <a:p>
            <a:r>
              <a:rPr lang="en-AU" smtClean="0"/>
              <a:t>The definition of velocity is delta x /t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02A93A0-9861-4C7C-B035-E97380A2928E}" type="slidenum">
              <a:rPr lang="en-AU" smtClean="0"/>
              <a:pPr/>
              <a:t>10</a:t>
            </a:fld>
            <a:endParaRPr lang="en-AU"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DD840408-EECF-41FB-A647-957E31238F21}" type="slidenum">
              <a:rPr lang="en-AU" smtClean="0"/>
              <a:pPr/>
              <a:t>11</a:t>
            </a:fld>
            <a:endParaRPr lang="en-AU"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AU" smtClean="0"/>
              <a:t>What is the acceleration … on a ball flying up… at the top of its flight….. Falling down to Earth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D1192E2-345B-45F9-A10A-D542AC283689}" type="slidenum">
              <a:rPr lang="en-AU" smtClean="0"/>
              <a:pPr/>
              <a:t>12</a:t>
            </a:fld>
            <a:endParaRPr lang="en-AU"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A76AFC-E49D-4CFA-A77D-6B4AF949DB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00736C-273E-4582-B133-0E388F977C9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DED394-36A2-4F63-AF0F-3BD61357A84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F41BD8B2-C5A3-4F64-8E95-8A23CF6BDEF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140D60B0-B1F9-47EC-90E7-C386E70BBD6C}"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672EFF-8C1B-4625-ABB8-C8CE24F1911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AU"/>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7A0AD96-0B43-4A01-B119-490CF82AD93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042AEE-FAFB-4AE2-A366-7459F817CF7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AF557E-C059-4C1B-A063-8776C78DAC4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07E3163-ADD7-41EB-86CC-4E5D8DD2F5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051F57A-0EA5-4726-B125-C1275B5D940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46755E-6436-42CD-8B57-3B0578E83E3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CF7974D-6DEC-4AB0-BC9F-24A153D0835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DA9C4B-AF8A-483B-B63B-662F0F60A16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EAE5841-8E6B-43D5-B055-B5E8D03D169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55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C8C762A5-687C-4761-9886-05579BBC80F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jpe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oleObject" Target="../embeddings/oleObject2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hyperlink" Target="http://www.physics.utah.edu/~holt/toons/gifted.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ideo" Target="file:///G:\Phys131\2012\PHYS131%20L%201-6\L3%20Falling\Roadrunner%20falling_chunk_2.mpg" TargetMode="External"/><Relationship Id="rId4" Type="http://schemas.openxmlformats.org/officeDocument/2006/relationships/image" Target="../media/image40.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ideo" Target="file:///G:\Phys131\2012\PHYS131%20L%201-6\L3%20Falling\Roadrunner%20fall_chunk_1.mpg" TargetMode="External"/><Relationship Id="rId4" Type="http://schemas.openxmlformats.org/officeDocument/2006/relationships/image" Target="../media/image4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ideo" Target="file:///G:\Phys131\2012\PHYS131%20L%201-6\L3%20Falling\divehighbelgium_chunk_1.mpeg" TargetMode="Externa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oleObject" Target="../embeddings/oleObject32.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49.png"/><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36.bin"/><Relationship Id="rId5" Type="http://schemas.openxmlformats.org/officeDocument/2006/relationships/image" Target="../media/image52.jpeg"/><Relationship Id="rId4" Type="http://schemas.openxmlformats.org/officeDocument/2006/relationships/oleObject" Target="../embeddings/oleObject35.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5.png"/><Relationship Id="rId5" Type="http://schemas.openxmlformats.org/officeDocument/2006/relationships/image" Target="../media/image54.jpeg"/><Relationship Id="rId4" Type="http://schemas.openxmlformats.org/officeDocument/2006/relationships/oleObject" Target="../embeddings/oleObject3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ideo" Target="file:///G:\Phys131\2012\PHYS131%20L%201-6\L3%20Falling\apollo16John%20young.jump.mpg" TargetMode="Externa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ideo" Target="file:///G:\Phys131\2012\PHYS131%20L%201-6\L3%20Falling\jumpinggermansworldcup.mpeg" TargetMode="External"/><Relationship Id="rId4" Type="http://schemas.openxmlformats.org/officeDocument/2006/relationships/image" Target="../media/image5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ideo" Target="tree3rd%20story.mpeg" TargetMode="External"/><Relationship Id="rId4" Type="http://schemas.openxmlformats.org/officeDocument/2006/relationships/image" Target="../media/image58.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ideo" Target="file:///G:\Phys131\2012\PHYS131%20L%201-6\L3%20Falling\tree_on_pickup.avi" TargetMode="External"/><Relationship Id="rId4" Type="http://schemas.openxmlformats.org/officeDocument/2006/relationships/image" Target="../media/image5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ideo" Target="file:///G:\Phys131\2012\PHYS131%20L%201-6\L3%20Falling\helicopter_crash.wmv" TargetMode="External"/><Relationship Id="rId4" Type="http://schemas.openxmlformats.org/officeDocument/2006/relationships/image" Target="../media/image60.jpeg"/></Relationships>
</file>

<file path=ppt/slides/_rels/slide33.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12.xml"/><Relationship Id="rId5" Type="http://schemas.openxmlformats.org/officeDocument/2006/relationships/image" Target="../media/image64.jpeg"/><Relationship Id="rId4" Type="http://schemas.openxmlformats.org/officeDocument/2006/relationships/image" Target="../media/image63.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oleObject" Target="../embeddings/oleObject39.bin"/><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oleObject" Target="../embeddings/oleObject38.bin"/><Relationship Id="rId5" Type="http://schemas.openxmlformats.org/officeDocument/2006/relationships/image" Target="../media/image68.jpeg"/><Relationship Id="rId4" Type="http://schemas.openxmlformats.org/officeDocument/2006/relationships/image" Target="../media/image6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40.bin"/><Relationship Id="rId4" Type="http://schemas.openxmlformats.org/officeDocument/2006/relationships/image" Target="../media/image70.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5.xml"/><Relationship Id="rId1" Type="http://schemas.openxmlformats.org/officeDocument/2006/relationships/vmlDrawing" Target="../drawings/vmlDrawing18.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image" Target="../media/image73.gi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73.gif"/><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vmlDrawing" Target="../drawings/vmlDrawing20.vml"/><Relationship Id="rId5" Type="http://schemas.openxmlformats.org/officeDocument/2006/relationships/image" Target="../media/image77.jpeg"/><Relationship Id="rId4" Type="http://schemas.openxmlformats.org/officeDocument/2006/relationships/oleObject" Target="../embeddings/oleObject45.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oleObject" Target="../embeddings/oleObject8.bin"/><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vmlDrawing" Target="../drawings/vmlDrawing21.vml"/><Relationship Id="rId5" Type="http://schemas.openxmlformats.org/officeDocument/2006/relationships/oleObject" Target="../embeddings/oleObject46.bin"/><Relationship Id="rId4" Type="http://schemas.openxmlformats.org/officeDocument/2006/relationships/image" Target="../media/image77.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4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 Id="rId9"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21.bin"/><Relationship Id="rId4" Type="http://schemas.openxmlformats.org/officeDocument/2006/relationships/image" Target="../media/image26.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5" name="Cloud"/>
          <p:cNvSpPr>
            <a:spLocks noChangeAspect="1" noEditPoints="1" noChangeArrowheads="1"/>
          </p:cNvSpPr>
          <p:nvPr/>
        </p:nvSpPr>
        <p:spPr bwMode="auto">
          <a:xfrm>
            <a:off x="0" y="0"/>
            <a:ext cx="5651500" cy="14128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AU"/>
          </a:p>
        </p:txBody>
      </p:sp>
      <p:sp>
        <p:nvSpPr>
          <p:cNvPr id="1028" name="Rectangle 2"/>
          <p:cNvSpPr>
            <a:spLocks noGrp="1" noChangeArrowheads="1"/>
          </p:cNvSpPr>
          <p:nvPr>
            <p:ph type="title"/>
          </p:nvPr>
        </p:nvSpPr>
        <p:spPr>
          <a:xfrm>
            <a:off x="0" y="0"/>
            <a:ext cx="5580063" cy="1143000"/>
          </a:xfrm>
        </p:spPr>
        <p:txBody>
          <a:bodyPr/>
          <a:lstStyle/>
          <a:p>
            <a:pPr eaLnBrk="1" hangingPunct="1"/>
            <a:r>
              <a:rPr lang="en-AU" sz="4000" smtClean="0"/>
              <a:t>Falling</a:t>
            </a:r>
          </a:p>
        </p:txBody>
      </p:sp>
      <p:sp>
        <p:nvSpPr>
          <p:cNvPr id="1029" name="Rectangle 5"/>
          <p:cNvSpPr>
            <a:spLocks noChangeArrowheads="1"/>
          </p:cNvSpPr>
          <p:nvPr/>
        </p:nvSpPr>
        <p:spPr bwMode="auto">
          <a:xfrm>
            <a:off x="3919538" y="2781300"/>
            <a:ext cx="9144000" cy="0"/>
          </a:xfrm>
          <a:prstGeom prst="rect">
            <a:avLst/>
          </a:prstGeom>
          <a:noFill/>
          <a:ln w="9525">
            <a:noFill/>
            <a:miter lim="800000"/>
            <a:headEnd/>
            <a:tailEnd/>
          </a:ln>
        </p:spPr>
        <p:txBody>
          <a:bodyPr>
            <a:spAutoFit/>
          </a:bodyPr>
          <a:lstStyle/>
          <a:p>
            <a:endParaRPr lang="en-AU"/>
          </a:p>
        </p:txBody>
      </p:sp>
      <p:graphicFrame>
        <p:nvGraphicFramePr>
          <p:cNvPr id="1026" name="Object 4"/>
          <p:cNvGraphicFramePr>
            <a:graphicFrameLocks noChangeAspect="1"/>
          </p:cNvGraphicFramePr>
          <p:nvPr/>
        </p:nvGraphicFramePr>
        <p:xfrm>
          <a:off x="179512" y="2708920"/>
          <a:ext cx="6816726" cy="2195512"/>
        </p:xfrm>
        <a:graphic>
          <a:graphicData uri="http://schemas.openxmlformats.org/presentationml/2006/ole">
            <p:oleObj spid="_x0000_s1026" name="Equation" r:id="rId4" imgW="1892160" imgH="901440" progId="Equation.3">
              <p:embed/>
            </p:oleObj>
          </a:graphicData>
        </a:graphic>
      </p:graphicFrame>
      <p:sp>
        <p:nvSpPr>
          <p:cNvPr id="1030" name="Text Box 6"/>
          <p:cNvSpPr txBox="1">
            <a:spLocks noChangeArrowheads="1"/>
          </p:cNvSpPr>
          <p:nvPr/>
        </p:nvSpPr>
        <p:spPr bwMode="auto">
          <a:xfrm>
            <a:off x="7219950" y="0"/>
            <a:ext cx="1924050" cy="641350"/>
          </a:xfrm>
          <a:prstGeom prst="rect">
            <a:avLst/>
          </a:prstGeom>
          <a:noFill/>
          <a:ln w="9525">
            <a:noFill/>
            <a:miter lim="800000"/>
            <a:headEnd/>
            <a:tailEnd/>
          </a:ln>
        </p:spPr>
        <p:txBody>
          <a:bodyPr wrap="none">
            <a:spAutoFit/>
          </a:bodyPr>
          <a:lstStyle/>
          <a:p>
            <a:r>
              <a:rPr lang="en-AU" sz="3600"/>
              <a:t>Lecture 3</a:t>
            </a:r>
          </a:p>
        </p:txBody>
      </p:sp>
      <p:sp>
        <p:nvSpPr>
          <p:cNvPr id="1031" name="Rectangle 8"/>
          <p:cNvSpPr>
            <a:spLocks noChangeArrowheads="1"/>
          </p:cNvSpPr>
          <p:nvPr/>
        </p:nvSpPr>
        <p:spPr bwMode="auto">
          <a:xfrm>
            <a:off x="0" y="6181725"/>
            <a:ext cx="8893175" cy="682625"/>
          </a:xfrm>
          <a:prstGeom prst="rect">
            <a:avLst/>
          </a:prstGeom>
          <a:noFill/>
          <a:ln w="9525">
            <a:noFill/>
            <a:miter lim="800000"/>
            <a:headEnd/>
            <a:tailEnd/>
          </a:ln>
        </p:spPr>
        <p:txBody>
          <a:bodyPr>
            <a:spAutoFit/>
          </a:bodyPr>
          <a:lstStyle/>
          <a:p>
            <a:pPr>
              <a:lnSpc>
                <a:spcPct val="80000"/>
              </a:lnSpc>
              <a:spcBef>
                <a:spcPct val="20000"/>
              </a:spcBef>
              <a:buFontTx/>
              <a:buChar char="•"/>
            </a:pPr>
            <a:r>
              <a:rPr lang="en-AU"/>
              <a:t>All found in Young and Freedman, University Physics,  Sections 2.3, 2.4, 2.5.</a:t>
            </a:r>
          </a:p>
        </p:txBody>
      </p:sp>
      <p:sp>
        <p:nvSpPr>
          <p:cNvPr id="1032" name="Text Box 10"/>
          <p:cNvSpPr txBox="1">
            <a:spLocks noChangeArrowheads="1"/>
          </p:cNvSpPr>
          <p:nvPr/>
        </p:nvSpPr>
        <p:spPr bwMode="auto">
          <a:xfrm>
            <a:off x="0" y="1484313"/>
            <a:ext cx="6300788" cy="1077912"/>
          </a:xfrm>
          <a:prstGeom prst="rect">
            <a:avLst/>
          </a:prstGeom>
          <a:noFill/>
          <a:ln w="9525">
            <a:noFill/>
            <a:miter lim="800000"/>
            <a:headEnd/>
            <a:tailEnd/>
          </a:ln>
        </p:spPr>
        <p:txBody>
          <a:bodyPr>
            <a:spAutoFit/>
          </a:bodyPr>
          <a:lstStyle/>
          <a:p>
            <a:r>
              <a:rPr lang="en-AU" sz="3200"/>
              <a:t>Today: Equations of motion for constant acceleration    </a:t>
            </a:r>
            <a:endParaRPr lang="en-US" sz="3200"/>
          </a:p>
        </p:txBody>
      </p:sp>
      <p:pic>
        <p:nvPicPr>
          <p:cNvPr id="1033" name="Picture 12" descr="parachutist flying through the air"/>
          <p:cNvPicPr>
            <a:picLocks noChangeAspect="1" noChangeArrowheads="1"/>
          </p:cNvPicPr>
          <p:nvPr/>
        </p:nvPicPr>
        <p:blipFill>
          <a:blip r:embed="rId5" cstate="print"/>
          <a:srcRect/>
          <a:stretch>
            <a:fillRect/>
          </a:stretch>
        </p:blipFill>
        <p:spPr bwMode="auto">
          <a:xfrm>
            <a:off x="6300788" y="692150"/>
            <a:ext cx="2628900" cy="1762125"/>
          </a:xfrm>
          <a:prstGeom prst="rect">
            <a:avLst/>
          </a:prstGeom>
          <a:noFill/>
          <a:ln w="9525">
            <a:noFill/>
            <a:miter lim="800000"/>
            <a:headEnd/>
            <a:tailEnd/>
          </a:ln>
        </p:spPr>
      </p:pic>
      <p:sp>
        <p:nvSpPr>
          <p:cNvPr id="1034" name="Text Box 14"/>
          <p:cNvSpPr txBox="1">
            <a:spLocks noChangeArrowheads="1"/>
          </p:cNvSpPr>
          <p:nvPr/>
        </p:nvSpPr>
        <p:spPr bwMode="auto">
          <a:xfrm>
            <a:off x="447675" y="5681663"/>
            <a:ext cx="6780213" cy="457200"/>
          </a:xfrm>
          <a:prstGeom prst="rect">
            <a:avLst/>
          </a:prstGeom>
          <a:noFill/>
          <a:ln w="9525">
            <a:noFill/>
            <a:miter lim="800000"/>
            <a:headEnd/>
            <a:tailEnd/>
          </a:ln>
        </p:spPr>
        <p:txBody>
          <a:bodyPr wrap="none">
            <a:spAutoFit/>
          </a:bodyPr>
          <a:lstStyle/>
          <a:p>
            <a:r>
              <a:rPr lang="en-AU"/>
              <a:t>Falling – Where gravity is the acceleration = -9.8 ms</a:t>
            </a:r>
            <a:r>
              <a:rPr lang="en-AU" baseline="30000"/>
              <a:t>-2</a:t>
            </a:r>
          </a:p>
        </p:txBody>
      </p:sp>
      <p:sp>
        <p:nvSpPr>
          <p:cNvPr id="1035" name="Text Box 15"/>
          <p:cNvSpPr txBox="1">
            <a:spLocks noChangeArrowheads="1"/>
          </p:cNvSpPr>
          <p:nvPr/>
        </p:nvSpPr>
        <p:spPr bwMode="auto">
          <a:xfrm>
            <a:off x="0" y="-33338"/>
            <a:ext cx="2411413" cy="579438"/>
          </a:xfrm>
          <a:prstGeom prst="rect">
            <a:avLst/>
          </a:prstGeom>
          <a:noFill/>
          <a:ln w="9525">
            <a:noFill/>
            <a:miter lim="800000"/>
            <a:headEnd/>
            <a:tailEnd/>
          </a:ln>
        </p:spPr>
        <p:txBody>
          <a:bodyPr>
            <a:spAutoFit/>
          </a:bodyPr>
          <a:lstStyle/>
          <a:p>
            <a:r>
              <a:rPr lang="en-AU" sz="3200"/>
              <a:t>Physics 131</a:t>
            </a:r>
            <a:endParaRPr lang="en-US" sz="3200"/>
          </a:p>
        </p:txBody>
      </p:sp>
      <p:graphicFrame>
        <p:nvGraphicFramePr>
          <p:cNvPr id="1036" name="Object 12"/>
          <p:cNvGraphicFramePr>
            <a:graphicFrameLocks noChangeAspect="1"/>
          </p:cNvGraphicFramePr>
          <p:nvPr/>
        </p:nvGraphicFramePr>
        <p:xfrm>
          <a:off x="7236296" y="4221088"/>
          <a:ext cx="1219200" cy="393700"/>
        </p:xfrm>
        <a:graphic>
          <a:graphicData uri="http://schemas.openxmlformats.org/presentationml/2006/ole">
            <p:oleObj spid="_x0000_s1036" name="Equation" r:id="rId6" imgW="1218960" imgH="393480" progId="Equation.3">
              <p:embed/>
            </p:oleObj>
          </a:graphicData>
        </a:graphic>
      </p:graphicFrame>
      <p:sp>
        <p:nvSpPr>
          <p:cNvPr id="14" name="TextBox 13"/>
          <p:cNvSpPr txBox="1"/>
          <p:nvPr/>
        </p:nvSpPr>
        <p:spPr>
          <a:xfrm>
            <a:off x="6804248" y="4581128"/>
            <a:ext cx="2483768" cy="646331"/>
          </a:xfrm>
          <a:prstGeom prst="rect">
            <a:avLst/>
          </a:prstGeom>
          <a:noFill/>
        </p:spPr>
        <p:txBody>
          <a:bodyPr wrap="square" rtlCol="0">
            <a:spAutoFit/>
          </a:bodyPr>
          <a:lstStyle/>
          <a:p>
            <a:r>
              <a:rPr lang="en-AU" sz="1800" dirty="0" smtClean="0"/>
              <a:t>Fourth equation in textbook not important</a:t>
            </a:r>
            <a:endParaRPr lang="en-AU"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ph sz="half" idx="2"/>
          </p:nvPr>
        </p:nvGraphicFramePr>
        <p:xfrm>
          <a:off x="827088" y="1341438"/>
          <a:ext cx="4851400" cy="4508500"/>
        </p:xfrm>
        <a:graphic>
          <a:graphicData uri="http://schemas.openxmlformats.org/presentationml/2006/ole">
            <p:oleObj spid="_x0000_s8194" name="Equation" r:id="rId4" imgW="2158920" imgH="2006280" progId="Equation.3">
              <p:embed/>
            </p:oleObj>
          </a:graphicData>
        </a:graphic>
      </p:graphicFrame>
      <p:graphicFrame>
        <p:nvGraphicFramePr>
          <p:cNvPr id="8195" name="Object 3"/>
          <p:cNvGraphicFramePr>
            <a:graphicFrameLocks noChangeAspect="1"/>
          </p:cNvGraphicFramePr>
          <p:nvPr>
            <p:ph sz="half" idx="1"/>
          </p:nvPr>
        </p:nvGraphicFramePr>
        <p:xfrm>
          <a:off x="2484438" y="112713"/>
          <a:ext cx="4464050" cy="882650"/>
        </p:xfrm>
        <a:graphic>
          <a:graphicData uri="http://schemas.openxmlformats.org/presentationml/2006/ole">
            <p:oleObj spid="_x0000_s8195" name="Equation" r:id="rId5" imgW="1218960" imgH="241200" progId="Equation.3">
              <p:embed/>
            </p:oleObj>
          </a:graphicData>
        </a:graphic>
      </p:graphicFrame>
      <p:sp>
        <p:nvSpPr>
          <p:cNvPr id="8196" name="TextBox 3"/>
          <p:cNvSpPr txBox="1">
            <a:spLocks noChangeArrowheads="1"/>
          </p:cNvSpPr>
          <p:nvPr/>
        </p:nvSpPr>
        <p:spPr bwMode="auto">
          <a:xfrm>
            <a:off x="7308850" y="476250"/>
            <a:ext cx="1730375" cy="461963"/>
          </a:xfrm>
          <a:prstGeom prst="rect">
            <a:avLst/>
          </a:prstGeom>
          <a:noFill/>
          <a:ln w="9525">
            <a:noFill/>
            <a:miter lim="800000"/>
            <a:headEnd/>
            <a:tailEnd/>
          </a:ln>
        </p:spPr>
        <p:txBody>
          <a:bodyPr wrap="none">
            <a:spAutoFit/>
          </a:bodyPr>
          <a:lstStyle/>
          <a:p>
            <a:r>
              <a:rPr lang="en-AU"/>
              <a:t>2.13 in book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4" name="Picture 4" descr="ani-SoccerballAni"/>
          <p:cNvPicPr>
            <a:picLocks noGrp="1" noChangeAspect="1" noChangeArrowheads="1" noCrop="1"/>
          </p:cNvPicPr>
          <p:nvPr>
            <p:ph idx="1"/>
          </p:nvPr>
        </p:nvPicPr>
        <p:blipFill>
          <a:blip r:embed="rId3" cstate="print"/>
          <a:srcRect/>
          <a:stretch>
            <a:fillRect/>
          </a:stretch>
        </p:blipFill>
        <p:spPr>
          <a:xfrm>
            <a:off x="900113" y="4652963"/>
            <a:ext cx="1368425" cy="1276350"/>
          </a:xfrm>
          <a:noFill/>
        </p:spPr>
      </p:pic>
      <p:sp>
        <p:nvSpPr>
          <p:cNvPr id="26627" name="Text Box 7"/>
          <p:cNvSpPr txBox="1">
            <a:spLocks noChangeArrowheads="1"/>
          </p:cNvSpPr>
          <p:nvPr/>
        </p:nvSpPr>
        <p:spPr bwMode="auto">
          <a:xfrm>
            <a:off x="395288" y="188913"/>
            <a:ext cx="8280400" cy="1066800"/>
          </a:xfrm>
          <a:prstGeom prst="rect">
            <a:avLst/>
          </a:prstGeom>
          <a:noFill/>
          <a:ln w="9525">
            <a:noFill/>
            <a:miter lim="800000"/>
            <a:headEnd/>
            <a:tailEnd/>
          </a:ln>
        </p:spPr>
        <p:txBody>
          <a:bodyPr>
            <a:spAutoFit/>
          </a:bodyPr>
          <a:lstStyle/>
          <a:p>
            <a:r>
              <a:rPr lang="en-AU" sz="3200"/>
              <a:t>What acceleration of a ball after being kicked in the air.   </a:t>
            </a:r>
            <a:endParaRPr lang="en-AU" sz="3200" baseline="30000"/>
          </a:p>
        </p:txBody>
      </p:sp>
      <p:sp>
        <p:nvSpPr>
          <p:cNvPr id="128008" name="Rectangle 8"/>
          <p:cNvSpPr>
            <a:spLocks noChangeArrowheads="1"/>
          </p:cNvSpPr>
          <p:nvPr/>
        </p:nvSpPr>
        <p:spPr bwMode="auto">
          <a:xfrm>
            <a:off x="9144000" y="1989138"/>
            <a:ext cx="5276850" cy="579437"/>
          </a:xfrm>
          <a:prstGeom prst="rect">
            <a:avLst/>
          </a:prstGeom>
          <a:solidFill>
            <a:schemeClr val="bg1"/>
          </a:solidFill>
          <a:ln w="9525">
            <a:noFill/>
            <a:miter lim="800000"/>
            <a:headEnd/>
            <a:tailEnd/>
          </a:ln>
        </p:spPr>
        <p:txBody>
          <a:bodyPr wrap="none">
            <a:spAutoFit/>
          </a:bodyPr>
          <a:lstStyle/>
          <a:p>
            <a:r>
              <a:rPr lang="en-AU" sz="3200"/>
              <a:t>ALWAYS constant = -9.8 m/s</a:t>
            </a:r>
            <a:r>
              <a:rPr lang="en-AU" sz="3200" baseline="30000"/>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4"/>
                                        </p:tgtEl>
                                        <p:attrNameLst>
                                          <p:attrName>style.visibility</p:attrName>
                                        </p:attrNameLst>
                                      </p:cBhvr>
                                      <p:to>
                                        <p:strVal val="visible"/>
                                      </p:to>
                                    </p:set>
                                    <p:anim calcmode="lin" valueType="num">
                                      <p:cBhvr additive="base">
                                        <p:cTn id="7" dur="500" fill="hold"/>
                                        <p:tgtEl>
                                          <p:spTgt spid="128004"/>
                                        </p:tgtEl>
                                        <p:attrNameLst>
                                          <p:attrName>ppt_x</p:attrName>
                                        </p:attrNameLst>
                                      </p:cBhvr>
                                      <p:tavLst>
                                        <p:tav tm="0">
                                          <p:val>
                                            <p:strVal val="#ppt_x"/>
                                          </p:val>
                                        </p:tav>
                                        <p:tav tm="100000">
                                          <p:val>
                                            <p:strVal val="#ppt_x"/>
                                          </p:val>
                                        </p:tav>
                                      </p:tavLst>
                                    </p:anim>
                                    <p:anim calcmode="lin" valueType="num">
                                      <p:cBhvr additive="base">
                                        <p:cTn id="8" dur="500" fill="hold"/>
                                        <p:tgtEl>
                                          <p:spTgt spid="1280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6" presetClass="path" presetSubtype="0" accel="50000" decel="50000" fill="hold" nodeType="clickEffect">
                                  <p:stCondLst>
                                    <p:cond delay="0"/>
                                  </p:stCondLst>
                                  <p:childTnLst>
                                    <p:animMotion origin="layout" path="M -4.44444E-6 -9.24855E-7 L 0.19184 -0.57526 " pathEditMode="relative" rAng="0" ptsTypes="AA">
                                      <p:cBhvr>
                                        <p:cTn id="12" dur="2000" fill="hold"/>
                                        <p:tgtEl>
                                          <p:spTgt spid="128004"/>
                                        </p:tgtEl>
                                        <p:attrNameLst>
                                          <p:attrName>ppt_x</p:attrName>
                                          <p:attrName>ppt_y</p:attrName>
                                        </p:attrNameLst>
                                      </p:cBhvr>
                                      <p:rCtr x="96" y="-288"/>
                                    </p:animMotion>
                                  </p:childTnLst>
                                </p:cTn>
                              </p:par>
                            </p:childTnLst>
                          </p:cTn>
                        </p:par>
                      </p:childTnLst>
                    </p:cTn>
                  </p:par>
                  <p:par>
                    <p:cTn id="13" fill="hold">
                      <p:stCondLst>
                        <p:cond delay="indefinite"/>
                      </p:stCondLst>
                      <p:childTnLst>
                        <p:par>
                          <p:cTn id="14" fill="hold">
                            <p:stCondLst>
                              <p:cond delay="0"/>
                            </p:stCondLst>
                            <p:childTnLst>
                              <p:par>
                                <p:cTn id="15" presetID="49" presetClass="path" presetSubtype="0" accel="50000" decel="50000" fill="hold" nodeType="clickEffect">
                                  <p:stCondLst>
                                    <p:cond delay="0"/>
                                  </p:stCondLst>
                                  <p:childTnLst>
                                    <p:animMotion origin="layout" path="M 0.19184 -0.57526 L 0.49896 0.05387 " pathEditMode="relative" rAng="0" ptsTypes="AA">
                                      <p:cBhvr>
                                        <p:cTn id="16" dur="2000" fill="hold"/>
                                        <p:tgtEl>
                                          <p:spTgt spid="128004"/>
                                        </p:tgtEl>
                                        <p:attrNameLst>
                                          <p:attrName>ppt_x</p:attrName>
                                          <p:attrName>ppt_y</p:attrName>
                                        </p:attrNameLst>
                                      </p:cBhvr>
                                      <p:rCtr x="153" y="314"/>
                                    </p:animMotion>
                                  </p:childTnLst>
                                </p:cTn>
                              </p:par>
                            </p:childTnLst>
                          </p:cTn>
                        </p:par>
                      </p:childTnLst>
                    </p:cTn>
                  </p:par>
                  <p:par>
                    <p:cTn id="17" fill="hold">
                      <p:stCondLst>
                        <p:cond delay="indefinite"/>
                      </p:stCondLst>
                      <p:childTnLst>
                        <p:par>
                          <p:cTn id="18" fill="hold">
                            <p:stCondLst>
                              <p:cond delay="0"/>
                            </p:stCondLst>
                            <p:childTnLst>
                              <p:par>
                                <p:cTn id="19" presetID="35" presetClass="path" presetSubtype="0" accel="50000" decel="50000" fill="hold" grpId="0" nodeType="clickEffect">
                                  <p:stCondLst>
                                    <p:cond delay="0"/>
                                  </p:stCondLst>
                                  <p:childTnLst>
                                    <p:animMotion origin="layout" path="M -1.66667E-6 4.07407E-6 L -0.6941 -0.04213 " pathEditMode="relative" rAng="0" ptsTypes="AA">
                                      <p:cBhvr>
                                        <p:cTn id="20" dur="2000" fill="hold"/>
                                        <p:tgtEl>
                                          <p:spTgt spid="128008"/>
                                        </p:tgtEl>
                                        <p:attrNameLst>
                                          <p:attrName>ppt_x</p:attrName>
                                          <p:attrName>ppt_y</p:attrName>
                                        </p:attrNameLst>
                                      </p:cBhvr>
                                      <p:rCtr x="-347" y="-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7772400" cy="1143000"/>
          </a:xfrm>
        </p:spPr>
        <p:txBody>
          <a:bodyPr/>
          <a:lstStyle/>
          <a:p>
            <a:pPr eaLnBrk="1" hangingPunct="1"/>
            <a:r>
              <a:rPr lang="en-US" smtClean="0"/>
              <a:t>Ball falling </a:t>
            </a:r>
          </a:p>
        </p:txBody>
      </p:sp>
      <p:sp>
        <p:nvSpPr>
          <p:cNvPr id="27651" name="Rectangle 3"/>
          <p:cNvSpPr>
            <a:spLocks noGrp="1" noChangeArrowheads="1"/>
          </p:cNvSpPr>
          <p:nvPr>
            <p:ph type="body" idx="1"/>
          </p:nvPr>
        </p:nvSpPr>
        <p:spPr>
          <a:xfrm>
            <a:off x="250825" y="1125538"/>
            <a:ext cx="7772400" cy="1087437"/>
          </a:xfrm>
        </p:spPr>
        <p:txBody>
          <a:bodyPr/>
          <a:lstStyle/>
          <a:p>
            <a:pPr eaLnBrk="1" hangingPunct="1"/>
            <a:r>
              <a:rPr lang="en-US" smtClean="0"/>
              <a:t>A ball falls out of a tree. Find its average velocity at between t = 0 and 2 sec. </a:t>
            </a:r>
          </a:p>
        </p:txBody>
      </p:sp>
      <p:sp>
        <p:nvSpPr>
          <p:cNvPr id="271364" name="Text Box 4"/>
          <p:cNvSpPr txBox="1">
            <a:spLocks noChangeArrowheads="1"/>
          </p:cNvSpPr>
          <p:nvPr/>
        </p:nvSpPr>
        <p:spPr bwMode="auto">
          <a:xfrm>
            <a:off x="9144000" y="2420938"/>
            <a:ext cx="4584700" cy="1187450"/>
          </a:xfrm>
          <a:prstGeom prst="rect">
            <a:avLst/>
          </a:prstGeom>
          <a:solidFill>
            <a:schemeClr val="bg1"/>
          </a:solidFill>
          <a:ln w="9525">
            <a:noFill/>
            <a:miter lim="800000"/>
            <a:headEnd/>
            <a:tailEnd/>
          </a:ln>
        </p:spPr>
        <p:txBody>
          <a:bodyPr wrap="none">
            <a:spAutoFit/>
          </a:bodyPr>
          <a:lstStyle/>
          <a:p>
            <a:r>
              <a:rPr lang="en-US"/>
              <a:t>At t = 0    x = 0 in the y direction</a:t>
            </a:r>
          </a:p>
          <a:p>
            <a:r>
              <a:rPr lang="en-US"/>
              <a:t>At t = 2   x =  ½ ( -9.8) t</a:t>
            </a:r>
            <a:r>
              <a:rPr lang="en-US" baseline="30000"/>
              <a:t>2</a:t>
            </a:r>
            <a:r>
              <a:rPr lang="en-US"/>
              <a:t>. =19.6 m</a:t>
            </a:r>
          </a:p>
          <a:p>
            <a:r>
              <a:rPr lang="en-US"/>
              <a:t>Average velocity = </a:t>
            </a:r>
            <a:r>
              <a:rPr lang="en-US">
                <a:latin typeface="Symbol" pitchFamily="18" charset="2"/>
              </a:rPr>
              <a:t>D</a:t>
            </a:r>
            <a:r>
              <a:rPr lang="en-US"/>
              <a:t>v/</a:t>
            </a:r>
            <a:r>
              <a:rPr lang="en-US">
                <a:latin typeface="Symbol" pitchFamily="18" charset="2"/>
              </a:rPr>
              <a:t>D</a:t>
            </a:r>
            <a:r>
              <a:rPr lang="en-US"/>
              <a:t>t = 9.8 m/s </a:t>
            </a:r>
          </a:p>
        </p:txBody>
      </p:sp>
      <p:sp>
        <p:nvSpPr>
          <p:cNvPr id="27653" name="Text Box 5"/>
          <p:cNvSpPr txBox="1">
            <a:spLocks noChangeArrowheads="1"/>
          </p:cNvSpPr>
          <p:nvPr/>
        </p:nvSpPr>
        <p:spPr bwMode="auto">
          <a:xfrm>
            <a:off x="1095375" y="4286250"/>
            <a:ext cx="5468938" cy="579438"/>
          </a:xfrm>
          <a:prstGeom prst="rect">
            <a:avLst/>
          </a:prstGeom>
          <a:noFill/>
          <a:ln w="9525">
            <a:noFill/>
            <a:miter lim="800000"/>
            <a:headEnd/>
            <a:tailEnd/>
          </a:ln>
        </p:spPr>
        <p:txBody>
          <a:bodyPr wrap="none">
            <a:spAutoFit/>
          </a:bodyPr>
          <a:lstStyle/>
          <a:p>
            <a:r>
              <a:rPr lang="en-US" sz="3200"/>
              <a:t>How far has it fallen at t = 3 sec</a:t>
            </a:r>
            <a:r>
              <a:rPr lang="en-US"/>
              <a:t> </a:t>
            </a:r>
          </a:p>
        </p:txBody>
      </p:sp>
      <p:sp>
        <p:nvSpPr>
          <p:cNvPr id="271366" name="Text Box 6"/>
          <p:cNvSpPr txBox="1">
            <a:spLocks noChangeArrowheads="1"/>
          </p:cNvSpPr>
          <p:nvPr/>
        </p:nvSpPr>
        <p:spPr bwMode="auto">
          <a:xfrm>
            <a:off x="9144000" y="5157788"/>
            <a:ext cx="3605213" cy="579437"/>
          </a:xfrm>
          <a:prstGeom prst="rect">
            <a:avLst/>
          </a:prstGeom>
          <a:solidFill>
            <a:schemeClr val="bg1"/>
          </a:solidFill>
          <a:ln w="9525">
            <a:noFill/>
            <a:miter lim="800000"/>
            <a:headEnd/>
            <a:tailEnd/>
          </a:ln>
        </p:spPr>
        <p:txBody>
          <a:bodyPr wrap="none">
            <a:spAutoFit/>
          </a:bodyPr>
          <a:lstStyle/>
          <a:p>
            <a:r>
              <a:rPr lang="en-US" sz="3200"/>
              <a:t>D= ½ 9.8 t</a:t>
            </a:r>
            <a:r>
              <a:rPr lang="en-US" sz="3200" baseline="30000"/>
              <a:t>2</a:t>
            </a:r>
            <a:r>
              <a:rPr lang="en-US" sz="3200"/>
              <a:t>= 44.1 m</a:t>
            </a:r>
            <a:r>
              <a:rPr lang="en-US"/>
              <a:t> </a:t>
            </a:r>
          </a:p>
        </p:txBody>
      </p:sp>
      <p:pic>
        <p:nvPicPr>
          <p:cNvPr id="27655" name="Picture 7" descr="ani-SoccerballAni"/>
          <p:cNvPicPr>
            <a:picLocks noChangeAspect="1" noChangeArrowheads="1" noCrop="1"/>
          </p:cNvPicPr>
          <p:nvPr/>
        </p:nvPicPr>
        <p:blipFill>
          <a:blip r:embed="rId3" cstate="print"/>
          <a:srcRect/>
          <a:stretch>
            <a:fillRect/>
          </a:stretch>
        </p:blipFill>
        <p:spPr bwMode="auto">
          <a:xfrm>
            <a:off x="7596188" y="0"/>
            <a:ext cx="1547812" cy="15573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4.44444E-6 4.85549E-6 L -0.74288 -0.00255 " pathEditMode="relative" rAng="0" ptsTypes="AA">
                                      <p:cBhvr>
                                        <p:cTn id="6" dur="2000" fill="hold"/>
                                        <p:tgtEl>
                                          <p:spTgt spid="271364"/>
                                        </p:tgtEl>
                                        <p:attrNameLst>
                                          <p:attrName>ppt_x</p:attrName>
                                          <p:attrName>ppt_y</p:attrName>
                                        </p:attrNameLst>
                                      </p:cBhvr>
                                      <p:rCtr x="-372" y="-1"/>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1.38889E-6 -4.79769E-6 L -0.68924 0.04185 " pathEditMode="relative" rAng="0" ptsTypes="AA">
                                      <p:cBhvr>
                                        <p:cTn id="10" dur="2000" fill="hold"/>
                                        <p:tgtEl>
                                          <p:spTgt spid="271366"/>
                                        </p:tgtEl>
                                        <p:attrNameLst>
                                          <p:attrName>ppt_x</p:attrName>
                                          <p:attrName>ppt_y</p:attrName>
                                        </p:attrNameLst>
                                      </p:cBhvr>
                                      <p:rCtr x="-345" y="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animBg="1"/>
      <p:bldP spid="2713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04800"/>
            <a:ext cx="7772400" cy="1143000"/>
          </a:xfrm>
        </p:spPr>
        <p:txBody>
          <a:bodyPr/>
          <a:lstStyle/>
          <a:p>
            <a:pPr eaLnBrk="1" hangingPunct="1"/>
            <a:r>
              <a:rPr lang="en-AU" sz="3200" smtClean="0"/>
              <a:t>v-t graph for constant acceleration</a:t>
            </a:r>
          </a:p>
        </p:txBody>
      </p:sp>
      <p:pic>
        <p:nvPicPr>
          <p:cNvPr id="28675" name="Picture 3" descr="02_14"/>
          <p:cNvPicPr>
            <a:picLocks noChangeAspect="1" noChangeArrowheads="1"/>
          </p:cNvPicPr>
          <p:nvPr/>
        </p:nvPicPr>
        <p:blipFill>
          <a:blip r:embed="rId3" cstate="print"/>
          <a:srcRect/>
          <a:stretch>
            <a:fillRect/>
          </a:stretch>
        </p:blipFill>
        <p:spPr bwMode="auto">
          <a:xfrm>
            <a:off x="0" y="1270000"/>
            <a:ext cx="6896100" cy="5588000"/>
          </a:xfrm>
          <a:prstGeom prst="rect">
            <a:avLst/>
          </a:prstGeom>
          <a:noFill/>
          <a:ln w="9525">
            <a:noFill/>
            <a:miter lim="800000"/>
            <a:headEnd/>
            <a:tailEnd/>
          </a:ln>
        </p:spPr>
      </p:pic>
      <p:sp>
        <p:nvSpPr>
          <p:cNvPr id="28676" name="Text Box 4"/>
          <p:cNvSpPr txBox="1">
            <a:spLocks noChangeArrowheads="1"/>
          </p:cNvSpPr>
          <p:nvPr/>
        </p:nvSpPr>
        <p:spPr bwMode="auto">
          <a:xfrm>
            <a:off x="7010400" y="3505200"/>
            <a:ext cx="2133600" cy="579438"/>
          </a:xfrm>
          <a:prstGeom prst="rect">
            <a:avLst/>
          </a:prstGeom>
          <a:noFill/>
          <a:ln w="9525">
            <a:noFill/>
            <a:miter lim="800000"/>
            <a:headEnd/>
            <a:tailEnd/>
          </a:ln>
        </p:spPr>
        <p:txBody>
          <a:bodyPr>
            <a:spAutoFit/>
          </a:bodyPr>
          <a:lstStyle/>
          <a:p>
            <a:pPr>
              <a:spcBef>
                <a:spcPct val="50000"/>
              </a:spcBef>
            </a:pPr>
            <a:r>
              <a:rPr lang="en-AU" sz="3200"/>
              <a:t>v = v</a:t>
            </a:r>
            <a:r>
              <a:rPr lang="en-AU" sz="3200" baseline="-25000"/>
              <a:t>0 </a:t>
            </a:r>
            <a:r>
              <a:rPr lang="en-AU" sz="3200"/>
              <a:t>+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530" name="Picture 2" descr="positionvelocityacceleration"/>
          <p:cNvPicPr>
            <a:picLocks noChangeAspect="1" noChangeArrowheads="1" noCrop="1"/>
          </p:cNvPicPr>
          <p:nvPr/>
        </p:nvPicPr>
        <p:blipFill>
          <a:blip r:embed="rId3" cstate="print"/>
          <a:srcRect/>
          <a:stretch>
            <a:fillRect/>
          </a:stretch>
        </p:blipFill>
        <p:spPr bwMode="auto">
          <a:xfrm>
            <a:off x="0" y="5157788"/>
            <a:ext cx="9144000" cy="4421187"/>
          </a:xfrm>
          <a:prstGeom prst="rect">
            <a:avLst/>
          </a:prstGeom>
          <a:noFill/>
          <a:ln w="9525">
            <a:noFill/>
            <a:miter lim="800000"/>
            <a:headEnd/>
            <a:tailEnd/>
          </a:ln>
        </p:spPr>
      </p:pic>
      <p:sp>
        <p:nvSpPr>
          <p:cNvPr id="29699" name="Rectangle 3"/>
          <p:cNvSpPr>
            <a:spLocks noGrp="1" noChangeArrowheads="1"/>
          </p:cNvSpPr>
          <p:nvPr>
            <p:ph type="title"/>
          </p:nvPr>
        </p:nvSpPr>
        <p:spPr/>
        <p:txBody>
          <a:bodyPr/>
          <a:lstStyle/>
          <a:p>
            <a:pPr eaLnBrk="1" hangingPunct="1"/>
            <a:r>
              <a:rPr lang="en-AU" sz="4000" smtClean="0"/>
              <a:t>Draw the graphs of x-t, v-t and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0 -3.58382E-6 L 0.0 -0.41641 " pathEditMode="relative" rAng="0" ptsTypes="AA">
                                      <p:cBhvr>
                                        <p:cTn id="6" dur="2000" fill="hold"/>
                                        <p:tgtEl>
                                          <p:spTgt spid="278530"/>
                                        </p:tgtEl>
                                        <p:attrNameLst>
                                          <p:attrName>ppt_x</p:attrName>
                                          <p:attrName>ppt_y</p:attrName>
                                        </p:attrNameLst>
                                      </p:cBhvr>
                                      <p:rCtr x="0"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578" name="Picture 2" descr="positionvelocityacceleation2"/>
          <p:cNvPicPr>
            <a:picLocks noGrp="1" noChangeAspect="1" noChangeArrowheads="1" noCrop="1"/>
          </p:cNvPicPr>
          <p:nvPr>
            <p:ph idx="1"/>
          </p:nvPr>
        </p:nvPicPr>
        <p:blipFill>
          <a:blip r:embed="rId3" cstate="print"/>
          <a:srcRect/>
          <a:stretch>
            <a:fillRect/>
          </a:stretch>
        </p:blipFill>
        <p:spPr>
          <a:xfrm>
            <a:off x="0" y="5084763"/>
            <a:ext cx="9144000" cy="4360862"/>
          </a:xfrm>
          <a:noFill/>
        </p:spPr>
      </p:pic>
      <p:sp>
        <p:nvSpPr>
          <p:cNvPr id="30723" name="Rectangle 3"/>
          <p:cNvSpPr>
            <a:spLocks noGrp="1" noChangeArrowheads="1"/>
          </p:cNvSpPr>
          <p:nvPr>
            <p:ph type="title"/>
          </p:nvPr>
        </p:nvSpPr>
        <p:spPr>
          <a:noFill/>
        </p:spPr>
        <p:txBody>
          <a:bodyPr/>
          <a:lstStyle/>
          <a:p>
            <a:pPr eaLnBrk="1" hangingPunct="1"/>
            <a:r>
              <a:rPr lang="en-AU" sz="4000" smtClean="0"/>
              <a:t>This ball has constant acceleration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0 -4.68208E-6 L 0.0 -0.40138 " pathEditMode="relative" rAng="0" ptsTypes="AA">
                                      <p:cBhvr>
                                        <p:cTn id="6" dur="2000" fill="hold"/>
                                        <p:tgtEl>
                                          <p:spTgt spid="280578"/>
                                        </p:tgtEl>
                                        <p:attrNameLst>
                                          <p:attrName>ppt_x</p:attrName>
                                          <p:attrName>ppt_y</p:attrName>
                                        </p:attrNameLst>
                                      </p:cBhvr>
                                      <p:rCtr x="0" y="-2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626" name="Picture 2" descr="positionvelcoityacceleationnegative"/>
          <p:cNvPicPr>
            <a:picLocks noGrp="1" noChangeAspect="1" noChangeArrowheads="1" noCrop="1"/>
          </p:cNvPicPr>
          <p:nvPr>
            <p:ph idx="1"/>
          </p:nvPr>
        </p:nvPicPr>
        <p:blipFill>
          <a:blip r:embed="rId3" cstate="print"/>
          <a:srcRect/>
          <a:stretch>
            <a:fillRect/>
          </a:stretch>
        </p:blipFill>
        <p:spPr>
          <a:xfrm>
            <a:off x="0" y="5084763"/>
            <a:ext cx="9144000" cy="4378325"/>
          </a:xfrm>
          <a:noFill/>
        </p:spPr>
      </p:pic>
      <p:sp>
        <p:nvSpPr>
          <p:cNvPr id="31747" name="Rectangle 3"/>
          <p:cNvSpPr>
            <a:spLocks noGrp="1" noChangeArrowheads="1"/>
          </p:cNvSpPr>
          <p:nvPr>
            <p:ph type="title"/>
          </p:nvPr>
        </p:nvSpPr>
        <p:spPr>
          <a:noFill/>
        </p:spPr>
        <p:txBody>
          <a:bodyPr/>
          <a:lstStyle/>
          <a:p>
            <a:pPr eaLnBrk="1" hangingPunct="1"/>
            <a:r>
              <a:rPr lang="en-AU" sz="4000" smtClean="0"/>
              <a:t>This ball has constant acceleration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0 -1.96532E-6 L 0.0 -0.42358 " pathEditMode="relative" rAng="0" ptsTypes="AA">
                                      <p:cBhvr>
                                        <p:cTn id="6" dur="2000" fill="hold"/>
                                        <p:tgtEl>
                                          <p:spTgt spid="282626"/>
                                        </p:tgtEl>
                                        <p:attrNameLst>
                                          <p:attrName>ppt_x</p:attrName>
                                          <p:attrName>ppt_y</p:attrName>
                                        </p:attrNameLst>
                                      </p:cBhvr>
                                      <p:rCtr x="0" y="-2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5867400" cy="765175"/>
          </a:xfrm>
        </p:spPr>
        <p:txBody>
          <a:bodyPr/>
          <a:lstStyle/>
          <a:p>
            <a:pPr eaLnBrk="1" hangingPunct="1"/>
            <a:r>
              <a:rPr lang="en-AU" sz="3200" smtClean="0"/>
              <a:t>Example 2-5 Motorbike /Car </a:t>
            </a:r>
          </a:p>
        </p:txBody>
      </p:sp>
      <p:sp>
        <p:nvSpPr>
          <p:cNvPr id="32771" name="Text Box 3"/>
          <p:cNvSpPr txBox="1">
            <a:spLocks noChangeArrowheads="1"/>
          </p:cNvSpPr>
          <p:nvPr/>
        </p:nvSpPr>
        <p:spPr bwMode="auto">
          <a:xfrm>
            <a:off x="0" y="3841750"/>
            <a:ext cx="9185275" cy="3016250"/>
          </a:xfrm>
          <a:prstGeom prst="rect">
            <a:avLst/>
          </a:prstGeom>
          <a:noFill/>
          <a:ln w="9525">
            <a:noFill/>
            <a:miter lim="800000"/>
            <a:headEnd/>
            <a:tailEnd/>
          </a:ln>
        </p:spPr>
        <p:txBody>
          <a:bodyPr>
            <a:spAutoFit/>
          </a:bodyPr>
          <a:lstStyle/>
          <a:p>
            <a:pPr marL="457200" indent="-457200">
              <a:spcBef>
                <a:spcPct val="50000"/>
              </a:spcBef>
            </a:pPr>
            <a:r>
              <a:rPr lang="en-AU" sz="3200"/>
              <a:t>A car travelling with constant velocity of 15 m/s passes a school-crossing corner, where the speed limit is 10 m/s. Just as the car passes, a police officer on a motorbike stopped at the corner starts off in pursuit with a constant acceleration of 3.0 m/s</a:t>
            </a:r>
            <a:r>
              <a:rPr lang="en-AU" sz="3200" baseline="30000"/>
              <a:t>2</a:t>
            </a:r>
            <a:r>
              <a:rPr lang="en-AU" sz="3200"/>
              <a:t>.</a:t>
            </a:r>
          </a:p>
        </p:txBody>
      </p:sp>
      <p:pic>
        <p:nvPicPr>
          <p:cNvPr id="32772" name="Picture 4" descr="02_17"/>
          <p:cNvPicPr>
            <a:picLocks noGrp="1" noChangeAspect="1" noChangeArrowheads="1"/>
          </p:cNvPicPr>
          <p:nvPr>
            <p:ph idx="1"/>
          </p:nvPr>
        </p:nvPicPr>
        <p:blipFill>
          <a:blip r:embed="rId3" cstate="print"/>
          <a:srcRect/>
          <a:stretch>
            <a:fillRect/>
          </a:stretch>
        </p:blipFill>
        <p:spPr>
          <a:xfrm>
            <a:off x="0" y="874713"/>
            <a:ext cx="9144000" cy="2914650"/>
          </a:xfr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0" y="0"/>
            <a:ext cx="7772400" cy="836613"/>
          </a:xfrm>
        </p:spPr>
        <p:txBody>
          <a:bodyPr/>
          <a:lstStyle/>
          <a:p>
            <a:pPr eaLnBrk="1" hangingPunct="1"/>
            <a:r>
              <a:rPr lang="en-AU" sz="3200" smtClean="0"/>
              <a:t>Example 2-5 Motorbike/ Car (cont)</a:t>
            </a:r>
          </a:p>
        </p:txBody>
      </p:sp>
      <p:sp>
        <p:nvSpPr>
          <p:cNvPr id="10244" name="Rectangle 3"/>
          <p:cNvSpPr>
            <a:spLocks noChangeArrowheads="1"/>
          </p:cNvSpPr>
          <p:nvPr/>
        </p:nvSpPr>
        <p:spPr bwMode="auto">
          <a:xfrm>
            <a:off x="0" y="1125538"/>
            <a:ext cx="9144000" cy="1066800"/>
          </a:xfrm>
          <a:prstGeom prst="rect">
            <a:avLst/>
          </a:prstGeom>
          <a:noFill/>
          <a:ln w="9525">
            <a:noFill/>
            <a:miter lim="800000"/>
            <a:headEnd/>
            <a:tailEnd/>
          </a:ln>
        </p:spPr>
        <p:txBody>
          <a:bodyPr>
            <a:spAutoFit/>
          </a:bodyPr>
          <a:lstStyle/>
          <a:p>
            <a:pPr marL="457200" indent="-457200"/>
            <a:r>
              <a:rPr lang="en-AU" sz="3200"/>
              <a:t>How much time elapses before the officer catches up with the car ?</a:t>
            </a:r>
          </a:p>
        </p:txBody>
      </p:sp>
      <p:graphicFrame>
        <p:nvGraphicFramePr>
          <p:cNvPr id="250884" name="Object 4"/>
          <p:cNvGraphicFramePr>
            <a:graphicFrameLocks noChangeAspect="1"/>
          </p:cNvGraphicFramePr>
          <p:nvPr>
            <p:ph sz="half" idx="1"/>
          </p:nvPr>
        </p:nvGraphicFramePr>
        <p:xfrm>
          <a:off x="9169400" y="3357563"/>
          <a:ext cx="4665663" cy="2973387"/>
        </p:xfrm>
        <a:graphic>
          <a:graphicData uri="http://schemas.openxmlformats.org/presentationml/2006/ole">
            <p:oleObj spid="_x0000_s10242" name="Equation" r:id="rId4" imgW="2311200" imgH="14731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E-6 -3.52601E-6 L -0.61614 -0.0067 " pathEditMode="relative" rAng="0" ptsTypes="AA">
                                      <p:cBhvr>
                                        <p:cTn id="6" dur="2000" fill="hold"/>
                                        <p:tgtEl>
                                          <p:spTgt spid="250884"/>
                                        </p:tgtEl>
                                        <p:attrNameLst>
                                          <p:attrName>ppt_x</p:attrName>
                                          <p:attrName>ppt_y</p:attrName>
                                        </p:attrNameLst>
                                      </p:cBhvr>
                                      <p:rCtr x="-308"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body" sz="half" idx="1"/>
          </p:nvPr>
        </p:nvSpPr>
        <p:spPr>
          <a:xfrm>
            <a:off x="395288" y="1341438"/>
            <a:ext cx="7847012" cy="942975"/>
          </a:xfrm>
        </p:spPr>
        <p:txBody>
          <a:bodyPr/>
          <a:lstStyle/>
          <a:p>
            <a:pPr eaLnBrk="1" hangingPunct="1">
              <a:buFontTx/>
              <a:buNone/>
            </a:pPr>
            <a:r>
              <a:rPr lang="en-AU" sz="2400" smtClean="0"/>
              <a:t>What is the officer’s speed at this time ?</a:t>
            </a:r>
          </a:p>
          <a:p>
            <a:pPr eaLnBrk="1" hangingPunct="1"/>
            <a:endParaRPr lang="en-AU" smtClean="0"/>
          </a:p>
          <a:p>
            <a:pPr eaLnBrk="1" hangingPunct="1"/>
            <a:endParaRPr lang="en-AU" sz="2800" smtClean="0"/>
          </a:p>
        </p:txBody>
      </p:sp>
      <p:graphicFrame>
        <p:nvGraphicFramePr>
          <p:cNvPr id="252931" name="Object 3"/>
          <p:cNvGraphicFramePr>
            <a:graphicFrameLocks noChangeAspect="1"/>
          </p:cNvGraphicFramePr>
          <p:nvPr>
            <p:ph sz="quarter" idx="2"/>
          </p:nvPr>
        </p:nvGraphicFramePr>
        <p:xfrm>
          <a:off x="9144000" y="3141663"/>
          <a:ext cx="6805613" cy="839787"/>
        </p:xfrm>
        <a:graphic>
          <a:graphicData uri="http://schemas.openxmlformats.org/presentationml/2006/ole">
            <p:oleObj spid="_x0000_s11266" name="Equation" r:id="rId4" imgW="1955520" imgH="241200" progId="Equation.3">
              <p:embed/>
            </p:oleObj>
          </a:graphicData>
        </a:graphic>
      </p:graphicFrame>
      <p:graphicFrame>
        <p:nvGraphicFramePr>
          <p:cNvPr id="252932" name="Object 4"/>
          <p:cNvGraphicFramePr>
            <a:graphicFrameLocks noChangeAspect="1"/>
          </p:cNvGraphicFramePr>
          <p:nvPr>
            <p:ph sz="quarter" idx="3"/>
          </p:nvPr>
        </p:nvGraphicFramePr>
        <p:xfrm>
          <a:off x="9144000" y="5516563"/>
          <a:ext cx="4213225" cy="917575"/>
        </p:xfrm>
        <a:graphic>
          <a:graphicData uri="http://schemas.openxmlformats.org/presentationml/2006/ole">
            <p:oleObj spid="_x0000_s11267" name="Equation" r:id="rId5" imgW="1981080" imgH="431640" progId="Equation.3">
              <p:embed/>
            </p:oleObj>
          </a:graphicData>
        </a:graphic>
      </p:graphicFrame>
      <p:sp>
        <p:nvSpPr>
          <p:cNvPr id="11269" name="Rectangle 5"/>
          <p:cNvSpPr>
            <a:spLocks noGrp="1" noChangeArrowheads="1"/>
          </p:cNvSpPr>
          <p:nvPr>
            <p:ph type="title"/>
          </p:nvPr>
        </p:nvSpPr>
        <p:spPr>
          <a:xfrm>
            <a:off x="0" y="0"/>
            <a:ext cx="8458200" cy="1143000"/>
          </a:xfrm>
          <a:noFill/>
        </p:spPr>
        <p:txBody>
          <a:bodyPr/>
          <a:lstStyle/>
          <a:p>
            <a:pPr eaLnBrk="1" hangingPunct="1"/>
            <a:r>
              <a:rPr lang="en-AU" sz="3200" smtClean="0"/>
              <a:t>Example 2.5 Motorbike / Car (cont)</a:t>
            </a:r>
          </a:p>
        </p:txBody>
      </p:sp>
      <p:sp>
        <p:nvSpPr>
          <p:cNvPr id="11270" name="Rectangle 6"/>
          <p:cNvSpPr>
            <a:spLocks noChangeArrowheads="1"/>
          </p:cNvSpPr>
          <p:nvPr/>
        </p:nvSpPr>
        <p:spPr bwMode="auto">
          <a:xfrm>
            <a:off x="468313" y="4386263"/>
            <a:ext cx="8424862" cy="461962"/>
          </a:xfrm>
          <a:prstGeom prst="rect">
            <a:avLst/>
          </a:prstGeom>
          <a:noFill/>
          <a:ln w="9525">
            <a:noFill/>
            <a:miter lim="800000"/>
            <a:headEnd/>
            <a:tailEnd/>
          </a:ln>
        </p:spPr>
        <p:txBody>
          <a:bodyPr>
            <a:spAutoFit/>
          </a:bodyPr>
          <a:lstStyle/>
          <a:p>
            <a:pPr>
              <a:spcBef>
                <a:spcPct val="20000"/>
              </a:spcBef>
            </a:pPr>
            <a:r>
              <a:rPr lang="en-AU"/>
              <a:t>What is the total distance each vehicle has travelled at that point?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38889E-6 -2.71676E-6 L -0.83264 -0.00878 " pathEditMode="relative" rAng="0" ptsTypes="AA">
                                      <p:cBhvr>
                                        <p:cTn id="6" dur="2000" fill="hold"/>
                                        <p:tgtEl>
                                          <p:spTgt spid="252931"/>
                                        </p:tgtEl>
                                        <p:attrNameLst>
                                          <p:attrName>ppt_x</p:attrName>
                                          <p:attrName>ppt_y</p:attrName>
                                        </p:attrNameLst>
                                      </p:cBhvr>
                                      <p:rCtr x="-416" y="-4"/>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1.94444E-6 9.82659E-7 L -0.61232 -0.0037 " pathEditMode="relative" rAng="0" ptsTypes="AA">
                                      <p:cBhvr>
                                        <p:cTn id="10" dur="2000" fill="hold"/>
                                        <p:tgtEl>
                                          <p:spTgt spid="252932"/>
                                        </p:tgtEl>
                                        <p:attrNameLst>
                                          <p:attrName>ppt_x</p:attrName>
                                          <p:attrName>ppt_y</p:attrName>
                                        </p:attrNameLst>
                                      </p:cBhvr>
                                      <p:rCtr x="-306" y="-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pic>
        <p:nvPicPr>
          <p:cNvPr id="24578" name="Picture 5" descr="gifted">
            <a:hlinkClick r:id="rId3"/>
          </p:cNvPr>
          <p:cNvPicPr>
            <a:picLocks noChangeAspect="1" noChangeArrowheads="1"/>
          </p:cNvPicPr>
          <p:nvPr/>
        </p:nvPicPr>
        <p:blipFill>
          <a:blip r:embed="rId4" cstate="print"/>
          <a:srcRect/>
          <a:stretch>
            <a:fillRect/>
          </a:stretch>
        </p:blipFill>
        <p:spPr bwMode="auto">
          <a:xfrm>
            <a:off x="1835150" y="0"/>
            <a:ext cx="56515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Cloud"/>
          <p:cNvSpPr>
            <a:spLocks noChangeAspect="1" noEditPoints="1" noChangeArrowheads="1"/>
          </p:cNvSpPr>
          <p:nvPr/>
        </p:nvSpPr>
        <p:spPr bwMode="auto">
          <a:xfrm>
            <a:off x="0" y="0"/>
            <a:ext cx="5508625" cy="19415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AU"/>
          </a:p>
        </p:txBody>
      </p:sp>
      <p:sp>
        <p:nvSpPr>
          <p:cNvPr id="33795" name="Rectangle 3"/>
          <p:cNvSpPr>
            <a:spLocks noGrp="1" noChangeArrowheads="1"/>
          </p:cNvSpPr>
          <p:nvPr>
            <p:ph type="title"/>
          </p:nvPr>
        </p:nvSpPr>
        <p:spPr>
          <a:xfrm>
            <a:off x="323850" y="188913"/>
            <a:ext cx="4822825" cy="1143000"/>
          </a:xfrm>
        </p:spPr>
        <p:txBody>
          <a:bodyPr/>
          <a:lstStyle/>
          <a:p>
            <a:pPr eaLnBrk="1" hangingPunct="1"/>
            <a:r>
              <a:rPr lang="en-AU" sz="3600" smtClean="0"/>
              <a:t>Freely falling bodies</a:t>
            </a:r>
          </a:p>
        </p:txBody>
      </p:sp>
      <p:sp>
        <p:nvSpPr>
          <p:cNvPr id="33796" name="Text Box 4"/>
          <p:cNvSpPr txBox="1">
            <a:spLocks noChangeArrowheads="1"/>
          </p:cNvSpPr>
          <p:nvPr/>
        </p:nvSpPr>
        <p:spPr bwMode="auto">
          <a:xfrm>
            <a:off x="250825" y="2349500"/>
            <a:ext cx="5256213" cy="2041525"/>
          </a:xfrm>
          <a:prstGeom prst="rect">
            <a:avLst/>
          </a:prstGeom>
          <a:noFill/>
          <a:ln w="9525">
            <a:noFill/>
            <a:miter lim="800000"/>
            <a:headEnd/>
            <a:tailEnd/>
          </a:ln>
        </p:spPr>
        <p:txBody>
          <a:bodyPr>
            <a:spAutoFit/>
          </a:bodyPr>
          <a:lstStyle/>
          <a:p>
            <a:pPr>
              <a:spcBef>
                <a:spcPct val="50000"/>
              </a:spcBef>
            </a:pPr>
            <a:r>
              <a:rPr lang="en-AU" sz="3200"/>
              <a:t>Freefall = body falling under the influence of the earth’s gravitational attraction.  1Dimensional acceleration</a:t>
            </a:r>
          </a:p>
        </p:txBody>
      </p:sp>
      <p:sp>
        <p:nvSpPr>
          <p:cNvPr id="33797" name="Text Box 5"/>
          <p:cNvSpPr txBox="1">
            <a:spLocks noChangeArrowheads="1"/>
          </p:cNvSpPr>
          <p:nvPr/>
        </p:nvSpPr>
        <p:spPr bwMode="auto">
          <a:xfrm>
            <a:off x="0" y="4843463"/>
            <a:ext cx="9144000" cy="1554162"/>
          </a:xfrm>
          <a:prstGeom prst="rect">
            <a:avLst/>
          </a:prstGeom>
          <a:noFill/>
          <a:ln w="9525">
            <a:noFill/>
            <a:miter lim="800000"/>
            <a:headEnd/>
            <a:tailEnd/>
          </a:ln>
        </p:spPr>
        <p:txBody>
          <a:bodyPr>
            <a:spAutoFit/>
          </a:bodyPr>
          <a:lstStyle/>
          <a:p>
            <a:pPr eaLnBrk="0" hangingPunct="0">
              <a:spcBef>
                <a:spcPct val="30000"/>
              </a:spcBef>
            </a:pPr>
            <a:r>
              <a:rPr lang="en-AU" sz="3200"/>
              <a:t>The constant acceleration of a freely falling body is called the acceleration due to gravity, g, and has a value of about 9.8 m/s</a:t>
            </a:r>
            <a:r>
              <a:rPr lang="en-AU" sz="3200" baseline="30000"/>
              <a:t>2</a:t>
            </a:r>
            <a:r>
              <a:rPr lang="en-AU" sz="3200"/>
              <a:t> at or near the earth’s surface.</a:t>
            </a:r>
          </a:p>
        </p:txBody>
      </p:sp>
      <p:pic>
        <p:nvPicPr>
          <p:cNvPr id="33798" name="Picture 6" descr="base"/>
          <p:cNvPicPr>
            <a:picLocks noChangeAspect="1" noChangeArrowheads="1"/>
          </p:cNvPicPr>
          <p:nvPr/>
        </p:nvPicPr>
        <p:blipFill>
          <a:blip r:embed="rId3" cstate="print"/>
          <a:srcRect/>
          <a:stretch>
            <a:fillRect/>
          </a:stretch>
        </p:blipFill>
        <p:spPr bwMode="auto">
          <a:xfrm>
            <a:off x="6096000" y="0"/>
            <a:ext cx="3048000" cy="4868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596" name="Roadrunner falling_chunk_2.mpg">
            <a:hlinkClick r:id="" action="ppaction://media"/>
          </p:cNvPr>
          <p:cNvPicPr>
            <a:picLocks noGrp="1" noRot="1" noChangeAspect="1" noChangeArrowheads="1"/>
          </p:cNvPicPr>
          <p:nvPr>
            <p:ph idx="1"/>
            <a:videoFile r:link="rId1"/>
          </p:nvPr>
        </p:nvPicPr>
        <p:blipFill>
          <a:blip r:embed="rId4" cstate="print"/>
          <a:srcRect/>
          <a:stretch>
            <a:fillRect/>
          </a:stretch>
        </p:blipFill>
        <p:spPr>
          <a:xfrm>
            <a:off x="0" y="0"/>
            <a:ext cx="9144000" cy="6858000"/>
          </a:xfrm>
        </p:spPr>
      </p:pic>
      <p:sp>
        <p:nvSpPr>
          <p:cNvPr id="34819" name="Text Box 7"/>
          <p:cNvSpPr txBox="1">
            <a:spLocks noChangeArrowheads="1"/>
          </p:cNvSpPr>
          <p:nvPr/>
        </p:nvSpPr>
        <p:spPr bwMode="auto">
          <a:xfrm>
            <a:off x="1239838" y="412750"/>
            <a:ext cx="7004050" cy="2286000"/>
          </a:xfrm>
          <a:prstGeom prst="rect">
            <a:avLst/>
          </a:prstGeom>
          <a:solidFill>
            <a:schemeClr val="bg1"/>
          </a:solidFill>
          <a:ln w="9525">
            <a:noFill/>
            <a:miter lim="800000"/>
            <a:headEnd/>
            <a:tailEnd/>
          </a:ln>
        </p:spPr>
        <p:txBody>
          <a:bodyPr>
            <a:spAutoFit/>
          </a:bodyPr>
          <a:lstStyle/>
          <a:p>
            <a:r>
              <a:rPr lang="en-AU" sz="7200"/>
              <a:t>The ways gravity doesn’t work</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859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38596"/>
                                        </p:tgtEl>
                                      </p:cBhvr>
                                    </p:cmd>
                                  </p:childTnLst>
                                </p:cTn>
                              </p:par>
                            </p:childTnLst>
                          </p:cTn>
                        </p:par>
                      </p:childTnLst>
                    </p:cTn>
                  </p:par>
                </p:childTnLst>
              </p:cTn>
              <p:nextCondLst>
                <p:cond evt="onClick" delay="0">
                  <p:tgtEl>
                    <p:spTgt spid="238596"/>
                  </p:tgtEl>
                </p:cond>
              </p:nextCondLst>
            </p:seq>
            <p:video>
              <p:cMediaNode>
                <p:cTn id="7" fill="hold" display="0">
                  <p:stCondLst>
                    <p:cond delay="indefinite"/>
                  </p:stCondLst>
                  <p:endCondLst>
                    <p:cond evt="onNext" delay="0">
                      <p:tgtEl>
                        <p:sldTgt/>
                      </p:tgtEl>
                    </p:cond>
                    <p:cond evt="onPrev" delay="0">
                      <p:tgtEl>
                        <p:sldTgt/>
                      </p:tgtEl>
                    </p:cond>
                  </p:endCondLst>
                </p:cTn>
                <p:tgtEl>
                  <p:spTgt spid="238596"/>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648" name="Roadrunner fall_chunk_1.mpg">
            <a:hlinkClick r:id="" action="ppaction://media"/>
          </p:cNvPr>
          <p:cNvPicPr>
            <a:picLocks noGrp="1" noRot="1" noChangeAspect="1" noChangeArrowheads="1"/>
          </p:cNvPicPr>
          <p:nvPr>
            <p:ph idx="1"/>
            <a:videoFile r:link="rId1"/>
          </p:nvPr>
        </p:nvPicPr>
        <p:blipFill>
          <a:blip r:embed="rId4" cstate="print"/>
          <a:srcRect/>
          <a:stretch>
            <a:fillRect/>
          </a:stretch>
        </p:blipFill>
        <p:spPr>
          <a:xfrm>
            <a:off x="0" y="0"/>
            <a:ext cx="9144000" cy="6858000"/>
          </a:xfr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064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40648"/>
                                        </p:tgtEl>
                                      </p:cBhvr>
                                    </p:cmd>
                                  </p:childTnLst>
                                </p:cTn>
                              </p:par>
                            </p:childTnLst>
                          </p:cTn>
                        </p:par>
                      </p:childTnLst>
                    </p:cTn>
                  </p:par>
                </p:childTnLst>
              </p:cTn>
              <p:nextCondLst>
                <p:cond evt="onClick" delay="0">
                  <p:tgtEl>
                    <p:spTgt spid="240648"/>
                  </p:tgtEl>
                </p:cond>
              </p:nextCondLst>
            </p:seq>
            <p:video>
              <p:cMediaNode>
                <p:cTn id="7" fill="hold" display="0">
                  <p:stCondLst>
                    <p:cond delay="indefinite"/>
                  </p:stCondLst>
                  <p:endCondLst>
                    <p:cond evt="onNext" delay="0">
                      <p:tgtEl>
                        <p:sldTgt/>
                      </p:tgtEl>
                    </p:cond>
                    <p:cond evt="onPrev" delay="0">
                      <p:tgtEl>
                        <p:sldTgt/>
                      </p:tgtEl>
                    </p:cond>
                  </p:endCondLst>
                </p:cTn>
                <p:tgtEl>
                  <p:spTgt spid="240648"/>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820" name="divehighbelgium_chunk_1.mpeg">
            <a:hlinkClick r:id="" action="ppaction://media"/>
          </p:cNvPr>
          <p:cNvPicPr>
            <a:picLocks noGrp="1" noRot="1" noChangeAspect="1" noChangeArrowheads="1"/>
          </p:cNvPicPr>
          <p:nvPr>
            <p:ph idx="1"/>
            <a:videoFile r:link="rId1"/>
          </p:nvPr>
        </p:nvPicPr>
        <p:blipFill>
          <a:blip r:embed="rId4" cstate="print"/>
          <a:srcRect/>
          <a:stretch>
            <a:fillRect/>
          </a:stretch>
        </p:blipFill>
        <p:spPr>
          <a:xfrm>
            <a:off x="0" y="0"/>
            <a:ext cx="9144000" cy="6858000"/>
          </a:xfr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082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90820"/>
                                        </p:tgtEl>
                                      </p:cBhvr>
                                    </p:cmd>
                                  </p:childTnLst>
                                </p:cTn>
                              </p:par>
                            </p:childTnLst>
                          </p:cTn>
                        </p:par>
                      </p:childTnLst>
                    </p:cTn>
                  </p:par>
                </p:childTnLst>
              </p:cTn>
              <p:nextCondLst>
                <p:cond evt="onClick" delay="0">
                  <p:tgtEl>
                    <p:spTgt spid="290820"/>
                  </p:tgtEl>
                </p:cond>
              </p:nextCondLst>
            </p:seq>
            <p:video>
              <p:cMediaNode>
                <p:cTn id="7" fill="hold" display="0">
                  <p:stCondLst>
                    <p:cond delay="indefinite"/>
                  </p:stCondLst>
                  <p:endCondLst>
                    <p:cond evt="onNext" delay="0">
                      <p:tgtEl>
                        <p:sldTgt/>
                      </p:tgtEl>
                    </p:cond>
                    <p:cond evt="onPrev" delay="0">
                      <p:tgtEl>
                        <p:sldTgt/>
                      </p:tgtEl>
                    </p:cond>
                  </p:endCondLst>
                </p:cTn>
                <p:tgtEl>
                  <p:spTgt spid="290820"/>
                </p:tgtEl>
              </p:cMediaNode>
            </p:vide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sz="half" idx="1"/>
          </p:nvPr>
        </p:nvSpPr>
        <p:spPr>
          <a:xfrm>
            <a:off x="323850" y="188913"/>
            <a:ext cx="8820150" cy="1511300"/>
          </a:xfrm>
        </p:spPr>
        <p:txBody>
          <a:bodyPr/>
          <a:lstStyle/>
          <a:p>
            <a:pPr eaLnBrk="1" hangingPunct="1">
              <a:buFontTx/>
              <a:buNone/>
            </a:pPr>
            <a:r>
              <a:rPr lang="en-AU" sz="3600" smtClean="0"/>
              <a:t>If the diver hits the water at 26 m/s, how high is the diving tower?</a:t>
            </a:r>
            <a:endParaRPr lang="en-US" sz="3600" smtClean="0"/>
          </a:p>
        </p:txBody>
      </p:sp>
      <p:graphicFrame>
        <p:nvGraphicFramePr>
          <p:cNvPr id="292868" name="Object 4"/>
          <p:cNvGraphicFramePr>
            <a:graphicFrameLocks noChangeAspect="1"/>
          </p:cNvGraphicFramePr>
          <p:nvPr>
            <p:ph sz="quarter" idx="2"/>
          </p:nvPr>
        </p:nvGraphicFramePr>
        <p:xfrm>
          <a:off x="9144000" y="1916113"/>
          <a:ext cx="6572250" cy="1090612"/>
        </p:xfrm>
        <a:graphic>
          <a:graphicData uri="http://schemas.openxmlformats.org/presentationml/2006/ole">
            <p:oleObj spid="_x0000_s12290" name="Equation" r:id="rId4" imgW="2755800" imgH="457200" progId="Equation.3">
              <p:embed/>
            </p:oleObj>
          </a:graphicData>
        </a:graphic>
      </p:graphicFrame>
      <p:sp>
        <p:nvSpPr>
          <p:cNvPr id="12293" name="Text Box 7"/>
          <p:cNvSpPr txBox="1">
            <a:spLocks noChangeArrowheads="1"/>
          </p:cNvSpPr>
          <p:nvPr/>
        </p:nvSpPr>
        <p:spPr bwMode="auto">
          <a:xfrm>
            <a:off x="663575" y="3444875"/>
            <a:ext cx="4908550" cy="641350"/>
          </a:xfrm>
          <a:prstGeom prst="rect">
            <a:avLst/>
          </a:prstGeom>
          <a:noFill/>
          <a:ln w="9525">
            <a:noFill/>
            <a:miter lim="800000"/>
            <a:headEnd/>
            <a:tailEnd/>
          </a:ln>
        </p:spPr>
        <p:txBody>
          <a:bodyPr wrap="none">
            <a:spAutoFit/>
          </a:bodyPr>
          <a:lstStyle/>
          <a:p>
            <a:r>
              <a:rPr lang="en-AU" sz="3600"/>
              <a:t>How long is he in the air?</a:t>
            </a:r>
            <a:endParaRPr lang="en-US" sz="3600"/>
          </a:p>
        </p:txBody>
      </p:sp>
      <p:graphicFrame>
        <p:nvGraphicFramePr>
          <p:cNvPr id="292872" name="Object 8"/>
          <p:cNvGraphicFramePr>
            <a:graphicFrameLocks noChangeAspect="1"/>
          </p:cNvGraphicFramePr>
          <p:nvPr>
            <p:ph sz="quarter" idx="3"/>
          </p:nvPr>
        </p:nvGraphicFramePr>
        <p:xfrm>
          <a:off x="9144000" y="4797425"/>
          <a:ext cx="7077075" cy="1262063"/>
        </p:xfrm>
        <a:graphic>
          <a:graphicData uri="http://schemas.openxmlformats.org/presentationml/2006/ole">
            <p:oleObj spid="_x0000_s12291" name="Equation" r:id="rId5" imgW="2349360" imgH="419040" progId="Equation.3">
              <p:embed/>
            </p:oleObj>
          </a:graphicData>
        </a:graphic>
      </p:graphicFrame>
      <p:graphicFrame>
        <p:nvGraphicFramePr>
          <p:cNvPr id="2" name="Object 4"/>
          <p:cNvGraphicFramePr>
            <a:graphicFrameLocks noChangeAspect="1"/>
          </p:cNvGraphicFramePr>
          <p:nvPr/>
        </p:nvGraphicFramePr>
        <p:xfrm>
          <a:off x="11844338" y="687388"/>
          <a:ext cx="912812" cy="1428750"/>
        </p:xfrm>
        <a:graphic>
          <a:graphicData uri="http://schemas.openxmlformats.org/presentationml/2006/ole">
            <p:oleObj spid="_x0000_s12294" name="Equation" r:id="rId6" imgW="698400" imgH="1091880" progId="Equation.3">
              <p:embed/>
            </p:oleObj>
          </a:graphicData>
        </a:graphic>
      </p:graphicFrame>
      <p:graphicFrame>
        <p:nvGraphicFramePr>
          <p:cNvPr id="3" name="Object 4"/>
          <p:cNvGraphicFramePr>
            <a:graphicFrameLocks noChangeAspect="1"/>
          </p:cNvGraphicFramePr>
          <p:nvPr/>
        </p:nvGraphicFramePr>
        <p:xfrm>
          <a:off x="11772800" y="3429000"/>
          <a:ext cx="912812" cy="1130300"/>
        </p:xfrm>
        <a:graphic>
          <a:graphicData uri="http://schemas.openxmlformats.org/presentationml/2006/ole">
            <p:oleObj spid="_x0000_s12295" name="Equation" r:id="rId7" imgW="698400" imgH="8632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11111E-6 3.69651E-6 L -1.19948 0.05413 " pathEditMode="relative" rAng="0" ptsTypes="AA">
                                      <p:cBhvr>
                                        <p:cTn id="6" dur="2000" fill="hold"/>
                                        <p:tgtEl>
                                          <p:spTgt spid="2"/>
                                        </p:tgtEl>
                                        <p:attrNameLst>
                                          <p:attrName>ppt_x</p:attrName>
                                          <p:attrName>ppt_y</p:attrName>
                                        </p:attrNameLst>
                                      </p:cBhvr>
                                      <p:rCtr x="-600" y="27"/>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5E-6 -2.63767E-7 L -0.85157 0.05715 " pathEditMode="relative" rAng="0" ptsTypes="AA">
                                      <p:cBhvr>
                                        <p:cTn id="10" dur="2000" fill="hold"/>
                                        <p:tgtEl>
                                          <p:spTgt spid="292868"/>
                                        </p:tgtEl>
                                        <p:attrNameLst>
                                          <p:attrName>ppt_x</p:attrName>
                                          <p:attrName>ppt_y</p:attrName>
                                        </p:attrNameLst>
                                      </p:cBhvr>
                                      <p:rCtr x="-426" y="28"/>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1.11111E-6 3.69651E-6 L -1.19948 0.05413 " pathEditMode="relative" rAng="0" ptsTypes="AA">
                                      <p:cBhvr>
                                        <p:cTn id="14" dur="2000" fill="hold"/>
                                        <p:tgtEl>
                                          <p:spTgt spid="3"/>
                                        </p:tgtEl>
                                        <p:attrNameLst>
                                          <p:attrName>ppt_x</p:attrName>
                                          <p:attrName>ppt_y</p:attrName>
                                        </p:attrNameLst>
                                      </p:cBhvr>
                                      <p:rCtr x="-600" y="27"/>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8.33333E-7 4.81481E-6 L -0.94219 0.00254 " pathEditMode="relative" rAng="0" ptsTypes="AA">
                                      <p:cBhvr>
                                        <p:cTn id="18" dur="2000" fill="hold"/>
                                        <p:tgtEl>
                                          <p:spTgt spid="292872"/>
                                        </p:tgtEl>
                                        <p:attrNameLst>
                                          <p:attrName>ppt_x</p:attrName>
                                          <p:attrName>ppt_y</p:attrName>
                                        </p:attrNameLst>
                                      </p:cBhvr>
                                      <p:rCtr x="-471"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4"/>
          <p:cNvGraphicFramePr>
            <a:graphicFrameLocks noChangeAspect="1"/>
          </p:cNvGraphicFramePr>
          <p:nvPr>
            <p:ph sz="half" idx="1"/>
          </p:nvPr>
        </p:nvGraphicFramePr>
        <p:xfrm>
          <a:off x="755650" y="1557338"/>
          <a:ext cx="7777163" cy="4424362"/>
        </p:xfrm>
        <a:graphic>
          <a:graphicData uri="http://schemas.openxmlformats.org/presentationml/2006/ole">
            <p:oleObj spid="_x0000_s13314" name="Equation" r:id="rId4" imgW="2946240" imgH="1676160" progId="Equation.3">
              <p:embed/>
            </p:oleObj>
          </a:graphicData>
        </a:graphic>
      </p:graphicFrame>
      <p:sp>
        <p:nvSpPr>
          <p:cNvPr id="13316" name="Text Box 7"/>
          <p:cNvSpPr txBox="1">
            <a:spLocks noChangeArrowheads="1"/>
          </p:cNvSpPr>
          <p:nvPr/>
        </p:nvSpPr>
        <p:spPr bwMode="auto">
          <a:xfrm>
            <a:off x="0" y="0"/>
            <a:ext cx="8604250" cy="701675"/>
          </a:xfrm>
          <a:prstGeom prst="rect">
            <a:avLst/>
          </a:prstGeom>
          <a:noFill/>
          <a:ln w="9525">
            <a:noFill/>
            <a:miter lim="800000"/>
            <a:headEnd/>
            <a:tailEnd/>
          </a:ln>
        </p:spPr>
        <p:txBody>
          <a:bodyPr>
            <a:spAutoFit/>
          </a:bodyPr>
          <a:lstStyle/>
          <a:p>
            <a:r>
              <a:rPr lang="en-AU" sz="4000"/>
              <a:t>Where does “g” come from ?</a:t>
            </a:r>
            <a:endParaRPr lang="en-US" sz="4000"/>
          </a:p>
        </p:txBody>
      </p:sp>
      <p:graphicFrame>
        <p:nvGraphicFramePr>
          <p:cNvPr id="13315" name="Object 8"/>
          <p:cNvGraphicFramePr>
            <a:graphicFrameLocks noChangeAspect="1"/>
          </p:cNvGraphicFramePr>
          <p:nvPr>
            <p:ph sz="half" idx="2"/>
          </p:nvPr>
        </p:nvGraphicFramePr>
        <p:xfrm>
          <a:off x="3059113" y="4724400"/>
          <a:ext cx="5035550" cy="830263"/>
        </p:xfrm>
        <a:graphic>
          <a:graphicData uri="http://schemas.openxmlformats.org/presentationml/2006/ole">
            <p:oleObj spid="_x0000_s13315" name="Equation" r:id="rId5" imgW="2539800" imgH="419040" progId="Equation.3">
              <p:embed/>
            </p:oleObj>
          </a:graphicData>
        </a:graphic>
      </p:graphicFrame>
      <p:pic>
        <p:nvPicPr>
          <p:cNvPr id="13317" name="Picture 11" descr="question"/>
          <p:cNvPicPr>
            <a:picLocks noChangeAspect="1" noChangeArrowheads="1"/>
          </p:cNvPicPr>
          <p:nvPr/>
        </p:nvPicPr>
        <p:blipFill>
          <a:blip r:embed="rId6" cstate="print"/>
          <a:srcRect/>
          <a:stretch>
            <a:fillRect/>
          </a:stretch>
        </p:blipFill>
        <p:spPr bwMode="auto">
          <a:xfrm>
            <a:off x="6300788" y="260350"/>
            <a:ext cx="1666875" cy="2486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body" sz="half" idx="1"/>
          </p:nvPr>
        </p:nvSpPr>
        <p:spPr>
          <a:xfrm>
            <a:off x="539750" y="476250"/>
            <a:ext cx="4319588" cy="1728788"/>
          </a:xfrm>
        </p:spPr>
        <p:txBody>
          <a:bodyPr/>
          <a:lstStyle/>
          <a:p>
            <a:pPr eaLnBrk="1" hangingPunct="1">
              <a:buFontTx/>
              <a:buNone/>
            </a:pPr>
            <a:r>
              <a:rPr lang="en-AU" sz="2800" smtClean="0"/>
              <a:t>Calculate g for space station.</a:t>
            </a:r>
            <a:endParaRPr lang="en-US" sz="2800" smtClean="0"/>
          </a:p>
        </p:txBody>
      </p:sp>
      <p:graphicFrame>
        <p:nvGraphicFramePr>
          <p:cNvPr id="14338" name="Object 6"/>
          <p:cNvGraphicFramePr>
            <a:graphicFrameLocks noChangeAspect="1"/>
          </p:cNvGraphicFramePr>
          <p:nvPr>
            <p:ph sz="quarter" idx="2"/>
          </p:nvPr>
        </p:nvGraphicFramePr>
        <p:xfrm>
          <a:off x="1187450" y="3357563"/>
          <a:ext cx="5400675" cy="1146175"/>
        </p:xfrm>
        <a:graphic>
          <a:graphicData uri="http://schemas.openxmlformats.org/presentationml/2006/ole">
            <p:oleObj spid="_x0000_s14338" name="Equation" r:id="rId4" imgW="2273040" imgH="482400" progId="Equation.3">
              <p:embed/>
            </p:oleObj>
          </a:graphicData>
        </a:graphic>
      </p:graphicFrame>
      <p:pic>
        <p:nvPicPr>
          <p:cNvPr id="14341" name="Picture 5" descr="space-station-iss"/>
          <p:cNvPicPr>
            <a:picLocks noChangeAspect="1" noChangeArrowheads="1"/>
          </p:cNvPicPr>
          <p:nvPr/>
        </p:nvPicPr>
        <p:blipFill>
          <a:blip r:embed="rId5" cstate="print"/>
          <a:srcRect/>
          <a:stretch>
            <a:fillRect/>
          </a:stretch>
        </p:blipFill>
        <p:spPr bwMode="auto">
          <a:xfrm>
            <a:off x="5334000" y="0"/>
            <a:ext cx="3810000" cy="2857500"/>
          </a:xfrm>
          <a:prstGeom prst="rect">
            <a:avLst/>
          </a:prstGeom>
          <a:noFill/>
          <a:ln w="9525">
            <a:noFill/>
            <a:miter lim="800000"/>
            <a:headEnd/>
            <a:tailEnd/>
          </a:ln>
        </p:spPr>
      </p:pic>
      <p:graphicFrame>
        <p:nvGraphicFramePr>
          <p:cNvPr id="213002" name="Object 10"/>
          <p:cNvGraphicFramePr>
            <a:graphicFrameLocks noChangeAspect="1"/>
          </p:cNvGraphicFramePr>
          <p:nvPr>
            <p:ph sz="quarter" idx="3"/>
          </p:nvPr>
        </p:nvGraphicFramePr>
        <p:xfrm>
          <a:off x="9144000" y="4941888"/>
          <a:ext cx="6542088" cy="1322387"/>
        </p:xfrm>
        <a:graphic>
          <a:graphicData uri="http://schemas.openxmlformats.org/presentationml/2006/ole">
            <p:oleObj spid="_x0000_s14339" name="Equation" r:id="rId6" imgW="238752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11111E-6 1.85185E-6 L -0.93646 0.01921 " pathEditMode="relative" rAng="0" ptsTypes="AA">
                                      <p:cBhvr>
                                        <p:cTn id="6" dur="2000" fill="hold"/>
                                        <p:tgtEl>
                                          <p:spTgt spid="213002"/>
                                        </p:tgtEl>
                                        <p:attrNameLst>
                                          <p:attrName>ppt_x</p:attrName>
                                          <p:attrName>ppt_y</p:attrName>
                                        </p:attrNameLst>
                                      </p:cBhvr>
                                      <p:rCtr x="-468" y="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Grp="1" noChangeArrowheads="1"/>
          </p:cNvSpPr>
          <p:nvPr>
            <p:ph type="title"/>
          </p:nvPr>
        </p:nvSpPr>
        <p:spPr>
          <a:xfrm>
            <a:off x="395288" y="333375"/>
            <a:ext cx="5329237" cy="1943100"/>
          </a:xfrm>
        </p:spPr>
        <p:txBody>
          <a:bodyPr/>
          <a:lstStyle/>
          <a:p>
            <a:pPr eaLnBrk="1" hangingPunct="1"/>
            <a:r>
              <a:rPr lang="en-AU" sz="4000" smtClean="0"/>
              <a:t>So going down in a well inside the Earth</a:t>
            </a:r>
            <a:endParaRPr lang="en-US" sz="4000" smtClean="0"/>
          </a:p>
        </p:txBody>
      </p:sp>
      <p:graphicFrame>
        <p:nvGraphicFramePr>
          <p:cNvPr id="15362" name="Object 4"/>
          <p:cNvGraphicFramePr>
            <a:graphicFrameLocks noChangeAspect="1"/>
          </p:cNvGraphicFramePr>
          <p:nvPr>
            <p:ph idx="1"/>
          </p:nvPr>
        </p:nvGraphicFramePr>
        <p:xfrm>
          <a:off x="1116013" y="4292600"/>
          <a:ext cx="2433637" cy="1676400"/>
        </p:xfrm>
        <a:graphic>
          <a:graphicData uri="http://schemas.openxmlformats.org/presentationml/2006/ole">
            <p:oleObj spid="_x0000_s15362" name="Equation" r:id="rId4" imgW="571320" imgH="393480" progId="Equation.3">
              <p:embed/>
            </p:oleObj>
          </a:graphicData>
        </a:graphic>
      </p:graphicFrame>
      <p:sp>
        <p:nvSpPr>
          <p:cNvPr id="15364" name="Text Box 7"/>
          <p:cNvSpPr txBox="1">
            <a:spLocks noChangeArrowheads="1"/>
          </p:cNvSpPr>
          <p:nvPr/>
        </p:nvSpPr>
        <p:spPr bwMode="auto">
          <a:xfrm>
            <a:off x="1116013" y="2349500"/>
            <a:ext cx="3524250" cy="641350"/>
          </a:xfrm>
          <a:prstGeom prst="rect">
            <a:avLst/>
          </a:prstGeom>
          <a:noFill/>
          <a:ln w="9525">
            <a:noFill/>
            <a:miter lim="800000"/>
            <a:headEnd/>
            <a:tailEnd/>
          </a:ln>
        </p:spPr>
        <p:txBody>
          <a:bodyPr wrap="none">
            <a:spAutoFit/>
          </a:bodyPr>
          <a:lstStyle/>
          <a:p>
            <a:r>
              <a:rPr lang="en-AU" sz="3600"/>
              <a:t>Does </a:t>
            </a:r>
            <a:r>
              <a:rPr lang="en-AU" sz="3600" b="1" i="1"/>
              <a:t>g</a:t>
            </a:r>
            <a:r>
              <a:rPr lang="en-AU" sz="3600"/>
              <a:t> get larger?</a:t>
            </a:r>
            <a:endParaRPr lang="en-US" sz="3600"/>
          </a:p>
        </p:txBody>
      </p:sp>
      <p:pic>
        <p:nvPicPr>
          <p:cNvPr id="15365" name="Picture 11" descr="0140022651"/>
          <p:cNvPicPr>
            <a:picLocks noChangeAspect="1" noChangeArrowheads="1"/>
          </p:cNvPicPr>
          <p:nvPr/>
        </p:nvPicPr>
        <p:blipFill>
          <a:blip r:embed="rId5" cstate="print"/>
          <a:srcRect/>
          <a:stretch>
            <a:fillRect/>
          </a:stretch>
        </p:blipFill>
        <p:spPr bwMode="auto">
          <a:xfrm>
            <a:off x="5795963" y="0"/>
            <a:ext cx="3348037" cy="3348038"/>
          </a:xfrm>
          <a:prstGeom prst="rect">
            <a:avLst/>
          </a:prstGeom>
          <a:noFill/>
          <a:ln w="9525">
            <a:noFill/>
            <a:miter lim="800000"/>
            <a:headEnd/>
            <a:tailEnd/>
          </a:ln>
        </p:spPr>
      </p:pic>
      <p:pic>
        <p:nvPicPr>
          <p:cNvPr id="15366" name="Picture 13" descr="well-water"/>
          <p:cNvPicPr>
            <a:picLocks noChangeAspect="1" noChangeArrowheads="1"/>
          </p:cNvPicPr>
          <p:nvPr/>
        </p:nvPicPr>
        <p:blipFill>
          <a:blip r:embed="rId6" cstate="print"/>
          <a:srcRect/>
          <a:stretch>
            <a:fillRect/>
          </a:stretch>
        </p:blipFill>
        <p:spPr bwMode="auto">
          <a:xfrm>
            <a:off x="5743575" y="3357563"/>
            <a:ext cx="3208338" cy="3500437"/>
          </a:xfrm>
          <a:prstGeom prst="rect">
            <a:avLst/>
          </a:prstGeom>
          <a:noFill/>
          <a:ln w="9525">
            <a:noFill/>
            <a:miter lim="800000"/>
            <a:headEnd/>
            <a:tailEnd/>
          </a:ln>
        </p:spPr>
      </p:pic>
      <p:sp>
        <p:nvSpPr>
          <p:cNvPr id="14343" name="TextBox 6"/>
          <p:cNvSpPr txBox="1">
            <a:spLocks noChangeArrowheads="1"/>
          </p:cNvSpPr>
          <p:nvPr/>
        </p:nvSpPr>
        <p:spPr bwMode="auto">
          <a:xfrm>
            <a:off x="9144000" y="3357563"/>
            <a:ext cx="1139825" cy="461962"/>
          </a:xfrm>
          <a:prstGeom prst="rect">
            <a:avLst/>
          </a:prstGeom>
          <a:solidFill>
            <a:schemeClr val="bg1"/>
          </a:solidFill>
          <a:ln w="9525">
            <a:noFill/>
            <a:miter lim="800000"/>
            <a:headEnd/>
            <a:tailEnd/>
          </a:ln>
        </p:spPr>
        <p:txBody>
          <a:bodyPr wrap="none">
            <a:spAutoFit/>
          </a:bodyPr>
          <a:lstStyle/>
          <a:p>
            <a:r>
              <a:rPr lang="en-AU"/>
              <a:t>Smaller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61111E-6 3.93799E-6 L -0.67257 -0.00209 " pathEditMode="relative" rAng="0" ptsTypes="AA">
                                      <p:cBhvr>
                                        <p:cTn id="6" dur="2000" fill="hold"/>
                                        <p:tgtEl>
                                          <p:spTgt spid="14343"/>
                                        </p:tgtEl>
                                        <p:attrNameLst>
                                          <p:attrName>ppt_x</p:attrName>
                                          <p:attrName>ppt_y</p:attrName>
                                        </p:attrNameLst>
                                      </p:cBhvr>
                                      <p:rCtr x="-336"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35" name="apollo16John young.jump.mpg">
            <a:hlinkClick r:id="" action="ppaction://media"/>
          </p:cNvPr>
          <p:cNvPicPr>
            <a:picLocks noGrp="1" noRot="1" noChangeAspect="1" noChangeArrowheads="1"/>
          </p:cNvPicPr>
          <p:nvPr>
            <p:ph idx="1"/>
            <a:videoFile r:link="rId1"/>
          </p:nvPr>
        </p:nvPicPr>
        <p:blipFill>
          <a:blip r:embed="rId4" cstate="print"/>
          <a:srcRect/>
          <a:stretch>
            <a:fillRect/>
          </a:stretch>
        </p:blipFill>
        <p:spPr>
          <a:xfrm>
            <a:off x="0" y="-63500"/>
            <a:ext cx="9144000" cy="6921500"/>
          </a:xfrm>
        </p:spPr>
      </p:pic>
      <p:sp>
        <p:nvSpPr>
          <p:cNvPr id="37891" name="Text Box 9"/>
          <p:cNvSpPr txBox="1">
            <a:spLocks noChangeArrowheads="1"/>
          </p:cNvSpPr>
          <p:nvPr/>
        </p:nvSpPr>
        <p:spPr bwMode="auto">
          <a:xfrm>
            <a:off x="0" y="0"/>
            <a:ext cx="5653088" cy="701675"/>
          </a:xfrm>
          <a:prstGeom prst="rect">
            <a:avLst/>
          </a:prstGeom>
          <a:solidFill>
            <a:schemeClr val="bg1"/>
          </a:solidFill>
          <a:ln w="9525">
            <a:noFill/>
            <a:miter lim="800000"/>
            <a:headEnd/>
            <a:tailEnd/>
          </a:ln>
        </p:spPr>
        <p:txBody>
          <a:bodyPr wrap="none">
            <a:spAutoFit/>
          </a:bodyPr>
          <a:lstStyle/>
          <a:p>
            <a:r>
              <a:rPr lang="en-AU" sz="4000"/>
              <a:t>On the moon g = 1.62 ms</a:t>
            </a:r>
            <a:r>
              <a:rPr lang="en-AU" sz="4000" baseline="30000"/>
              <a:t>-2</a:t>
            </a:r>
            <a:endParaRPr lang="en-US" sz="4000" baseline="3000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583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05835"/>
                                        </p:tgtEl>
                                      </p:cBhvr>
                                    </p:cmd>
                                  </p:childTnLst>
                                </p:cTn>
                              </p:par>
                            </p:childTnLst>
                          </p:cTn>
                        </p:par>
                      </p:childTnLst>
                    </p:cTn>
                  </p:par>
                </p:childTnLst>
              </p:cTn>
              <p:nextCondLst>
                <p:cond evt="onClick" delay="0">
                  <p:tgtEl>
                    <p:spTgt spid="205835"/>
                  </p:tgtEl>
                </p:cond>
              </p:nextCondLst>
            </p:seq>
            <p:video>
              <p:cMediaNode>
                <p:cTn id="7" fill="hold" display="0">
                  <p:stCondLst>
                    <p:cond delay="indefinite"/>
                  </p:stCondLst>
                  <p:endCondLst>
                    <p:cond evt="onNext" delay="0">
                      <p:tgtEl>
                        <p:sldTgt/>
                      </p:tgtEl>
                    </p:cond>
                    <p:cond evt="onPrev" delay="0">
                      <p:tgtEl>
                        <p:sldTgt/>
                      </p:tgtEl>
                    </p:cond>
                  </p:endCondLst>
                </p:cTn>
                <p:tgtEl>
                  <p:spTgt spid="205835"/>
                </p:tgtEl>
              </p:cMediaNode>
            </p:vide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264" name="jumpinggermansworldcup.mpeg">
            <a:hlinkClick r:id="" action="ppaction://media"/>
          </p:cNvPr>
          <p:cNvPicPr>
            <a:picLocks noGrp="1" noRot="1" noChangeAspect="1" noChangeArrowheads="1"/>
          </p:cNvPicPr>
          <p:nvPr>
            <p:ph idx="1"/>
            <a:videoFile r:link="rId1"/>
          </p:nvPr>
        </p:nvPicPr>
        <p:blipFill>
          <a:blip r:embed="rId4" cstate="print"/>
          <a:srcRect/>
          <a:stretch>
            <a:fillRect/>
          </a:stretch>
        </p:blipFill>
        <p:spPr>
          <a:xfrm>
            <a:off x="0" y="0"/>
            <a:ext cx="9144000" cy="6858000"/>
          </a:xfrm>
        </p:spPr>
      </p:pic>
      <p:sp>
        <p:nvSpPr>
          <p:cNvPr id="38915" name="Text Box 9"/>
          <p:cNvSpPr txBox="1">
            <a:spLocks noChangeArrowheads="1"/>
          </p:cNvSpPr>
          <p:nvPr/>
        </p:nvSpPr>
        <p:spPr bwMode="auto">
          <a:xfrm>
            <a:off x="879475" y="130175"/>
            <a:ext cx="5789613" cy="823913"/>
          </a:xfrm>
          <a:prstGeom prst="rect">
            <a:avLst/>
          </a:prstGeom>
          <a:solidFill>
            <a:schemeClr val="bg1"/>
          </a:solidFill>
          <a:ln w="9525">
            <a:noFill/>
            <a:miter lim="800000"/>
            <a:headEnd/>
            <a:tailEnd/>
          </a:ln>
        </p:spPr>
        <p:txBody>
          <a:bodyPr wrap="none">
            <a:spAutoFit/>
          </a:bodyPr>
          <a:lstStyle/>
          <a:p>
            <a:r>
              <a:rPr lang="en-AU" sz="4800"/>
              <a:t>Jumping in World Cup</a:t>
            </a:r>
            <a:endParaRPr lang="en-US" sz="480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426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24264"/>
                                        </p:tgtEl>
                                      </p:cBhvr>
                                    </p:cmd>
                                  </p:childTnLst>
                                </p:cTn>
                              </p:par>
                            </p:childTnLst>
                          </p:cTn>
                        </p:par>
                      </p:childTnLst>
                    </p:cTn>
                  </p:par>
                </p:childTnLst>
              </p:cTn>
              <p:nextCondLst>
                <p:cond evt="onClick" delay="0">
                  <p:tgtEl>
                    <p:spTgt spid="224264"/>
                  </p:tgtEl>
                </p:cond>
              </p:nextCondLst>
            </p:seq>
            <p:video>
              <p:cMediaNode>
                <p:cTn id="7" fill="hold" display="0">
                  <p:stCondLst>
                    <p:cond delay="indefinite"/>
                  </p:stCondLst>
                  <p:endCondLst>
                    <p:cond evt="onNext" delay="0">
                      <p:tgtEl>
                        <p:sldTgt/>
                      </p:tgtEl>
                    </p:cond>
                    <p:cond evt="onPrev" delay="0">
                      <p:tgtEl>
                        <p:sldTgt/>
                      </p:tgtEl>
                    </p:cond>
                  </p:endCondLst>
                </p:cTn>
                <p:tgtEl>
                  <p:spTgt spid="224264"/>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a:xfrm>
            <a:off x="0" y="0"/>
            <a:ext cx="4932363" cy="1143000"/>
          </a:xfrm>
        </p:spPr>
        <p:txBody>
          <a:bodyPr/>
          <a:lstStyle/>
          <a:p>
            <a:pPr eaLnBrk="1" hangingPunct="1"/>
            <a:r>
              <a:rPr lang="en-AU" smtClean="0"/>
              <a:t>Review</a:t>
            </a:r>
          </a:p>
        </p:txBody>
      </p:sp>
      <p:sp>
        <p:nvSpPr>
          <p:cNvPr id="2056" name="Rectangle 3"/>
          <p:cNvSpPr>
            <a:spLocks noGrp="1" noChangeArrowheads="1"/>
          </p:cNvSpPr>
          <p:nvPr>
            <p:ph type="body" sz="half" idx="1"/>
          </p:nvPr>
        </p:nvSpPr>
        <p:spPr>
          <a:xfrm>
            <a:off x="179388" y="908050"/>
            <a:ext cx="7561262" cy="5473700"/>
          </a:xfrm>
        </p:spPr>
        <p:txBody>
          <a:bodyPr/>
          <a:lstStyle/>
          <a:p>
            <a:pPr eaLnBrk="1" hangingPunct="1">
              <a:lnSpc>
                <a:spcPct val="90000"/>
              </a:lnSpc>
              <a:buFontTx/>
              <a:buNone/>
            </a:pPr>
            <a:r>
              <a:rPr lang="en-AU" sz="2800" dirty="0" smtClean="0"/>
              <a:t>	Last lecture we looked at motion in a straight line, specifically:</a:t>
            </a:r>
          </a:p>
          <a:p>
            <a:pPr eaLnBrk="1" hangingPunct="1">
              <a:lnSpc>
                <a:spcPct val="90000"/>
              </a:lnSpc>
              <a:buFontTx/>
              <a:buNone/>
            </a:pPr>
            <a:endParaRPr lang="en-AU" sz="2800" dirty="0" smtClean="0"/>
          </a:p>
          <a:p>
            <a:pPr eaLnBrk="1" hangingPunct="1">
              <a:lnSpc>
                <a:spcPct val="90000"/>
              </a:lnSpc>
            </a:pPr>
            <a:r>
              <a:rPr lang="en-AU" sz="2800" dirty="0" smtClean="0"/>
              <a:t>Average velocity </a:t>
            </a:r>
          </a:p>
          <a:p>
            <a:pPr eaLnBrk="1" hangingPunct="1">
              <a:lnSpc>
                <a:spcPct val="90000"/>
              </a:lnSpc>
            </a:pPr>
            <a:r>
              <a:rPr lang="en-AU" sz="2800" dirty="0" smtClean="0"/>
              <a:t>    </a:t>
            </a:r>
          </a:p>
          <a:p>
            <a:pPr eaLnBrk="1" hangingPunct="1">
              <a:lnSpc>
                <a:spcPct val="90000"/>
              </a:lnSpc>
            </a:pPr>
            <a:r>
              <a:rPr lang="en-AU" sz="2800" dirty="0" smtClean="0"/>
              <a:t>Instantaneous velocity </a:t>
            </a:r>
          </a:p>
          <a:p>
            <a:pPr eaLnBrk="1" hangingPunct="1">
              <a:lnSpc>
                <a:spcPct val="90000"/>
              </a:lnSpc>
            </a:pPr>
            <a:r>
              <a:rPr lang="en-AU" sz="2800" dirty="0" smtClean="0"/>
              <a:t>  </a:t>
            </a:r>
          </a:p>
          <a:p>
            <a:pPr eaLnBrk="1" hangingPunct="1">
              <a:lnSpc>
                <a:spcPct val="90000"/>
              </a:lnSpc>
            </a:pPr>
            <a:r>
              <a:rPr lang="en-AU" sz="2800" dirty="0" smtClean="0"/>
              <a:t>Average acceleration   </a:t>
            </a:r>
          </a:p>
          <a:p>
            <a:pPr eaLnBrk="1" hangingPunct="1">
              <a:lnSpc>
                <a:spcPct val="90000"/>
              </a:lnSpc>
            </a:pPr>
            <a:r>
              <a:rPr lang="en-AU" sz="2800" dirty="0" smtClean="0"/>
              <a:t> </a:t>
            </a:r>
          </a:p>
          <a:p>
            <a:pPr eaLnBrk="1" hangingPunct="1">
              <a:lnSpc>
                <a:spcPct val="90000"/>
              </a:lnSpc>
            </a:pPr>
            <a:r>
              <a:rPr lang="en-AU" sz="2800" dirty="0" smtClean="0"/>
              <a:t>Instantaneous acceleration</a:t>
            </a:r>
          </a:p>
          <a:p>
            <a:pPr eaLnBrk="1" hangingPunct="1">
              <a:lnSpc>
                <a:spcPct val="90000"/>
              </a:lnSpc>
            </a:pPr>
            <a:endParaRPr lang="en-AU" sz="2800" dirty="0" smtClean="0"/>
          </a:p>
          <a:p>
            <a:pPr eaLnBrk="1" hangingPunct="1">
              <a:lnSpc>
                <a:spcPct val="90000"/>
              </a:lnSpc>
            </a:pPr>
            <a:endParaRPr lang="en-AU" sz="2800" dirty="0" smtClean="0"/>
          </a:p>
        </p:txBody>
      </p:sp>
      <p:graphicFrame>
        <p:nvGraphicFramePr>
          <p:cNvPr id="2050" name="Object 1033"/>
          <p:cNvGraphicFramePr>
            <a:graphicFrameLocks noChangeAspect="1"/>
          </p:cNvGraphicFramePr>
          <p:nvPr>
            <p:ph sz="quarter" idx="2"/>
          </p:nvPr>
        </p:nvGraphicFramePr>
        <p:xfrm>
          <a:off x="4139952" y="3861048"/>
          <a:ext cx="1547813" cy="1001713"/>
        </p:xfrm>
        <a:graphic>
          <a:graphicData uri="http://schemas.openxmlformats.org/presentationml/2006/ole">
            <p:oleObj spid="_x0000_s2050" name="Equation" r:id="rId4" imgW="609480" imgH="393480" progId="Equation.3">
              <p:embed/>
            </p:oleObj>
          </a:graphicData>
        </a:graphic>
      </p:graphicFrame>
      <p:graphicFrame>
        <p:nvGraphicFramePr>
          <p:cNvPr id="2051" name="Object 1035"/>
          <p:cNvGraphicFramePr>
            <a:graphicFrameLocks noChangeAspect="1"/>
          </p:cNvGraphicFramePr>
          <p:nvPr>
            <p:ph sz="quarter" idx="3"/>
          </p:nvPr>
        </p:nvGraphicFramePr>
        <p:xfrm>
          <a:off x="4860032" y="5157192"/>
          <a:ext cx="1552575" cy="1046163"/>
        </p:xfrm>
        <a:graphic>
          <a:graphicData uri="http://schemas.openxmlformats.org/presentationml/2006/ole">
            <p:oleObj spid="_x0000_s2051" name="Equation" r:id="rId5" imgW="583920" imgH="393480" progId="Equation.3">
              <p:embed/>
            </p:oleObj>
          </a:graphicData>
        </a:graphic>
      </p:graphicFrame>
      <p:graphicFrame>
        <p:nvGraphicFramePr>
          <p:cNvPr id="2052" name="Object 1037"/>
          <p:cNvGraphicFramePr>
            <a:graphicFrameLocks noChangeAspect="1"/>
          </p:cNvGraphicFramePr>
          <p:nvPr/>
        </p:nvGraphicFramePr>
        <p:xfrm>
          <a:off x="4139952" y="2636912"/>
          <a:ext cx="1258888" cy="866775"/>
        </p:xfrm>
        <a:graphic>
          <a:graphicData uri="http://schemas.openxmlformats.org/presentationml/2006/ole">
            <p:oleObj spid="_x0000_s2052" name="Equation" r:id="rId6" imgW="571320" imgH="393480" progId="Equation.3">
              <p:embed/>
            </p:oleObj>
          </a:graphicData>
        </a:graphic>
      </p:graphicFrame>
      <p:graphicFrame>
        <p:nvGraphicFramePr>
          <p:cNvPr id="2053" name="Object 1038"/>
          <p:cNvGraphicFramePr>
            <a:graphicFrameLocks noChangeAspect="1"/>
          </p:cNvGraphicFramePr>
          <p:nvPr/>
        </p:nvGraphicFramePr>
        <p:xfrm>
          <a:off x="3995738" y="1628775"/>
          <a:ext cx="1331912" cy="877888"/>
        </p:xfrm>
        <a:graphic>
          <a:graphicData uri="http://schemas.openxmlformats.org/presentationml/2006/ole">
            <p:oleObj spid="_x0000_s2053" name="Equation" r:id="rId7" imgW="596880" imgH="393480" progId="Equation.3">
              <p:embed/>
            </p:oleObj>
          </a:graphicData>
        </a:graphic>
      </p:graphicFrame>
      <p:sp>
        <p:nvSpPr>
          <p:cNvPr id="8" name="TextBox 7"/>
          <p:cNvSpPr txBox="1"/>
          <p:nvPr/>
        </p:nvSpPr>
        <p:spPr>
          <a:xfrm>
            <a:off x="5759624" y="2708920"/>
            <a:ext cx="3384376" cy="400110"/>
          </a:xfrm>
          <a:prstGeom prst="rect">
            <a:avLst/>
          </a:prstGeom>
          <a:noFill/>
        </p:spPr>
        <p:txBody>
          <a:bodyPr wrap="square" rtlCol="0">
            <a:spAutoFit/>
          </a:bodyPr>
          <a:lstStyle/>
          <a:p>
            <a:r>
              <a:rPr lang="en-AU" sz="2000" dirty="0" smtClean="0"/>
              <a:t>Differentiate position equation </a:t>
            </a:r>
            <a:endParaRPr lang="en-AU" sz="2000" dirty="0"/>
          </a:p>
        </p:txBody>
      </p:sp>
      <p:sp>
        <p:nvSpPr>
          <p:cNvPr id="9" name="TextBox 8"/>
          <p:cNvSpPr txBox="1"/>
          <p:nvPr/>
        </p:nvSpPr>
        <p:spPr>
          <a:xfrm>
            <a:off x="6516216" y="5445224"/>
            <a:ext cx="2484784" cy="707886"/>
          </a:xfrm>
          <a:prstGeom prst="rect">
            <a:avLst/>
          </a:prstGeom>
          <a:noFill/>
        </p:spPr>
        <p:txBody>
          <a:bodyPr wrap="square" rtlCol="0">
            <a:spAutoFit/>
          </a:bodyPr>
          <a:lstStyle/>
          <a:p>
            <a:r>
              <a:rPr lang="en-AU" sz="2000" dirty="0" smtClean="0"/>
              <a:t>Differentiate velocity equation </a:t>
            </a:r>
            <a:endParaRPr lang="en-AU"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04" name="tree3rd story.mpeg">
            <a:hlinkClick r:id="" action="ppaction://media"/>
          </p:cNvPr>
          <p:cNvPicPr>
            <a:picLocks noGrp="1" noRot="1" noChangeAspect="1" noChangeArrowheads="1"/>
          </p:cNvPicPr>
          <p:nvPr>
            <p:ph idx="1"/>
            <a:videoFile r:link="rId1"/>
          </p:nvPr>
        </p:nvPicPr>
        <p:blipFill>
          <a:blip r:embed="rId4" cstate="print"/>
          <a:srcRect/>
          <a:stretch>
            <a:fillRect/>
          </a:stretch>
        </p:blipFill>
        <p:spPr>
          <a:xfrm>
            <a:off x="0" y="0"/>
            <a:ext cx="9144000" cy="6858000"/>
          </a:xfrm>
        </p:spPr>
      </p:pic>
    </p:spTree>
  </p:cSld>
  <p:clrMapOvr>
    <a:masterClrMapping/>
  </p:clrMapOvr>
  <p:timing>
    <p:tnLst>
      <p:par>
        <p:cTn id="1" dur="indefinite" restart="never" nodeType="tmRoot">
          <p:childTnLst>
            <p:video>
              <p:cMediaNode>
                <p:cTn id="2" fill="hold" display="0">
                  <p:stCondLst>
                    <p:cond delay="indefinite"/>
                  </p:stCondLst>
                  <p:endCondLst>
                    <p:cond evt="onNext" delay="0">
                      <p:tgtEl>
                        <p:sldTgt/>
                      </p:tgtEl>
                    </p:cond>
                    <p:cond evt="onPrev" delay="0">
                      <p:tgtEl>
                        <p:sldTgt/>
                      </p:tgtEl>
                    </p:cond>
                  </p:endCondLst>
                </p:cTn>
                <p:tgtEl>
                  <p:spTgt spid="179204"/>
                </p:tgtEl>
              </p:cMediaNode>
            </p:vide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2" name="tree_on_pickup.avi">
            <a:hlinkClick r:id="" action="ppaction://media"/>
          </p:cNvPr>
          <p:cNvPicPr>
            <a:picLocks noGrp="1" noRot="1" noChangeAspect="1" noChangeArrowheads="1"/>
          </p:cNvPicPr>
          <p:nvPr>
            <p:ph idx="1"/>
            <a:videoFile r:link="rId1"/>
          </p:nvPr>
        </p:nvPicPr>
        <p:blipFill>
          <a:blip r:embed="rId4" cstate="print"/>
          <a:srcRect/>
          <a:stretch>
            <a:fillRect/>
          </a:stretch>
        </p:blipFill>
        <p:spPr>
          <a:xfrm>
            <a:off x="0" y="0"/>
            <a:ext cx="9144000" cy="6858000"/>
          </a:xfr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125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81252"/>
                                        </p:tgtEl>
                                      </p:cBhvr>
                                    </p:cmd>
                                  </p:childTnLst>
                                </p:cTn>
                              </p:par>
                            </p:childTnLst>
                          </p:cTn>
                        </p:par>
                      </p:childTnLst>
                    </p:cTn>
                  </p:par>
                </p:childTnLst>
              </p:cTn>
              <p:nextCondLst>
                <p:cond evt="onClick" delay="0">
                  <p:tgtEl>
                    <p:spTgt spid="181252"/>
                  </p:tgtEl>
                </p:cond>
              </p:nextCondLst>
            </p:seq>
            <p:video>
              <p:cMediaNode>
                <p:cTn id="7" fill="hold" display="0">
                  <p:stCondLst>
                    <p:cond delay="indefinite"/>
                  </p:stCondLst>
                  <p:endCondLst>
                    <p:cond evt="onNext" delay="0">
                      <p:tgtEl>
                        <p:sldTgt/>
                      </p:tgtEl>
                    </p:cond>
                    <p:cond evt="onPrev" delay="0">
                      <p:tgtEl>
                        <p:sldTgt/>
                      </p:tgtEl>
                    </p:cond>
                  </p:endCondLst>
                </p:cTn>
                <p:tgtEl>
                  <p:spTgt spid="181252"/>
                </p:tgtEl>
              </p:cMediaNode>
            </p:vide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300" name="helicopter_crash.wmv">
            <a:hlinkClick r:id="" action="ppaction://media"/>
          </p:cNvPr>
          <p:cNvPicPr>
            <a:picLocks noGrp="1" noRot="1" noChangeAspect="1" noChangeArrowheads="1"/>
          </p:cNvPicPr>
          <p:nvPr>
            <p:ph idx="1"/>
            <a:videoFile r:link="rId1"/>
          </p:nvPr>
        </p:nvPicPr>
        <p:blipFill>
          <a:blip r:embed="rId4" cstate="print"/>
          <a:srcRect/>
          <a:stretch>
            <a:fillRect/>
          </a:stretch>
        </p:blipFill>
        <p:spPr>
          <a:xfrm>
            <a:off x="0" y="0"/>
            <a:ext cx="9144000" cy="6858000"/>
          </a:xfrm>
        </p:spPr>
      </p:pic>
    </p:spTree>
  </p:cSld>
  <p:clrMapOvr>
    <a:masterClrMapping/>
  </p:clrMapOvr>
  <p:timing>
    <p:tnLst>
      <p:par>
        <p:cTn id="1" dur="indefinite" restart="never" nodeType="tmRoot">
          <p:childTnLst>
            <p:video>
              <p:cMediaNode>
                <p:cTn id="2" fill="hold" display="0">
                  <p:stCondLst>
                    <p:cond delay="indefinite"/>
                  </p:stCondLst>
                  <p:endCondLst>
                    <p:cond evt="onNext" delay="0">
                      <p:tgtEl>
                        <p:sldTgt/>
                      </p:tgtEl>
                    </p:cond>
                    <p:cond evt="onPrev" delay="0">
                      <p:tgtEl>
                        <p:sldTgt/>
                      </p:tgtEl>
                    </p:cond>
                  </p:endCondLst>
                </p:cTn>
                <p:tgtEl>
                  <p:spTgt spid="183300"/>
                </p:tgtEl>
              </p:cMediaNode>
            </p:vide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AU" smtClean="0"/>
              <a:t>Falling from 6 km </a:t>
            </a:r>
          </a:p>
        </p:txBody>
      </p:sp>
      <p:pic>
        <p:nvPicPr>
          <p:cNvPr id="25603" name="Picture 5"/>
          <p:cNvPicPr>
            <a:picLocks noChangeAspect="1" noChangeArrowheads="1"/>
          </p:cNvPicPr>
          <p:nvPr/>
        </p:nvPicPr>
        <p:blipFill>
          <a:blip r:embed="rId2" cstate="print"/>
          <a:srcRect/>
          <a:stretch>
            <a:fillRect/>
          </a:stretch>
        </p:blipFill>
        <p:spPr bwMode="auto">
          <a:xfrm>
            <a:off x="419100" y="4149725"/>
            <a:ext cx="2757488" cy="2065338"/>
          </a:xfrm>
          <a:prstGeom prst="rect">
            <a:avLst/>
          </a:prstGeom>
          <a:noFill/>
          <a:ln w="9525">
            <a:noFill/>
            <a:miter lim="800000"/>
            <a:headEnd/>
            <a:tailEnd/>
          </a:ln>
        </p:spPr>
      </p:pic>
      <p:pic>
        <p:nvPicPr>
          <p:cNvPr id="25604" name="Picture 6"/>
          <p:cNvPicPr>
            <a:picLocks noChangeAspect="1" noChangeArrowheads="1"/>
          </p:cNvPicPr>
          <p:nvPr/>
        </p:nvPicPr>
        <p:blipFill>
          <a:blip r:embed="rId3" cstate="print"/>
          <a:srcRect/>
          <a:stretch>
            <a:fillRect/>
          </a:stretch>
        </p:blipFill>
        <p:spPr bwMode="auto">
          <a:xfrm>
            <a:off x="515938" y="1844675"/>
            <a:ext cx="2660650" cy="1995488"/>
          </a:xfrm>
          <a:prstGeom prst="rect">
            <a:avLst/>
          </a:prstGeom>
          <a:noFill/>
          <a:ln w="9525">
            <a:noFill/>
            <a:miter lim="800000"/>
            <a:headEnd/>
            <a:tailEnd/>
          </a:ln>
        </p:spPr>
      </p:pic>
      <p:pic>
        <p:nvPicPr>
          <p:cNvPr id="25605" name="Picture 7"/>
          <p:cNvPicPr>
            <a:picLocks noChangeAspect="1" noChangeArrowheads="1"/>
          </p:cNvPicPr>
          <p:nvPr/>
        </p:nvPicPr>
        <p:blipFill>
          <a:blip r:embed="rId4" cstate="print"/>
          <a:srcRect/>
          <a:stretch>
            <a:fillRect/>
          </a:stretch>
        </p:blipFill>
        <p:spPr bwMode="auto">
          <a:xfrm>
            <a:off x="4716463" y="4221163"/>
            <a:ext cx="3140075" cy="2354262"/>
          </a:xfrm>
          <a:prstGeom prst="rect">
            <a:avLst/>
          </a:prstGeom>
          <a:noFill/>
          <a:ln w="9525">
            <a:noFill/>
            <a:miter lim="800000"/>
            <a:headEnd/>
            <a:tailEnd/>
          </a:ln>
        </p:spPr>
      </p:pic>
      <p:pic>
        <p:nvPicPr>
          <p:cNvPr id="25606" name="Picture 8"/>
          <p:cNvPicPr>
            <a:picLocks noChangeAspect="1" noChangeArrowheads="1"/>
          </p:cNvPicPr>
          <p:nvPr/>
        </p:nvPicPr>
        <p:blipFill>
          <a:blip r:embed="rId5" cstate="print"/>
          <a:srcRect/>
          <a:stretch>
            <a:fillRect/>
          </a:stretch>
        </p:blipFill>
        <p:spPr bwMode="auto">
          <a:xfrm>
            <a:off x="4716463" y="1844675"/>
            <a:ext cx="2951162" cy="221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7772400" cy="1143000"/>
          </a:xfrm>
        </p:spPr>
        <p:txBody>
          <a:bodyPr/>
          <a:lstStyle/>
          <a:p>
            <a:pPr eaLnBrk="1" hangingPunct="1"/>
            <a:r>
              <a:rPr lang="en-US" smtClean="0"/>
              <a:t>Example: Distance falling</a:t>
            </a:r>
          </a:p>
        </p:txBody>
      </p:sp>
      <p:sp>
        <p:nvSpPr>
          <p:cNvPr id="43011" name="Rectangle 3"/>
          <p:cNvSpPr>
            <a:spLocks noGrp="1" noChangeArrowheads="1"/>
          </p:cNvSpPr>
          <p:nvPr>
            <p:ph type="body" idx="1"/>
          </p:nvPr>
        </p:nvSpPr>
        <p:spPr>
          <a:xfrm>
            <a:off x="323850" y="1196975"/>
            <a:ext cx="7772400" cy="2168525"/>
          </a:xfrm>
        </p:spPr>
        <p:txBody>
          <a:bodyPr/>
          <a:lstStyle/>
          <a:p>
            <a:pPr eaLnBrk="1" hangingPunct="1"/>
            <a:r>
              <a:rPr lang="en-US" sz="2400" smtClean="0"/>
              <a:t>A ball was dropped off the top of the library. It was measured to take 2.0 seconds to hit the ground. How far off the ground was it dropped? </a:t>
            </a:r>
          </a:p>
        </p:txBody>
      </p:sp>
      <p:sp>
        <p:nvSpPr>
          <p:cNvPr id="187396" name="Text Box 4"/>
          <p:cNvSpPr txBox="1">
            <a:spLocks noChangeArrowheads="1"/>
          </p:cNvSpPr>
          <p:nvPr/>
        </p:nvSpPr>
        <p:spPr bwMode="auto">
          <a:xfrm>
            <a:off x="9144000" y="4673600"/>
            <a:ext cx="5411788" cy="519113"/>
          </a:xfrm>
          <a:prstGeom prst="rect">
            <a:avLst/>
          </a:prstGeom>
          <a:solidFill>
            <a:schemeClr val="bg1"/>
          </a:solidFill>
          <a:ln w="9525">
            <a:noFill/>
            <a:miter lim="800000"/>
            <a:headEnd/>
            <a:tailEnd/>
          </a:ln>
        </p:spPr>
        <p:txBody>
          <a:bodyPr wrap="none">
            <a:spAutoFit/>
          </a:bodyPr>
          <a:lstStyle/>
          <a:p>
            <a:r>
              <a:rPr lang="en-US" sz="2800" dirty="0" smtClean="0"/>
              <a:t>x= </a:t>
            </a:r>
            <a:r>
              <a:rPr lang="en-US" sz="2800" dirty="0"/>
              <a:t>v</a:t>
            </a:r>
            <a:r>
              <a:rPr lang="en-US" sz="2800" baseline="-25000" dirty="0"/>
              <a:t>0</a:t>
            </a:r>
            <a:r>
              <a:rPr lang="en-US" sz="2800" dirty="0"/>
              <a:t>t + ½ at</a:t>
            </a:r>
            <a:r>
              <a:rPr lang="en-US" sz="2800" baseline="30000" dirty="0"/>
              <a:t>2</a:t>
            </a:r>
            <a:r>
              <a:rPr lang="en-US" sz="2800" dirty="0"/>
              <a:t>= ½ x 9.8 x 4 = 19.6 m</a:t>
            </a:r>
          </a:p>
        </p:txBody>
      </p:sp>
      <p:sp>
        <p:nvSpPr>
          <p:cNvPr id="5" name="Text Box 4"/>
          <p:cNvSpPr txBox="1">
            <a:spLocks noChangeArrowheads="1"/>
          </p:cNvSpPr>
          <p:nvPr/>
        </p:nvSpPr>
        <p:spPr bwMode="auto">
          <a:xfrm>
            <a:off x="9396536" y="2420888"/>
            <a:ext cx="877163" cy="1323439"/>
          </a:xfrm>
          <a:prstGeom prst="rect">
            <a:avLst/>
          </a:prstGeom>
          <a:solidFill>
            <a:schemeClr val="bg1"/>
          </a:solidFill>
          <a:ln w="9525">
            <a:noFill/>
            <a:miter lim="800000"/>
            <a:headEnd/>
            <a:tailEnd/>
          </a:ln>
        </p:spPr>
        <p:txBody>
          <a:bodyPr wrap="none">
            <a:spAutoFit/>
          </a:bodyPr>
          <a:lstStyle/>
          <a:p>
            <a:r>
              <a:rPr lang="en-US" sz="1600" dirty="0" smtClean="0"/>
              <a:t>Know</a:t>
            </a:r>
          </a:p>
          <a:p>
            <a:r>
              <a:rPr lang="en-US" sz="1600" dirty="0" smtClean="0"/>
              <a:t>t = 2 sec</a:t>
            </a:r>
          </a:p>
          <a:p>
            <a:r>
              <a:rPr lang="en-US" sz="1600" dirty="0" smtClean="0"/>
              <a:t>a=g</a:t>
            </a:r>
          </a:p>
          <a:p>
            <a:r>
              <a:rPr lang="en-US" sz="1600" dirty="0" smtClean="0"/>
              <a:t>V0=0</a:t>
            </a:r>
          </a:p>
          <a:p>
            <a:r>
              <a:rPr lang="en-US" sz="1600" dirty="0" smtClean="0"/>
              <a:t>x = ?</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1.11111E-6 2.71676E-6 L -0.8493 0.02982 " pathEditMode="relative" rAng="0" ptsTypes="AA">
                                      <p:cBhvr>
                                        <p:cTn id="6" dur="2000" fill="hold"/>
                                        <p:tgtEl>
                                          <p:spTgt spid="5"/>
                                        </p:tgtEl>
                                        <p:attrNameLst>
                                          <p:attrName>ppt_x</p:attrName>
                                          <p:attrName>ppt_y</p:attrName>
                                        </p:attrNameLst>
                                      </p:cBhvr>
                                      <p:rCtr x="-425" y="15"/>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1.11111E-6 2.71676E-6 L -0.8493 0.02982 " pathEditMode="relative" rAng="0" ptsTypes="AA">
                                      <p:cBhvr>
                                        <p:cTn id="10" dur="2000" fill="hold"/>
                                        <p:tgtEl>
                                          <p:spTgt spid="187396"/>
                                        </p:tgtEl>
                                        <p:attrNameLst>
                                          <p:attrName>ppt_x</p:attrName>
                                          <p:attrName>ppt_y</p:attrName>
                                        </p:attrNameLst>
                                      </p:cBhvr>
                                      <p:rCtr x="-425" y="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0" y="0"/>
            <a:ext cx="3598863" cy="1143000"/>
          </a:xfrm>
        </p:spPr>
        <p:txBody>
          <a:bodyPr/>
          <a:lstStyle/>
          <a:p>
            <a:pPr eaLnBrk="1" hangingPunct="1"/>
            <a:r>
              <a:rPr lang="en-US" smtClean="0"/>
              <a:t>Falling brick</a:t>
            </a:r>
          </a:p>
        </p:txBody>
      </p:sp>
      <p:sp>
        <p:nvSpPr>
          <p:cNvPr id="16388" name="Rectangle 3"/>
          <p:cNvSpPr>
            <a:spLocks noGrp="1" noChangeArrowheads="1"/>
          </p:cNvSpPr>
          <p:nvPr>
            <p:ph type="body" sz="half" idx="1"/>
          </p:nvPr>
        </p:nvSpPr>
        <p:spPr>
          <a:xfrm>
            <a:off x="0" y="1989138"/>
            <a:ext cx="6084888" cy="4868862"/>
          </a:xfrm>
        </p:spPr>
        <p:txBody>
          <a:bodyPr/>
          <a:lstStyle/>
          <a:p>
            <a:pPr eaLnBrk="1" hangingPunct="1">
              <a:lnSpc>
                <a:spcPct val="80000"/>
              </a:lnSpc>
            </a:pPr>
            <a:r>
              <a:rPr lang="en-US" sz="2800" smtClean="0"/>
              <a:t>A workman was hit on the head by a falling brick. It was fortunate that he was wearing a helmet, however the brick then fell towards his uncovered foot. </a:t>
            </a:r>
          </a:p>
          <a:p>
            <a:pPr eaLnBrk="1" hangingPunct="1">
              <a:lnSpc>
                <a:spcPct val="80000"/>
              </a:lnSpc>
            </a:pPr>
            <a:r>
              <a:rPr lang="en-US" sz="2800" smtClean="0"/>
              <a:t>Assume that the brick has 0 vertical velocity after it hits the helmet, and it falls 1.75 m, unimpeded to the man’s foot. Also that nerve impulses travel through the body at 70 m/s.</a:t>
            </a:r>
          </a:p>
          <a:p>
            <a:pPr eaLnBrk="1" hangingPunct="1">
              <a:lnSpc>
                <a:spcPct val="80000"/>
              </a:lnSpc>
            </a:pPr>
            <a:r>
              <a:rPr lang="en-US" sz="2800" smtClean="0"/>
              <a:t>How much time will the foot have, to move out of the way, once the message has reached it.</a:t>
            </a:r>
            <a:r>
              <a:rPr lang="en-US" sz="2400" smtClean="0"/>
              <a:t> </a:t>
            </a:r>
          </a:p>
        </p:txBody>
      </p:sp>
      <p:pic>
        <p:nvPicPr>
          <p:cNvPr id="16389" name="Picture 5" descr="Brick Falling on Head"/>
          <p:cNvPicPr>
            <a:picLocks noChangeAspect="1" noChangeArrowheads="1"/>
          </p:cNvPicPr>
          <p:nvPr/>
        </p:nvPicPr>
        <p:blipFill>
          <a:blip r:embed="rId4" cstate="print"/>
          <a:srcRect/>
          <a:stretch>
            <a:fillRect/>
          </a:stretch>
        </p:blipFill>
        <p:spPr bwMode="auto">
          <a:xfrm>
            <a:off x="3779838" y="0"/>
            <a:ext cx="1817687" cy="2087563"/>
          </a:xfrm>
          <a:prstGeom prst="rect">
            <a:avLst/>
          </a:prstGeom>
          <a:noFill/>
          <a:ln w="9525">
            <a:noFill/>
            <a:miter lim="800000"/>
            <a:headEnd/>
            <a:tailEnd/>
          </a:ln>
        </p:spPr>
      </p:pic>
      <p:pic>
        <p:nvPicPr>
          <p:cNvPr id="16390" name="Picture 7" descr="-458029575-Kuva(73)"/>
          <p:cNvPicPr>
            <a:picLocks noChangeAspect="1" noChangeArrowheads="1"/>
          </p:cNvPicPr>
          <p:nvPr/>
        </p:nvPicPr>
        <p:blipFill>
          <a:blip r:embed="rId5" cstate="print"/>
          <a:srcRect/>
          <a:stretch>
            <a:fillRect/>
          </a:stretch>
        </p:blipFill>
        <p:spPr bwMode="auto">
          <a:xfrm>
            <a:off x="5880100" y="0"/>
            <a:ext cx="3263900" cy="2447925"/>
          </a:xfrm>
          <a:prstGeom prst="rect">
            <a:avLst/>
          </a:prstGeom>
          <a:noFill/>
          <a:ln w="9525">
            <a:noFill/>
            <a:miter lim="800000"/>
            <a:headEnd/>
            <a:tailEnd/>
          </a:ln>
        </p:spPr>
      </p:pic>
      <p:graphicFrame>
        <p:nvGraphicFramePr>
          <p:cNvPr id="188424" name="Object 8"/>
          <p:cNvGraphicFramePr>
            <a:graphicFrameLocks noChangeAspect="1"/>
          </p:cNvGraphicFramePr>
          <p:nvPr>
            <p:ph sz="half" idx="2"/>
          </p:nvPr>
        </p:nvGraphicFramePr>
        <p:xfrm>
          <a:off x="9144000" y="3789363"/>
          <a:ext cx="3683000" cy="2540000"/>
        </p:xfrm>
        <a:graphic>
          <a:graphicData uri="http://schemas.openxmlformats.org/presentationml/2006/ole">
            <p:oleObj spid="_x0000_s16386" name="Equation" r:id="rId6" imgW="2209680" imgH="1523880" progId="Equation.3">
              <p:embed/>
            </p:oleObj>
          </a:graphicData>
        </a:graphic>
      </p:graphicFrame>
      <p:graphicFrame>
        <p:nvGraphicFramePr>
          <p:cNvPr id="7" name="Object 6"/>
          <p:cNvGraphicFramePr>
            <a:graphicFrameLocks noChangeAspect="1"/>
          </p:cNvGraphicFramePr>
          <p:nvPr/>
        </p:nvGraphicFramePr>
        <p:xfrm>
          <a:off x="9448800" y="2306638"/>
          <a:ext cx="1346200" cy="1524000"/>
        </p:xfrm>
        <a:graphic>
          <a:graphicData uri="http://schemas.openxmlformats.org/presentationml/2006/ole">
            <p:oleObj spid="_x0000_s16391" name="Equation" r:id="rId7" imgW="1346040" imgH="15238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1.11111E-6 1.38728E-6 L -0.41788 -0.00671 " pathEditMode="relative" rAng="0" ptsTypes="AA">
                                      <p:cBhvr>
                                        <p:cTn id="10" dur="2000" fill="hold"/>
                                        <p:tgtEl>
                                          <p:spTgt spid="188424"/>
                                        </p:tgtEl>
                                        <p:attrNameLst>
                                          <p:attrName>ppt_x</p:attrName>
                                          <p:attrName>ppt_y</p:attrName>
                                        </p:attrNameLst>
                                      </p:cBhvr>
                                      <p:rCtr x="-209"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23850" y="0"/>
            <a:ext cx="7772400" cy="1143000"/>
          </a:xfrm>
        </p:spPr>
        <p:txBody>
          <a:bodyPr/>
          <a:lstStyle/>
          <a:p>
            <a:pPr eaLnBrk="1" hangingPunct="1"/>
            <a:r>
              <a:rPr lang="en-AU" sz="3200" smtClean="0"/>
              <a:t>Example 2.6 Freely falling bodies</a:t>
            </a:r>
          </a:p>
        </p:txBody>
      </p:sp>
      <p:pic>
        <p:nvPicPr>
          <p:cNvPr id="13316" name="Picture 4" descr="02_19"/>
          <p:cNvPicPr>
            <a:picLocks noChangeAspect="1" noChangeArrowheads="1"/>
          </p:cNvPicPr>
          <p:nvPr/>
        </p:nvPicPr>
        <p:blipFill>
          <a:blip r:embed="rId4" cstate="print"/>
          <a:srcRect/>
          <a:stretch>
            <a:fillRect/>
          </a:stretch>
        </p:blipFill>
        <p:spPr bwMode="auto">
          <a:xfrm>
            <a:off x="152400" y="836613"/>
            <a:ext cx="4611688" cy="6021387"/>
          </a:xfrm>
          <a:prstGeom prst="rect">
            <a:avLst/>
          </a:prstGeom>
          <a:noFill/>
          <a:ln w="9525">
            <a:noFill/>
            <a:miter lim="800000"/>
            <a:headEnd/>
            <a:tailEnd/>
          </a:ln>
        </p:spPr>
      </p:pic>
      <p:sp>
        <p:nvSpPr>
          <p:cNvPr id="13317" name="Text Box 5"/>
          <p:cNvSpPr txBox="1">
            <a:spLocks noChangeArrowheads="1"/>
          </p:cNvSpPr>
          <p:nvPr/>
        </p:nvSpPr>
        <p:spPr bwMode="auto">
          <a:xfrm>
            <a:off x="5029200" y="981075"/>
            <a:ext cx="4114800" cy="3081338"/>
          </a:xfrm>
          <a:prstGeom prst="rect">
            <a:avLst/>
          </a:prstGeom>
          <a:noFill/>
          <a:ln w="9525">
            <a:noFill/>
            <a:miter lim="800000"/>
            <a:headEnd/>
            <a:tailEnd/>
          </a:ln>
        </p:spPr>
        <p:txBody>
          <a:bodyPr>
            <a:spAutoFit/>
          </a:bodyPr>
          <a:lstStyle/>
          <a:p>
            <a:pPr>
              <a:spcBef>
                <a:spcPct val="50000"/>
              </a:spcBef>
            </a:pPr>
            <a:r>
              <a:rPr lang="en-AU" sz="2800"/>
              <a:t>2.6  A one-euro coin is dropped from the Leaning Tower of Pisa. It starts from rest and falls freely. Compute its position and velocity after 1.0 and 2.0 and 3.0 s</a:t>
            </a:r>
          </a:p>
        </p:txBody>
      </p:sp>
      <p:graphicFrame>
        <p:nvGraphicFramePr>
          <p:cNvPr id="109574" name="Object 6"/>
          <p:cNvGraphicFramePr>
            <a:graphicFrameLocks noChangeAspect="1"/>
          </p:cNvGraphicFramePr>
          <p:nvPr>
            <p:ph idx="1"/>
          </p:nvPr>
        </p:nvGraphicFramePr>
        <p:xfrm>
          <a:off x="9144000" y="4179888"/>
          <a:ext cx="6516688" cy="2501900"/>
        </p:xfrm>
        <a:graphic>
          <a:graphicData uri="http://schemas.openxmlformats.org/presentationml/2006/ole">
            <p:oleObj spid="_x0000_s165890" name="Equation" r:id="rId5" imgW="3771720" imgH="14475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22045E-16 4.24102E-6 L -0.7224 0.00208 " pathEditMode="relative" rAng="0" ptsTypes="AA">
                                      <p:cBhvr>
                                        <p:cTn id="6" dur="2000" fill="hold"/>
                                        <p:tgtEl>
                                          <p:spTgt spid="109574"/>
                                        </p:tgtEl>
                                        <p:attrNameLst>
                                          <p:attrName>ppt_x</p:attrName>
                                          <p:attrName>ppt_y</p:attrName>
                                        </p:attrNameLst>
                                      </p:cBhvr>
                                      <p:rCtr x="-361"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5"/>
          <p:cNvSpPr>
            <a:spLocks noGrp="1" noChangeArrowheads="1"/>
          </p:cNvSpPr>
          <p:nvPr>
            <p:ph type="title" sz="quarter"/>
          </p:nvPr>
        </p:nvSpPr>
        <p:spPr>
          <a:xfrm>
            <a:off x="0" y="0"/>
            <a:ext cx="8820150" cy="1152525"/>
          </a:xfrm>
        </p:spPr>
        <p:txBody>
          <a:bodyPr/>
          <a:lstStyle/>
          <a:p>
            <a:pPr eaLnBrk="1" hangingPunct="1"/>
            <a:r>
              <a:rPr lang="en-AU" sz="4000" smtClean="0"/>
              <a:t>A ball is thrown up on top of a  building.  </a:t>
            </a:r>
          </a:p>
        </p:txBody>
      </p:sp>
      <p:pic>
        <p:nvPicPr>
          <p:cNvPr id="14341" name="Picture 4" descr="ani-cliffball"/>
          <p:cNvPicPr>
            <a:picLocks noGrp="1" noChangeAspect="1" noChangeArrowheads="1" noCrop="1"/>
          </p:cNvPicPr>
          <p:nvPr>
            <p:ph sz="quarter" idx="1"/>
          </p:nvPr>
        </p:nvPicPr>
        <p:blipFill>
          <a:blip r:embed="rId4" cstate="print"/>
          <a:srcRect/>
          <a:stretch>
            <a:fillRect/>
          </a:stretch>
        </p:blipFill>
        <p:spPr>
          <a:xfrm>
            <a:off x="0" y="2060575"/>
            <a:ext cx="1103313" cy="3673475"/>
          </a:xfrm>
        </p:spPr>
      </p:pic>
      <p:graphicFrame>
        <p:nvGraphicFramePr>
          <p:cNvPr id="136200" name="Object 8"/>
          <p:cNvGraphicFramePr>
            <a:graphicFrameLocks noChangeAspect="1"/>
          </p:cNvGraphicFramePr>
          <p:nvPr>
            <p:ph sz="quarter" idx="2"/>
          </p:nvPr>
        </p:nvGraphicFramePr>
        <p:xfrm>
          <a:off x="9253538" y="3251200"/>
          <a:ext cx="4424362" cy="722313"/>
        </p:xfrm>
        <a:graphic>
          <a:graphicData uri="http://schemas.openxmlformats.org/presentationml/2006/ole">
            <p:oleObj spid="_x0000_s166914" name="Equation" r:id="rId5" imgW="3263760" imgH="533160" progId="Equation.3">
              <p:embed/>
            </p:oleObj>
          </a:graphicData>
        </a:graphic>
      </p:graphicFrame>
      <p:graphicFrame>
        <p:nvGraphicFramePr>
          <p:cNvPr id="136203" name="Object 11"/>
          <p:cNvGraphicFramePr>
            <a:graphicFrameLocks noChangeAspect="1"/>
          </p:cNvGraphicFramePr>
          <p:nvPr>
            <p:ph sz="quarter" idx="3"/>
          </p:nvPr>
        </p:nvGraphicFramePr>
        <p:xfrm>
          <a:off x="9144000" y="5719763"/>
          <a:ext cx="3852863" cy="787400"/>
        </p:xfrm>
        <a:graphic>
          <a:graphicData uri="http://schemas.openxmlformats.org/presentationml/2006/ole">
            <p:oleObj spid="_x0000_s166915" name="Equation" r:id="rId6" imgW="1180800" imgH="241200" progId="Equation.3">
              <p:embed/>
            </p:oleObj>
          </a:graphicData>
        </a:graphic>
      </p:graphicFrame>
      <p:sp>
        <p:nvSpPr>
          <p:cNvPr id="14342" name="Text Box 7"/>
          <p:cNvSpPr txBox="1">
            <a:spLocks noChangeArrowheads="1"/>
          </p:cNvSpPr>
          <p:nvPr/>
        </p:nvSpPr>
        <p:spPr bwMode="auto">
          <a:xfrm>
            <a:off x="1116013" y="2276475"/>
            <a:ext cx="6264275" cy="1373188"/>
          </a:xfrm>
          <a:prstGeom prst="rect">
            <a:avLst/>
          </a:prstGeom>
          <a:noFill/>
          <a:ln w="9525">
            <a:noFill/>
            <a:miter lim="800000"/>
            <a:headEnd/>
            <a:tailEnd/>
          </a:ln>
        </p:spPr>
        <p:txBody>
          <a:bodyPr>
            <a:spAutoFit/>
          </a:bodyPr>
          <a:lstStyle/>
          <a:p>
            <a:r>
              <a:rPr lang="en-AU" sz="2800"/>
              <a:t>What is its initial vertical velocity v</a:t>
            </a:r>
            <a:r>
              <a:rPr lang="en-AU" sz="2800" baseline="-25000"/>
              <a:t>0y</a:t>
            </a:r>
            <a:r>
              <a:rPr lang="en-AU" sz="2800"/>
              <a:t>? </a:t>
            </a:r>
          </a:p>
          <a:p>
            <a:endParaRPr lang="en-AU" sz="2800"/>
          </a:p>
          <a:p>
            <a:endParaRPr lang="en-AU" sz="2800"/>
          </a:p>
        </p:txBody>
      </p:sp>
      <p:sp>
        <p:nvSpPr>
          <p:cNvPr id="14343" name="Rectangle 17"/>
          <p:cNvSpPr>
            <a:spLocks noChangeArrowheads="1"/>
          </p:cNvSpPr>
          <p:nvPr/>
        </p:nvSpPr>
        <p:spPr bwMode="auto">
          <a:xfrm>
            <a:off x="1258888" y="4746625"/>
            <a:ext cx="7885112" cy="946150"/>
          </a:xfrm>
          <a:prstGeom prst="rect">
            <a:avLst/>
          </a:prstGeom>
          <a:noFill/>
          <a:ln w="9525">
            <a:noFill/>
            <a:miter lim="800000"/>
            <a:headEnd/>
            <a:tailEnd/>
          </a:ln>
        </p:spPr>
        <p:txBody>
          <a:bodyPr>
            <a:spAutoFit/>
          </a:bodyPr>
          <a:lstStyle/>
          <a:p>
            <a:r>
              <a:rPr lang="en-AU" sz="2800"/>
              <a:t>What is its velocity as it falls back to the top of the building?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18889 -0.00555 L -0.73802 -0.00115 " pathEditMode="relative" rAng="0" ptsTypes="AA">
                                      <p:cBhvr>
                                        <p:cTn id="6" dur="2000" fill="hold"/>
                                        <p:tgtEl>
                                          <p:spTgt spid="136200"/>
                                        </p:tgtEl>
                                        <p:attrNameLst>
                                          <p:attrName>ppt_x</p:attrName>
                                          <p:attrName>ppt_y</p:attrName>
                                        </p:attrNameLst>
                                      </p:cBhvr>
                                      <p:rCtr x="-275" y="2"/>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2.77778E-7 1.86559E-6 L -0.63976 -0.00301 " pathEditMode="relative" rAng="0" ptsTypes="AA">
                                      <p:cBhvr>
                                        <p:cTn id="10" dur="2000" fill="hold"/>
                                        <p:tgtEl>
                                          <p:spTgt spid="136203"/>
                                        </p:tgtEl>
                                        <p:attrNameLst>
                                          <p:attrName>ppt_x</p:attrName>
                                          <p:attrName>ppt_y</p:attrName>
                                        </p:attrNameLst>
                                      </p:cBhvr>
                                      <p:rCtr x="-320" y="-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0" y="188913"/>
            <a:ext cx="8642350" cy="1143000"/>
          </a:xfrm>
        </p:spPr>
        <p:txBody>
          <a:bodyPr/>
          <a:lstStyle/>
          <a:p>
            <a:pPr eaLnBrk="1" hangingPunct="1"/>
            <a:r>
              <a:rPr lang="en-AU" sz="4000" smtClean="0"/>
              <a:t>A ball is thrown up on top of a  building (cont)</a:t>
            </a:r>
          </a:p>
        </p:txBody>
      </p:sp>
      <p:graphicFrame>
        <p:nvGraphicFramePr>
          <p:cNvPr id="155654" name="Object 6"/>
          <p:cNvGraphicFramePr>
            <a:graphicFrameLocks noChangeAspect="1"/>
          </p:cNvGraphicFramePr>
          <p:nvPr>
            <p:ph sz="half" idx="1"/>
          </p:nvPr>
        </p:nvGraphicFramePr>
        <p:xfrm>
          <a:off x="9161463" y="5045075"/>
          <a:ext cx="4933950" cy="1252538"/>
        </p:xfrm>
        <a:graphic>
          <a:graphicData uri="http://schemas.openxmlformats.org/presentationml/2006/ole">
            <p:oleObj spid="_x0000_s167938" name="Equation" r:id="rId4" imgW="3301920" imgH="838080" progId="Equation.3">
              <p:embed/>
            </p:oleObj>
          </a:graphicData>
        </a:graphic>
      </p:graphicFrame>
      <p:sp>
        <p:nvSpPr>
          <p:cNvPr id="15365" name="Rectangle 4"/>
          <p:cNvSpPr>
            <a:spLocks noChangeArrowheads="1"/>
          </p:cNvSpPr>
          <p:nvPr/>
        </p:nvSpPr>
        <p:spPr bwMode="auto">
          <a:xfrm>
            <a:off x="1298575" y="2565400"/>
            <a:ext cx="7488238" cy="944563"/>
          </a:xfrm>
          <a:prstGeom prst="rect">
            <a:avLst/>
          </a:prstGeom>
          <a:noFill/>
          <a:ln w="9525">
            <a:noFill/>
            <a:miter lim="800000"/>
            <a:headEnd/>
            <a:tailEnd/>
          </a:ln>
        </p:spPr>
        <p:txBody>
          <a:bodyPr>
            <a:spAutoFit/>
          </a:bodyPr>
          <a:lstStyle/>
          <a:p>
            <a:r>
              <a:rPr lang="en-AU" sz="3200"/>
              <a:t>What is its velocity when it hits the ground?</a:t>
            </a:r>
            <a:r>
              <a:rPr lang="en-AU"/>
              <a:t> </a:t>
            </a:r>
          </a:p>
          <a:p>
            <a:endParaRPr lang="en-AU"/>
          </a:p>
        </p:txBody>
      </p:sp>
      <p:sp>
        <p:nvSpPr>
          <p:cNvPr id="15366" name="Rectangle 5"/>
          <p:cNvSpPr>
            <a:spLocks noChangeArrowheads="1"/>
          </p:cNvSpPr>
          <p:nvPr/>
        </p:nvSpPr>
        <p:spPr bwMode="auto">
          <a:xfrm>
            <a:off x="1482725" y="4338638"/>
            <a:ext cx="6732588" cy="579437"/>
          </a:xfrm>
          <a:prstGeom prst="rect">
            <a:avLst/>
          </a:prstGeom>
          <a:noFill/>
          <a:ln w="9525">
            <a:noFill/>
            <a:miter lim="800000"/>
            <a:headEnd/>
            <a:tailEnd/>
          </a:ln>
        </p:spPr>
        <p:txBody>
          <a:bodyPr wrap="none">
            <a:spAutoFit/>
          </a:bodyPr>
          <a:lstStyle/>
          <a:p>
            <a:r>
              <a:rPr lang="en-AU" sz="3200"/>
              <a:t>How long does it take to hit the ground?</a:t>
            </a:r>
          </a:p>
        </p:txBody>
      </p:sp>
      <p:graphicFrame>
        <p:nvGraphicFramePr>
          <p:cNvPr id="155656" name="Object 8"/>
          <p:cNvGraphicFramePr>
            <a:graphicFrameLocks noChangeAspect="1"/>
          </p:cNvGraphicFramePr>
          <p:nvPr>
            <p:ph sz="half" idx="2"/>
          </p:nvPr>
        </p:nvGraphicFramePr>
        <p:xfrm>
          <a:off x="9144000" y="3514725"/>
          <a:ext cx="6985000" cy="349250"/>
        </p:xfrm>
        <a:graphic>
          <a:graphicData uri="http://schemas.openxmlformats.org/presentationml/2006/ole">
            <p:oleObj spid="_x0000_s167939" name="Equation" r:id="rId5" imgW="5587920" imgH="279360" progId="Equation.3">
              <p:embed/>
            </p:oleObj>
          </a:graphicData>
        </a:graphic>
      </p:graphicFrame>
      <p:pic>
        <p:nvPicPr>
          <p:cNvPr id="15367" name="Picture 4" descr="ani-cliffball"/>
          <p:cNvPicPr>
            <a:picLocks noChangeAspect="1" noChangeArrowheads="1" noCrop="1"/>
          </p:cNvPicPr>
          <p:nvPr/>
        </p:nvPicPr>
        <p:blipFill>
          <a:blip r:embed="rId6" cstate="print"/>
          <a:srcRect/>
          <a:stretch>
            <a:fillRect/>
          </a:stretch>
        </p:blipFill>
        <p:spPr bwMode="auto">
          <a:xfrm>
            <a:off x="0" y="2060575"/>
            <a:ext cx="1103313" cy="3673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44444E-6 1.92352E-6 L -0.81111 0.00371 " pathEditMode="relative" rAng="0" ptsTypes="AA">
                                      <p:cBhvr>
                                        <p:cTn id="6" dur="2000" fill="hold"/>
                                        <p:tgtEl>
                                          <p:spTgt spid="155656"/>
                                        </p:tgtEl>
                                        <p:attrNameLst>
                                          <p:attrName>ppt_x</p:attrName>
                                          <p:attrName>ppt_y</p:attrName>
                                        </p:attrNameLst>
                                      </p:cBhvr>
                                      <p:rCtr x="-406" y="2"/>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1.38889E-6 3.47625E-8 L -0.67726 -0.00139 " pathEditMode="relative" rAng="0" ptsTypes="AA">
                                      <p:cBhvr>
                                        <p:cTn id="10" dur="2000" fill="hold"/>
                                        <p:tgtEl>
                                          <p:spTgt spid="155654"/>
                                        </p:tgtEl>
                                        <p:attrNameLst>
                                          <p:attrName>ppt_x</p:attrName>
                                          <p:attrName>ppt_y</p:attrName>
                                        </p:attrNameLst>
                                      </p:cBhvr>
                                      <p:rCtr x="-339"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13"/>
          <p:cNvSpPr txBox="1">
            <a:spLocks noChangeArrowheads="1"/>
          </p:cNvSpPr>
          <p:nvPr/>
        </p:nvSpPr>
        <p:spPr bwMode="auto">
          <a:xfrm>
            <a:off x="0" y="0"/>
            <a:ext cx="7894638" cy="579438"/>
          </a:xfrm>
          <a:prstGeom prst="rect">
            <a:avLst/>
          </a:prstGeom>
          <a:noFill/>
          <a:ln w="9525">
            <a:noFill/>
            <a:miter lim="800000"/>
            <a:headEnd/>
            <a:tailEnd/>
          </a:ln>
        </p:spPr>
        <p:txBody>
          <a:bodyPr wrap="none">
            <a:spAutoFit/>
          </a:bodyPr>
          <a:lstStyle/>
          <a:p>
            <a:r>
              <a:rPr lang="en-AU" sz="3200"/>
              <a:t>Example 2.7 Up and Down Motion in Free Fall</a:t>
            </a:r>
          </a:p>
        </p:txBody>
      </p:sp>
      <p:sp>
        <p:nvSpPr>
          <p:cNvPr id="16388" name="Text Box 14"/>
          <p:cNvSpPr txBox="1">
            <a:spLocks noChangeArrowheads="1"/>
          </p:cNvSpPr>
          <p:nvPr/>
        </p:nvSpPr>
        <p:spPr bwMode="auto">
          <a:xfrm>
            <a:off x="4211638" y="692150"/>
            <a:ext cx="4932362" cy="3508375"/>
          </a:xfrm>
          <a:prstGeom prst="rect">
            <a:avLst/>
          </a:prstGeom>
          <a:noFill/>
          <a:ln w="9525">
            <a:noFill/>
            <a:miter lim="800000"/>
            <a:headEnd/>
            <a:tailEnd/>
          </a:ln>
        </p:spPr>
        <p:txBody>
          <a:bodyPr>
            <a:spAutoFit/>
          </a:bodyPr>
          <a:lstStyle/>
          <a:p>
            <a:r>
              <a:rPr lang="en-AU" sz="2800"/>
              <a:t>You throw a ball vertically upward at 15 m/s from the roof.</a:t>
            </a:r>
          </a:p>
          <a:p>
            <a:r>
              <a:rPr lang="en-AU" sz="2800"/>
              <a:t>On its way down it misses the building.</a:t>
            </a:r>
          </a:p>
          <a:p>
            <a:r>
              <a:rPr lang="en-AU" sz="2800"/>
              <a:t>Find</a:t>
            </a:r>
          </a:p>
          <a:p>
            <a:r>
              <a:rPr lang="en-AU" sz="2800"/>
              <a:t>a) The position and velocity of the ball 1 and 4 seconds after leaving your hand.</a:t>
            </a:r>
          </a:p>
        </p:txBody>
      </p:sp>
      <p:graphicFrame>
        <p:nvGraphicFramePr>
          <p:cNvPr id="162831" name="Object 15"/>
          <p:cNvGraphicFramePr>
            <a:graphicFrameLocks noChangeAspect="1"/>
          </p:cNvGraphicFramePr>
          <p:nvPr>
            <p:ph sz="half" idx="2"/>
          </p:nvPr>
        </p:nvGraphicFramePr>
        <p:xfrm>
          <a:off x="9156700" y="4286250"/>
          <a:ext cx="4187825" cy="2135188"/>
        </p:xfrm>
        <a:graphic>
          <a:graphicData uri="http://schemas.openxmlformats.org/presentationml/2006/ole">
            <p:oleObj spid="_x0000_s168962" name="Equation" r:id="rId4" imgW="2590560" imgH="1320480" progId="Equation.3">
              <p:embed/>
            </p:oleObj>
          </a:graphicData>
        </a:graphic>
      </p:graphicFrame>
      <p:pic>
        <p:nvPicPr>
          <p:cNvPr id="16389" name="Picture 19" descr="02_20"/>
          <p:cNvPicPr>
            <a:picLocks noGrp="1" noChangeAspect="1" noChangeArrowheads="1"/>
          </p:cNvPicPr>
          <p:nvPr>
            <p:ph sz="half" idx="1"/>
          </p:nvPr>
        </p:nvPicPr>
        <p:blipFill>
          <a:blip r:embed="rId5" cstate="print"/>
          <a:srcRect/>
          <a:stretch>
            <a:fillRect/>
          </a:stretch>
        </p:blipFill>
        <p:spPr>
          <a:xfrm>
            <a:off x="0" y="549275"/>
            <a:ext cx="4141788" cy="630872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94444E-6 -1.77289E-6 L -0.50989 0.00278 " pathEditMode="relative" rAng="0" ptsTypes="AA">
                                      <p:cBhvr>
                                        <p:cTn id="6" dur="2000" fill="hold"/>
                                        <p:tgtEl>
                                          <p:spTgt spid="162831"/>
                                        </p:tgtEl>
                                        <p:attrNameLst>
                                          <p:attrName>ppt_x</p:attrName>
                                          <p:attrName>ppt_y</p:attrName>
                                        </p:attrNameLst>
                                      </p:cBhvr>
                                      <p:rCtr x="-255"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3076" name="Title 1"/>
          <p:cNvSpPr>
            <a:spLocks noGrp="1"/>
          </p:cNvSpPr>
          <p:nvPr>
            <p:ph type="title"/>
          </p:nvPr>
        </p:nvSpPr>
        <p:spPr>
          <a:xfrm>
            <a:off x="0" y="188913"/>
            <a:ext cx="7989888" cy="1811337"/>
          </a:xfrm>
        </p:spPr>
        <p:txBody>
          <a:bodyPr/>
          <a:lstStyle/>
          <a:p>
            <a:r>
              <a:rPr lang="en-AU" sz="3200" dirty="0" smtClean="0"/>
              <a:t>A go-kart  accelerates with constant acceleration to a speed of 20 m/s from a standing start in 9 seconds. </a:t>
            </a:r>
          </a:p>
        </p:txBody>
      </p:sp>
      <p:sp>
        <p:nvSpPr>
          <p:cNvPr id="3077" name="TextBox 5"/>
          <p:cNvSpPr txBox="1">
            <a:spLocks noChangeArrowheads="1"/>
          </p:cNvSpPr>
          <p:nvPr/>
        </p:nvSpPr>
        <p:spPr bwMode="auto">
          <a:xfrm>
            <a:off x="323850" y="2276475"/>
            <a:ext cx="4464174" cy="830997"/>
          </a:xfrm>
          <a:prstGeom prst="rect">
            <a:avLst/>
          </a:prstGeom>
          <a:noFill/>
          <a:ln w="9525">
            <a:noFill/>
            <a:miter lim="800000"/>
            <a:headEnd/>
            <a:tailEnd/>
          </a:ln>
        </p:spPr>
        <p:txBody>
          <a:bodyPr wrap="square">
            <a:spAutoFit/>
          </a:bodyPr>
          <a:lstStyle/>
          <a:p>
            <a:r>
              <a:rPr lang="en-AU" dirty="0"/>
              <a:t>What is it’s average </a:t>
            </a:r>
            <a:r>
              <a:rPr lang="en-AU" dirty="0" smtClean="0"/>
              <a:t>velocity over the 9 seconds? </a:t>
            </a:r>
            <a:endParaRPr lang="en-AU" dirty="0"/>
          </a:p>
        </p:txBody>
      </p:sp>
      <p:graphicFrame>
        <p:nvGraphicFramePr>
          <p:cNvPr id="7" name="Object 2"/>
          <p:cNvGraphicFramePr>
            <a:graphicFrameLocks noChangeAspect="1"/>
          </p:cNvGraphicFramePr>
          <p:nvPr/>
        </p:nvGraphicFramePr>
        <p:xfrm>
          <a:off x="9144000" y="4221088"/>
          <a:ext cx="6256338" cy="890588"/>
        </p:xfrm>
        <a:graphic>
          <a:graphicData uri="http://schemas.openxmlformats.org/presentationml/2006/ole">
            <p:oleObj spid="_x0000_s3074" name="Equation" r:id="rId3" imgW="1955520" imgH="393480" progId="Equation.3">
              <p:embed/>
            </p:oleObj>
          </a:graphicData>
        </a:graphic>
      </p:graphicFrame>
      <p:pic>
        <p:nvPicPr>
          <p:cNvPr id="3078" name="Picture 4" descr="http://fc01.deviantart.net/fs70/i/2011/203/a/6/lisa_the_go_kart_girl_by_slippery_stan-d41cvl4.png"/>
          <p:cNvPicPr>
            <a:picLocks noChangeAspect="1" noChangeArrowheads="1"/>
          </p:cNvPicPr>
          <p:nvPr/>
        </p:nvPicPr>
        <p:blipFill>
          <a:blip r:embed="rId4" cstate="print"/>
          <a:srcRect/>
          <a:stretch>
            <a:fillRect/>
          </a:stretch>
        </p:blipFill>
        <p:spPr bwMode="auto">
          <a:xfrm>
            <a:off x="5067300" y="1844675"/>
            <a:ext cx="4076700" cy="2351088"/>
          </a:xfrm>
          <a:prstGeom prst="rect">
            <a:avLst/>
          </a:prstGeom>
          <a:noFill/>
          <a:ln w="9525">
            <a:noFill/>
            <a:miter lim="800000"/>
            <a:headEnd/>
            <a:tailEnd/>
          </a:ln>
        </p:spPr>
      </p:pic>
      <p:sp>
        <p:nvSpPr>
          <p:cNvPr id="6" name="TextBox 5"/>
          <p:cNvSpPr txBox="1"/>
          <p:nvPr/>
        </p:nvSpPr>
        <p:spPr>
          <a:xfrm>
            <a:off x="467544" y="5589240"/>
            <a:ext cx="3357009" cy="461665"/>
          </a:xfrm>
          <a:prstGeom prst="rect">
            <a:avLst/>
          </a:prstGeom>
          <a:noFill/>
        </p:spPr>
        <p:txBody>
          <a:bodyPr wrap="none" rtlCol="0">
            <a:spAutoFit/>
          </a:bodyPr>
          <a:lstStyle/>
          <a:p>
            <a:r>
              <a:rPr lang="en-AU" dirty="0" smtClean="0"/>
              <a:t>What is the acceleration? </a:t>
            </a:r>
            <a:endParaRPr lang="en-AU" dirty="0"/>
          </a:p>
        </p:txBody>
      </p:sp>
      <p:graphicFrame>
        <p:nvGraphicFramePr>
          <p:cNvPr id="2" name="Object 2"/>
          <p:cNvGraphicFramePr>
            <a:graphicFrameLocks noChangeAspect="1"/>
          </p:cNvGraphicFramePr>
          <p:nvPr/>
        </p:nvGraphicFramePr>
        <p:xfrm>
          <a:off x="9144000" y="5733256"/>
          <a:ext cx="5362575" cy="890587"/>
        </p:xfrm>
        <a:graphic>
          <a:graphicData uri="http://schemas.openxmlformats.org/presentationml/2006/ole">
            <p:oleObj spid="_x0000_s3079" name="Equation" r:id="rId5" imgW="167616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5E-6 -1.85185E-6 L -0.80018 -0.00185 " pathEditMode="relative" rAng="0" ptsTypes="AA">
                                      <p:cBhvr>
                                        <p:cTn id="6" dur="2000" fill="hold"/>
                                        <p:tgtEl>
                                          <p:spTgt spid="7"/>
                                        </p:tgtEl>
                                        <p:attrNameLst>
                                          <p:attrName>ppt_x</p:attrName>
                                          <p:attrName>ppt_y</p:attrName>
                                        </p:attrNameLst>
                                      </p:cBhvr>
                                      <p:rCtr x="-400" y="-1"/>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5E-6 -1.85185E-6 L -0.80018 -0.00185 " pathEditMode="relative" rAng="0" ptsTypes="AA">
                                      <p:cBhvr>
                                        <p:cTn id="10" dur="2000" fill="hold"/>
                                        <p:tgtEl>
                                          <p:spTgt spid="2"/>
                                        </p:tgtEl>
                                        <p:attrNameLst>
                                          <p:attrName>ppt_x</p:attrName>
                                          <p:attrName>ppt_y</p:attrName>
                                        </p:attrNameLst>
                                      </p:cBhvr>
                                      <p:rCtr x="-400"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7"/>
          <p:cNvSpPr>
            <a:spLocks noGrp="1" noChangeArrowheads="1"/>
          </p:cNvSpPr>
          <p:nvPr>
            <p:ph type="title"/>
          </p:nvPr>
        </p:nvSpPr>
        <p:spPr>
          <a:xfrm>
            <a:off x="0" y="0"/>
            <a:ext cx="9144000" cy="1143000"/>
          </a:xfrm>
        </p:spPr>
        <p:txBody>
          <a:bodyPr/>
          <a:lstStyle/>
          <a:p>
            <a:pPr algn="l" eaLnBrk="1" hangingPunct="1"/>
            <a:r>
              <a:rPr lang="en-AU" sz="4000" smtClean="0"/>
              <a:t>Example 2.8 Up and Down Motion in Free Fall</a:t>
            </a:r>
          </a:p>
        </p:txBody>
      </p:sp>
      <p:pic>
        <p:nvPicPr>
          <p:cNvPr id="17412" name="Picture 4" descr="02_20"/>
          <p:cNvPicPr>
            <a:picLocks noGrp="1" noChangeAspect="1" noChangeArrowheads="1"/>
          </p:cNvPicPr>
          <p:nvPr>
            <p:ph sz="half" idx="1"/>
          </p:nvPr>
        </p:nvPicPr>
        <p:blipFill>
          <a:blip r:embed="rId4" cstate="print"/>
          <a:srcRect/>
          <a:stretch>
            <a:fillRect/>
          </a:stretch>
        </p:blipFill>
        <p:spPr>
          <a:xfrm>
            <a:off x="0" y="1268413"/>
            <a:ext cx="3670300" cy="5589587"/>
          </a:xfrm>
        </p:spPr>
      </p:pic>
      <p:sp>
        <p:nvSpPr>
          <p:cNvPr id="17413" name="Text Box 8"/>
          <p:cNvSpPr txBox="1">
            <a:spLocks noChangeArrowheads="1"/>
          </p:cNvSpPr>
          <p:nvPr/>
        </p:nvSpPr>
        <p:spPr bwMode="auto">
          <a:xfrm>
            <a:off x="3924300" y="765175"/>
            <a:ext cx="4735513" cy="1066800"/>
          </a:xfrm>
          <a:prstGeom prst="rect">
            <a:avLst/>
          </a:prstGeom>
          <a:noFill/>
          <a:ln w="9525">
            <a:noFill/>
            <a:miter lim="800000"/>
            <a:headEnd/>
            <a:tailEnd/>
          </a:ln>
        </p:spPr>
        <p:txBody>
          <a:bodyPr>
            <a:spAutoFit/>
          </a:bodyPr>
          <a:lstStyle/>
          <a:p>
            <a:r>
              <a:rPr lang="en-AU" sz="3200"/>
              <a:t>Find the time when the ball is 5 m below the roof.</a:t>
            </a:r>
          </a:p>
        </p:txBody>
      </p:sp>
      <p:graphicFrame>
        <p:nvGraphicFramePr>
          <p:cNvPr id="166921" name="Object 9"/>
          <p:cNvGraphicFramePr>
            <a:graphicFrameLocks noChangeAspect="1"/>
          </p:cNvGraphicFramePr>
          <p:nvPr>
            <p:ph sz="half" idx="2"/>
          </p:nvPr>
        </p:nvGraphicFramePr>
        <p:xfrm>
          <a:off x="9144000" y="2532063"/>
          <a:ext cx="5653088" cy="3651250"/>
        </p:xfrm>
        <a:graphic>
          <a:graphicData uri="http://schemas.openxmlformats.org/presentationml/2006/ole">
            <p:oleObj spid="_x0000_s169986" name="Equation" r:id="rId5" imgW="4483080" imgH="2895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22222E-6 -2.95481E-6 L -0.61997 0.00116 " pathEditMode="relative" rAng="0" ptsTypes="AA">
                                      <p:cBhvr>
                                        <p:cTn id="6" dur="2000" fill="hold"/>
                                        <p:tgtEl>
                                          <p:spTgt spid="166921"/>
                                        </p:tgtEl>
                                        <p:attrNameLst>
                                          <p:attrName>ppt_x</p:attrName>
                                          <p:attrName>ppt_y</p:attrName>
                                        </p:attrNameLst>
                                      </p:cBhvr>
                                      <p:rCtr x="-31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3850" y="0"/>
            <a:ext cx="7772400" cy="1143000"/>
          </a:xfrm>
        </p:spPr>
        <p:txBody>
          <a:bodyPr/>
          <a:lstStyle/>
          <a:p>
            <a:pPr eaLnBrk="1" hangingPunct="1"/>
            <a:r>
              <a:rPr lang="en-AU" smtClean="0"/>
              <a:t>Ball on Mars</a:t>
            </a:r>
          </a:p>
        </p:txBody>
      </p:sp>
      <p:sp>
        <p:nvSpPr>
          <p:cNvPr id="31747" name="Rectangle 3"/>
          <p:cNvSpPr>
            <a:spLocks noGrp="1" noChangeArrowheads="1"/>
          </p:cNvSpPr>
          <p:nvPr>
            <p:ph type="body" idx="1"/>
          </p:nvPr>
        </p:nvSpPr>
        <p:spPr>
          <a:xfrm>
            <a:off x="250825" y="1052513"/>
            <a:ext cx="8642350" cy="2160587"/>
          </a:xfrm>
        </p:spPr>
        <p:txBody>
          <a:bodyPr/>
          <a:lstStyle/>
          <a:p>
            <a:pPr eaLnBrk="1" hangingPunct="1">
              <a:lnSpc>
                <a:spcPct val="90000"/>
              </a:lnSpc>
            </a:pPr>
            <a:r>
              <a:rPr lang="en-AU" smtClean="0"/>
              <a:t>A ball is thrown up and it follows the equation </a:t>
            </a:r>
          </a:p>
          <a:p>
            <a:pPr eaLnBrk="1" hangingPunct="1">
              <a:lnSpc>
                <a:spcPct val="90000"/>
              </a:lnSpc>
            </a:pPr>
            <a:r>
              <a:rPr lang="en-AU" smtClean="0"/>
              <a:t> v = 20 - 4t (m/s)    compare with v = v</a:t>
            </a:r>
            <a:r>
              <a:rPr lang="en-AU" baseline="-25000" smtClean="0"/>
              <a:t>0</a:t>
            </a:r>
            <a:r>
              <a:rPr lang="en-AU" smtClean="0"/>
              <a:t>+at</a:t>
            </a:r>
          </a:p>
          <a:p>
            <a:pPr eaLnBrk="1" hangingPunct="1">
              <a:lnSpc>
                <a:spcPct val="90000"/>
              </a:lnSpc>
            </a:pPr>
            <a:r>
              <a:rPr lang="en-AU" smtClean="0"/>
              <a:t>What is the initial velocity? What would be the velocity after 6 seconds?</a:t>
            </a:r>
          </a:p>
        </p:txBody>
      </p:sp>
      <p:sp>
        <p:nvSpPr>
          <p:cNvPr id="31748" name="Text Box 4"/>
          <p:cNvSpPr txBox="1">
            <a:spLocks noChangeArrowheads="1"/>
          </p:cNvSpPr>
          <p:nvPr/>
        </p:nvSpPr>
        <p:spPr bwMode="auto">
          <a:xfrm>
            <a:off x="323850" y="3835400"/>
            <a:ext cx="6169025" cy="579438"/>
          </a:xfrm>
          <a:prstGeom prst="rect">
            <a:avLst/>
          </a:prstGeom>
          <a:noFill/>
          <a:ln w="9525">
            <a:noFill/>
            <a:miter lim="800000"/>
            <a:headEnd/>
            <a:tailEnd/>
          </a:ln>
        </p:spPr>
        <p:txBody>
          <a:bodyPr wrap="none">
            <a:spAutoFit/>
          </a:bodyPr>
          <a:lstStyle/>
          <a:p>
            <a:r>
              <a:rPr lang="en-AU" sz="3200"/>
              <a:t>What is the acceleration for the ball?</a:t>
            </a:r>
            <a:endParaRPr lang="en-US"/>
          </a:p>
        </p:txBody>
      </p:sp>
      <p:sp>
        <p:nvSpPr>
          <p:cNvPr id="178181" name="Text Box 5"/>
          <p:cNvSpPr txBox="1">
            <a:spLocks noChangeArrowheads="1"/>
          </p:cNvSpPr>
          <p:nvPr/>
        </p:nvSpPr>
        <p:spPr bwMode="auto">
          <a:xfrm>
            <a:off x="9144000" y="3357563"/>
            <a:ext cx="3222625" cy="461962"/>
          </a:xfrm>
          <a:prstGeom prst="rect">
            <a:avLst/>
          </a:prstGeom>
          <a:solidFill>
            <a:schemeClr val="bg1"/>
          </a:solidFill>
          <a:ln w="9525">
            <a:noFill/>
            <a:miter lim="800000"/>
            <a:headEnd/>
            <a:tailEnd/>
          </a:ln>
        </p:spPr>
        <p:txBody>
          <a:bodyPr wrap="none">
            <a:spAutoFit/>
          </a:bodyPr>
          <a:lstStyle/>
          <a:p>
            <a:r>
              <a:rPr lang="en-US"/>
              <a:t>v=20m/s-24m/s = -4 m/s</a:t>
            </a:r>
          </a:p>
        </p:txBody>
      </p:sp>
      <p:sp>
        <p:nvSpPr>
          <p:cNvPr id="31750" name="Rectangle 6"/>
          <p:cNvSpPr>
            <a:spLocks noChangeArrowheads="1"/>
          </p:cNvSpPr>
          <p:nvPr/>
        </p:nvSpPr>
        <p:spPr bwMode="auto">
          <a:xfrm>
            <a:off x="611188" y="5445125"/>
            <a:ext cx="4949825" cy="579438"/>
          </a:xfrm>
          <a:prstGeom prst="rect">
            <a:avLst/>
          </a:prstGeom>
          <a:noFill/>
          <a:ln w="9525">
            <a:noFill/>
            <a:miter lim="800000"/>
            <a:headEnd/>
            <a:tailEnd/>
          </a:ln>
        </p:spPr>
        <p:txBody>
          <a:bodyPr wrap="none">
            <a:spAutoFit/>
          </a:bodyPr>
          <a:lstStyle/>
          <a:p>
            <a:r>
              <a:rPr lang="en-AU" sz="3200"/>
              <a:t>What is the time in the “air”?</a:t>
            </a:r>
          </a:p>
        </p:txBody>
      </p:sp>
      <p:sp>
        <p:nvSpPr>
          <p:cNvPr id="178183" name="Text Box 7"/>
          <p:cNvSpPr txBox="1">
            <a:spLocks noChangeArrowheads="1"/>
          </p:cNvSpPr>
          <p:nvPr/>
        </p:nvSpPr>
        <p:spPr bwMode="auto">
          <a:xfrm>
            <a:off x="9144000" y="4508500"/>
            <a:ext cx="4995863" cy="457200"/>
          </a:xfrm>
          <a:prstGeom prst="rect">
            <a:avLst/>
          </a:prstGeom>
          <a:solidFill>
            <a:schemeClr val="bg1"/>
          </a:solidFill>
          <a:ln w="9525">
            <a:noFill/>
            <a:miter lim="800000"/>
            <a:headEnd/>
            <a:tailEnd/>
          </a:ln>
        </p:spPr>
        <p:txBody>
          <a:bodyPr wrap="none">
            <a:spAutoFit/>
          </a:bodyPr>
          <a:lstStyle/>
          <a:p>
            <a:r>
              <a:rPr lang="en-US"/>
              <a:t>Compare with v = v</a:t>
            </a:r>
            <a:r>
              <a:rPr lang="en-US" baseline="-25000"/>
              <a:t>0</a:t>
            </a:r>
            <a:r>
              <a:rPr lang="en-US"/>
              <a:t>+at  So a = -4 m/s</a:t>
            </a:r>
            <a:r>
              <a:rPr lang="en-US" baseline="30000"/>
              <a:t>2</a:t>
            </a:r>
          </a:p>
        </p:txBody>
      </p:sp>
      <p:sp>
        <p:nvSpPr>
          <p:cNvPr id="178184" name="Text Box 8"/>
          <p:cNvSpPr txBox="1">
            <a:spLocks noChangeArrowheads="1"/>
          </p:cNvSpPr>
          <p:nvPr/>
        </p:nvSpPr>
        <p:spPr bwMode="auto">
          <a:xfrm>
            <a:off x="9144000" y="5876925"/>
            <a:ext cx="7418388" cy="400050"/>
          </a:xfrm>
          <a:prstGeom prst="rect">
            <a:avLst/>
          </a:prstGeom>
          <a:solidFill>
            <a:schemeClr val="bg1"/>
          </a:solidFill>
          <a:ln w="9525">
            <a:noFill/>
            <a:miter lim="800000"/>
            <a:headEnd/>
            <a:tailEnd/>
          </a:ln>
        </p:spPr>
        <p:txBody>
          <a:bodyPr wrap="none">
            <a:spAutoFit/>
          </a:bodyPr>
          <a:lstStyle/>
          <a:p>
            <a:r>
              <a:rPr lang="en-US" sz="2000"/>
              <a:t>Double the time to v = 0ms</a:t>
            </a:r>
            <a:r>
              <a:rPr lang="en-US" sz="2000" baseline="30000"/>
              <a:t>-1</a:t>
            </a:r>
            <a:r>
              <a:rPr lang="en-US" sz="2000"/>
              <a:t>.   0ms</a:t>
            </a:r>
            <a:r>
              <a:rPr lang="en-US" sz="2000" baseline="30000"/>
              <a:t>-1</a:t>
            </a:r>
            <a:r>
              <a:rPr lang="en-US" sz="2000"/>
              <a:t>=20ms</a:t>
            </a:r>
            <a:r>
              <a:rPr lang="en-US" sz="2000" baseline="30000"/>
              <a:t>-1</a:t>
            </a:r>
            <a:r>
              <a:rPr lang="en-US" sz="2000"/>
              <a:t>-4ms</a:t>
            </a:r>
            <a:r>
              <a:rPr lang="en-US" sz="2000" baseline="30000"/>
              <a:t>-2</a:t>
            </a:r>
            <a:r>
              <a:rPr lang="en-US" sz="2000"/>
              <a:t>t    So 2*5s = 10 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1.66667E-6 -2.13873E-6 L -0.63021 -0.00185 " pathEditMode="relative" rAng="0" ptsTypes="AA">
                                      <p:cBhvr>
                                        <p:cTn id="6" dur="2000" fill="hold"/>
                                        <p:tgtEl>
                                          <p:spTgt spid="178181"/>
                                        </p:tgtEl>
                                        <p:attrNameLst>
                                          <p:attrName>ppt_x</p:attrName>
                                          <p:attrName>ppt_y</p:attrName>
                                        </p:attrNameLst>
                                      </p:cBhvr>
                                      <p:rCtr x="-315" y="-1"/>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2.77778E-7 -2.19653E-6 L -0.73368 0.01919 " pathEditMode="relative" rAng="0" ptsTypes="AA">
                                      <p:cBhvr>
                                        <p:cTn id="10" dur="2000" fill="hold"/>
                                        <p:tgtEl>
                                          <p:spTgt spid="178183"/>
                                        </p:tgtEl>
                                        <p:attrNameLst>
                                          <p:attrName>ppt_x</p:attrName>
                                          <p:attrName>ppt_y</p:attrName>
                                        </p:attrNameLst>
                                      </p:cBhvr>
                                      <p:rCtr x="-367" y="9"/>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0" nodeType="clickEffect">
                                  <p:stCondLst>
                                    <p:cond delay="0"/>
                                  </p:stCondLst>
                                  <p:childTnLst>
                                    <p:animMotion origin="layout" path="M 2.22222E-6 -1.6185E-6 L -0.89462 0.0252 " pathEditMode="relative" rAng="0" ptsTypes="AA">
                                      <p:cBhvr>
                                        <p:cTn id="14" dur="2000" fill="hold"/>
                                        <p:tgtEl>
                                          <p:spTgt spid="178184"/>
                                        </p:tgtEl>
                                        <p:attrNameLst>
                                          <p:attrName>ppt_x</p:attrName>
                                          <p:attrName>ppt_y</p:attrName>
                                        </p:attrNameLst>
                                      </p:cBhvr>
                                      <p:rCtr x="-447" y="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1" grpId="0" animBg="1"/>
      <p:bldP spid="178183" grpId="0" animBg="1"/>
      <p:bldP spid="17818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a:xfrm>
            <a:off x="539750" y="414338"/>
            <a:ext cx="7772400" cy="1143000"/>
          </a:xfrm>
        </p:spPr>
        <p:txBody>
          <a:bodyPr/>
          <a:lstStyle/>
          <a:p>
            <a:pPr eaLnBrk="1" hangingPunct="1"/>
            <a:r>
              <a:rPr lang="en-AU" b="1" smtClean="0"/>
              <a:t>Review</a:t>
            </a:r>
          </a:p>
        </p:txBody>
      </p:sp>
      <p:sp>
        <p:nvSpPr>
          <p:cNvPr id="22532" name="Rectangle 8"/>
          <p:cNvSpPr>
            <a:spLocks noChangeArrowheads="1"/>
          </p:cNvSpPr>
          <p:nvPr/>
        </p:nvSpPr>
        <p:spPr bwMode="auto">
          <a:xfrm>
            <a:off x="3919538" y="2781300"/>
            <a:ext cx="9144000" cy="0"/>
          </a:xfrm>
          <a:prstGeom prst="rect">
            <a:avLst/>
          </a:prstGeom>
          <a:noFill/>
          <a:ln w="9525">
            <a:noFill/>
            <a:miter lim="800000"/>
            <a:headEnd/>
            <a:tailEnd/>
          </a:ln>
        </p:spPr>
        <p:txBody>
          <a:bodyPr>
            <a:spAutoFit/>
          </a:bodyPr>
          <a:lstStyle/>
          <a:p>
            <a:endParaRPr lang="en-AU"/>
          </a:p>
        </p:txBody>
      </p:sp>
      <p:sp>
        <p:nvSpPr>
          <p:cNvPr id="22533" name="Rectangle 11"/>
          <p:cNvSpPr>
            <a:spLocks noChangeArrowheads="1"/>
          </p:cNvSpPr>
          <p:nvPr/>
        </p:nvSpPr>
        <p:spPr bwMode="auto">
          <a:xfrm>
            <a:off x="292100" y="5805488"/>
            <a:ext cx="8459788" cy="387350"/>
          </a:xfrm>
          <a:prstGeom prst="rect">
            <a:avLst/>
          </a:prstGeom>
          <a:noFill/>
          <a:ln w="9525">
            <a:noFill/>
            <a:miter lim="800000"/>
            <a:headEnd/>
            <a:tailEnd/>
          </a:ln>
        </p:spPr>
        <p:txBody>
          <a:bodyPr>
            <a:spAutoFit/>
          </a:bodyPr>
          <a:lstStyle/>
          <a:p>
            <a:pPr>
              <a:lnSpc>
                <a:spcPct val="80000"/>
              </a:lnSpc>
              <a:spcBef>
                <a:spcPct val="20000"/>
              </a:spcBef>
              <a:buFontTx/>
              <a:buChar char="•"/>
            </a:pPr>
            <a:r>
              <a:rPr lang="en-AU"/>
              <a:t>All found in University Physics, 2.4 and 2.5</a:t>
            </a:r>
          </a:p>
        </p:txBody>
      </p:sp>
      <p:graphicFrame>
        <p:nvGraphicFramePr>
          <p:cNvPr id="2" name="Object 4"/>
          <p:cNvGraphicFramePr>
            <a:graphicFrameLocks noChangeAspect="1"/>
          </p:cNvGraphicFramePr>
          <p:nvPr/>
        </p:nvGraphicFramePr>
        <p:xfrm>
          <a:off x="179388" y="2708275"/>
          <a:ext cx="6816725" cy="2195513"/>
        </p:xfrm>
        <a:graphic>
          <a:graphicData uri="http://schemas.openxmlformats.org/presentationml/2006/ole">
            <p:oleObj spid="_x0000_s22531" name="Equation" r:id="rId4" imgW="1892160" imgH="901440"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652120" cy="1143000"/>
          </a:xfrm>
        </p:spPr>
        <p:txBody>
          <a:bodyPr/>
          <a:lstStyle/>
          <a:p>
            <a:r>
              <a:rPr lang="en-AU" dirty="0" smtClean="0"/>
              <a:t>Differentiation</a:t>
            </a:r>
            <a:endParaRPr lang="en-AU" dirty="0"/>
          </a:p>
        </p:txBody>
      </p:sp>
      <p:sp>
        <p:nvSpPr>
          <p:cNvPr id="6" name="TextBox 5"/>
          <p:cNvSpPr txBox="1"/>
          <p:nvPr/>
        </p:nvSpPr>
        <p:spPr>
          <a:xfrm>
            <a:off x="683568" y="1340768"/>
            <a:ext cx="6858801" cy="830997"/>
          </a:xfrm>
          <a:prstGeom prst="rect">
            <a:avLst/>
          </a:prstGeom>
          <a:noFill/>
        </p:spPr>
        <p:txBody>
          <a:bodyPr wrap="none" rtlCol="0">
            <a:spAutoFit/>
          </a:bodyPr>
          <a:lstStyle/>
          <a:p>
            <a:r>
              <a:rPr lang="en-AU" dirty="0" smtClean="0"/>
              <a:t>For this course you need to know how to differentiate.</a:t>
            </a:r>
          </a:p>
          <a:p>
            <a:r>
              <a:rPr lang="en-AU" dirty="0" smtClean="0"/>
              <a:t> </a:t>
            </a:r>
            <a:endParaRPr lang="en-AU" dirty="0"/>
          </a:p>
        </p:txBody>
      </p:sp>
      <p:graphicFrame>
        <p:nvGraphicFramePr>
          <p:cNvPr id="7" name="Object 6"/>
          <p:cNvGraphicFramePr>
            <a:graphicFrameLocks noChangeAspect="1"/>
          </p:cNvGraphicFramePr>
          <p:nvPr/>
        </p:nvGraphicFramePr>
        <p:xfrm>
          <a:off x="682625" y="3608388"/>
          <a:ext cx="1374775" cy="595312"/>
        </p:xfrm>
        <a:graphic>
          <a:graphicData uri="http://schemas.openxmlformats.org/presentationml/2006/ole">
            <p:oleObj spid="_x0000_s104450" name="Equation" r:id="rId3" imgW="469800" imgH="203040" progId="Equation.3">
              <p:embed/>
            </p:oleObj>
          </a:graphicData>
        </a:graphic>
      </p:graphicFrame>
      <p:graphicFrame>
        <p:nvGraphicFramePr>
          <p:cNvPr id="104451" name="Object 3"/>
          <p:cNvGraphicFramePr>
            <a:graphicFrameLocks noChangeAspect="1"/>
          </p:cNvGraphicFramePr>
          <p:nvPr/>
        </p:nvGraphicFramePr>
        <p:xfrm>
          <a:off x="9144000" y="3284984"/>
          <a:ext cx="1524000" cy="595313"/>
        </p:xfrm>
        <a:graphic>
          <a:graphicData uri="http://schemas.openxmlformats.org/presentationml/2006/ole">
            <p:oleObj spid="_x0000_s104451" name="Equation" r:id="rId4" imgW="520560" imgH="203040" progId="Equation.3">
              <p:embed/>
            </p:oleObj>
          </a:graphicData>
        </a:graphic>
      </p:graphicFrame>
      <p:graphicFrame>
        <p:nvGraphicFramePr>
          <p:cNvPr id="104452" name="Object 4"/>
          <p:cNvGraphicFramePr>
            <a:graphicFrameLocks noChangeAspect="1"/>
          </p:cNvGraphicFramePr>
          <p:nvPr/>
        </p:nvGraphicFramePr>
        <p:xfrm>
          <a:off x="5868144" y="116632"/>
          <a:ext cx="2751137" cy="1152525"/>
        </p:xfrm>
        <a:graphic>
          <a:graphicData uri="http://schemas.openxmlformats.org/presentationml/2006/ole">
            <p:oleObj spid="_x0000_s104452" name="Equation" r:id="rId5" imgW="939600" imgH="393480" progId="Equation.3">
              <p:embed/>
            </p:oleObj>
          </a:graphicData>
        </a:graphic>
      </p:graphicFrame>
      <p:graphicFrame>
        <p:nvGraphicFramePr>
          <p:cNvPr id="104453" name="Object 5"/>
          <p:cNvGraphicFramePr>
            <a:graphicFrameLocks noChangeAspect="1"/>
          </p:cNvGraphicFramePr>
          <p:nvPr/>
        </p:nvGraphicFramePr>
        <p:xfrm>
          <a:off x="9144000" y="4077072"/>
          <a:ext cx="1450975" cy="520700"/>
        </p:xfrm>
        <a:graphic>
          <a:graphicData uri="http://schemas.openxmlformats.org/presentationml/2006/ole">
            <p:oleObj spid="_x0000_s104453" name="Equation" r:id="rId6" imgW="495000" imgH="177480" progId="Equation.3">
              <p:embed/>
            </p:oleObj>
          </a:graphicData>
        </a:graphic>
      </p:graphicFrame>
      <p:sp>
        <p:nvSpPr>
          <p:cNvPr id="11" name="TextBox 10"/>
          <p:cNvSpPr txBox="1"/>
          <p:nvPr/>
        </p:nvSpPr>
        <p:spPr>
          <a:xfrm>
            <a:off x="395536" y="2492896"/>
            <a:ext cx="7270773" cy="830997"/>
          </a:xfrm>
          <a:prstGeom prst="rect">
            <a:avLst/>
          </a:prstGeom>
          <a:noFill/>
        </p:spPr>
        <p:txBody>
          <a:bodyPr wrap="none" rtlCol="0">
            <a:spAutoFit/>
          </a:bodyPr>
          <a:lstStyle/>
          <a:p>
            <a:r>
              <a:rPr lang="en-AU" dirty="0" smtClean="0"/>
              <a:t>Differentiate x (position) equation – get velocity equation</a:t>
            </a:r>
          </a:p>
          <a:p>
            <a:r>
              <a:rPr lang="en-AU" dirty="0" smtClean="0"/>
              <a:t>Differentiate velocity equation – get acceleration equation</a:t>
            </a:r>
            <a:endParaRPr lang="en-AU" dirty="0"/>
          </a:p>
        </p:txBody>
      </p:sp>
      <p:graphicFrame>
        <p:nvGraphicFramePr>
          <p:cNvPr id="104454" name="Object 6"/>
          <p:cNvGraphicFramePr>
            <a:graphicFrameLocks noChangeAspect="1"/>
          </p:cNvGraphicFramePr>
          <p:nvPr/>
        </p:nvGraphicFramePr>
        <p:xfrm>
          <a:off x="276225" y="5121275"/>
          <a:ext cx="2044700" cy="520700"/>
        </p:xfrm>
        <a:graphic>
          <a:graphicData uri="http://schemas.openxmlformats.org/presentationml/2006/ole">
            <p:oleObj spid="_x0000_s104454" name="Equation" r:id="rId7" imgW="698400" imgH="177480" progId="Equation.3">
              <p:embed/>
            </p:oleObj>
          </a:graphicData>
        </a:graphic>
      </p:graphicFrame>
      <p:graphicFrame>
        <p:nvGraphicFramePr>
          <p:cNvPr id="104455" name="Object 7"/>
          <p:cNvGraphicFramePr>
            <a:graphicFrameLocks noChangeAspect="1"/>
          </p:cNvGraphicFramePr>
          <p:nvPr/>
        </p:nvGraphicFramePr>
        <p:xfrm>
          <a:off x="9144000" y="4941168"/>
          <a:ext cx="1263650" cy="520700"/>
        </p:xfrm>
        <a:graphic>
          <a:graphicData uri="http://schemas.openxmlformats.org/presentationml/2006/ole">
            <p:oleObj spid="_x0000_s104455" name="Equation" r:id="rId8" imgW="431640" imgH="177480" progId="Equation.3">
              <p:embed/>
            </p:oleObj>
          </a:graphicData>
        </a:graphic>
      </p:graphicFrame>
      <p:graphicFrame>
        <p:nvGraphicFramePr>
          <p:cNvPr id="104456" name="Object 8"/>
          <p:cNvGraphicFramePr>
            <a:graphicFrameLocks noChangeAspect="1"/>
          </p:cNvGraphicFramePr>
          <p:nvPr/>
        </p:nvGraphicFramePr>
        <p:xfrm>
          <a:off x="9144000" y="5661248"/>
          <a:ext cx="1079500" cy="520700"/>
        </p:xfrm>
        <a:graphic>
          <a:graphicData uri="http://schemas.openxmlformats.org/presentationml/2006/ole">
            <p:oleObj spid="_x0000_s104456" name="Equation" r:id="rId9" imgW="368280" imgH="177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3.33333E-6 -5.64553E-7 L -0.64635 0.05137 " pathEditMode="relative" rAng="0" ptsTypes="AA">
                                      <p:cBhvr>
                                        <p:cTn id="6" dur="2000" fill="hold"/>
                                        <p:tgtEl>
                                          <p:spTgt spid="104451"/>
                                        </p:tgtEl>
                                        <p:attrNameLst>
                                          <p:attrName>ppt_x</p:attrName>
                                          <p:attrName>ppt_y</p:attrName>
                                        </p:attrNameLst>
                                      </p:cBhvr>
                                      <p:rCtr x="-323" y="26"/>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 0  L -0.25 0  E" pathEditMode="relative" ptsTypes="">
                                      <p:cBhvr>
                                        <p:cTn id="10" dur="2000" fill="hold"/>
                                        <p:tgtEl>
                                          <p:spTgt spid="104453"/>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2.77778E-6 -3.78991E-6 L -0.61632 0.01435 " pathEditMode="relative" rAng="0" ptsTypes="AA">
                                      <p:cBhvr>
                                        <p:cTn id="14" dur="2000" fill="hold"/>
                                        <p:tgtEl>
                                          <p:spTgt spid="104455"/>
                                        </p:tgtEl>
                                        <p:attrNameLst>
                                          <p:attrName>ppt_x</p:attrName>
                                          <p:attrName>ppt_y</p:attrName>
                                        </p:attrNameLst>
                                      </p:cBhvr>
                                      <p:rCtr x="-308" y="7"/>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2.22222E-6 3.62332E-6 L -0.25191 -0.04836 " pathEditMode="relative" rAng="0" ptsTypes="AA">
                                      <p:cBhvr>
                                        <p:cTn id="18" dur="2000" fill="hold"/>
                                        <p:tgtEl>
                                          <p:spTgt spid="104456"/>
                                        </p:tgtEl>
                                        <p:attrNameLst>
                                          <p:attrName>ppt_x</p:attrName>
                                          <p:attrName>ppt_y</p:attrName>
                                        </p:attrNameLst>
                                      </p:cBhvr>
                                      <p:rCtr x="-126" y="-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4102" name="Title 1"/>
          <p:cNvSpPr>
            <a:spLocks noGrp="1"/>
          </p:cNvSpPr>
          <p:nvPr>
            <p:ph type="title"/>
          </p:nvPr>
        </p:nvSpPr>
        <p:spPr>
          <a:xfrm>
            <a:off x="0" y="0"/>
            <a:ext cx="7772400" cy="1143000"/>
          </a:xfrm>
        </p:spPr>
        <p:txBody>
          <a:bodyPr/>
          <a:lstStyle/>
          <a:p>
            <a:r>
              <a:rPr lang="en-AU" smtClean="0"/>
              <a:t>Position of Mars rover</a:t>
            </a:r>
          </a:p>
        </p:txBody>
      </p:sp>
      <p:sp>
        <p:nvSpPr>
          <p:cNvPr id="4103" name="Text Placeholder 2"/>
          <p:cNvSpPr>
            <a:spLocks noGrp="1"/>
          </p:cNvSpPr>
          <p:nvPr>
            <p:ph type="body" sz="half" idx="1"/>
          </p:nvPr>
        </p:nvSpPr>
        <p:spPr>
          <a:xfrm>
            <a:off x="539750" y="1268413"/>
            <a:ext cx="3810000" cy="1800225"/>
          </a:xfrm>
        </p:spPr>
        <p:txBody>
          <a:bodyPr/>
          <a:lstStyle/>
          <a:p>
            <a:pPr>
              <a:buNone/>
            </a:pPr>
            <a:r>
              <a:rPr lang="en-AU" dirty="0" smtClean="0"/>
              <a:t>The position of a new faster mars rover is given by:  </a:t>
            </a:r>
          </a:p>
        </p:txBody>
      </p:sp>
      <p:graphicFrame>
        <p:nvGraphicFramePr>
          <p:cNvPr id="4098" name="Content Placeholder 5"/>
          <p:cNvGraphicFramePr>
            <a:graphicFrameLocks noChangeAspect="1"/>
          </p:cNvGraphicFramePr>
          <p:nvPr>
            <p:ph sz="quarter" idx="2"/>
          </p:nvPr>
        </p:nvGraphicFramePr>
        <p:xfrm>
          <a:off x="5567363" y="2124075"/>
          <a:ext cx="1990725" cy="430213"/>
        </p:xfrm>
        <a:graphic>
          <a:graphicData uri="http://schemas.openxmlformats.org/presentationml/2006/ole">
            <p:oleObj spid="_x0000_s4098" name="Equation" r:id="rId3" imgW="939600" imgH="203040" progId="Equation.3">
              <p:embed/>
            </p:oleObj>
          </a:graphicData>
        </a:graphic>
      </p:graphicFrame>
      <p:sp>
        <p:nvSpPr>
          <p:cNvPr id="4104" name="TextBox 6"/>
          <p:cNvSpPr txBox="1">
            <a:spLocks noChangeArrowheads="1"/>
          </p:cNvSpPr>
          <p:nvPr/>
        </p:nvSpPr>
        <p:spPr bwMode="auto">
          <a:xfrm>
            <a:off x="1331913" y="4508500"/>
            <a:ext cx="4949825" cy="461963"/>
          </a:xfrm>
          <a:prstGeom prst="rect">
            <a:avLst/>
          </a:prstGeom>
          <a:noFill/>
          <a:ln w="9525">
            <a:noFill/>
            <a:miter lim="800000"/>
            <a:headEnd/>
            <a:tailEnd/>
          </a:ln>
        </p:spPr>
        <p:txBody>
          <a:bodyPr wrap="none">
            <a:spAutoFit/>
          </a:bodyPr>
          <a:lstStyle/>
          <a:p>
            <a:r>
              <a:rPr lang="en-AU"/>
              <a:t>How fast is it going at time 2 seconds?</a:t>
            </a:r>
          </a:p>
        </p:txBody>
      </p:sp>
      <p:sp>
        <p:nvSpPr>
          <p:cNvPr id="4105" name="TextBox 7"/>
          <p:cNvSpPr txBox="1">
            <a:spLocks noChangeArrowheads="1"/>
          </p:cNvSpPr>
          <p:nvPr/>
        </p:nvSpPr>
        <p:spPr bwMode="auto">
          <a:xfrm>
            <a:off x="1042988" y="2852738"/>
            <a:ext cx="6076950" cy="461962"/>
          </a:xfrm>
          <a:prstGeom prst="rect">
            <a:avLst/>
          </a:prstGeom>
          <a:noFill/>
          <a:ln w="9525">
            <a:noFill/>
            <a:miter lim="800000"/>
            <a:headEnd/>
            <a:tailEnd/>
          </a:ln>
        </p:spPr>
        <p:txBody>
          <a:bodyPr wrap="none">
            <a:spAutoFit/>
          </a:bodyPr>
          <a:lstStyle/>
          <a:p>
            <a:r>
              <a:rPr lang="en-AU"/>
              <a:t>What is its position 10 seconds after starting? </a:t>
            </a:r>
          </a:p>
        </p:txBody>
      </p:sp>
      <p:pic>
        <p:nvPicPr>
          <p:cNvPr id="4106" name="Picture 4" descr="http://4.bp.blogspot.com/_hKotJaLktmE/Sb6ExYQKxKI/AAAAAAAACnI/3gbyb2jVXwE/s400/mars_spirit.jpg"/>
          <p:cNvPicPr>
            <a:picLocks noChangeAspect="1" noChangeArrowheads="1"/>
          </p:cNvPicPr>
          <p:nvPr/>
        </p:nvPicPr>
        <p:blipFill>
          <a:blip r:embed="rId4" cstate="print"/>
          <a:srcRect/>
          <a:stretch>
            <a:fillRect/>
          </a:stretch>
        </p:blipFill>
        <p:spPr bwMode="auto">
          <a:xfrm>
            <a:off x="7107238" y="0"/>
            <a:ext cx="2036762" cy="1628775"/>
          </a:xfrm>
          <a:prstGeom prst="rect">
            <a:avLst/>
          </a:prstGeom>
          <a:noFill/>
          <a:ln w="9525">
            <a:noFill/>
            <a:miter lim="800000"/>
            <a:headEnd/>
            <a:tailEnd/>
          </a:ln>
        </p:spPr>
      </p:pic>
      <p:graphicFrame>
        <p:nvGraphicFramePr>
          <p:cNvPr id="9" name="Object 9"/>
          <p:cNvGraphicFramePr>
            <a:graphicFrameLocks noChangeAspect="1"/>
          </p:cNvGraphicFramePr>
          <p:nvPr/>
        </p:nvGraphicFramePr>
        <p:xfrm>
          <a:off x="9158288" y="5024438"/>
          <a:ext cx="2058987" cy="1833562"/>
        </p:xfrm>
        <a:graphic>
          <a:graphicData uri="http://schemas.openxmlformats.org/presentationml/2006/ole">
            <p:oleObj spid="_x0000_s4099" name="Equation" r:id="rId5" imgW="927000" imgH="825480" progId="Equation.3">
              <p:embed/>
            </p:oleObj>
          </a:graphicData>
        </a:graphic>
      </p:graphicFrame>
      <p:graphicFrame>
        <p:nvGraphicFramePr>
          <p:cNvPr id="10" name="Object 10"/>
          <p:cNvGraphicFramePr>
            <a:graphicFrameLocks noChangeAspect="1"/>
          </p:cNvGraphicFramePr>
          <p:nvPr/>
        </p:nvGraphicFramePr>
        <p:xfrm>
          <a:off x="9144000" y="3500438"/>
          <a:ext cx="4783138" cy="460375"/>
        </p:xfrm>
        <a:graphic>
          <a:graphicData uri="http://schemas.openxmlformats.org/presentationml/2006/ole">
            <p:oleObj spid="_x0000_s4100" name="Equation" r:id="rId6" imgW="210816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3.97872E-6 L -0.75365 0.01897 " pathEditMode="relative" rAng="0" ptsTypes="AA">
                                      <p:cBhvr>
                                        <p:cTn id="6" dur="2000" fill="hold"/>
                                        <p:tgtEl>
                                          <p:spTgt spid="10"/>
                                        </p:tgtEl>
                                        <p:attrNameLst>
                                          <p:attrName>ppt_x</p:attrName>
                                          <p:attrName>ppt_y</p:attrName>
                                        </p:attrNameLst>
                                      </p:cBhvr>
                                      <p:rCtr x="-377" y="9"/>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2.5E-6 -2.59079E-6 L -0.54323 -0.00925 " pathEditMode="relative" rAng="0" ptsTypes="AA">
                                      <p:cBhvr>
                                        <p:cTn id="10" dur="2000" fill="hold"/>
                                        <p:tgtEl>
                                          <p:spTgt spid="9"/>
                                        </p:tgtEl>
                                        <p:attrNameLst>
                                          <p:attrName>ppt_x</p:attrName>
                                          <p:attrName>ppt_y</p:attrName>
                                        </p:attrNameLst>
                                      </p:cBhvr>
                                      <p:rCtr x="-272" y="-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ph sz="half" idx="1"/>
          </p:nvPr>
        </p:nvGraphicFramePr>
        <p:xfrm>
          <a:off x="3059113" y="1196975"/>
          <a:ext cx="3024187" cy="1046163"/>
        </p:xfrm>
        <a:graphic>
          <a:graphicData uri="http://schemas.openxmlformats.org/presentationml/2006/ole">
            <p:oleObj spid="_x0000_s5122" name="Equation" r:id="rId4" imgW="660240" imgH="228600" progId="Equation.3">
              <p:embed/>
            </p:oleObj>
          </a:graphicData>
        </a:graphic>
      </p:graphicFrame>
      <p:graphicFrame>
        <p:nvGraphicFramePr>
          <p:cNvPr id="5123" name="Object 3"/>
          <p:cNvGraphicFramePr>
            <a:graphicFrameLocks noChangeAspect="1"/>
          </p:cNvGraphicFramePr>
          <p:nvPr>
            <p:ph sz="quarter" idx="2"/>
          </p:nvPr>
        </p:nvGraphicFramePr>
        <p:xfrm>
          <a:off x="971550" y="3511550"/>
          <a:ext cx="7848600" cy="2992438"/>
        </p:xfrm>
        <a:graphic>
          <a:graphicData uri="http://schemas.openxmlformats.org/presentationml/2006/ole">
            <p:oleObj spid="_x0000_s5123" name="Equation" r:id="rId5" imgW="3530520" imgH="1346040" progId="Equation.3">
              <p:embed/>
            </p:oleObj>
          </a:graphicData>
        </a:graphic>
      </p:graphicFrame>
      <p:sp>
        <p:nvSpPr>
          <p:cNvPr id="5124" name="Text Box 4"/>
          <p:cNvSpPr txBox="1">
            <a:spLocks noChangeArrowheads="1"/>
          </p:cNvSpPr>
          <p:nvPr/>
        </p:nvSpPr>
        <p:spPr bwMode="auto">
          <a:xfrm>
            <a:off x="808038" y="131763"/>
            <a:ext cx="7461250" cy="641350"/>
          </a:xfrm>
          <a:prstGeom prst="rect">
            <a:avLst/>
          </a:prstGeom>
          <a:noFill/>
          <a:ln w="9525">
            <a:noFill/>
            <a:miter lim="800000"/>
            <a:headEnd/>
            <a:tailEnd/>
          </a:ln>
        </p:spPr>
        <p:txBody>
          <a:bodyPr wrap="none">
            <a:spAutoFit/>
          </a:bodyPr>
          <a:lstStyle/>
          <a:p>
            <a:r>
              <a:rPr lang="en-AU" sz="3600"/>
              <a:t>Derivation of the equations of motion</a:t>
            </a:r>
            <a:r>
              <a:rPr lang="en-AU"/>
              <a:t>….</a:t>
            </a:r>
          </a:p>
        </p:txBody>
      </p:sp>
      <p:sp>
        <p:nvSpPr>
          <p:cNvPr id="5125" name="TextBox 4"/>
          <p:cNvSpPr txBox="1">
            <a:spLocks noChangeArrowheads="1"/>
          </p:cNvSpPr>
          <p:nvPr/>
        </p:nvSpPr>
        <p:spPr bwMode="auto">
          <a:xfrm>
            <a:off x="6732588" y="1700213"/>
            <a:ext cx="1577975" cy="461962"/>
          </a:xfrm>
          <a:prstGeom prst="rect">
            <a:avLst/>
          </a:prstGeom>
          <a:noFill/>
          <a:ln w="9525">
            <a:noFill/>
            <a:miter lim="800000"/>
            <a:headEnd/>
            <a:tailEnd/>
          </a:ln>
        </p:spPr>
        <p:txBody>
          <a:bodyPr wrap="none">
            <a:spAutoFit/>
          </a:bodyPr>
          <a:lstStyle/>
          <a:p>
            <a:r>
              <a:rPr lang="en-AU"/>
              <a:t>2.8 in book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a:xfrm>
            <a:off x="611188" y="188913"/>
            <a:ext cx="7772400" cy="1143000"/>
          </a:xfrm>
        </p:spPr>
        <p:txBody>
          <a:bodyPr/>
          <a:lstStyle/>
          <a:p>
            <a:pPr eaLnBrk="1" hangingPunct="1"/>
            <a:r>
              <a:rPr lang="en-AU" sz="3600" dirty="0" smtClean="0"/>
              <a:t>v-t graph for constant acceleration</a:t>
            </a:r>
          </a:p>
        </p:txBody>
      </p:sp>
      <p:pic>
        <p:nvPicPr>
          <p:cNvPr id="6148" name="Picture 6" descr="02_14"/>
          <p:cNvPicPr>
            <a:picLocks noChangeAspect="1" noChangeArrowheads="1"/>
          </p:cNvPicPr>
          <p:nvPr/>
        </p:nvPicPr>
        <p:blipFill>
          <a:blip r:embed="rId4" cstate="print"/>
          <a:srcRect/>
          <a:stretch>
            <a:fillRect/>
          </a:stretch>
        </p:blipFill>
        <p:spPr bwMode="auto">
          <a:xfrm>
            <a:off x="0" y="1270000"/>
            <a:ext cx="6896100" cy="5588000"/>
          </a:xfrm>
          <a:prstGeom prst="rect">
            <a:avLst/>
          </a:prstGeom>
          <a:noFill/>
          <a:ln w="9525">
            <a:noFill/>
            <a:miter lim="800000"/>
            <a:headEnd/>
            <a:tailEnd/>
          </a:ln>
        </p:spPr>
      </p:pic>
      <p:sp>
        <p:nvSpPr>
          <p:cNvPr id="6149" name="Text Box 7"/>
          <p:cNvSpPr txBox="1">
            <a:spLocks noChangeArrowheads="1"/>
          </p:cNvSpPr>
          <p:nvPr/>
        </p:nvSpPr>
        <p:spPr bwMode="auto">
          <a:xfrm>
            <a:off x="4572000" y="1500188"/>
            <a:ext cx="2133600" cy="579437"/>
          </a:xfrm>
          <a:prstGeom prst="rect">
            <a:avLst/>
          </a:prstGeom>
          <a:noFill/>
          <a:ln w="9525">
            <a:noFill/>
            <a:miter lim="800000"/>
            <a:headEnd/>
            <a:tailEnd/>
          </a:ln>
        </p:spPr>
        <p:txBody>
          <a:bodyPr>
            <a:spAutoFit/>
          </a:bodyPr>
          <a:lstStyle/>
          <a:p>
            <a:pPr>
              <a:spcBef>
                <a:spcPct val="50000"/>
              </a:spcBef>
            </a:pPr>
            <a:r>
              <a:rPr lang="en-AU" sz="3200"/>
              <a:t>v = v</a:t>
            </a:r>
            <a:r>
              <a:rPr lang="en-AU" sz="3200" baseline="-25000"/>
              <a:t>0 </a:t>
            </a:r>
            <a:r>
              <a:rPr lang="en-AU" sz="3200"/>
              <a:t>+ at</a:t>
            </a:r>
          </a:p>
        </p:txBody>
      </p:sp>
      <p:sp>
        <p:nvSpPr>
          <p:cNvPr id="6150" name="TextBox 4"/>
          <p:cNvSpPr txBox="1">
            <a:spLocks noChangeArrowheads="1"/>
          </p:cNvSpPr>
          <p:nvPr/>
        </p:nvSpPr>
        <p:spPr bwMode="auto">
          <a:xfrm>
            <a:off x="6858000" y="2357438"/>
            <a:ext cx="2143125" cy="2308324"/>
          </a:xfrm>
          <a:prstGeom prst="rect">
            <a:avLst/>
          </a:prstGeom>
          <a:noFill/>
          <a:ln w="9525">
            <a:noFill/>
            <a:miter lim="800000"/>
            <a:headEnd/>
            <a:tailEnd/>
          </a:ln>
        </p:spPr>
        <p:txBody>
          <a:bodyPr>
            <a:spAutoFit/>
          </a:bodyPr>
          <a:lstStyle/>
          <a:p>
            <a:r>
              <a:rPr lang="en-AU" dirty="0"/>
              <a:t>Straight line so </a:t>
            </a:r>
            <a:r>
              <a:rPr lang="en-AU" dirty="0" smtClean="0"/>
              <a:t>average velocity </a:t>
            </a:r>
            <a:r>
              <a:rPr lang="en-AU" dirty="0"/>
              <a:t>will be in middle, half</a:t>
            </a:r>
          </a:p>
          <a:p>
            <a:endParaRPr lang="en-AU" dirty="0"/>
          </a:p>
          <a:p>
            <a:endParaRPr lang="en-AU" dirty="0"/>
          </a:p>
        </p:txBody>
      </p:sp>
      <p:graphicFrame>
        <p:nvGraphicFramePr>
          <p:cNvPr id="6146" name="Object 2"/>
          <p:cNvGraphicFramePr>
            <a:graphicFrameLocks noChangeAspect="1"/>
          </p:cNvGraphicFramePr>
          <p:nvPr/>
        </p:nvGraphicFramePr>
        <p:xfrm>
          <a:off x="7000875" y="3929063"/>
          <a:ext cx="1633538" cy="650875"/>
        </p:xfrm>
        <a:graphic>
          <a:graphicData uri="http://schemas.openxmlformats.org/presentationml/2006/ole">
            <p:oleObj spid="_x0000_s6146" name="Equation" r:id="rId5" imgW="787320" imgH="39348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ph sz="half" idx="2"/>
          </p:nvPr>
        </p:nvGraphicFramePr>
        <p:xfrm>
          <a:off x="539750" y="1231900"/>
          <a:ext cx="6265863" cy="4799013"/>
        </p:xfrm>
        <a:graphic>
          <a:graphicData uri="http://schemas.openxmlformats.org/presentationml/2006/ole">
            <p:oleObj spid="_x0000_s7170" name="Equation" r:id="rId4" imgW="2984400" imgH="2286000" progId="Equation.3">
              <p:embed/>
            </p:oleObj>
          </a:graphicData>
        </a:graphic>
      </p:graphicFrame>
      <p:graphicFrame>
        <p:nvGraphicFramePr>
          <p:cNvPr id="7171" name="Object 3"/>
          <p:cNvGraphicFramePr>
            <a:graphicFrameLocks noChangeAspect="1"/>
          </p:cNvGraphicFramePr>
          <p:nvPr>
            <p:ph sz="half" idx="1"/>
          </p:nvPr>
        </p:nvGraphicFramePr>
        <p:xfrm>
          <a:off x="3132138" y="0"/>
          <a:ext cx="2665412" cy="908050"/>
        </p:xfrm>
        <a:graphic>
          <a:graphicData uri="http://schemas.openxmlformats.org/presentationml/2006/ole">
            <p:oleObj spid="_x0000_s7171" name="Equation" r:id="rId5" imgW="1155600" imgH="393480" progId="Equation.3">
              <p:embed/>
            </p:oleObj>
          </a:graphicData>
        </a:graphic>
      </p:graphicFrame>
      <p:sp>
        <p:nvSpPr>
          <p:cNvPr id="7172" name="TextBox 3"/>
          <p:cNvSpPr txBox="1">
            <a:spLocks noChangeArrowheads="1"/>
          </p:cNvSpPr>
          <p:nvPr/>
        </p:nvSpPr>
        <p:spPr bwMode="auto">
          <a:xfrm>
            <a:off x="6156325" y="333375"/>
            <a:ext cx="1731963" cy="460375"/>
          </a:xfrm>
          <a:prstGeom prst="rect">
            <a:avLst/>
          </a:prstGeom>
          <a:noFill/>
          <a:ln w="9525">
            <a:noFill/>
            <a:miter lim="800000"/>
            <a:headEnd/>
            <a:tailEnd/>
          </a:ln>
        </p:spPr>
        <p:txBody>
          <a:bodyPr wrap="none">
            <a:spAutoFit/>
          </a:bodyPr>
          <a:lstStyle/>
          <a:p>
            <a:r>
              <a:rPr lang="en-AU"/>
              <a:t>2.12 in book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2476</TotalTime>
  <Words>1793</Words>
  <Application>Microsoft Office PowerPoint</Application>
  <PresentationFormat>On-screen Show (4:3)</PresentationFormat>
  <Paragraphs>192</Paragraphs>
  <Slides>42</Slides>
  <Notes>38</Notes>
  <HiddenSlides>0</HiddenSlides>
  <MMClips>8</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Default Design</vt:lpstr>
      <vt:lpstr>Equation</vt:lpstr>
      <vt:lpstr>Falling</vt:lpstr>
      <vt:lpstr>Slide 2</vt:lpstr>
      <vt:lpstr>Review</vt:lpstr>
      <vt:lpstr>A go-kart  accelerates with constant acceleration to a speed of 20 m/s from a standing start in 9 seconds. </vt:lpstr>
      <vt:lpstr>Differentiation</vt:lpstr>
      <vt:lpstr>Position of Mars rover</vt:lpstr>
      <vt:lpstr>Slide 7</vt:lpstr>
      <vt:lpstr>v-t graph for constant acceleration</vt:lpstr>
      <vt:lpstr>Slide 9</vt:lpstr>
      <vt:lpstr>Slide 10</vt:lpstr>
      <vt:lpstr>Slide 11</vt:lpstr>
      <vt:lpstr>Ball falling </vt:lpstr>
      <vt:lpstr>v-t graph for constant acceleration</vt:lpstr>
      <vt:lpstr>Draw the graphs of x-t, v-t and a-t</vt:lpstr>
      <vt:lpstr>This ball has constant acceleration</vt:lpstr>
      <vt:lpstr>This ball has constant acceleration</vt:lpstr>
      <vt:lpstr>Example 2-5 Motorbike /Car </vt:lpstr>
      <vt:lpstr>Example 2-5 Motorbike/ Car (cont)</vt:lpstr>
      <vt:lpstr>Example 2.5 Motorbike / Car (cont)</vt:lpstr>
      <vt:lpstr>Freely falling bodies</vt:lpstr>
      <vt:lpstr>Slide 21</vt:lpstr>
      <vt:lpstr>Slide 22</vt:lpstr>
      <vt:lpstr>Slide 23</vt:lpstr>
      <vt:lpstr>Slide 24</vt:lpstr>
      <vt:lpstr>Slide 25</vt:lpstr>
      <vt:lpstr>Slide 26</vt:lpstr>
      <vt:lpstr>So going down in a well inside the Earth</vt:lpstr>
      <vt:lpstr>Slide 28</vt:lpstr>
      <vt:lpstr>Slide 29</vt:lpstr>
      <vt:lpstr>Slide 30</vt:lpstr>
      <vt:lpstr>Slide 31</vt:lpstr>
      <vt:lpstr>Slide 32</vt:lpstr>
      <vt:lpstr>Falling from 6 km </vt:lpstr>
      <vt:lpstr>Example: Distance falling</vt:lpstr>
      <vt:lpstr>Falling brick</vt:lpstr>
      <vt:lpstr>Example 2.6 Freely falling bodies</vt:lpstr>
      <vt:lpstr>A ball is thrown up on top of a  building.  </vt:lpstr>
      <vt:lpstr>A ball is thrown up on top of a  building (cont)</vt:lpstr>
      <vt:lpstr>Slide 39</vt:lpstr>
      <vt:lpstr>Example 2.8 Up and Down Motion in Free Fall</vt:lpstr>
      <vt:lpstr>Ball on Mars</vt:lpstr>
      <vt:lpstr>Review</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pcoop</cp:lastModifiedBy>
  <cp:revision>536</cp:revision>
  <dcterms:created xsi:type="dcterms:W3CDTF">1601-01-01T00:00:00Z</dcterms:created>
  <dcterms:modified xsi:type="dcterms:W3CDTF">2012-02-26T10:52:36Z</dcterms:modified>
</cp:coreProperties>
</file>