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76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0DADE-0E1C-4DB8-9A84-32343A7DC468}" type="datetimeFigureOut">
              <a:rPr lang="en-AU" smtClean="0"/>
              <a:pPr/>
              <a:t>20/03/2012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526906-A01D-4031-B382-B110CA088878}"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0DADE-0E1C-4DB8-9A84-32343A7DC468}" type="datetimeFigureOut">
              <a:rPr lang="en-AU" smtClean="0"/>
              <a:pPr/>
              <a:t>20/03/2012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26906-A01D-4031-B382-B110CA088878}"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FIG05-061.tif"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FIG05-021.ti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Dynamics</a:t>
            </a: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148064" cy="764704"/>
          </a:xfrm>
        </p:spPr>
        <p:txBody>
          <a:bodyPr/>
          <a:lstStyle/>
          <a:p>
            <a:r>
              <a:rPr lang="en-US" dirty="0" smtClean="0"/>
              <a:t>Relative velocity</a:t>
            </a:r>
            <a:endParaRPr lang="en-AU" dirty="0"/>
          </a:p>
        </p:txBody>
      </p:sp>
      <p:sp>
        <p:nvSpPr>
          <p:cNvPr id="3" name="Content Placeholder 2"/>
          <p:cNvSpPr>
            <a:spLocks noGrp="1"/>
          </p:cNvSpPr>
          <p:nvPr>
            <p:ph idx="1"/>
          </p:nvPr>
        </p:nvSpPr>
        <p:spPr>
          <a:xfrm>
            <a:off x="0" y="692696"/>
            <a:ext cx="9144000" cy="1656184"/>
          </a:xfrm>
        </p:spPr>
        <p:txBody>
          <a:bodyPr>
            <a:normAutofit/>
          </a:bodyPr>
          <a:lstStyle/>
          <a:p>
            <a:pPr>
              <a:buNone/>
            </a:pPr>
            <a:r>
              <a:rPr lang="en-US" sz="2000" dirty="0" smtClean="0"/>
              <a:t>3.37  </a:t>
            </a:r>
            <a:r>
              <a:rPr lang="en-US" sz="2000" dirty="0"/>
              <a:t>A “moving sidewalk” in an airport terminal building moves at 1.0 m/s and is 35.0 m long. If a woman steps on at one end and walks at 1.5 m/s relative to the moving sidewalk, how much time does she require to reach the opposite end if she walks (a) in the same direction the sidewalk moving? </a:t>
            </a:r>
            <a:endParaRPr lang="en-AU" sz="2000" dirty="0"/>
          </a:p>
          <a:p>
            <a:endParaRPr lang="en-AU"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1031" name="Rectangle 7"/>
          <p:cNvSpPr>
            <a:spLocks noChangeArrowheads="1"/>
          </p:cNvSpPr>
          <p:nvPr/>
        </p:nvSpPr>
        <p:spPr bwMode="auto">
          <a:xfrm>
            <a:off x="0" y="1988840"/>
            <a:ext cx="9144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rPr>
              <a:t>Let W stand for the woman, G for the ground, and S for the sidewalk. Take the positive direction to be the direction in which the sidewalk is moving. The</a:t>
            </a:r>
            <a:r>
              <a:rPr kumimoji="0" lang="en-US" sz="1400" b="0" i="0" u="none" strike="noStrike" cap="none" normalizeH="0" dirty="0" smtClean="0">
                <a:ln>
                  <a:noFill/>
                </a:ln>
                <a:solidFill>
                  <a:schemeClr val="tx1"/>
                </a:solidFill>
                <a:effectLst/>
                <a:latin typeface="Arial" pitchFamily="34" charset="0"/>
                <a:ea typeface="Times New Roman" pitchFamily="18" charset="0"/>
              </a:rPr>
              <a:t> velocities are: woman relative to ground </a:t>
            </a:r>
            <a:r>
              <a:rPr kumimoji="0" lang="en-US" sz="1400" b="1" i="1" u="none" strike="noStrike" cap="none" normalizeH="0" dirty="0" err="1" smtClean="0">
                <a:ln>
                  <a:noFill/>
                </a:ln>
                <a:solidFill>
                  <a:schemeClr val="tx1"/>
                </a:solidFill>
                <a:effectLst/>
                <a:latin typeface="Arial" pitchFamily="34" charset="0"/>
                <a:ea typeface="Times New Roman" pitchFamily="18" charset="0"/>
              </a:rPr>
              <a:t>v</a:t>
            </a:r>
            <a:r>
              <a:rPr kumimoji="0" lang="en-US" sz="1400" b="1" i="1" u="none" strike="noStrike" cap="none" normalizeH="0" baseline="-25000" dirty="0" err="1" smtClean="0">
                <a:ln>
                  <a:noFill/>
                </a:ln>
                <a:solidFill>
                  <a:schemeClr val="tx1"/>
                </a:solidFill>
                <a:effectLst/>
                <a:latin typeface="Arial" pitchFamily="34" charset="0"/>
                <a:ea typeface="Times New Roman" pitchFamily="18" charset="0"/>
              </a:rPr>
              <a:t>WG</a:t>
            </a:r>
            <a:r>
              <a:rPr kumimoji="0" lang="en-US" sz="1400" b="0" i="0" u="none" strike="noStrike" cap="none" normalizeH="0" dirty="0" smtClean="0">
                <a:ln>
                  <a:noFill/>
                </a:ln>
                <a:solidFill>
                  <a:schemeClr val="tx1"/>
                </a:solidFill>
                <a:effectLst/>
                <a:latin typeface="Arial" pitchFamily="34" charset="0"/>
                <a:ea typeface="Times New Roman" pitchFamily="18" charset="0"/>
              </a:rPr>
              <a:t>, woman relative to sidewalk </a:t>
            </a:r>
            <a:r>
              <a:rPr kumimoji="0" lang="en-US" sz="1400" b="1" i="1" u="none" strike="noStrike" cap="none" normalizeH="0" dirty="0" smtClean="0">
                <a:ln>
                  <a:noFill/>
                </a:ln>
                <a:solidFill>
                  <a:schemeClr val="tx1"/>
                </a:solidFill>
                <a:effectLst/>
                <a:latin typeface="Arial" pitchFamily="34" charset="0"/>
                <a:ea typeface="Times New Roman" pitchFamily="18" charset="0"/>
              </a:rPr>
              <a:t>v </a:t>
            </a:r>
            <a:r>
              <a:rPr kumimoji="0" lang="en-US" sz="1400" b="1" i="1" u="none" strike="noStrike" cap="none" normalizeH="0" baseline="-25000" dirty="0" smtClean="0">
                <a:ln>
                  <a:noFill/>
                </a:ln>
                <a:solidFill>
                  <a:schemeClr val="tx1"/>
                </a:solidFill>
                <a:effectLst/>
                <a:latin typeface="Arial" pitchFamily="34" charset="0"/>
                <a:ea typeface="Times New Roman" pitchFamily="18" charset="0"/>
              </a:rPr>
              <a:t>WS</a:t>
            </a:r>
            <a:r>
              <a:rPr kumimoji="0" lang="en-US" sz="1400" b="1" i="1" u="none" strike="noStrike" cap="none" normalizeH="0" dirty="0" smtClean="0">
                <a:ln>
                  <a:noFill/>
                </a:ln>
                <a:solidFill>
                  <a:schemeClr val="tx1"/>
                </a:solidFill>
                <a:effectLst/>
                <a:latin typeface="Arial" pitchFamily="34" charset="0"/>
                <a:ea typeface="Times New Roman" pitchFamily="18" charset="0"/>
              </a:rPr>
              <a:t>,</a:t>
            </a:r>
            <a:r>
              <a:rPr kumimoji="0" lang="en-US" sz="1400" b="0" i="0" u="none" strike="noStrike" cap="none" normalizeH="0" dirty="0" smtClean="0">
                <a:ln>
                  <a:noFill/>
                </a:ln>
                <a:solidFill>
                  <a:schemeClr val="tx1"/>
                </a:solidFill>
                <a:effectLst/>
                <a:latin typeface="Arial" pitchFamily="34" charset="0"/>
                <a:ea typeface="Times New Roman" pitchFamily="18" charset="0"/>
              </a:rPr>
              <a:t> Sidewalk relative to ground </a:t>
            </a:r>
            <a:r>
              <a:rPr kumimoji="0" lang="en-US" sz="1400" b="1" i="1" u="none" strike="noStrike" cap="none" normalizeH="0" dirty="0" err="1" smtClean="0">
                <a:ln>
                  <a:noFill/>
                </a:ln>
                <a:solidFill>
                  <a:schemeClr val="tx1"/>
                </a:solidFill>
                <a:effectLst/>
                <a:latin typeface="Arial" pitchFamily="34" charset="0"/>
                <a:ea typeface="Times New Roman" pitchFamily="18" charset="0"/>
              </a:rPr>
              <a:t>v</a:t>
            </a:r>
            <a:r>
              <a:rPr kumimoji="0" lang="en-US" sz="1400" b="1" i="1" u="none" strike="noStrike" cap="none" normalizeH="0" baseline="-25000" dirty="0" err="1" smtClean="0">
                <a:ln>
                  <a:noFill/>
                </a:ln>
                <a:solidFill>
                  <a:schemeClr val="tx1"/>
                </a:solidFill>
                <a:effectLst/>
                <a:latin typeface="Arial" pitchFamily="34" charset="0"/>
                <a:ea typeface="Times New Roman" pitchFamily="18" charset="0"/>
              </a:rPr>
              <a:t>SG</a:t>
            </a:r>
            <a:r>
              <a:rPr kumimoji="0" lang="en-US" sz="1400" b="0" i="0" u="none" strike="noStrike" cap="none" normalizeH="0" dirty="0" smtClean="0">
                <a:ln>
                  <a:noFill/>
                </a:ln>
                <a:solidFill>
                  <a:schemeClr val="tx1"/>
                </a:solidFill>
                <a:effectLst/>
                <a:latin typeface="Arial" pitchFamily="34" charset="0"/>
                <a:ea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endParaRPr>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18" name="Object 17"/>
          <p:cNvGraphicFramePr>
            <a:graphicFrameLocks noChangeAspect="1"/>
          </p:cNvGraphicFramePr>
          <p:nvPr/>
        </p:nvGraphicFramePr>
        <p:xfrm>
          <a:off x="3101975" y="2492375"/>
          <a:ext cx="2319338" cy="565150"/>
        </p:xfrm>
        <a:graphic>
          <a:graphicData uri="http://schemas.openxmlformats.org/presentationml/2006/ole">
            <p:oleObj spid="_x0000_s1037" name="Equation" r:id="rId3" imgW="939600" imgH="228600" progId="Equation.3">
              <p:embed/>
            </p:oleObj>
          </a:graphicData>
        </a:graphic>
      </p:graphicFrame>
      <p:sp>
        <p:nvSpPr>
          <p:cNvPr id="19" name="Rectangle 18"/>
          <p:cNvSpPr/>
          <p:nvPr/>
        </p:nvSpPr>
        <p:spPr>
          <a:xfrm>
            <a:off x="611560" y="5013176"/>
            <a:ext cx="3528392" cy="369332"/>
          </a:xfrm>
          <a:prstGeom prst="rect">
            <a:avLst/>
          </a:prstGeom>
        </p:spPr>
        <p:txBody>
          <a:bodyPr wrap="square">
            <a:spAutoFit/>
          </a:bodyPr>
          <a:lstStyle/>
          <a:p>
            <a:r>
              <a:rPr lang="en-US" dirty="0" smtClean="0"/>
              <a:t>(b) In the opposite direction? </a:t>
            </a:r>
            <a:endParaRPr lang="en-AU" dirty="0"/>
          </a:p>
        </p:txBody>
      </p:sp>
      <p:graphicFrame>
        <p:nvGraphicFramePr>
          <p:cNvPr id="1038" name="Object 14"/>
          <p:cNvGraphicFramePr>
            <a:graphicFrameLocks noChangeAspect="1"/>
          </p:cNvGraphicFramePr>
          <p:nvPr/>
        </p:nvGraphicFramePr>
        <p:xfrm>
          <a:off x="9144000" y="2924944"/>
          <a:ext cx="4078288" cy="1173163"/>
        </p:xfrm>
        <a:graphic>
          <a:graphicData uri="http://schemas.openxmlformats.org/presentationml/2006/ole">
            <p:oleObj spid="_x0000_s1038" name="Equation" r:id="rId4" imgW="2209680" imgH="634680" progId="Equation.3">
              <p:embed/>
            </p:oleObj>
          </a:graphicData>
        </a:graphic>
      </p:graphicFrame>
      <p:graphicFrame>
        <p:nvGraphicFramePr>
          <p:cNvPr id="1039" name="Object 15"/>
          <p:cNvGraphicFramePr>
            <a:graphicFrameLocks noChangeAspect="1"/>
          </p:cNvGraphicFramePr>
          <p:nvPr/>
        </p:nvGraphicFramePr>
        <p:xfrm>
          <a:off x="9144000" y="5684837"/>
          <a:ext cx="4406900" cy="1173163"/>
        </p:xfrm>
        <a:graphic>
          <a:graphicData uri="http://schemas.openxmlformats.org/presentationml/2006/ole">
            <p:oleObj spid="_x0000_s1039" name="Equation" r:id="rId5" imgW="2387520" imgH="634680" progId="Equation.3">
              <p:embed/>
            </p:oleObj>
          </a:graphicData>
        </a:graphic>
      </p:graphicFrame>
      <p:pic>
        <p:nvPicPr>
          <p:cNvPr id="1041" name="Picture 17" descr="http://img4.realsimple.com/images/1108/woman-airport_300.jpg"/>
          <p:cNvPicPr>
            <a:picLocks noChangeAspect="1" noChangeArrowheads="1"/>
          </p:cNvPicPr>
          <p:nvPr/>
        </p:nvPicPr>
        <p:blipFill>
          <a:blip r:embed="rId6" cstate="print"/>
          <a:srcRect/>
          <a:stretch>
            <a:fillRect/>
          </a:stretch>
        </p:blipFill>
        <p:spPr bwMode="auto">
          <a:xfrm>
            <a:off x="7668344" y="2492896"/>
            <a:ext cx="1345332" cy="16009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4.44444E-6 L -0.84098 0.07222 " pathEditMode="relative" rAng="0" ptsTypes="AA">
                                      <p:cBhvr>
                                        <p:cTn id="6" dur="2000" fill="hold"/>
                                        <p:tgtEl>
                                          <p:spTgt spid="1038"/>
                                        </p:tgtEl>
                                        <p:attrNameLst>
                                          <p:attrName>ppt_x</p:attrName>
                                          <p:attrName>ppt_y</p:attrName>
                                        </p:attrNameLst>
                                      </p:cBhvr>
                                      <p:rCtr x="-420" y="3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77778E-6 -1.85185E-6 L -0.65417 -0.03634 " pathEditMode="relative" rAng="0" ptsTypes="AA">
                                      <p:cBhvr>
                                        <p:cTn id="10" dur="2000" fill="hold"/>
                                        <p:tgtEl>
                                          <p:spTgt spid="1039"/>
                                        </p:tgtEl>
                                        <p:attrNameLst>
                                          <p:attrName>ppt_x</p:attrName>
                                          <p:attrName>ppt_y</p:attrName>
                                        </p:attrNameLst>
                                      </p:cBhvr>
                                      <p:rCtr x="-327" y="-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1"/>
            <a:ext cx="9144000" cy="3528392"/>
          </a:xfrm>
        </p:spPr>
        <p:txBody>
          <a:bodyPr>
            <a:normAutofit/>
          </a:bodyPr>
          <a:lstStyle/>
          <a:p>
            <a:pPr>
              <a:buNone/>
            </a:pPr>
            <a:r>
              <a:rPr lang="en-US" sz="2400" dirty="0" smtClean="0"/>
              <a:t>5.61. </a:t>
            </a:r>
            <a:r>
              <a:rPr lang="en-US" sz="2400" dirty="0"/>
              <a:t>Two ropes are connected to a steel cable that supports a hanging weight as shown in </a:t>
            </a:r>
            <a:r>
              <a:rPr lang="en-US" sz="2400" dirty="0" smtClean="0"/>
              <a:t>Fig.  </a:t>
            </a:r>
            <a:r>
              <a:rPr lang="en-US" sz="2400" dirty="0"/>
              <a:t>(a) Draw a free-body diagram showing all of the forces acting at the knot that connects the two ropes to the steel cable. Based on your force diagram, which of the two ropes will have the greater tension? </a:t>
            </a:r>
            <a:endParaRPr lang="en-AU" sz="2400" dirty="0"/>
          </a:p>
        </p:txBody>
      </p:sp>
      <p:sp>
        <p:nvSpPr>
          <p:cNvPr id="153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pSp>
        <p:nvGrpSpPr>
          <p:cNvPr id="15361" name="Group 1"/>
          <p:cNvGrpSpPr>
            <a:grpSpLocks noChangeAspect="1"/>
          </p:cNvGrpSpPr>
          <p:nvPr/>
        </p:nvGrpSpPr>
        <p:grpSpPr bwMode="auto">
          <a:xfrm>
            <a:off x="4860032" y="2060848"/>
            <a:ext cx="6096000" cy="1943100"/>
            <a:chOff x="1134" y="1854"/>
            <a:chExt cx="9600" cy="3060"/>
          </a:xfrm>
        </p:grpSpPr>
        <p:sp>
          <p:nvSpPr>
            <p:cNvPr id="15371" name="AutoShape 11"/>
            <p:cNvSpPr>
              <a:spLocks noChangeAspect="1" noChangeArrowheads="1" noTextEdit="1"/>
            </p:cNvSpPr>
            <p:nvPr/>
          </p:nvSpPr>
          <p:spPr bwMode="auto">
            <a:xfrm>
              <a:off x="1134" y="1854"/>
              <a:ext cx="9600" cy="3060"/>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
          <p:nvSpPr>
            <p:cNvPr id="15370" name="Line 10"/>
            <p:cNvSpPr>
              <a:spLocks noChangeShapeType="1"/>
            </p:cNvSpPr>
            <p:nvPr/>
          </p:nvSpPr>
          <p:spPr bwMode="auto">
            <a:xfrm>
              <a:off x="3054" y="2214"/>
              <a:ext cx="44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9" name="Line 9"/>
            <p:cNvSpPr>
              <a:spLocks noChangeShapeType="1"/>
            </p:cNvSpPr>
            <p:nvPr/>
          </p:nvSpPr>
          <p:spPr bwMode="auto">
            <a:xfrm>
              <a:off x="3774" y="2214"/>
              <a:ext cx="720"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8" name="Line 8"/>
            <p:cNvSpPr>
              <a:spLocks noChangeShapeType="1"/>
            </p:cNvSpPr>
            <p:nvPr/>
          </p:nvSpPr>
          <p:spPr bwMode="auto">
            <a:xfrm flipV="1">
              <a:off x="4494" y="2214"/>
              <a:ext cx="2160"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7" name="Line 7"/>
            <p:cNvSpPr>
              <a:spLocks noChangeShapeType="1"/>
            </p:cNvSpPr>
            <p:nvPr/>
          </p:nvSpPr>
          <p:spPr bwMode="auto">
            <a:xfrm>
              <a:off x="4494" y="3474"/>
              <a:ext cx="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6" name="Rectangle 6"/>
            <p:cNvSpPr>
              <a:spLocks noChangeArrowheads="1"/>
            </p:cNvSpPr>
            <p:nvPr/>
          </p:nvSpPr>
          <p:spPr bwMode="auto">
            <a:xfrm>
              <a:off x="4254" y="4374"/>
              <a:ext cx="480" cy="36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5365" name="Arc 5"/>
            <p:cNvSpPr>
              <a:spLocks/>
            </p:cNvSpPr>
            <p:nvPr/>
          </p:nvSpPr>
          <p:spPr bwMode="auto">
            <a:xfrm rot="18612692" flipH="1">
              <a:off x="5458" y="2217"/>
              <a:ext cx="360" cy="537"/>
            </a:xfrm>
            <a:custGeom>
              <a:avLst/>
              <a:gdLst>
                <a:gd name="G0" fmla="+- 0 0 0"/>
                <a:gd name="G1" fmla="+- 21478 0 0"/>
                <a:gd name="G2" fmla="+- 21600 0 0"/>
                <a:gd name="T0" fmla="*/ 2293 w 21600"/>
                <a:gd name="T1" fmla="*/ 0 h 21478"/>
                <a:gd name="T2" fmla="*/ 21600 w 21600"/>
                <a:gd name="T3" fmla="*/ 21478 h 21478"/>
                <a:gd name="T4" fmla="*/ 0 w 21600"/>
                <a:gd name="T5" fmla="*/ 21478 h 21478"/>
              </a:gdLst>
              <a:ahLst/>
              <a:cxnLst>
                <a:cxn ang="0">
                  <a:pos x="T0" y="T1"/>
                </a:cxn>
                <a:cxn ang="0">
                  <a:pos x="T2" y="T3"/>
                </a:cxn>
                <a:cxn ang="0">
                  <a:pos x="T4" y="T5"/>
                </a:cxn>
              </a:cxnLst>
              <a:rect l="0" t="0" r="r" b="b"/>
              <a:pathLst>
                <a:path w="21600" h="21478" fill="none" extrusionOk="0">
                  <a:moveTo>
                    <a:pt x="2292" y="0"/>
                  </a:moveTo>
                  <a:cubicBezTo>
                    <a:pt x="13272" y="1172"/>
                    <a:pt x="21600" y="10436"/>
                    <a:pt x="21600" y="21478"/>
                  </a:cubicBezTo>
                </a:path>
                <a:path w="21600" h="21478" stroke="0" extrusionOk="0">
                  <a:moveTo>
                    <a:pt x="2292" y="0"/>
                  </a:moveTo>
                  <a:cubicBezTo>
                    <a:pt x="13272" y="1172"/>
                    <a:pt x="21600" y="10436"/>
                    <a:pt x="21600" y="21478"/>
                  </a:cubicBezTo>
                  <a:lnTo>
                    <a:pt x="0" y="21478"/>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4" name="Arc 4"/>
            <p:cNvSpPr>
              <a:spLocks/>
            </p:cNvSpPr>
            <p:nvPr/>
          </p:nvSpPr>
          <p:spPr bwMode="auto">
            <a:xfrm flipV="1">
              <a:off x="4134" y="2213"/>
              <a:ext cx="360" cy="704"/>
            </a:xfrm>
            <a:custGeom>
              <a:avLst/>
              <a:gdLst>
                <a:gd name="G0" fmla="+- 0 0 0"/>
                <a:gd name="G1" fmla="+- 21087 0 0"/>
                <a:gd name="G2" fmla="+- 21600 0 0"/>
                <a:gd name="T0" fmla="*/ 4679 w 21600"/>
                <a:gd name="T1" fmla="*/ 0 h 21087"/>
                <a:gd name="T2" fmla="*/ 21600 w 21600"/>
                <a:gd name="T3" fmla="*/ 21087 h 21087"/>
                <a:gd name="T4" fmla="*/ 0 w 21600"/>
                <a:gd name="T5" fmla="*/ 21087 h 21087"/>
              </a:gdLst>
              <a:ahLst/>
              <a:cxnLst>
                <a:cxn ang="0">
                  <a:pos x="T0" y="T1"/>
                </a:cxn>
                <a:cxn ang="0">
                  <a:pos x="T2" y="T3"/>
                </a:cxn>
                <a:cxn ang="0">
                  <a:pos x="T4" y="T5"/>
                </a:cxn>
              </a:cxnLst>
              <a:rect l="0" t="0" r="r" b="b"/>
              <a:pathLst>
                <a:path w="21600" h="21087" fill="none" extrusionOk="0">
                  <a:moveTo>
                    <a:pt x="4679" y="-1"/>
                  </a:moveTo>
                  <a:cubicBezTo>
                    <a:pt x="14565" y="2193"/>
                    <a:pt x="21600" y="10960"/>
                    <a:pt x="21600" y="21087"/>
                  </a:cubicBezTo>
                </a:path>
                <a:path w="21600" h="21087" stroke="0" extrusionOk="0">
                  <a:moveTo>
                    <a:pt x="4679" y="-1"/>
                  </a:moveTo>
                  <a:cubicBezTo>
                    <a:pt x="14565" y="2193"/>
                    <a:pt x="21600" y="10960"/>
                    <a:pt x="21600" y="21087"/>
                  </a:cubicBezTo>
                  <a:lnTo>
                    <a:pt x="0" y="21087"/>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363" name="Text Box 3"/>
            <p:cNvSpPr txBox="1">
              <a:spLocks noChangeArrowheads="1"/>
            </p:cNvSpPr>
            <p:nvPr/>
          </p:nvSpPr>
          <p:spPr bwMode="auto">
            <a:xfrm>
              <a:off x="4374" y="2394"/>
              <a:ext cx="72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60º</a:t>
              </a:r>
              <a:endParaRPr kumimoji="0" lang="en-US" sz="1800" b="0" i="0" u="none" strike="noStrike" cap="none" normalizeH="0" baseline="0" smtClean="0">
                <a:ln>
                  <a:noFill/>
                </a:ln>
                <a:solidFill>
                  <a:schemeClr val="tx1"/>
                </a:solidFill>
                <a:effectLst/>
                <a:latin typeface="Arial" pitchFamily="34" charset="0"/>
              </a:endParaRPr>
            </a:p>
          </p:txBody>
        </p:sp>
        <p:sp>
          <p:nvSpPr>
            <p:cNvPr id="15362" name="Text Box 2"/>
            <p:cNvSpPr txBox="1">
              <a:spLocks noChangeArrowheads="1"/>
            </p:cNvSpPr>
            <p:nvPr/>
          </p:nvSpPr>
          <p:spPr bwMode="auto">
            <a:xfrm>
              <a:off x="4974" y="2394"/>
              <a:ext cx="72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40º</a:t>
              </a:r>
              <a:endParaRPr kumimoji="0" lang="en-US" sz="1800" b="0" i="0" u="none" strike="noStrike" cap="none" normalizeH="0" baseline="0" smtClean="0">
                <a:ln>
                  <a:noFill/>
                </a:ln>
                <a:solidFill>
                  <a:schemeClr val="tx1"/>
                </a:solidFill>
                <a:effectLst/>
                <a:latin typeface="Arial" pitchFamily="34" charset="0"/>
              </a:endParaRPr>
            </a:p>
          </p:txBody>
        </p:sp>
      </p:grpSp>
      <p:pic>
        <p:nvPicPr>
          <p:cNvPr id="15375" name="Picture 15" descr="FIG05-061.tif"/>
          <p:cNvPicPr>
            <a:picLocks noChangeAspect="1" noChangeArrowheads="1"/>
          </p:cNvPicPr>
          <p:nvPr/>
        </p:nvPicPr>
        <p:blipFill>
          <a:blip r:embed="rId3" r:link="rId4" cstate="print"/>
          <a:srcRect/>
          <a:stretch>
            <a:fillRect/>
          </a:stretch>
        </p:blipFill>
        <p:spPr bwMode="auto">
          <a:xfrm>
            <a:off x="9144000" y="476672"/>
            <a:ext cx="2268760" cy="2081569"/>
          </a:xfrm>
          <a:prstGeom prst="rect">
            <a:avLst/>
          </a:prstGeom>
          <a:noFill/>
          <a:ln w="9525">
            <a:noFill/>
            <a:miter lim="800000"/>
            <a:headEnd/>
            <a:tailEnd/>
          </a:ln>
        </p:spPr>
      </p:pic>
      <p:graphicFrame>
        <p:nvGraphicFramePr>
          <p:cNvPr id="18" name="Object 17"/>
          <p:cNvGraphicFramePr>
            <a:graphicFrameLocks noChangeAspect="1"/>
          </p:cNvGraphicFramePr>
          <p:nvPr/>
        </p:nvGraphicFramePr>
        <p:xfrm>
          <a:off x="9263063" y="2636838"/>
          <a:ext cx="3186112" cy="1781175"/>
        </p:xfrm>
        <a:graphic>
          <a:graphicData uri="http://schemas.openxmlformats.org/presentationml/2006/ole">
            <p:oleObj spid="_x0000_s15377" name="Equation" r:id="rId5" imgW="1955520" imgH="1091880" progId="Equation.3">
              <p:embed/>
            </p:oleObj>
          </a:graphicData>
        </a:graphic>
      </p:graphicFrame>
      <p:sp>
        <p:nvSpPr>
          <p:cNvPr id="20" name="Rectangle 19"/>
          <p:cNvSpPr/>
          <p:nvPr/>
        </p:nvSpPr>
        <p:spPr>
          <a:xfrm>
            <a:off x="251520" y="4149080"/>
            <a:ext cx="8892480" cy="923330"/>
          </a:xfrm>
          <a:prstGeom prst="rect">
            <a:avLst/>
          </a:prstGeom>
        </p:spPr>
        <p:txBody>
          <a:bodyPr wrap="square">
            <a:spAutoFit/>
          </a:bodyPr>
          <a:lstStyle/>
          <a:p>
            <a:r>
              <a:rPr lang="en-US" dirty="0" smtClean="0"/>
              <a:t>(b) If the maximum tension either rope can sustain without breaking is 5.0 </a:t>
            </a:r>
            <a:r>
              <a:rPr lang="en-US" dirty="0" err="1" smtClean="0"/>
              <a:t>kN</a:t>
            </a:r>
            <a:r>
              <a:rPr lang="en-US" dirty="0" smtClean="0"/>
              <a:t>, determine the maximum value of the hanging weight that these ropes can safely support. You can ignore the weight of the ropes and the steel cable.</a:t>
            </a:r>
            <a:endParaRPr lang="en-AU" dirty="0"/>
          </a:p>
        </p:txBody>
      </p:sp>
      <p:graphicFrame>
        <p:nvGraphicFramePr>
          <p:cNvPr id="15379" name="Object 19"/>
          <p:cNvGraphicFramePr>
            <a:graphicFrameLocks noChangeAspect="1"/>
          </p:cNvGraphicFramePr>
          <p:nvPr/>
        </p:nvGraphicFramePr>
        <p:xfrm>
          <a:off x="9102725" y="4868863"/>
          <a:ext cx="6621463" cy="1738312"/>
        </p:xfrm>
        <a:graphic>
          <a:graphicData uri="http://schemas.openxmlformats.org/presentationml/2006/ole">
            <p:oleObj spid="_x0000_s15379" name="Equation" r:id="rId6" imgW="4063680" imgH="1066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7.51445E-7 L -0.35625 0.22613 " pathEditMode="relative" rAng="0" ptsTypes="AA">
                                      <p:cBhvr>
                                        <p:cTn id="6" dur="2000" fill="hold"/>
                                        <p:tgtEl>
                                          <p:spTgt spid="15375"/>
                                        </p:tgtEl>
                                        <p:attrNameLst>
                                          <p:attrName>ppt_x</p:attrName>
                                          <p:attrName>ppt_y</p:attrName>
                                        </p:attrNameLst>
                                      </p:cBhvr>
                                      <p:rCtr x="-178" y="11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77778E-6 2.77457E-6 L -0.88402 -0.05619 " pathEditMode="relative" rAng="0" ptsTypes="AA">
                                      <p:cBhvr>
                                        <p:cTn id="10" dur="2000" fill="hold"/>
                                        <p:tgtEl>
                                          <p:spTgt spid="18"/>
                                        </p:tgtEl>
                                        <p:attrNameLst>
                                          <p:attrName>ppt_x</p:attrName>
                                          <p:attrName>ppt_y</p:attrName>
                                        </p:attrNameLst>
                                      </p:cBhvr>
                                      <p:rCtr x="-442" y="-28"/>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4.72222E-6 3.06358E-6 L -0.81806 0.02034 " pathEditMode="relative" rAng="0" ptsTypes="AA">
                                      <p:cBhvr>
                                        <p:cTn id="14" dur="2000" fill="hold"/>
                                        <p:tgtEl>
                                          <p:spTgt spid="15379"/>
                                        </p:tgtEl>
                                        <p:attrNameLst>
                                          <p:attrName>ppt_x</p:attrName>
                                          <p:attrName>ppt_y</p:attrName>
                                        </p:attrNameLst>
                                      </p:cBhvr>
                                      <p:rCtr x="-409" y="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1"/>
            <a:ext cx="8928992" cy="2880319"/>
          </a:xfrm>
        </p:spPr>
        <p:txBody>
          <a:bodyPr>
            <a:normAutofit/>
          </a:bodyPr>
          <a:lstStyle/>
          <a:p>
            <a:pPr>
              <a:buNone/>
            </a:pPr>
            <a:r>
              <a:rPr lang="en-US" sz="2400" dirty="0" smtClean="0"/>
              <a:t>4.16 An electron (mass=9.11</a:t>
            </a:r>
            <a:r>
              <a:rPr lang="en-US" sz="2400" dirty="0" smtClean="0">
                <a:sym typeface="Symbol"/>
              </a:rPr>
              <a:t></a:t>
            </a:r>
            <a:r>
              <a:rPr lang="en-US" sz="2400" dirty="0" smtClean="0"/>
              <a:t>10</a:t>
            </a:r>
            <a:r>
              <a:rPr lang="en-US" sz="2400" baseline="30000" dirty="0" smtClean="0"/>
              <a:t>-31</a:t>
            </a:r>
            <a:r>
              <a:rPr lang="en-US" sz="2400" dirty="0" smtClean="0"/>
              <a:t>kg) leaves one end of a TV picture tube with zero initial speed and travels in a straight line to the accelerating grid, which is 1.80 cm away. It reaches the grid with a speed of 3.00</a:t>
            </a:r>
            <a:r>
              <a:rPr lang="en-US" sz="2400" dirty="0" smtClean="0">
                <a:sym typeface="Symbol"/>
              </a:rPr>
              <a:t></a:t>
            </a:r>
            <a:r>
              <a:rPr lang="en-US" sz="2400" dirty="0" smtClean="0"/>
              <a:t>10</a:t>
            </a:r>
            <a:r>
              <a:rPr lang="en-US" sz="2400" baseline="30000" dirty="0" smtClean="0"/>
              <a:t>6</a:t>
            </a:r>
            <a:r>
              <a:rPr lang="en-US" sz="2400" dirty="0" smtClean="0"/>
              <a:t> m/s. If the accelerating force is constant, compute (a) the acceleration; </a:t>
            </a:r>
            <a:endParaRPr lang="en-AU" sz="2400" dirty="0"/>
          </a:p>
        </p:txBody>
      </p:sp>
      <p:sp>
        <p:nvSpPr>
          <p:cNvPr id="4" name="Rectangle 3"/>
          <p:cNvSpPr/>
          <p:nvPr/>
        </p:nvSpPr>
        <p:spPr>
          <a:xfrm>
            <a:off x="395536" y="3789040"/>
            <a:ext cx="8748464" cy="369332"/>
          </a:xfrm>
          <a:prstGeom prst="rect">
            <a:avLst/>
          </a:prstGeom>
        </p:spPr>
        <p:txBody>
          <a:bodyPr wrap="square">
            <a:spAutoFit/>
          </a:bodyPr>
          <a:lstStyle/>
          <a:p>
            <a:pPr>
              <a:buNone/>
            </a:pPr>
            <a:r>
              <a:rPr lang="en-US" dirty="0" smtClean="0"/>
              <a:t>(b) the time to reach the grid; </a:t>
            </a:r>
            <a:endParaRPr lang="en-AU" dirty="0"/>
          </a:p>
        </p:txBody>
      </p:sp>
      <p:sp>
        <p:nvSpPr>
          <p:cNvPr id="5" name="Rectangle 4"/>
          <p:cNvSpPr/>
          <p:nvPr/>
        </p:nvSpPr>
        <p:spPr>
          <a:xfrm>
            <a:off x="251520" y="5157192"/>
            <a:ext cx="8892480" cy="369332"/>
          </a:xfrm>
          <a:prstGeom prst="rect">
            <a:avLst/>
          </a:prstGeom>
        </p:spPr>
        <p:txBody>
          <a:bodyPr wrap="square">
            <a:spAutoFit/>
          </a:bodyPr>
          <a:lstStyle/>
          <a:p>
            <a:r>
              <a:rPr lang="en-US" dirty="0" smtClean="0"/>
              <a:t>(c) the net force. You can ignore the gravitational force on the electron. </a:t>
            </a:r>
            <a:endParaRPr lang="en-AU" dirty="0"/>
          </a:p>
        </p:txBody>
      </p:sp>
      <p:graphicFrame>
        <p:nvGraphicFramePr>
          <p:cNvPr id="6" name="Object 5"/>
          <p:cNvGraphicFramePr>
            <a:graphicFrameLocks noChangeAspect="1"/>
          </p:cNvGraphicFramePr>
          <p:nvPr/>
        </p:nvGraphicFramePr>
        <p:xfrm>
          <a:off x="9144000" y="260648"/>
          <a:ext cx="889000" cy="914400"/>
        </p:xfrm>
        <a:graphic>
          <a:graphicData uri="http://schemas.openxmlformats.org/presentationml/2006/ole">
            <p:oleObj spid="_x0000_s16386" name="Equation" r:id="rId3" imgW="888840" imgH="914400" progId="Equation.3">
              <p:embed/>
            </p:oleObj>
          </a:graphicData>
        </a:graphic>
      </p:graphicFrame>
      <p:graphicFrame>
        <p:nvGraphicFramePr>
          <p:cNvPr id="16387" name="Object 3"/>
          <p:cNvGraphicFramePr>
            <a:graphicFrameLocks noChangeAspect="1"/>
          </p:cNvGraphicFramePr>
          <p:nvPr/>
        </p:nvGraphicFramePr>
        <p:xfrm>
          <a:off x="9144000" y="1298575"/>
          <a:ext cx="2197100" cy="711200"/>
        </p:xfrm>
        <a:graphic>
          <a:graphicData uri="http://schemas.openxmlformats.org/presentationml/2006/ole">
            <p:oleObj spid="_x0000_s16387" name="Equation" r:id="rId4" imgW="2197080" imgH="711000" progId="Equation.3">
              <p:embed/>
            </p:oleObj>
          </a:graphicData>
        </a:graphic>
      </p:graphicFrame>
      <p:graphicFrame>
        <p:nvGraphicFramePr>
          <p:cNvPr id="16388" name="Object 4"/>
          <p:cNvGraphicFramePr>
            <a:graphicFrameLocks noChangeAspect="1"/>
          </p:cNvGraphicFramePr>
          <p:nvPr/>
        </p:nvGraphicFramePr>
        <p:xfrm>
          <a:off x="9144000" y="3933056"/>
          <a:ext cx="1841500" cy="660400"/>
        </p:xfrm>
        <a:graphic>
          <a:graphicData uri="http://schemas.openxmlformats.org/presentationml/2006/ole">
            <p:oleObj spid="_x0000_s16388" name="Equation" r:id="rId5" imgW="1841400" imgH="660240" progId="Equation.3">
              <p:embed/>
            </p:oleObj>
          </a:graphicData>
        </a:graphic>
      </p:graphicFrame>
      <p:graphicFrame>
        <p:nvGraphicFramePr>
          <p:cNvPr id="16389" name="Object 5"/>
          <p:cNvGraphicFramePr>
            <a:graphicFrameLocks noChangeAspect="1"/>
          </p:cNvGraphicFramePr>
          <p:nvPr/>
        </p:nvGraphicFramePr>
        <p:xfrm>
          <a:off x="9144000" y="5805263"/>
          <a:ext cx="2628800" cy="435863"/>
        </p:xfrm>
        <a:graphic>
          <a:graphicData uri="http://schemas.openxmlformats.org/presentationml/2006/ole">
            <p:oleObj spid="_x0000_s16389" name="Equation" r:id="rId6" imgW="245088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11111E-6 2.97941E-6 L -0.76128 0.30071 " pathEditMode="relative" rAng="0" ptsTypes="AA">
                                      <p:cBhvr>
                                        <p:cTn id="6" dur="2000" fill="hold"/>
                                        <p:tgtEl>
                                          <p:spTgt spid="6"/>
                                        </p:tgtEl>
                                        <p:attrNameLst>
                                          <p:attrName>ppt_x</p:attrName>
                                          <p:attrName>ppt_y</p:attrName>
                                        </p:attrNameLst>
                                      </p:cBhvr>
                                      <p:rCtr x="-381" y="15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11111E-6 3.68263E-6 L -0.43108 0.16423 " pathEditMode="relative" rAng="0" ptsTypes="AA">
                                      <p:cBhvr>
                                        <p:cTn id="10" dur="2000" fill="hold"/>
                                        <p:tgtEl>
                                          <p:spTgt spid="16387"/>
                                        </p:tgtEl>
                                        <p:attrNameLst>
                                          <p:attrName>ppt_x</p:attrName>
                                          <p:attrName>ppt_y</p:attrName>
                                        </p:attrNameLst>
                                      </p:cBhvr>
                                      <p:rCtr x="-216" y="82"/>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4.44444E-6 2.21837E-6 L -0.72673 0.05667 " pathEditMode="relative" rAng="0" ptsTypes="AA">
                                      <p:cBhvr>
                                        <p:cTn id="14" dur="2000" fill="hold"/>
                                        <p:tgtEl>
                                          <p:spTgt spid="16388"/>
                                        </p:tgtEl>
                                        <p:attrNameLst>
                                          <p:attrName>ppt_x</p:attrName>
                                          <p:attrName>ppt_y</p:attrName>
                                        </p:attrNameLst>
                                      </p:cBhvr>
                                      <p:rCtr x="-363" y="28"/>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22222E-6 6.13E-7 L -0.64983 0.01226 " pathEditMode="relative" rAng="0" ptsTypes="AA">
                                      <p:cBhvr>
                                        <p:cTn id="18" dur="2000" fill="hold"/>
                                        <p:tgtEl>
                                          <p:spTgt spid="16389"/>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2636911"/>
          </a:xfrm>
        </p:spPr>
        <p:txBody>
          <a:bodyPr>
            <a:normAutofit/>
          </a:bodyPr>
          <a:lstStyle/>
          <a:p>
            <a:pPr>
              <a:buNone/>
            </a:pPr>
            <a:r>
              <a:rPr lang="en-US" sz="2000" dirty="0" smtClean="0"/>
              <a:t>5.21 A light rope is attached to a block with mass 4.00 kg that rests on a frictionless, horizontal surface. The horizontal rope passes over a frictionless, </a:t>
            </a:r>
            <a:r>
              <a:rPr lang="en-US" sz="2000" dirty="0" err="1" smtClean="0"/>
              <a:t>massless</a:t>
            </a:r>
            <a:r>
              <a:rPr lang="en-US" sz="2000" dirty="0" smtClean="0"/>
              <a:t> pulley, and a block with mass m is suspended from the other end. When the blocks are released, the tension in the rope is 10.0 N. (a) Draw two free-body diagrams, one for the 4.00-kg block and one for the block with mass m. </a:t>
            </a:r>
            <a:endParaRPr lang="en-AU" sz="2000" dirty="0" smtClean="0"/>
          </a:p>
          <a:p>
            <a:endParaRPr lang="en-AU" dirty="0"/>
          </a:p>
        </p:txBody>
      </p:sp>
      <p:pic>
        <p:nvPicPr>
          <p:cNvPr id="17410" name="Picture 2" descr="FIG05-021.tif"/>
          <p:cNvPicPr>
            <a:picLocks noChangeAspect="1" noChangeArrowheads="1"/>
          </p:cNvPicPr>
          <p:nvPr/>
        </p:nvPicPr>
        <p:blipFill>
          <a:blip r:embed="rId3" r:link="rId4" cstate="print"/>
          <a:srcRect b="5911"/>
          <a:stretch>
            <a:fillRect/>
          </a:stretch>
        </p:blipFill>
        <p:spPr bwMode="auto">
          <a:xfrm>
            <a:off x="9144000" y="692696"/>
            <a:ext cx="2366194" cy="2216920"/>
          </a:xfrm>
          <a:prstGeom prst="rect">
            <a:avLst/>
          </a:prstGeom>
          <a:noFill/>
          <a:ln w="9525">
            <a:noFill/>
            <a:miter lim="800000"/>
            <a:headEnd/>
            <a:tailEnd/>
          </a:ln>
        </p:spPr>
      </p:pic>
      <p:sp>
        <p:nvSpPr>
          <p:cNvPr id="5" name="Rectangle 4"/>
          <p:cNvSpPr/>
          <p:nvPr/>
        </p:nvSpPr>
        <p:spPr>
          <a:xfrm>
            <a:off x="467544" y="1844824"/>
            <a:ext cx="4608512" cy="369332"/>
          </a:xfrm>
          <a:prstGeom prst="rect">
            <a:avLst/>
          </a:prstGeom>
        </p:spPr>
        <p:txBody>
          <a:bodyPr wrap="square">
            <a:spAutoFit/>
          </a:bodyPr>
          <a:lstStyle/>
          <a:p>
            <a:r>
              <a:rPr lang="en-US" dirty="0" smtClean="0"/>
              <a:t>(b) What is the acceleration of either block? </a:t>
            </a:r>
            <a:endParaRPr lang="en-AU" dirty="0"/>
          </a:p>
        </p:txBody>
      </p:sp>
      <p:sp>
        <p:nvSpPr>
          <p:cNvPr id="6" name="Rectangle 5"/>
          <p:cNvSpPr/>
          <p:nvPr/>
        </p:nvSpPr>
        <p:spPr>
          <a:xfrm>
            <a:off x="251520" y="3645024"/>
            <a:ext cx="4176464" cy="369332"/>
          </a:xfrm>
          <a:prstGeom prst="rect">
            <a:avLst/>
          </a:prstGeom>
        </p:spPr>
        <p:txBody>
          <a:bodyPr wrap="square">
            <a:spAutoFit/>
          </a:bodyPr>
          <a:lstStyle/>
          <a:p>
            <a:r>
              <a:rPr lang="en-US" dirty="0" smtClean="0"/>
              <a:t>(c) Find the mass m of the hanging block. </a:t>
            </a:r>
            <a:endParaRPr lang="en-AU" dirty="0"/>
          </a:p>
        </p:txBody>
      </p:sp>
      <p:graphicFrame>
        <p:nvGraphicFramePr>
          <p:cNvPr id="7" name="Object 6"/>
          <p:cNvGraphicFramePr>
            <a:graphicFrameLocks noChangeAspect="1"/>
          </p:cNvGraphicFramePr>
          <p:nvPr/>
        </p:nvGraphicFramePr>
        <p:xfrm>
          <a:off x="9093200" y="3716338"/>
          <a:ext cx="3009900" cy="635000"/>
        </p:xfrm>
        <a:graphic>
          <a:graphicData uri="http://schemas.openxmlformats.org/presentationml/2006/ole">
            <p:oleObj spid="_x0000_s17411" name="Equation" r:id="rId5" imgW="3009600" imgH="634680" progId="Equation.3">
              <p:embed/>
            </p:oleObj>
          </a:graphicData>
        </a:graphic>
      </p:graphicFrame>
      <p:graphicFrame>
        <p:nvGraphicFramePr>
          <p:cNvPr id="17413" name="Object 5"/>
          <p:cNvGraphicFramePr>
            <a:graphicFrameLocks noChangeAspect="1"/>
          </p:cNvGraphicFramePr>
          <p:nvPr/>
        </p:nvGraphicFramePr>
        <p:xfrm>
          <a:off x="9112250" y="4868863"/>
          <a:ext cx="2425700" cy="901700"/>
        </p:xfrm>
        <a:graphic>
          <a:graphicData uri="http://schemas.openxmlformats.org/presentationml/2006/ole">
            <p:oleObj spid="_x0000_s17413" name="Equation" r:id="rId6" imgW="2425680" imgH="901440" progId="Equation.3">
              <p:embed/>
            </p:oleObj>
          </a:graphicData>
        </a:graphic>
      </p:graphicFrame>
      <p:sp>
        <p:nvSpPr>
          <p:cNvPr id="11" name="Rectangle 10"/>
          <p:cNvSpPr/>
          <p:nvPr/>
        </p:nvSpPr>
        <p:spPr>
          <a:xfrm>
            <a:off x="179512" y="5445224"/>
            <a:ext cx="8424936" cy="369332"/>
          </a:xfrm>
          <a:prstGeom prst="rect">
            <a:avLst/>
          </a:prstGeom>
        </p:spPr>
        <p:txBody>
          <a:bodyPr wrap="square">
            <a:spAutoFit/>
          </a:bodyPr>
          <a:lstStyle/>
          <a:p>
            <a:r>
              <a:rPr lang="en-US" dirty="0" smtClean="0"/>
              <a:t>(d) How does the tension compare to the weight of the hanging block?  </a:t>
            </a:r>
            <a:endParaRPr lang="en-AU" dirty="0"/>
          </a:p>
        </p:txBody>
      </p:sp>
      <p:graphicFrame>
        <p:nvGraphicFramePr>
          <p:cNvPr id="17415" name="Object 7"/>
          <p:cNvGraphicFramePr>
            <a:graphicFrameLocks noChangeAspect="1"/>
          </p:cNvGraphicFramePr>
          <p:nvPr/>
        </p:nvGraphicFramePr>
        <p:xfrm>
          <a:off x="9042400" y="6092825"/>
          <a:ext cx="3743325" cy="576263"/>
        </p:xfrm>
        <a:graphic>
          <a:graphicData uri="http://schemas.openxmlformats.org/presentationml/2006/ole">
            <p:oleObj spid="_x0000_s17415" name="Equation" r:id="rId7" imgW="28065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7 2.16516E-6 L -0.33003 0.15336 " pathEditMode="relative" rAng="0" ptsTypes="AA">
                                      <p:cBhvr>
                                        <p:cTn id="6" dur="2000" fill="hold"/>
                                        <p:tgtEl>
                                          <p:spTgt spid="17410"/>
                                        </p:tgtEl>
                                        <p:attrNameLst>
                                          <p:attrName>ppt_x</p:attrName>
                                          <p:attrName>ppt_y</p:attrName>
                                        </p:attrNameLst>
                                      </p:cBhvr>
                                      <p:rCtr x="-165" y="7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22222E-6 3.74046E-6 L -0.8007 -0.17211 " pathEditMode="relative" rAng="0" ptsTypes="AA">
                                      <p:cBhvr>
                                        <p:cTn id="10" dur="2000" fill="hold"/>
                                        <p:tgtEl>
                                          <p:spTgt spid="7"/>
                                        </p:tgtEl>
                                        <p:attrNameLst>
                                          <p:attrName>ppt_x</p:attrName>
                                          <p:attrName>ppt_y</p:attrName>
                                        </p:attrNameLst>
                                      </p:cBhvr>
                                      <p:rCtr x="-400" y="-86"/>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3.33333E-6 -4.44444E-6 L -0.77882 -0.0868 " pathEditMode="relative" rAng="0" ptsTypes="AA">
                                      <p:cBhvr>
                                        <p:cTn id="14" dur="2000" fill="hold"/>
                                        <p:tgtEl>
                                          <p:spTgt spid="17413"/>
                                        </p:tgtEl>
                                        <p:attrNameLst>
                                          <p:attrName>ppt_x</p:attrName>
                                          <p:attrName>ppt_y</p:attrName>
                                        </p:attrNameLst>
                                      </p:cBhvr>
                                      <p:rCtr x="-389" y="-44"/>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3.61111E-6 1.53597E-6 L -0.64636 0.00023 " pathEditMode="relative" rAng="0" ptsTypes="AA">
                                      <p:cBhvr>
                                        <p:cTn id="18" dur="2000" fill="hold"/>
                                        <p:tgtEl>
                                          <p:spTgt spid="17415"/>
                                        </p:tgtEl>
                                        <p:attrNameLst>
                                          <p:attrName>ppt_x</p:attrName>
                                          <p:attrName>ppt_y</p:attrName>
                                        </p:attrNameLst>
                                      </p:cBhvr>
                                      <p:rCtr x="-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455</Words>
  <Application>Microsoft Office PowerPoint</Application>
  <PresentationFormat>On-screen Show (4:3)</PresentationFormat>
  <Paragraphs>16</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Dynamics</vt:lpstr>
      <vt:lpstr>Relative velocity</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dc:title>
  <dc:creator>pcoop</dc:creator>
  <cp:lastModifiedBy> </cp:lastModifiedBy>
  <cp:revision>24</cp:revision>
  <dcterms:created xsi:type="dcterms:W3CDTF">2012-03-19T06:00:29Z</dcterms:created>
  <dcterms:modified xsi:type="dcterms:W3CDTF">2012-03-20T00:59:21Z</dcterms:modified>
</cp:coreProperties>
</file>