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notesMasterIdLst>
    <p:notesMasterId r:id="rId31"/>
  </p:notesMasterIdLst>
  <p:handoutMasterIdLst>
    <p:handoutMasterId r:id="rId32"/>
  </p:handoutMasterIdLst>
  <p:sldIdLst>
    <p:sldId id="403" r:id="rId5"/>
    <p:sldId id="430" r:id="rId6"/>
    <p:sldId id="432" r:id="rId7"/>
    <p:sldId id="479" r:id="rId8"/>
    <p:sldId id="513" r:id="rId9"/>
    <p:sldId id="433" r:id="rId10"/>
    <p:sldId id="509" r:id="rId11"/>
    <p:sldId id="435" r:id="rId12"/>
    <p:sldId id="498" r:id="rId13"/>
    <p:sldId id="437" r:id="rId14"/>
    <p:sldId id="438" r:id="rId15"/>
    <p:sldId id="439" r:id="rId16"/>
    <p:sldId id="440" r:id="rId17"/>
    <p:sldId id="508" r:id="rId18"/>
    <p:sldId id="448" r:id="rId19"/>
    <p:sldId id="491" r:id="rId20"/>
    <p:sldId id="492" r:id="rId21"/>
    <p:sldId id="511" r:id="rId22"/>
    <p:sldId id="496" r:id="rId23"/>
    <p:sldId id="514" r:id="rId24"/>
    <p:sldId id="495" r:id="rId25"/>
    <p:sldId id="512" r:id="rId26"/>
    <p:sldId id="450" r:id="rId27"/>
    <p:sldId id="502" r:id="rId28"/>
    <p:sldId id="506" r:id="rId29"/>
    <p:sldId id="510" r:id="rId30"/>
  </p:sldIdLst>
  <p:sldSz cx="9906000" cy="6858000" type="A4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F4F2E5"/>
    <a:srgbClr val="A9D8B7"/>
    <a:srgbClr val="000000"/>
    <a:srgbClr val="FF6699"/>
    <a:srgbClr val="009E7C"/>
    <a:srgbClr val="009C79"/>
    <a:srgbClr val="E0C9B2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5400" autoAdjust="0"/>
  </p:normalViewPr>
  <p:slideViewPr>
    <p:cSldViewPr snapToGrid="0">
      <p:cViewPr varScale="1">
        <p:scale>
          <a:sx n="121" d="100"/>
          <a:sy n="121" d="100"/>
        </p:scale>
        <p:origin x="1176" y="108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4002" y="1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n Lei" userId="dabd4b0e-35f1-41c3-a56d-378f7213ef7d" providerId="ADAL" clId="{9DFE22D4-9AAF-49B8-85CD-9CDB2322CDB2}"/>
    <pc:docChg chg="modSld">
      <pc:chgData name="Shen Lei" userId="dabd4b0e-35f1-41c3-a56d-378f7213ef7d" providerId="ADAL" clId="{9DFE22D4-9AAF-49B8-85CD-9CDB2322CDB2}" dt="2022-09-05T06:37:49.341" v="2" actId="20577"/>
      <pc:docMkLst>
        <pc:docMk/>
      </pc:docMkLst>
      <pc:sldChg chg="modSp">
        <pc:chgData name="Shen Lei" userId="dabd4b0e-35f1-41c3-a56d-378f7213ef7d" providerId="ADAL" clId="{9DFE22D4-9AAF-49B8-85CD-9CDB2322CDB2}" dt="2022-09-05T00:38:00.615" v="1" actId="113"/>
        <pc:sldMkLst>
          <pc:docMk/>
          <pc:sldMk cId="3800225444" sldId="448"/>
        </pc:sldMkLst>
        <pc:spChg chg="mod">
          <ac:chgData name="Shen Lei" userId="dabd4b0e-35f1-41c3-a56d-378f7213ef7d" providerId="ADAL" clId="{9DFE22D4-9AAF-49B8-85CD-9CDB2322CDB2}" dt="2022-09-05T00:38:00.615" v="1" actId="113"/>
          <ac:spMkLst>
            <pc:docMk/>
            <pc:sldMk cId="3800225444" sldId="448"/>
            <ac:spMk id="3" creationId="{00000000-0000-0000-0000-000000000000}"/>
          </ac:spMkLst>
        </pc:spChg>
      </pc:sldChg>
      <pc:sldChg chg="modSp">
        <pc:chgData name="Shen Lei" userId="dabd4b0e-35f1-41c3-a56d-378f7213ef7d" providerId="ADAL" clId="{9DFE22D4-9AAF-49B8-85CD-9CDB2322CDB2}" dt="2022-08-31T04:39:00.534" v="0" actId="20577"/>
        <pc:sldMkLst>
          <pc:docMk/>
          <pc:sldMk cId="621885936" sldId="479"/>
        </pc:sldMkLst>
        <pc:spChg chg="mod">
          <ac:chgData name="Shen Lei" userId="dabd4b0e-35f1-41c3-a56d-378f7213ef7d" providerId="ADAL" clId="{9DFE22D4-9AAF-49B8-85CD-9CDB2322CDB2}" dt="2022-08-31T04:39:00.534" v="0" actId="20577"/>
          <ac:spMkLst>
            <pc:docMk/>
            <pc:sldMk cId="621885936" sldId="479"/>
            <ac:spMk id="8" creationId="{00000000-0000-0000-0000-000000000000}"/>
          </ac:spMkLst>
        </pc:spChg>
      </pc:sldChg>
      <pc:sldChg chg="modSp">
        <pc:chgData name="Shen Lei" userId="dabd4b0e-35f1-41c3-a56d-378f7213ef7d" providerId="ADAL" clId="{9DFE22D4-9AAF-49B8-85CD-9CDB2322CDB2}" dt="2022-09-05T06:37:49.341" v="2" actId="20577"/>
        <pc:sldMkLst>
          <pc:docMk/>
          <pc:sldMk cId="350331655" sldId="502"/>
        </pc:sldMkLst>
        <pc:spChg chg="mod">
          <ac:chgData name="Shen Lei" userId="dabd4b0e-35f1-41c3-a56d-378f7213ef7d" providerId="ADAL" clId="{9DFE22D4-9AAF-49B8-85CD-9CDB2322CDB2}" dt="2022-09-05T06:37:49.341" v="2" actId="20577"/>
          <ac:spMkLst>
            <pc:docMk/>
            <pc:sldMk cId="350331655" sldId="502"/>
            <ac:spMk id="5" creationId="{00000000-0000-0000-0000-000000000000}"/>
          </ac:spMkLst>
        </pc:spChg>
      </pc:sldChg>
    </pc:docChg>
  </pc:docChgLst>
  <pc:docChgLst>
    <pc:chgData name="Shen Lei" userId="dabd4b0e-35f1-41c3-a56d-378f7213ef7d" providerId="ADAL" clId="{4506CB55-4CE3-4AA5-A07E-A44E5058EE19}"/>
  </pc:docChgLst>
  <pc:docChgLst>
    <pc:chgData name="Shen Lei" userId="dabd4b0e-35f1-41c3-a56d-378f7213ef7d" providerId="ADAL" clId="{F255ADC6-F9AE-4865-94B6-FFA27E9725B0}"/>
  </pc:docChgLst>
  <pc:docChgLst>
    <pc:chgData name="Shen Lei" userId="dabd4b0e-35f1-41c3-a56d-378f7213ef7d" providerId="ADAL" clId="{6EFCD312-5852-40BF-ABB0-50567FF9C343}"/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CD46B-D22E-440A-B1E9-D36159B302C9}" type="datetimeFigureOut">
              <a:rPr lang="en-SG" smtClean="0"/>
              <a:t>5/9/2022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81AED-5CA4-4137-B8BB-CCBBBC77BF6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947831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5T01:31:38.982"/>
    </inkml:context>
    <inkml:brush xml:id="br0">
      <inkml:brushProperty name="width" value="0.03528" units="cm"/>
      <inkml:brushProperty name="height" value="0.03528" units="cm"/>
      <inkml:brushProperty name="color" value="#004F8B"/>
    </inkml:brush>
  </inkml:definitions>
  <inkml:trace contextRef="#ctx0" brushRef="#br0">5 1739 4578,'0'0'800,"0"0"-77,0 0 313,0 0-316,0 0-245,0 0-80,-4 13 7495,4-7-8646,10 4 756,1 0 0,0-1 0,1 0 0,0 0 1,0-2-1,1 1 0,0-2 0,0 0 0,0 0 1,1-1-1,0-1 0,0 0 0,4 0 0,28 5 5,0-2 0,0-1 0,0-3 0,0-2 0,1-2 0,-1-2 0,0-1 0,21-7-5,250-2-58,-308 14 53,0 1 0,-1 0 1,0 0-1,1 1 0,-1 0 1,0 0-1,0 1 0,-1 1 1,1-1-1,-1 1 0,0 0 1,0 0-1,0 1 0,-1 0 1,0 0-1,0 1 0,-1 0 1,0 0-1,0 0 0,0 1 5,95 83-58,-56-76 57,1-2 1,0-1-1,1-3 1,1-2-1,-1-2 1,1-2-1,0-2 1,36-4 0,-48 3 9,25 0-9,-21-3-1,0 1 1,1 2 0,-1 2-1,0 1 1,0 2-1,0 2 1,-1 2-1,1 1 1,-2 2-1,0 2 1,-1 1 0,23 13 0,-23-7-2,2-2 0,1-2 1,0-1-1,1-2 1,39 8 1,-75-21 2,185 59-197,47 72 198,-172-93-20,-51-29 10,1 0 0,1-2 0,-1 1 0,2-2 0,-1 0 0,1-1 0,0 0 0,0-1 0,9 1 7,-15-7-11,1 0 0,0-1 1,-1 0-1,1-1 0,-1 0 0,0-1 0,0 0 0,0 0 0,0-1 1,-1 0-1,0-1 0,0 0 0,0 0 0,-1-1 0,0 0 1,3-4 10,33-22 10,12 0-25,2 2-1,0 3 0,2 3 0,1 2 1,1 3-1,1 3 0,0 2 0,1 3 1,1 3-1,5 3 16,-58 4-3,0 2-1,0-1 1,0 1-1,0 1 1,0 0 0,0 1-1,0 0 1,-1 0-1,1 2 1,-1-1 0,1 1-1,-1 1 1,0 0 0,0 1-1,0 1 4,16 9 0,1 0-1,1-2 1,0-1-1,1-2 1,1-1 0,-1-1-1,1-1 1,1-2-1,-1-1 1,1-2-1,0-1 1,4-1 0,-31-1-69,-1 0 0,1 0 0,-1 0 0,1-1 1,-1 0-1,0 1 0,1-2 0,-1 1 0,0 0 0,1-1 1,-1 0-1,0 0 0,0 0 0,-1-1 0,1 1 0,0-1 0,-1 0 1,1 0-1,-1 0 0,0 0 0,2-3 69,8-6-368,-11 10 346,1 1 0,-1-1 1,1 1-1,-1 0 0,1 0 0,-1 0 1,1 0-1,0 0 0,-1 0 1,1 1-1,0 0 0,0-1 1,0 1-1,-1 0 0,1 0 0,0 1 1,0-1-1,0 1 0,-1-1 1,1 1-1,0 0 0,-1 0 0,1 0 1,0 0-1,-1 0 0,0 1 1,1-1-1,-1 1 0,0 0 0,0-1 1,1 1-1,-1 0 0,-1 0 1,1 1-1,0-1 0,0 0 0,-1 0 1,0 1-1,1-1 0,-1 1 1,0 0-1,0-1 0,0 1 22,39 39 5,123 19-31,-153-59-118,0-1 0,0 1 0,0-2 0,0 1 0,0-1 0,0-1 0,1 0 0,-1 0 0,0-1 0,-1 0 0,1-1 0,0 0 0,-1 0 0,1-1 0,-1-1 0,0 1 0,-1-2 0,1 1 0,3-4 144,57-25-258,-47 25 254,0 0 1,1 2-1,0 0 0,1 2 0,-1 0 0,1 2 1,20-1 3,-38 6 35,0 0 0,0 1 1,0-1-1,0 1 0,0 1 1,0-1-1,-1 1 0,1 0 1,-1 0-1,0 0 0,-1 1 0,1 0 1,-1 0-1,0 0 0,0 0 1,0 1-1,0 0-35,35 37 24,-28-35-28,0 0 1,1-1-1,-1-1 0,1 0 1,1-1-1,-1 0 1,1-1-1,0 0 0,0-1 1,0-1-1,0 0 1,0 0-1,1-2 1,-1 1-1,0-2 0,1 0 1,-1 0-1,0-1 1,0-1-1,0 0 0,0-1 1,-1 0-1,2-2 4,14-7-55,1 0 0,1 2 0,0 2 0,1 0 0,-1 2 0,2 1 0,-1 2 0,0 1 1,1 1-1,31 3 55,-59 2 16,0 0 1,0 0-1,0 1 1,0 0-1,-1-1 1,0 1-1,0 1 1,0-1-1,0 0 1,0 1-1,-1-1 1,0 1-1,0 0 1,0-1-1,-1 1 1,1 0-1,-1 0 1,0 1-1,-1-1 1,1 0-1,-1 0 1,0 0-1,0 0 1,-1 0-1,0 0 1,1 1-1,-3 2-15,3 5 156,25 32-13,-6-30-128,24-2 274,-31-11-281,-1-1 0,1-1 0,0 0-1,0 0 1,0-1 0,0 0-1,-1-1 1,1-1 0,-1 0 0,1 0-1,-1-1 1,0 0 0,9-6-9,42-12-7,161-39 10,-188 97-70,64-29 40,-61-42 57,32-35-190,-20 67-16,-44 3 180,0-1 0,0 0 0,-1 0 0,1 0 1,0-1-1,-1 1 0,0-1 0,1-1 1,-1 1-1,0-1 0,0 0 0,0 0 0,0 0 1,-1-1-1,0 0 0,1 0 0,-1 0 1,0 0-1,-1-1 0,1 1 0,-1-1 0,2-3-4,7-7 4,48-103 36,-55 103-45,1 1 1,0 0-1,2 0 1,-1 1-1,2 0 1,-1 0-1,2 1 1,0 0-1,0 1 1,1 0-1,0 0 1,1 2-1,1-1 1,-1 1-1,1 1 1,1 0-1,-1 1 1,1 1-1,4-2 5,177-56 3,-183-32 88,-38 43 31,8-81-84,17 131-31,0-1 1,1 1-1,-1-1 0,1 0 1,0 1-1,0-1 1,0 1-1,1-1 1,-1 0-1,1 1 0,0-1 1,0 1-1,0-1 1,0 1-1,1 0 1,-1-1-1,1 1 1,0 0-1,0 0 0,0 0 1,0 0-1,1 0 1,-1 1-1,1-1 1,-1 1-1,1 0 0,0-1 1,1 1-8,13-13 2,0 1-1,0 1 1,2 1 0,-1 0 0,2 2-1,-1 0 1,1 1 0,1 1 0,19-5-2,53-19 32,-107-41 373,-35 32-275,44 38-129,-1 0 0,1 0-1,0-1 1,0 1-1,0-1 1,1-1-1,-1 1 1,1-1-1,0 1 1,1-1-1,-1 0 1,1-1-1,0 1 1,0-1-1,0 1 1,1-1-1,0 0 1,0 0-1,1 0 1,-1 0-1,1 0 1,0 0-1,1-21 18,-1 23-19,0 0-1,0-1 0,1 1 0,-1-1 0,1 1 0,1-1 0,-1 1 0,0-1 0,1 1 0,0 0 0,0-1 0,0 1 0,1 0 0,-1 0 0,1 0 0,0-1 0,0 2 0,1-1 0,-1 0 0,1 0 0,0 1 1,0 0-1,0-1 0,0 1 0,0 0 0,4-2 2,28-13-77,66-57 164,-62 18-49,2-17-57,-25 65 8,0 1 0,0 1 0,0 0 1,1 1-1,0 1 0,1 1 0,-1 0 0,1 1 0,0 1 0,-1 1 0,1 1 0,11 0 11,46-56 851,-71 46-791,0 0 0,-1 0 0,0-1 1,-1 1-1,-1 0 0,1-1 0,-1 0 0,-1 1 0,0-1 0,-1 1 0,0-1 0,-1-2-60,-21-55 61,18-86-138,45 56 45,9 16 18,-36-1-20,-13 79 40,1 1-26,-1-1 0,0 1-1,1-1 1,-2 1 0,1-1 0,0 1-1,-1-1 1,1 1 0,-1-1-1,0 1 1,0 0 0,0-1-1,-1 1 1,1 0 0,-1 0-1,0 0 1,1 0 0,-2 0-1,1 0 1,0 0 0,0 1-1,-3-2 21,-51-53-53,20 21 560,36 36-488,0 0 2,0 0 22,0 0 23,-8-13 1954,-27 11-8100,12 2-1420</inkml:trace>
  <inkml:trace contextRef="#ctx0" brushRef="#br0" timeOffset="1">6786 1767 3714,'0'0'416,"0"0"-248,0 0 136,0 0-213,0 0-65,0 0 17,0 0 157,0 0 248,0 0-95,0 0-161,0 0-56,0 0-86,0 0 9,0 0-19,0 0 40,0 0 11,0 0 21,0 0-29,0 8-3111,0-6-230</inkml:trace>
  <inkml:trace contextRef="#ctx0" brushRef="#br0" timeOffset="2">6786 1767 3570</inkml:trace>
  <inkml:trace contextRef="#ctx0" brushRef="#br0" timeOffset="3">6786 1767 3570,'0'5'160,"0"-5"96,0 0 496,0 0-512,0 0 96,0 4 65,0 3-113,3 0-128,-3 4-80,2 3 0,1 1-80,-3 2 0,2-3-48,-2 1-128,0-3-80,3-2-865,0-1 113,-3-1-2034</inkml:trace>
  <inkml:trace contextRef="#ctx0" brushRef="#br0" timeOffset="4">6781 1813 1489,'0'0'1857,"0"0"-721,0 0-501,0 0-200,0 0-139,-2 69 1516,43 50-4699,-41-116 707</inkml:trace>
  <inkml:trace contextRef="#ctx0" brushRef="#br0" timeOffset="5">6783 1787 1457,'0'0'2302,"0"0"-1680,0 0-158,0 0 144,0 0-322,0 0-177,0 0 19,0 0 86,0 0-9,0 47 1436,16 42-1559,-6-47-100,-4 120 647,-4-55-698,9-36 152,-1 30 1163,-2 94-3277,-8-201 60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812E0-F71B-433E-AC9B-758ED77A5113}" type="datetimeFigureOut">
              <a:rPr lang="en-SG" smtClean="0"/>
              <a:t>5/9/2022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1243013"/>
            <a:ext cx="4848225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D5175-F0C5-49EF-9E4B-EC5FF3A6CAE4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85795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0075" y="379413"/>
            <a:ext cx="5657850" cy="3917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9000" y="4630065"/>
            <a:ext cx="6400000" cy="3916740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D5175-F0C5-49EF-9E4B-EC5FF3A6CAE4}" type="slidenum">
              <a:rPr lang="en-SG" smtClean="0"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65519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bar or line over the top of a letter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D5175-F0C5-49EF-9E4B-EC5FF3A6CAE4}" type="slidenum">
              <a:rPr lang="en-SG" smtClean="0"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94928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order of moment of area, in short first moment of area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D5175-F0C5-49EF-9E4B-EC5FF3A6CAE4}" type="slidenum">
              <a:rPr lang="en-SG" smtClean="0"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26593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Besides the centroid of a rectangle, you may find the centroids of common shapes of areas in this table.</a:t>
            </a:r>
          </a:p>
          <a:p>
            <a:r>
              <a:rPr lang="en-US" dirty="0"/>
              <a:t>No x-bar, because it is the same to y-bar. If you rotate the triangle, the intersection is the centroid of the triangular area.</a:t>
            </a:r>
          </a:p>
          <a:p>
            <a:r>
              <a:rPr lang="en-US" dirty="0"/>
              <a:t>X-bar is zero for a semicircle because of its mirror symmetry. The centroid must be on the line of the symmetry. That’s why x-bar is zero.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D5175-F0C5-49EF-9E4B-EC5FF3A6CAE4}" type="slidenum">
              <a:rPr lang="en-SG" smtClean="0"/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82825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</a:t>
            </a:r>
            <a:r>
              <a:rPr lang="en-US" dirty="0" err="1"/>
              <a:t>a’nalogous</a:t>
            </a:r>
            <a:r>
              <a:rPr lang="en-US" dirty="0"/>
              <a:t> to </a:t>
            </a:r>
            <a:r>
              <a:rPr lang="en-US" dirty="0" err="1"/>
              <a:t>sumF</a:t>
            </a:r>
            <a:r>
              <a:rPr lang="en-US"/>
              <a:t>=ma </a:t>
            </a:r>
            <a:endParaRPr lang="en-SG" dirty="0"/>
          </a:p>
          <a:p>
            <a:r>
              <a:rPr lang="en-SG" dirty="0"/>
              <a:t>Larger</a:t>
            </a:r>
            <a:r>
              <a:rPr lang="en-SG" baseline="0" dirty="0"/>
              <a:t> I, smaller alpha; small rotation =&gt; good balance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D5175-F0C5-49EF-9E4B-EC5FF3A6CAE4}" type="slidenum">
              <a:rPr lang="en-SG" smtClean="0"/>
              <a:t>15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51268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k is given directly, it is simple to get I_G. If not, we have to solve the integral to obtain I_G.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D5175-F0C5-49EF-9E4B-EC5FF3A6CAE4}" type="slidenum">
              <a:rPr lang="en-SG" smtClean="0"/>
              <a:t>16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34324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3791" y="716347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66AA-08FA-482D-AC61-2E5A89125414}" type="datetime1">
              <a:rPr lang="en-SG" smtClean="0"/>
              <a:t>5/9/2022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8668-276B-45C1-A181-AEB78CCD96E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753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C769-2184-4A8D-9DA6-048BF774BFEE}" type="datetime1">
              <a:rPr lang="en-SG" smtClean="0"/>
              <a:t>5/9/2022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8668-276B-45C1-A181-AEB78CCD96E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3532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2302"/>
            <a:ext cx="2135981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2302"/>
            <a:ext cx="6284119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9152-6BBC-4A3D-84E5-518A0CD1A49C}" type="datetime1">
              <a:rPr lang="en-SG" smtClean="0"/>
              <a:t>5/9/2022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8668-276B-45C1-A181-AEB78CCD96E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1318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981200"/>
            <a:ext cx="437515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35550" y="1981200"/>
            <a:ext cx="437515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35550" y="4000500"/>
            <a:ext cx="437515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19106-63F3-425A-97C3-EC4634BC7A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8262B-9320-4BE4-A8AF-DADCEE28C8AA}" type="datetime1">
              <a:rPr lang="en-SG" smtClean="0"/>
              <a:t>5/9/2022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981200"/>
            <a:ext cx="437515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981200"/>
            <a:ext cx="437515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PC1433 Mechanics and Waves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B5569-9ECA-4311-A86B-4132411161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55E4-6C2F-418A-B9C9-C76BD35ADA2A}" type="datetime1">
              <a:rPr lang="en-SG" smtClean="0"/>
              <a:t>5/9/2022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8668-276B-45C1-A181-AEB78CCD96E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296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60647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68BA-6B35-4068-A394-313DF4BF6327}" type="datetime1">
              <a:rPr lang="en-SG" smtClean="0"/>
              <a:t>5/9/2022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8668-276B-45C1-A181-AEB78CCD96E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5798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6"/>
            <a:ext cx="401193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5"/>
            <a:ext cx="401193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DAFF2-D05A-4D0E-90B7-1CB552D2543A}" type="datetime1">
              <a:rPr lang="en-SG" smtClean="0"/>
              <a:t>5/9/2022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8668-276B-45C1-A181-AEB78CCD96E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5982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5"/>
            <a:ext cx="401193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5DD5-9C90-453F-9429-A5BC969D23A5}" type="datetime1">
              <a:rPr lang="en-SG" smtClean="0"/>
              <a:t>5/9/2022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8668-276B-45C1-A181-AEB78CCD96E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4708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7CE7-F9C2-413B-9EC7-8F71D6660F14}" type="datetime1">
              <a:rPr lang="en-SG" smtClean="0"/>
              <a:t>5/9/2022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8668-276B-45C1-A181-AEB78CCD96E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8813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1EB7-C3C6-4E72-988A-53E8080066F7}" type="datetime1">
              <a:rPr lang="en-SG" smtClean="0"/>
              <a:t>5/9/2022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8668-276B-45C1-A181-AEB78CCD96E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448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0488" y="731520"/>
            <a:ext cx="5274945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fld id="{C36D0A91-B175-4E3E-AE9D-DA6FF0C64363}" type="datetime1">
              <a:rPr lang="en-SG" smtClean="0"/>
              <a:t>5/9/2022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8668-276B-45C1-A181-AEB78CCD96E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1963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40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0761-06F2-4408-9CBF-961D6EFBF4A5}" type="datetime1">
              <a:rPr lang="en-SG" smtClean="0"/>
              <a:t>5/9/2022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8668-276B-45C1-A181-AEB78CCD96E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7595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6" y="162366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AFB18E-784F-4886-9052-11F209452112}" type="datetime1">
              <a:rPr lang="en-SG" smtClean="0"/>
              <a:t>5/9/2022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8668-276B-45C1-A181-AEB78CCD96E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7966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mailto:shenlei@nus.edu.s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png"/><Relationship Id="rId5" Type="http://schemas.openxmlformats.org/officeDocument/2006/relationships/image" Target="../media/image30.w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34.png"/><Relationship Id="rId10" Type="http://schemas.openxmlformats.org/officeDocument/2006/relationships/image" Target="../media/image350.pn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microsoft.com/office/2007/relationships/hdphoto" Target="../media/hdphoto4.wdp"/><Relationship Id="rId3" Type="http://schemas.openxmlformats.org/officeDocument/2006/relationships/image" Target="../media/image2.jpeg"/><Relationship Id="rId7" Type="http://schemas.openxmlformats.org/officeDocument/2006/relationships/image" Target="../media/image36.wmf"/><Relationship Id="rId12" Type="http://schemas.openxmlformats.org/officeDocument/2006/relationships/image" Target="../media/image39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3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41.png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7.png"/><Relationship Id="rId5" Type="http://schemas.openxmlformats.org/officeDocument/2006/relationships/image" Target="../media/image43.jpe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3" Type="http://schemas.openxmlformats.org/officeDocument/2006/relationships/image" Target="../media/image2.jpe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5" Type="http://schemas.openxmlformats.org/officeDocument/2006/relationships/image" Target="../media/image420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microsoft.com/office/2007/relationships/hdphoto" Target="../media/hdphoto6.wdp"/><Relationship Id="rId5" Type="http://schemas.openxmlformats.org/officeDocument/2006/relationships/image" Target="../media/image47.png"/><Relationship Id="rId4" Type="http://schemas.microsoft.com/office/2007/relationships/hdphoto" Target="../media/hdphoto5.wdp"/><Relationship Id="rId9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6.png"/><Relationship Id="rId7" Type="http://schemas.openxmlformats.org/officeDocument/2006/relationships/image" Target="../media/image5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microsoft.com/office/2007/relationships/hdphoto" Target="../media/hdphoto6.wdp"/><Relationship Id="rId5" Type="http://schemas.openxmlformats.org/officeDocument/2006/relationships/image" Target="../media/image47.png"/><Relationship Id="rId4" Type="http://schemas.microsoft.com/office/2007/relationships/hdphoto" Target="../media/hdphoto5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1.png"/><Relationship Id="rId7" Type="http://schemas.openxmlformats.org/officeDocument/2006/relationships/image" Target="../media/image6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2.png"/><Relationship Id="rId5" Type="http://schemas.openxmlformats.org/officeDocument/2006/relationships/image" Target="../media/image610.png"/><Relationship Id="rId4" Type="http://schemas.openxmlformats.org/officeDocument/2006/relationships/image" Target="../media/image600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openxmlformats.org/officeDocument/2006/relationships/image" Target="../media/image2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8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microsoft.com/office/2007/relationships/hdphoto" Target="../media/hdphoto8.wdp"/><Relationship Id="rId5" Type="http://schemas.openxmlformats.org/officeDocument/2006/relationships/image" Target="../media/image70.png"/><Relationship Id="rId4" Type="http://schemas.microsoft.com/office/2007/relationships/hdphoto" Target="../media/hdphoto7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0.png"/><Relationship Id="rId3" Type="http://schemas.openxmlformats.org/officeDocument/2006/relationships/image" Target="../media/image72.png"/><Relationship Id="rId7" Type="http://schemas.openxmlformats.org/officeDocument/2006/relationships/image" Target="../media/image7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10" Type="http://schemas.openxmlformats.org/officeDocument/2006/relationships/image" Target="../media/image77.png"/><Relationship Id="rId4" Type="http://schemas.microsoft.com/office/2007/relationships/hdphoto" Target="../media/hdphoto9.wdp"/><Relationship Id="rId9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4.wmf"/><Relationship Id="rId18" Type="http://schemas.openxmlformats.org/officeDocument/2006/relationships/image" Target="../media/image130.png"/><Relationship Id="rId3" Type="http://schemas.openxmlformats.org/officeDocument/2006/relationships/image" Target="../media/image2.jpeg"/><Relationship Id="rId12" Type="http://schemas.openxmlformats.org/officeDocument/2006/relationships/oleObject" Target="../embeddings/oleObject2.bin"/><Relationship Id="rId17" Type="http://schemas.openxmlformats.org/officeDocument/2006/relationships/image" Target="../media/image17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6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5.png"/><Relationship Id="rId10" Type="http://schemas.openxmlformats.org/officeDocument/2006/relationships/oleObject" Target="../embeddings/oleObject2.bin"/><Relationship Id="rId4" Type="http://schemas.openxmlformats.org/officeDocument/2006/relationships/image" Target="../media/image11.png"/><Relationship Id="rId9" Type="http://schemas.openxmlformats.org/officeDocument/2006/relationships/image" Target="../media/image3.wmf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17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11" Type="http://schemas.openxmlformats.org/officeDocument/2006/relationships/image" Target="../media/image19.png"/><Relationship Id="rId5" Type="http://schemas.openxmlformats.org/officeDocument/2006/relationships/oleObject" Target="../embeddings/oleObject3.bin"/><Relationship Id="rId15" Type="http://schemas.openxmlformats.org/officeDocument/2006/relationships/image" Target="../media/image18.wmf"/><Relationship Id="rId10" Type="http://schemas.openxmlformats.org/officeDocument/2006/relationships/image" Target="../media/image16.wmf"/><Relationship Id="rId4" Type="http://schemas.openxmlformats.org/officeDocument/2006/relationships/image" Target="../media/image2.jpeg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.jpeg"/><Relationship Id="rId7" Type="http://schemas.openxmlformats.org/officeDocument/2006/relationships/image" Target="../media/image24.png"/><Relationship Id="rId12" Type="http://schemas.openxmlformats.org/officeDocument/2006/relationships/image" Target="../media/image25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png"/><Relationship Id="rId11" Type="http://schemas.openxmlformats.org/officeDocument/2006/relationships/image" Target="../media/image20.wmf"/><Relationship Id="rId5" Type="http://schemas.openxmlformats.org/officeDocument/2006/relationships/image" Target="../media/image22.png"/><Relationship Id="rId10" Type="http://schemas.openxmlformats.org/officeDocument/2006/relationships/oleObject" Target="../embeddings/oleObject8.bin"/><Relationship Id="rId4" Type="http://schemas.openxmlformats.org/officeDocument/2006/relationships/image" Target="../media/image21.png"/><Relationship Id="rId9" Type="http://schemas.openxmlformats.org/officeDocument/2006/relationships/image" Target="../media/image2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04"/>
          <a:stretch/>
        </p:blipFill>
        <p:spPr>
          <a:xfrm>
            <a:off x="5395078" y="1"/>
            <a:ext cx="4510922" cy="639127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246" y="5069707"/>
            <a:ext cx="4979962" cy="1102494"/>
          </a:xfrm>
        </p:spPr>
        <p:txBody>
          <a:bodyPr vert="horz" lIns="91440" tIns="72000" rIns="91440" bIns="3600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cap="none" dirty="0">
                <a:latin typeface="+mn-lt"/>
                <a:cs typeface="Arial" panose="020B0604020202020204" pitchFamily="34" charset="0"/>
              </a:rPr>
              <a:t>Dr. SHEN Lei (Part I)</a:t>
            </a:r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cap="none" dirty="0">
                <a:latin typeface="+mn-lt"/>
                <a:cs typeface="Arial" panose="020B0604020202020204" pitchFamily="34" charset="0"/>
              </a:rPr>
              <a:t>Email: </a:t>
            </a:r>
            <a:r>
              <a:rPr lang="en-US" sz="1800" b="1" cap="none" dirty="0">
                <a:latin typeface="+mn-lt"/>
                <a:cs typeface="Arial" panose="020B0604020202020204" pitchFamily="34" charset="0"/>
                <a:hlinkClick r:id="rId4"/>
              </a:rPr>
              <a:t>shenlei@nus.edu.sg</a:t>
            </a:r>
            <a:endParaRPr lang="en-US" sz="1800" b="1" cap="none" dirty="0"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cap="none" dirty="0">
                <a:latin typeface="+mn-lt"/>
                <a:cs typeface="Arial" panose="020B0604020202020204" pitchFamily="34" charset="0"/>
              </a:rPr>
              <a:t>Tel: 66013813; Office: EA-05-09</a:t>
            </a:r>
          </a:p>
        </p:txBody>
      </p:sp>
      <p:pic>
        <p:nvPicPr>
          <p:cNvPr id="1028" name="Picture 4" descr="http://www.nus.edu.sg/identity/images/identity/logo/fullcolor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771650" cy="86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8668-276B-45C1-A181-AEB78CCD96EB}" type="slidenum">
              <a:rPr lang="en-SG" smtClean="0"/>
              <a:t>1</a:t>
            </a:fld>
            <a:endParaRPr lang="en-SG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33375" y="3769628"/>
            <a:ext cx="5216902" cy="456141"/>
          </a:xfrm>
          <a:prstGeom prst="rect">
            <a:avLst/>
          </a:prstGeom>
        </p:spPr>
        <p:txBody>
          <a:bodyPr vert="horz" lIns="91440" tIns="72000" rIns="91440" bIns="36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cap="none" dirty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Mass properties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5827" y="4412481"/>
            <a:ext cx="47815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-704291" y="1242256"/>
            <a:ext cx="6776211" cy="1870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2"/>
                </a:solidFill>
                <a:latin typeface="+mn-lt"/>
              </a:rPr>
              <a:t>ME2115/ME2115E/TME2115 -</a:t>
            </a:r>
            <a:br>
              <a:rPr 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Mechanics of Machines</a:t>
            </a:r>
            <a:endParaRPr lang="en-SG" sz="4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8946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541761" y="893621"/>
            <a:ext cx="90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http://www.nus.edu.sg/identity/images/identity/logo/fullcolor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882" y="5501"/>
            <a:ext cx="1740117" cy="84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0" y="-93278"/>
            <a:ext cx="5476473" cy="867106"/>
          </a:xfrm>
          <a:prstGeom prst="rect">
            <a:avLst/>
          </a:prstGeom>
          <a:noFill/>
        </p:spPr>
        <p:txBody>
          <a:bodyPr wrap="square" lIns="720000" tIns="360000" rIns="180000" bIns="72000" rtlCol="0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SG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SG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Composite Areas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219106-63F3-425A-97C3-EC4634BC7ADF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173731"/>
              </p:ext>
            </p:extLst>
          </p:nvPr>
        </p:nvGraphicFramePr>
        <p:xfrm>
          <a:off x="1808163" y="4449763"/>
          <a:ext cx="582612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公式" r:id="rId4" imgW="3670200" imgH="533160" progId="Equation.3">
                  <p:embed/>
                </p:oleObj>
              </mc:Choice>
              <mc:Fallback>
                <p:oleObj name="公式" r:id="rId4" imgW="3670200" imgH="533160" progId="Equation.3">
                  <p:embed/>
                  <p:pic>
                    <p:nvPicPr>
                      <p:cNvPr id="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4449763"/>
                        <a:ext cx="5826125" cy="8461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/>
          <a:srcRect b="26819"/>
          <a:stretch/>
        </p:blipFill>
        <p:spPr>
          <a:xfrm>
            <a:off x="1668956" y="1786340"/>
            <a:ext cx="5791024" cy="1976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761" y="1033462"/>
            <a:ext cx="545374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b="1" u="sng" dirty="0"/>
              <a:t>Tip</a:t>
            </a:r>
            <a:r>
              <a:rPr lang="en-SG" dirty="0"/>
              <a:t>: divide the composite area into several regular areas</a:t>
            </a:r>
          </a:p>
        </p:txBody>
      </p:sp>
    </p:spTree>
    <p:extLst>
      <p:ext uri="{BB962C8B-B14F-4D97-AF65-F5344CB8AC3E}">
        <p14:creationId xmlns:p14="http://schemas.microsoft.com/office/powerpoint/2010/main" val="1181003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541761" y="893621"/>
            <a:ext cx="90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http://www.nus.edu.sg/identity/images/identity/logo/fullcolor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882" y="5501"/>
            <a:ext cx="1740117" cy="84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0" y="-93278"/>
            <a:ext cx="5476473" cy="867106"/>
          </a:xfrm>
          <a:prstGeom prst="rect">
            <a:avLst/>
          </a:prstGeom>
          <a:noFill/>
        </p:spPr>
        <p:txBody>
          <a:bodyPr wrap="square" lIns="720000" tIns="360000" rIns="180000" bIns="72000" rtlCol="0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SG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219106-63F3-425A-97C3-EC4634BC7ADF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34313" y="4577346"/>
            <a:ext cx="39909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/>
              <a:t>For the plane area shown, determine the first moments with respect to the </a:t>
            </a:r>
            <a:r>
              <a:rPr lang="en-US" altLang="en-US" b="1" i="1" dirty="0"/>
              <a:t>x</a:t>
            </a:r>
            <a:r>
              <a:rPr lang="en-US" altLang="en-US" b="1" dirty="0"/>
              <a:t> and </a:t>
            </a:r>
            <a:r>
              <a:rPr lang="en-US" altLang="en-US" b="1" i="1" dirty="0"/>
              <a:t>y</a:t>
            </a:r>
            <a:r>
              <a:rPr lang="en-US" altLang="en-US" b="1" dirty="0"/>
              <a:t> axes and the location of the centroid.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435143" y="1732864"/>
            <a:ext cx="470217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u="sng" dirty="0"/>
              <a:t>SOLUTION</a:t>
            </a:r>
            <a:r>
              <a:rPr lang="en-US" altLang="en-US" dirty="0"/>
              <a:t>: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/>
              <a:t>Divide the area into a triangle, rectangle, and semicircle with a circular cutout.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435143" y="5104714"/>
            <a:ext cx="47228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/>
              <a:t>Compute the coordinates of the area centroid by dividing the first moments by the total area.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435143" y="3726764"/>
            <a:ext cx="471328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/>
              <a:t>Find the total area and first moments of the triangle, rectangle, and semicircle.  Subtract the area and first moment of the circular cutout.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435143" y="2958414"/>
            <a:ext cx="47513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/>
              <a:t>Calculate the first moments of each area with respect to the axes.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2893" y="1455205"/>
            <a:ext cx="3231160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5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  <p:bldP spid="12" grpId="0" autoUpdateAnimBg="0"/>
      <p:bldP spid="1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541761" y="893621"/>
            <a:ext cx="90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http://www.nus.edu.sg/identity/images/identity/logo/fullcolor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882" y="5501"/>
            <a:ext cx="1740117" cy="84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0" y="-93278"/>
            <a:ext cx="5476473" cy="867106"/>
          </a:xfrm>
          <a:prstGeom prst="rect">
            <a:avLst/>
          </a:prstGeom>
          <a:noFill/>
        </p:spPr>
        <p:txBody>
          <a:bodyPr wrap="square" lIns="720000" tIns="360000" rIns="180000" bIns="72000" rtlCol="0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SG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 (solution)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219106-63F3-425A-97C3-EC4634BC7ADF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76225" y="5217405"/>
            <a:ext cx="91630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1775" indent="-23177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Fix the position of each part with respect to the same coordinates.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Find the total area and first moments of the triangle, rectangle, and semicircle.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Subtract the area and first moment of the circular cutout.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76225" y="1022587"/>
            <a:ext cx="9265536" cy="3968100"/>
            <a:chOff x="276225" y="1022587"/>
            <a:chExt cx="9265536" cy="3968100"/>
          </a:xfrm>
        </p:grpSpPr>
        <p:grpSp>
          <p:nvGrpSpPr>
            <p:cNvPr id="11" name="Group 10"/>
            <p:cNvGrpSpPr/>
            <p:nvPr/>
          </p:nvGrpSpPr>
          <p:grpSpPr>
            <a:xfrm>
              <a:off x="276225" y="1022587"/>
              <a:ext cx="9265536" cy="3968100"/>
              <a:chOff x="276225" y="1022587"/>
              <a:chExt cx="9265536" cy="396810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</a:extLst>
              </a:blip>
              <a:srcRect l="1176"/>
              <a:stretch/>
            </p:blipFill>
            <p:spPr>
              <a:xfrm>
                <a:off x="276225" y="1022587"/>
                <a:ext cx="9265536" cy="2285329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harpenSoften amount="50000"/>
                        </a14:imgEffect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</a:extLst>
              </a:blip>
              <a:srcRect l="769" t="4932"/>
              <a:stretch/>
            </p:blipFill>
            <p:spPr>
              <a:xfrm>
                <a:off x="276225" y="3390900"/>
                <a:ext cx="9265536" cy="1599787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7785557" y="1527378"/>
                <a:ext cx="389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3200" b="1" dirty="0">
                    <a:solidFill>
                      <a:srgbClr val="FF0000"/>
                    </a:solidFill>
                  </a:rPr>
                  <a:t>_</a:t>
                </a:r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276225" y="3390900"/>
              <a:ext cx="91630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495496" y="1276700"/>
                <a:ext cx="385482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SG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SG" sz="14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496" y="1276700"/>
                <a:ext cx="385482" cy="501356"/>
              </a:xfrm>
              <a:prstGeom prst="rect">
                <a:avLst/>
              </a:prstGeom>
              <a:blipFill>
                <a:blip r:embed="rId10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8F261A1B-C104-4747-AEF0-5C23DD5EAAE1}"/>
              </a:ext>
            </a:extLst>
          </p:cNvPr>
          <p:cNvGrpSpPr/>
          <p:nvPr/>
        </p:nvGrpSpPr>
        <p:grpSpPr>
          <a:xfrm>
            <a:off x="5692140" y="4678680"/>
            <a:ext cx="1744980" cy="608950"/>
            <a:chOff x="5692140" y="4678680"/>
            <a:chExt cx="1744980" cy="6089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1EAC0F0-87CA-459B-9B4C-1402ABC1FA8D}"/>
                </a:ext>
              </a:extLst>
            </p:cNvPr>
            <p:cNvSpPr/>
            <p:nvPr/>
          </p:nvSpPr>
          <p:spPr>
            <a:xfrm>
              <a:off x="5692140" y="4678680"/>
              <a:ext cx="1744980" cy="243804"/>
            </a:xfrm>
            <a:prstGeom prst="rect">
              <a:avLst/>
            </a:prstGeom>
            <a:solidFill>
              <a:srgbClr val="FFFF00">
                <a:alpha val="2392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1005C89-E1CC-47C0-9A24-9666299A49EC}"/>
                </a:ext>
              </a:extLst>
            </p:cNvPr>
            <p:cNvSpPr txBox="1"/>
            <p:nvPr/>
          </p:nvSpPr>
          <p:spPr>
            <a:xfrm>
              <a:off x="6360087" y="491829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i="1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SG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351759-569F-4985-A836-4FB4D43709C5}"/>
              </a:ext>
            </a:extLst>
          </p:cNvPr>
          <p:cNvGrpSpPr/>
          <p:nvPr/>
        </p:nvGrpSpPr>
        <p:grpSpPr>
          <a:xfrm>
            <a:off x="7704643" y="4678680"/>
            <a:ext cx="1744980" cy="608950"/>
            <a:chOff x="5692140" y="4678680"/>
            <a:chExt cx="1744980" cy="60895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FF12E80-029B-4B76-AC46-DAB8EAB0A26E}"/>
                </a:ext>
              </a:extLst>
            </p:cNvPr>
            <p:cNvSpPr/>
            <p:nvPr/>
          </p:nvSpPr>
          <p:spPr>
            <a:xfrm>
              <a:off x="5692140" y="4678680"/>
              <a:ext cx="1744980" cy="243804"/>
            </a:xfrm>
            <a:prstGeom prst="rect">
              <a:avLst/>
            </a:prstGeom>
            <a:solidFill>
              <a:srgbClr val="FFFF00">
                <a:alpha val="2392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10586F6-B545-4B8B-A4FE-2C77EB7B11CE}"/>
                </a:ext>
              </a:extLst>
            </p:cNvPr>
            <p:cNvSpPr txBox="1"/>
            <p:nvPr/>
          </p:nvSpPr>
          <p:spPr>
            <a:xfrm>
              <a:off x="6360087" y="491829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i="1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SG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E095490-75AA-4AFC-A06D-0684B4891225}"/>
              </a:ext>
            </a:extLst>
          </p:cNvPr>
          <p:cNvGrpSpPr/>
          <p:nvPr/>
        </p:nvGrpSpPr>
        <p:grpSpPr>
          <a:xfrm>
            <a:off x="1390398" y="4374205"/>
            <a:ext cx="839874" cy="581070"/>
            <a:chOff x="3171039" y="4678680"/>
            <a:chExt cx="7889087" cy="58107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513FC44-B348-403F-9CC2-756004EFF175}"/>
                </a:ext>
              </a:extLst>
            </p:cNvPr>
            <p:cNvSpPr/>
            <p:nvPr/>
          </p:nvSpPr>
          <p:spPr>
            <a:xfrm>
              <a:off x="5692140" y="4678680"/>
              <a:ext cx="1744980" cy="243804"/>
            </a:xfrm>
            <a:prstGeom prst="rect">
              <a:avLst/>
            </a:prstGeom>
            <a:solidFill>
              <a:srgbClr val="FFFF00">
                <a:alpha val="2392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19B3DA-F86D-4C07-9123-946C76A169DA}"/>
                </a:ext>
              </a:extLst>
            </p:cNvPr>
            <p:cNvSpPr txBox="1"/>
            <p:nvPr/>
          </p:nvSpPr>
          <p:spPr>
            <a:xfrm>
              <a:off x="3171039" y="4921196"/>
              <a:ext cx="78890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cutout</a:t>
              </a:r>
              <a:endParaRPr lang="en-SG" sz="16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172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541761" y="893621"/>
            <a:ext cx="90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http://www.nus.edu.sg/identity/images/identity/logo/fullcolor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882" y="5501"/>
            <a:ext cx="1740117" cy="84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219106-63F3-425A-97C3-EC4634BC7ADF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-93278"/>
            <a:ext cx="5476473" cy="867106"/>
          </a:xfrm>
          <a:prstGeom prst="rect">
            <a:avLst/>
          </a:prstGeom>
          <a:noFill/>
        </p:spPr>
        <p:txBody>
          <a:bodyPr wrap="square" lIns="720000" tIns="360000" rIns="180000" bIns="72000" rtlCol="0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SG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 (solution)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4144963" y="2886075"/>
          <a:ext cx="32512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3251160" imgH="749160" progId="Equation.3">
                  <p:embed/>
                </p:oleObj>
              </mc:Choice>
              <mc:Fallback>
                <p:oleObj name="Equation" r:id="rId4" imgW="3251160" imgH="749160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4963" y="2886075"/>
                        <a:ext cx="32512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6037263" y="3925888"/>
          <a:ext cx="13970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6" imgW="1396800" imgH="266400" progId="Equation.3">
                  <p:embed/>
                </p:oleObj>
              </mc:Choice>
              <mc:Fallback>
                <p:oleObj name="Equation" r:id="rId6" imgW="1396800" imgH="266400" progId="Equation.3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7263" y="3925888"/>
                        <a:ext cx="1397000" cy="266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4144963" y="5010150"/>
          <a:ext cx="32131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8" imgW="3213000" imgH="749160" progId="Equation.3">
                  <p:embed/>
                </p:oleObj>
              </mc:Choice>
              <mc:Fallback>
                <p:oleObj name="Equation" r:id="rId8" imgW="3213000" imgH="749160" progId="Equation.3">
                  <p:embed/>
                  <p:pic>
                    <p:nvPicPr>
                      <p:cNvPr id="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4963" y="5010150"/>
                        <a:ext cx="32131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6037263" y="6049963"/>
          <a:ext cx="13589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10" imgW="1358640" imgH="266400" progId="Equation.3">
                  <p:embed/>
                </p:oleObj>
              </mc:Choice>
              <mc:Fallback>
                <p:oleObj name="Equation" r:id="rId10" imgW="1358640" imgH="266400" progId="Equation.3">
                  <p:embed/>
                  <p:pic>
                    <p:nvPicPr>
                      <p:cNvPr id="1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7263" y="6049963"/>
                        <a:ext cx="1358900" cy="266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33"/>
          <p:cNvSpPr>
            <a:spLocks noChangeArrowheads="1"/>
          </p:cNvSpPr>
          <p:nvPr/>
        </p:nvSpPr>
        <p:spPr bwMode="auto">
          <a:xfrm>
            <a:off x="747712" y="1116013"/>
            <a:ext cx="80645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1775" indent="-23177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/>
              <a:t>Compute the coordinates of the area centroid by dividing the first moments by the total area.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1761" y="2344879"/>
            <a:ext cx="3077739" cy="305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5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2" name="Rectangle 3"/>
              <p:cNvSpPr>
                <a:spLocks noChangeArrowheads="1"/>
              </p:cNvSpPr>
              <p:nvPr/>
            </p:nvSpPr>
            <p:spPr bwMode="auto">
              <a:xfrm>
                <a:off x="717331" y="616181"/>
                <a:ext cx="8824429" cy="48936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b="1" dirty="0"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en-US" sz="1800" b="1" dirty="0">
                    <a:cs typeface="Arial" panose="020B0604020202020204" pitchFamily="34" charset="0"/>
                  </a:rPr>
                  <a:t>Body: </a:t>
                </a:r>
                <a:r>
                  <a:rPr lang="en-US" altLang="en-US" sz="1800" dirty="0">
                    <a:cs typeface="Arial" panose="020B0604020202020204" pitchFamily="34" charset="0"/>
                  </a:rPr>
                  <a:t>A thin flat homogeneous plate of uniform thickness</a:t>
                </a:r>
              </a:p>
              <a:p>
                <a:pPr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en-US" sz="1800" b="1" dirty="0">
                    <a:cs typeface="Arial" panose="020B0604020202020204" pitchFamily="34" charset="0"/>
                  </a:rPr>
                  <a:t>Target</a:t>
                </a:r>
                <a:r>
                  <a:rPr lang="en-US" altLang="en-US" sz="1800" dirty="0">
                    <a:cs typeface="Arial" panose="020B0604020202020204" pitchFamily="34" charset="0"/>
                  </a:rPr>
                  <a:t>: Locate the mass </a:t>
                </a:r>
                <a:r>
                  <a:rPr lang="en-US" altLang="en-US" sz="1800" dirty="0" err="1">
                    <a:cs typeface="Arial" panose="020B0604020202020204" pitchFamily="34" charset="0"/>
                  </a:rPr>
                  <a:t>centre</a:t>
                </a:r>
                <a:r>
                  <a:rPr lang="en-US" altLang="en-US" sz="1800" dirty="0">
                    <a:cs typeface="Arial" panose="020B0604020202020204" pitchFamily="34" charset="0"/>
                  </a:rPr>
                  <a:t> (CG)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en-US" altLang="en-US" sz="1800" dirty="0">
                    <a:cs typeface="Arial" panose="020B0604020202020204" pitchFamily="34" charset="0"/>
                  </a:rPr>
                  <a:t>    </a:t>
                </a:r>
              </a:p>
              <a:p>
                <a:pPr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en-US" sz="1800" b="1" dirty="0">
                    <a:cs typeface="Arial" panose="020B0604020202020204" pitchFamily="34" charset="0"/>
                  </a:rPr>
                  <a:t>Principles: </a:t>
                </a:r>
              </a:p>
              <a:p>
                <a:pPr marL="717550" indent="-342900">
                  <a:spcBef>
                    <a:spcPct val="0"/>
                  </a:spcBef>
                  <a:buClrTx/>
                  <a:buSzTx/>
                  <a:buFont typeface="+mj-lt"/>
                  <a:buAutoNum type="arabicPeriod"/>
                </a:pPr>
                <a:r>
                  <a:rPr lang="en-US" altLang="en-US" sz="1800" dirty="0">
                    <a:cs typeface="Arial" panose="020B0604020202020204" pitchFamily="34" charset="0"/>
                  </a:rPr>
                  <a:t>CG is at the </a:t>
                </a:r>
                <a:r>
                  <a:rPr lang="en-US" altLang="en-US" sz="1800" i="1" dirty="0">
                    <a:cs typeface="Arial" panose="020B0604020202020204" pitchFamily="34" charset="0"/>
                  </a:rPr>
                  <a:t>mass </a:t>
                </a:r>
                <a:r>
                  <a:rPr lang="en-US" altLang="en-US" sz="1800" i="1" dirty="0" err="1">
                    <a:cs typeface="Arial" panose="020B0604020202020204" pitchFamily="34" charset="0"/>
                  </a:rPr>
                  <a:t>centre</a:t>
                </a:r>
                <a:r>
                  <a:rPr lang="en-US" altLang="en-US" sz="1800" dirty="0">
                    <a:cs typeface="Arial" panose="020B0604020202020204" pitchFamily="34" charset="0"/>
                  </a:rPr>
                  <a:t> because of a uniform gravitational field on earth. </a:t>
                </a:r>
              </a:p>
              <a:p>
                <a:pPr marL="717550" indent="-342900">
                  <a:spcBef>
                    <a:spcPct val="0"/>
                  </a:spcBef>
                  <a:buClrTx/>
                  <a:buSzTx/>
                  <a:buFont typeface="+mj-lt"/>
                  <a:buAutoNum type="arabicPeriod"/>
                </a:pPr>
                <a:r>
                  <a:rPr lang="en-SG" sz="1800" dirty="0">
                    <a:cs typeface="Arial" panose="020B0604020202020204" pitchFamily="34" charset="0"/>
                  </a:rPr>
                  <a:t>If the plate is homogeneous with uniform thickness, the centroid of the area coincides with CG</a:t>
                </a:r>
                <a:r>
                  <a:rPr lang="en-SG" sz="1800" i="1" dirty="0">
                    <a:cs typeface="Arial" panose="020B0604020202020204" pitchFamily="34" charset="0"/>
                  </a:rPr>
                  <a:t>.</a:t>
                </a:r>
              </a:p>
              <a:p>
                <a:pPr>
                  <a:spcBef>
                    <a:spcPct val="0"/>
                  </a:spcBef>
                  <a:buClrTx/>
                  <a:buSzTx/>
                  <a:buNone/>
                </a:pPr>
                <a:endParaRPr lang="en-US" sz="18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800" b="1" dirty="0">
                    <a:cs typeface="Arial" panose="020B0604020202020204" pitchFamily="34" charset="0"/>
                  </a:rPr>
                  <a:t>Method: </a:t>
                </a:r>
                <a:r>
                  <a:rPr lang="en-US" sz="1800" dirty="0">
                    <a:cs typeface="Arial" panose="020B0604020202020204" pitchFamily="34" charset="0"/>
                  </a:rPr>
                  <a:t>Locate CA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800" dirty="0">
                    <a:cs typeface="Arial" panose="020B0604020202020204" pitchFamily="34" charset="0"/>
                  </a:rPr>
                  <a:t>) by the </a:t>
                </a:r>
                <a:r>
                  <a:rPr lang="en-SG" sz="1800" dirty="0">
                    <a:cs typeface="Arial" panose="020B0604020202020204" pitchFamily="34" charset="0"/>
                  </a:rPr>
                  <a:t>f</a:t>
                </a:r>
                <a:r>
                  <a:rPr lang="en-SG" altLang="en-US" sz="1800" dirty="0">
                    <a:cs typeface="Arial" panose="020B0604020202020204" pitchFamily="34" charset="0"/>
                  </a:rPr>
                  <a:t>irst moment of an area, which is also the CG for a flat </a:t>
                </a:r>
                <a:r>
                  <a:rPr lang="en-US" altLang="en-US" sz="1800" dirty="0">
                    <a:cs typeface="Arial" panose="020B0604020202020204" pitchFamily="34" charset="0"/>
                  </a:rPr>
                  <a:t>homogeneous plate of uniform thickness</a:t>
                </a:r>
              </a:p>
              <a:p>
                <a:pPr>
                  <a:spcBef>
                    <a:spcPct val="0"/>
                  </a:spcBef>
                  <a:buClrTx/>
                  <a:buSzTx/>
                  <a:buNone/>
                </a:pPr>
                <a:endParaRPr lang="en-SG" altLang="en-US" sz="1800" dirty="0"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None/>
                </a:pPr>
                <a:endParaRPr lang="en-SG" sz="1800" b="1" dirty="0"/>
              </a:p>
              <a:p>
                <a:pPr>
                  <a:spcBef>
                    <a:spcPct val="0"/>
                  </a:spcBef>
                  <a:buClrTx/>
                  <a:buSzTx/>
                  <a:buNone/>
                </a:pPr>
                <a:endParaRPr lang="en-US" altLang="en-US" sz="1800" dirty="0"/>
              </a:p>
              <a:p>
                <a:pPr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en-US" altLang="en-US" sz="1800" b="1" dirty="0">
                    <a:cs typeface="Arial" panose="020B0604020202020204" pitchFamily="34" charset="0"/>
                  </a:rPr>
                  <a:t>       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en-US" altLang="en-US" sz="1800" b="1" dirty="0">
                    <a:cs typeface="Arial" panose="020B0604020202020204" pitchFamily="34" charset="0"/>
                  </a:rPr>
                  <a:t>                   </a:t>
                </a:r>
                <a:endParaRPr lang="en-US" altLang="en-US" sz="1800" dirty="0"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172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7331" y="616181"/>
                <a:ext cx="8824429" cy="4893647"/>
              </a:xfrm>
              <a:prstGeom prst="rect">
                <a:avLst/>
              </a:prstGeom>
              <a:blipFill>
                <a:blip r:embed="rId3"/>
                <a:stretch>
                  <a:fillRect l="-6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541761" y="893621"/>
            <a:ext cx="90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 descr="http://www.nus.edu.sg/identity/images/identity/logo/fullcolor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882" y="5501"/>
            <a:ext cx="1740117" cy="84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-93278"/>
            <a:ext cx="5476473" cy="867106"/>
          </a:xfrm>
          <a:prstGeom prst="rect">
            <a:avLst/>
          </a:prstGeom>
          <a:noFill/>
        </p:spPr>
        <p:txBody>
          <a:bodyPr wrap="square" lIns="720000" tIns="360000" rIns="180000" bIns="72000" rtlCol="0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</a:t>
            </a:r>
            <a:r>
              <a:rPr lang="en-SG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mass centre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8668-276B-45C1-A181-AEB78CCD96EB}" type="slidenum">
              <a:rPr lang="en-SG" smtClean="0"/>
              <a:t>14</a:t>
            </a:fld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B30782-9575-43FA-A95A-E0AE0CE2D390}"/>
              </a:ext>
            </a:extLst>
          </p:cNvPr>
          <p:cNvSpPr/>
          <p:nvPr/>
        </p:nvSpPr>
        <p:spPr>
          <a:xfrm>
            <a:off x="2786614" y="4550698"/>
            <a:ext cx="1526308" cy="3985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E2F796-CE69-4B89-9E3C-1E1E06CD92F9}"/>
              </a:ext>
            </a:extLst>
          </p:cNvPr>
          <p:cNvSpPr/>
          <p:nvPr/>
        </p:nvSpPr>
        <p:spPr>
          <a:xfrm>
            <a:off x="2786613" y="3941461"/>
            <a:ext cx="1526308" cy="3985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F93298BE-26DA-4C6A-82C9-583B52F80A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055658"/>
              </p:ext>
            </p:extLst>
          </p:nvPr>
        </p:nvGraphicFramePr>
        <p:xfrm>
          <a:off x="2837646" y="3972192"/>
          <a:ext cx="3748087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公式" r:id="rId5" imgW="3288960" imgH="1066680" progId="Equation.3">
                  <p:embed/>
                </p:oleObj>
              </mc:Choice>
              <mc:Fallback>
                <p:oleObj name="公式" r:id="rId5" imgW="3288960" imgH="1066680" progId="Equation.3">
                  <p:embed/>
                  <p:pic>
                    <p:nvPicPr>
                      <p:cNvPr id="11" name="Object 3">
                        <a:extLst>
                          <a:ext uri="{FF2B5EF4-FFF2-40B4-BE49-F238E27FC236}">
                            <a16:creationId xmlns:a16="http://schemas.microsoft.com/office/drawing/2014/main" id="{F93298BE-26DA-4C6A-82C9-583B52F80A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7646" y="3972192"/>
                        <a:ext cx="3748087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>
            <a:extLst>
              <a:ext uri="{FF2B5EF4-FFF2-40B4-BE49-F238E27FC236}">
                <a16:creationId xmlns:a16="http://schemas.microsoft.com/office/drawing/2014/main" id="{A7AF3CA3-3108-4423-AC80-95DB78E918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712691"/>
              </p:ext>
            </p:extLst>
          </p:nvPr>
        </p:nvGraphicFramePr>
        <p:xfrm>
          <a:off x="2837646" y="5698485"/>
          <a:ext cx="1609352" cy="617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公式" r:id="rId7" imgW="1320480" imgH="507960" progId="Equation.3">
                  <p:embed/>
                </p:oleObj>
              </mc:Choice>
              <mc:Fallback>
                <p:oleObj name="公式" r:id="rId7" imgW="1320480" imgH="507960" progId="Equation.3">
                  <p:embed/>
                  <p:pic>
                    <p:nvPicPr>
                      <p:cNvPr id="12" name="Object 2">
                        <a:extLst>
                          <a:ext uri="{FF2B5EF4-FFF2-40B4-BE49-F238E27FC236}">
                            <a16:creationId xmlns:a16="http://schemas.microsoft.com/office/drawing/2014/main" id="{A7AF3CA3-3108-4423-AC80-95DB78E918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7646" y="5698485"/>
                        <a:ext cx="1609352" cy="61766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0000FF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EF18532-647C-4F8B-82F0-DDFEFE71C108}"/>
              </a:ext>
            </a:extLst>
          </p:cNvPr>
          <p:cNvSpPr txBox="1"/>
          <p:nvPr/>
        </p:nvSpPr>
        <p:spPr>
          <a:xfrm>
            <a:off x="788276" y="5335044"/>
            <a:ext cx="773436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u="sng" dirty="0">
                <a:latin typeface="Arial" panose="020B0604020202020204" pitchFamily="34" charset="0"/>
                <a:cs typeface="Arial" panose="020B0604020202020204" pitchFamily="34" charset="0"/>
              </a:rPr>
              <a:t>Composite area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: divide the composite area into several regular areas.</a:t>
            </a:r>
          </a:p>
        </p:txBody>
      </p:sp>
    </p:spTree>
    <p:extLst>
      <p:ext uri="{BB962C8B-B14F-4D97-AF65-F5344CB8AC3E}">
        <p14:creationId xmlns:p14="http://schemas.microsoft.com/office/powerpoint/2010/main" val="2186192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560811" y="684071"/>
            <a:ext cx="90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http://www.nus.edu.sg/identity/images/identity/logo/fullcolor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882" y="5501"/>
            <a:ext cx="1740117" cy="84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-190500" y="-183035"/>
            <a:ext cx="6953907" cy="867106"/>
          </a:xfrm>
          <a:prstGeom prst="rect">
            <a:avLst/>
          </a:prstGeom>
          <a:noFill/>
        </p:spPr>
        <p:txBody>
          <a:bodyPr wrap="square" lIns="720000" tIns="360000" rIns="180000" bIns="72000" rtlCol="0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SG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Mass moment of inertia (</a:t>
            </a:r>
            <a:r>
              <a:rPr lang="en-SG" sz="28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SG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 Definition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219106-63F3-425A-97C3-EC4634BC7ADF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90839" y="880605"/>
                <a:ext cx="9339943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SG" dirty="0"/>
                  <a:t>The</a:t>
                </a:r>
                <a:r>
                  <a:rPr lang="en-SG" dirty="0">
                    <a:solidFill>
                      <a:srgbClr val="FF0000"/>
                    </a:solidFill>
                  </a:rPr>
                  <a:t> mass moment of inertia (</a:t>
                </a:r>
                <a:r>
                  <a:rPr lang="en-SG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SG" dirty="0">
                    <a:solidFill>
                      <a:srgbClr val="FF0000"/>
                    </a:solidFill>
                  </a:rPr>
                  <a:t>)</a:t>
                </a:r>
                <a:r>
                  <a:rPr lang="en-SG" dirty="0"/>
                  <a:t>, also known as the </a:t>
                </a:r>
                <a:r>
                  <a:rPr lang="en-SG" b="1" dirty="0"/>
                  <a:t>second moment of mass</a:t>
                </a:r>
                <a:r>
                  <a:rPr lang="en-SG" dirty="0"/>
                  <a:t>, the </a:t>
                </a:r>
                <a:r>
                  <a:rPr lang="en-SG" b="1" dirty="0"/>
                  <a:t>moment of inertia</a:t>
                </a:r>
                <a:r>
                  <a:rPr lang="en-SG" dirty="0"/>
                  <a:t>, </a:t>
                </a:r>
                <a:r>
                  <a:rPr lang="en-SG" b="1" dirty="0"/>
                  <a:t>angular mass</a:t>
                </a:r>
                <a:r>
                  <a:rPr lang="en-SG" dirty="0"/>
                  <a:t>, or </a:t>
                </a:r>
                <a:r>
                  <a:rPr lang="en-SG" b="1" dirty="0"/>
                  <a:t>rotational inertia </a:t>
                </a:r>
                <a:r>
                  <a:rPr lang="en-SG" dirty="0"/>
                  <a:t>of a rigid body is a quantity that determines the moment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SG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</m:nary>
                  </m:oMath>
                </a14:m>
                <a:r>
                  <a:rPr lang="en-SG" dirty="0"/>
                  <a:t>) needed for a desired </a:t>
                </a:r>
                <a:r>
                  <a:rPr lang="en-SG" b="1" dirty="0"/>
                  <a:t>angular acceleration </a:t>
                </a:r>
                <a:r>
                  <a:rPr lang="en-SG" dirty="0"/>
                  <a:t>about a rotational axis, akin to how mass determines the force needed for a desired angular acceleration (</a:t>
                </a:r>
                <a:r>
                  <a:rPr lang="el-GR" b="1" dirty="0"/>
                  <a:t>α</a:t>
                </a:r>
                <a:r>
                  <a:rPr lang="en-SG" dirty="0"/>
                  <a:t>). It depends on the body's </a:t>
                </a:r>
                <a:r>
                  <a:rPr lang="en-SG" b="1" dirty="0"/>
                  <a:t>mass distribution </a:t>
                </a:r>
                <a:r>
                  <a:rPr lang="en-SG" dirty="0"/>
                  <a:t>and the axis chosen, with larger moments requiring more torque to change the body's rate of rotation.</a:t>
                </a: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39" y="880605"/>
                <a:ext cx="9339943" cy="1754326"/>
              </a:xfrm>
              <a:prstGeom prst="rect">
                <a:avLst/>
              </a:prstGeom>
              <a:blipFill>
                <a:blip r:embed="rId4"/>
                <a:stretch>
                  <a:fillRect l="-522" t="-2083" r="-587" b="-45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560811" y="2834341"/>
            <a:ext cx="9169971" cy="3345175"/>
            <a:chOff x="560811" y="2834341"/>
            <a:chExt cx="9169971" cy="3345175"/>
          </a:xfrm>
        </p:grpSpPr>
        <p:pic>
          <p:nvPicPr>
            <p:cNvPr id="88066" name="Picture 2" descr="https://upload.wikimedia.org/wikipedia/commons/c/c0/Samuel_Dixon_Niagara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811" y="2834341"/>
              <a:ext cx="3743023" cy="3345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789448" y="5337926"/>
              <a:ext cx="49413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dirty="0"/>
                <a:t>Tightrope walkers use the mass moment of inertia of a long rod for balance as they walk on the rope.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13616" y="2580321"/>
                <a:ext cx="1952266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SG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SG" sz="28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nary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SG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616" y="2580321"/>
                <a:ext cx="1952266" cy="10433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812939" y="3822215"/>
            <a:ext cx="509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 See proof in next Chapter “</a:t>
            </a:r>
            <a:r>
              <a:rPr lang="en-SG" i="1" dirty="0"/>
              <a:t>kinetics of rigid bodies</a:t>
            </a:r>
            <a:r>
              <a:rPr lang="en-SG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022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41761" y="750746"/>
            <a:ext cx="90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http://www.nus.edu.sg/identity/images/identity/logo/fullcolor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882" y="5501"/>
            <a:ext cx="1740117" cy="84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5B5569-9ECA-4311-A86B-413241116197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7" name="Oval 39"/>
          <p:cNvSpPr>
            <a:spLocks noChangeArrowheads="1"/>
          </p:cNvSpPr>
          <p:nvPr/>
        </p:nvSpPr>
        <p:spPr bwMode="auto">
          <a:xfrm rot="1627126">
            <a:off x="7350198" y="839677"/>
            <a:ext cx="1006326" cy="1786698"/>
          </a:xfrm>
          <a:prstGeom prst="ellipse">
            <a:avLst/>
          </a:prstGeom>
          <a:solidFill>
            <a:srgbClr val="CCFF99"/>
          </a:solidFill>
          <a:ln w="9525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auto">
          <a:xfrm>
            <a:off x="7788275" y="1714500"/>
            <a:ext cx="53975" cy="635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 type="none" w="med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10" name="Text Box 41"/>
          <p:cNvSpPr txBox="1">
            <a:spLocks noChangeArrowheads="1"/>
          </p:cNvSpPr>
          <p:nvPr/>
        </p:nvSpPr>
        <p:spPr bwMode="auto">
          <a:xfrm>
            <a:off x="7631977" y="1402751"/>
            <a:ext cx="344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G</a:t>
            </a:r>
          </a:p>
        </p:txBody>
      </p:sp>
      <p:sp>
        <p:nvSpPr>
          <p:cNvPr id="11" name="Oval 42"/>
          <p:cNvSpPr>
            <a:spLocks noChangeArrowheads="1"/>
          </p:cNvSpPr>
          <p:nvPr/>
        </p:nvSpPr>
        <p:spPr bwMode="auto">
          <a:xfrm>
            <a:off x="7540625" y="2165350"/>
            <a:ext cx="53975" cy="635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2" name="Text Box 43"/>
          <p:cNvSpPr txBox="1">
            <a:spLocks noChangeArrowheads="1"/>
          </p:cNvSpPr>
          <p:nvPr/>
        </p:nvSpPr>
        <p:spPr bwMode="auto">
          <a:xfrm>
            <a:off x="7315200" y="1893888"/>
            <a:ext cx="3444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O</a:t>
            </a:r>
          </a:p>
        </p:txBody>
      </p:sp>
      <p:sp>
        <p:nvSpPr>
          <p:cNvPr id="13" name="Rectangle 45"/>
          <p:cNvSpPr>
            <a:spLocks noChangeArrowheads="1"/>
          </p:cNvSpPr>
          <p:nvPr/>
        </p:nvSpPr>
        <p:spPr bwMode="auto">
          <a:xfrm>
            <a:off x="7961313" y="1817688"/>
            <a:ext cx="171450" cy="2159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 type="none" w="med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" name="Line 44"/>
          <p:cNvSpPr>
            <a:spLocks noChangeShapeType="1"/>
          </p:cNvSpPr>
          <p:nvPr/>
        </p:nvSpPr>
        <p:spPr bwMode="auto">
          <a:xfrm flipV="1">
            <a:off x="7562850" y="1925638"/>
            <a:ext cx="495300" cy="2794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15" name="Text Box 46"/>
          <p:cNvSpPr txBox="1">
            <a:spLocks noChangeArrowheads="1"/>
          </p:cNvSpPr>
          <p:nvPr/>
        </p:nvSpPr>
        <p:spPr bwMode="auto">
          <a:xfrm>
            <a:off x="7971929" y="1517728"/>
            <a:ext cx="506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i="1" dirty="0" err="1"/>
              <a:t>dm</a:t>
            </a:r>
            <a:endParaRPr lang="en-US" altLang="en-US" sz="1800" i="1" dirty="0"/>
          </a:p>
        </p:txBody>
      </p:sp>
      <p:sp>
        <p:nvSpPr>
          <p:cNvPr id="16" name="Text Box 47"/>
          <p:cNvSpPr txBox="1">
            <a:spLocks noChangeArrowheads="1"/>
          </p:cNvSpPr>
          <p:nvPr/>
        </p:nvSpPr>
        <p:spPr bwMode="auto">
          <a:xfrm>
            <a:off x="7718425" y="2006600"/>
            <a:ext cx="269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i="1"/>
              <a:t>r</a:t>
            </a:r>
          </a:p>
        </p:txBody>
      </p:sp>
      <p:sp>
        <p:nvSpPr>
          <p:cNvPr id="3" name="Rectangle 2"/>
          <p:cNvSpPr/>
          <p:nvPr/>
        </p:nvSpPr>
        <p:spPr>
          <a:xfrm>
            <a:off x="331530" y="834272"/>
            <a:ext cx="67293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Considering plane motion ONLY,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definition for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respect to the perpendicular axis through point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(not necessarily through CG) is 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1740" y="2344478"/>
                <a:ext cx="5749060" cy="426784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nary>
                  </m:oMath>
                </a14:m>
                <a:r>
                  <a:rPr lang="en-SG" sz="2400" dirty="0"/>
                  <a:t> (</a:t>
                </a:r>
                <a:r>
                  <a:rPr lang="en-SG" sz="2400" i="1" dirty="0"/>
                  <a:t>r</a:t>
                </a:r>
                <a:r>
                  <a:rPr lang="en-SG" sz="2400" dirty="0"/>
                  <a:t> measured from </a:t>
                </a:r>
                <a:r>
                  <a:rPr lang="en-SG" sz="2400" i="1" dirty="0">
                    <a:solidFill>
                      <a:srgbClr val="FF0000"/>
                    </a:solidFill>
                  </a:rPr>
                  <a:t>O</a:t>
                </a:r>
                <a:r>
                  <a:rPr lang="en-SG" sz="2400" dirty="0"/>
                  <a:t>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40" y="2344478"/>
                <a:ext cx="5749060" cy="426784"/>
              </a:xfrm>
              <a:prstGeom prst="rect">
                <a:avLst/>
              </a:prstGeom>
              <a:blipFill>
                <a:blip r:embed="rId4"/>
                <a:stretch>
                  <a:fillRect l="-1909" t="-184286" b="-2571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06947" y="4965987"/>
                <a:ext cx="9014959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SG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reference point is the mass centre </a:t>
                </a:r>
                <a:r>
                  <a:rPr lang="en-SG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SG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use the notation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acc>
                  </m:oMath>
                </a14:m>
                <a:r>
                  <a:rPr lang="en-SG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i.e., the mass moment of inertia about the centroidal axis is</a:t>
                </a: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47" y="4965987"/>
                <a:ext cx="9014959" cy="707886"/>
              </a:xfrm>
              <a:prstGeom prst="rect">
                <a:avLst/>
              </a:prstGeom>
              <a:blipFill>
                <a:blip r:embed="rId5"/>
                <a:stretch>
                  <a:fillRect l="-744" t="-5172" r="-676" b="-1465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23776" y="5799197"/>
                <a:ext cx="6344856" cy="43601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SG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SG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  <m:sup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nary>
                  </m:oMath>
                </a14:m>
                <a:r>
                  <a:rPr lang="en-SG" sz="2400" dirty="0"/>
                  <a:t> (</a:t>
                </a:r>
                <a:r>
                  <a:rPr lang="en-SG" sz="2400" i="1" dirty="0"/>
                  <a:t>r</a:t>
                </a:r>
                <a:r>
                  <a:rPr lang="en-SG" sz="2400" dirty="0"/>
                  <a:t> measured from </a:t>
                </a:r>
                <a:r>
                  <a:rPr lang="en-SG" sz="2400" i="1" dirty="0">
                    <a:solidFill>
                      <a:srgbClr val="FF0000"/>
                    </a:solidFill>
                  </a:rPr>
                  <a:t>G</a:t>
                </a:r>
                <a:r>
                  <a:rPr lang="en-SG" sz="2400" dirty="0"/>
                  <a:t>)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76" y="5799197"/>
                <a:ext cx="6344856" cy="436017"/>
              </a:xfrm>
              <a:prstGeom prst="rect">
                <a:avLst/>
              </a:prstGeom>
              <a:blipFill>
                <a:blip r:embed="rId6"/>
                <a:stretch>
                  <a:fillRect l="-1729" t="-176389" b="-25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3350740" y="2756294"/>
            <a:ext cx="53872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7013" indent="-227013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n-US" altLang="en-US" sz="2200" i="1" dirty="0" err="1"/>
              <a:t>k</a:t>
            </a:r>
            <a:r>
              <a:rPr lang="en-US" altLang="en-US" sz="2200" baseline="-25000" dirty="0" err="1"/>
              <a:t>o</a:t>
            </a:r>
            <a:r>
              <a:rPr lang="en-US" altLang="en-US" sz="2200" dirty="0"/>
              <a:t> is the </a:t>
            </a:r>
            <a:r>
              <a:rPr lang="en-US" altLang="en-US" sz="2200" b="1" dirty="0">
                <a:solidFill>
                  <a:srgbClr val="0070C0"/>
                </a:solidFill>
              </a:rPr>
              <a:t>radius of gyration </a:t>
            </a:r>
            <a:r>
              <a:rPr lang="en-US" altLang="en-US" sz="2200" dirty="0"/>
              <a:t>for an equivalent </a:t>
            </a:r>
            <a:r>
              <a:rPr lang="en-US" altLang="en-US" sz="2200" dirty="0">
                <a:solidFill>
                  <a:srgbClr val="FF0000"/>
                </a:solidFill>
              </a:rPr>
              <a:t>concentrated point mass</a:t>
            </a:r>
            <a:r>
              <a:rPr lang="en-US" altLang="en-US" sz="2200" dirty="0"/>
              <a:t> of the rigid body)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50740" y="3678153"/>
            <a:ext cx="619102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radius of gyration </a:t>
            </a:r>
            <a:r>
              <a:rPr lang="en-SG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represents, therefore, the distance at which the entire mass of the body should be concentrated if its moment of inertia with respect to </a:t>
            </a:r>
            <a:r>
              <a:rPr lang="en-SG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AA’</a:t>
            </a: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remain unchanged.</a:t>
            </a:r>
          </a:p>
        </p:txBody>
      </p:sp>
      <p:pic>
        <p:nvPicPr>
          <p:cNvPr id="26" name="Picture 4" descr="C:\DOCUME~1\WALTOL~1\LOCALS~1\Temp\\msotw9_temp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39" y="2835859"/>
            <a:ext cx="1098938" cy="1798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6" descr="C:\DOCUME~1\WALTOL~1\LOCALS~1\Temp\\msotw9_temp0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828" y="2897328"/>
            <a:ext cx="1085204" cy="1780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-190500" y="-183035"/>
            <a:ext cx="6824554" cy="867106"/>
          </a:xfrm>
          <a:prstGeom prst="rect">
            <a:avLst/>
          </a:prstGeom>
          <a:noFill/>
        </p:spPr>
        <p:txBody>
          <a:bodyPr wrap="square" lIns="720000" tIns="360000" rIns="180000" bIns="72000" rtlCol="0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SG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SG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Mass moment of inertia (</a:t>
            </a:r>
            <a:r>
              <a:rPr lang="en-SG" sz="28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SG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 Formula</a:t>
            </a:r>
          </a:p>
        </p:txBody>
      </p:sp>
      <p:sp>
        <p:nvSpPr>
          <p:cNvPr id="8" name="Oval 7"/>
          <p:cNvSpPr/>
          <p:nvPr/>
        </p:nvSpPr>
        <p:spPr>
          <a:xfrm rot="1414802">
            <a:off x="480378" y="3492746"/>
            <a:ext cx="1269627" cy="632135"/>
          </a:xfrm>
          <a:prstGeom prst="ellipse">
            <a:avLst/>
          </a:prstGeom>
          <a:solidFill>
            <a:srgbClr val="A9D8B7">
              <a:alpha val="30980"/>
            </a:srgbClr>
          </a:solidFill>
          <a:ln>
            <a:solidFill>
              <a:srgbClr val="000000">
                <a:alpha val="18039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/>
          <p:cNvSpPr/>
          <p:nvPr/>
        </p:nvSpPr>
        <p:spPr>
          <a:xfrm>
            <a:off x="727755" y="3595202"/>
            <a:ext cx="295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SG" sz="1200" dirty="0"/>
          </a:p>
        </p:txBody>
      </p:sp>
      <p:sp>
        <p:nvSpPr>
          <p:cNvPr id="27" name="Rectangle 26"/>
          <p:cNvSpPr/>
          <p:nvPr/>
        </p:nvSpPr>
        <p:spPr>
          <a:xfrm>
            <a:off x="2103223" y="3659034"/>
            <a:ext cx="295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SG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14D76E5-C6AE-423A-B9BB-9F2AD245B746}"/>
                  </a:ext>
                </a:extLst>
              </p:cNvPr>
              <p:cNvSpPr/>
              <p:nvPr/>
            </p:nvSpPr>
            <p:spPr>
              <a:xfrm>
                <a:off x="1701854" y="3577980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SG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14D76E5-C6AE-423A-B9BB-9F2AD245B7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854" y="3577980"/>
                <a:ext cx="48282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611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41761" y="750746"/>
            <a:ext cx="90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http://www.nus.edu.sg/identity/images/identity/logo/fullcolor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882" y="5501"/>
            <a:ext cx="1740117" cy="84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190500" y="-219601"/>
            <a:ext cx="5476473" cy="867106"/>
          </a:xfrm>
          <a:prstGeom prst="rect">
            <a:avLst/>
          </a:prstGeom>
          <a:noFill/>
        </p:spPr>
        <p:txBody>
          <a:bodyPr wrap="square" lIns="720000" tIns="360000" rIns="180000" bIns="72000" rtlCol="0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SG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5B5569-9ECA-4311-A86B-413241116197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541761" y="853988"/>
            <a:ext cx="537819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mass moment of inertia of a </a:t>
            </a:r>
            <a:r>
              <a:rPr lang="en-US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slender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rod of length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mass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respect to an axis which is perpendicular to the rod and passes through the midpoint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rod.</a:t>
            </a:r>
            <a:endParaRPr lang="en-SG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20593"/>
          <a:stretch/>
        </p:blipFill>
        <p:spPr>
          <a:xfrm>
            <a:off x="6376657" y="957229"/>
            <a:ext cx="3275511" cy="18114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83031" y="3506642"/>
            <a:ext cx="3969138" cy="2062016"/>
          </a:xfrm>
          <a:prstGeom prst="rect">
            <a:avLst/>
          </a:prstGeom>
        </p:spPr>
      </p:pic>
      <p:sp>
        <p:nvSpPr>
          <p:cNvPr id="19" name="TextBox 12"/>
          <p:cNvSpPr txBox="1">
            <a:spLocks noChangeArrowheads="1"/>
          </p:cNvSpPr>
          <p:nvPr/>
        </p:nvSpPr>
        <p:spPr bwMode="auto">
          <a:xfrm>
            <a:off x="584734" y="2024841"/>
            <a:ext cx="536505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slender rod, its cross-section is negligible compared with its length. Instead of the volume density (mass/volume), we take the length density (mass/length) for the one-dimensional slender rod.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differential element of mass shown, we write</a:t>
            </a:r>
            <a:endParaRPr lang="en-SG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77466" y="4003291"/>
                <a:ext cx="3906134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𝑑𝑚</m:t>
                      </m:r>
                      <m:r>
                        <a:rPr lang="en-SG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𝑑𝑒𝑛𝑠𝑖𝑡𝑦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SG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SG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66" y="4003291"/>
                <a:ext cx="3906134" cy="4725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28" y="4571682"/>
                <a:ext cx="4937827" cy="1064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𝑑𝑚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sSup>
                            <m:sSup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SG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bSup>
                    </m:oMath>
                  </m:oMathPara>
                </a14:m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28" y="4571682"/>
                <a:ext cx="4937827" cy="10646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50741" y="5347841"/>
                <a:ext cx="1791388" cy="795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41" y="5347841"/>
                <a:ext cx="1791388" cy="7956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Arrow 28"/>
          <p:cNvSpPr/>
          <p:nvPr/>
        </p:nvSpPr>
        <p:spPr>
          <a:xfrm>
            <a:off x="385797" y="5508301"/>
            <a:ext cx="280504" cy="228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2B8E76-62A2-4151-B311-83DB2ECE2ACD}"/>
              </a:ext>
            </a:extLst>
          </p:cNvPr>
          <p:cNvCxnSpPr/>
          <p:nvPr/>
        </p:nvCxnSpPr>
        <p:spPr>
          <a:xfrm flipV="1">
            <a:off x="7859110" y="1153297"/>
            <a:ext cx="0" cy="74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1B628C-CF8D-461F-8390-A3D994E501B4}"/>
              </a:ext>
            </a:extLst>
          </p:cNvPr>
          <p:cNvCxnSpPr/>
          <p:nvPr/>
        </p:nvCxnSpPr>
        <p:spPr>
          <a:xfrm flipH="1">
            <a:off x="6873765" y="1962030"/>
            <a:ext cx="985345" cy="67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C02643-4A55-4355-A09D-E33349DFCFE1}"/>
              </a:ext>
            </a:extLst>
          </p:cNvPr>
          <p:cNvCxnSpPr/>
          <p:nvPr/>
        </p:nvCxnSpPr>
        <p:spPr>
          <a:xfrm flipV="1">
            <a:off x="7859110" y="3866350"/>
            <a:ext cx="0" cy="74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92A8980-8E35-472A-9DBD-072E7D82E92C}"/>
              </a:ext>
            </a:extLst>
          </p:cNvPr>
          <p:cNvSpPr/>
          <p:nvPr/>
        </p:nvSpPr>
        <p:spPr>
          <a:xfrm>
            <a:off x="6329855" y="911207"/>
            <a:ext cx="394125" cy="925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AA88E5-5F0B-4B1E-B2FE-6269A5BBA6CD}"/>
              </a:ext>
            </a:extLst>
          </p:cNvPr>
          <p:cNvSpPr/>
          <p:nvPr/>
        </p:nvSpPr>
        <p:spPr>
          <a:xfrm>
            <a:off x="6230041" y="1989510"/>
            <a:ext cx="296876" cy="925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95BEE5-69F2-41B3-9492-29E48A7D2A29}"/>
              </a:ext>
            </a:extLst>
          </p:cNvPr>
          <p:cNvSpPr/>
          <p:nvPr/>
        </p:nvSpPr>
        <p:spPr>
          <a:xfrm>
            <a:off x="6376658" y="3535329"/>
            <a:ext cx="394125" cy="925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9FC81C-A062-4D7E-BCE1-66BEBEF38CB5}"/>
              </a:ext>
            </a:extLst>
          </p:cNvPr>
          <p:cNvSpPr/>
          <p:nvPr/>
        </p:nvSpPr>
        <p:spPr>
          <a:xfrm>
            <a:off x="5652148" y="4613632"/>
            <a:ext cx="921572" cy="925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016C12-08F4-45EA-8E68-4947505B23B7}"/>
              </a:ext>
            </a:extLst>
          </p:cNvPr>
          <p:cNvSpPr/>
          <p:nvPr/>
        </p:nvSpPr>
        <p:spPr>
          <a:xfrm>
            <a:off x="6692447" y="4728300"/>
            <a:ext cx="1166663" cy="28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2E9E26-2110-4DB2-8DEE-59B0B113EB76}"/>
              </a:ext>
            </a:extLst>
          </p:cNvPr>
          <p:cNvCxnSpPr/>
          <p:nvPr/>
        </p:nvCxnSpPr>
        <p:spPr>
          <a:xfrm flipH="1">
            <a:off x="6881648" y="4620681"/>
            <a:ext cx="985345" cy="67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E52B69-5E83-43DF-A4FE-3F780A59B91A}"/>
              </a:ext>
            </a:extLst>
          </p:cNvPr>
          <p:cNvSpPr txBox="1"/>
          <p:nvPr/>
        </p:nvSpPr>
        <p:spPr>
          <a:xfrm>
            <a:off x="7832688" y="9381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</a:t>
            </a:r>
            <a:endParaRPr lang="en-SG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80A168-EE02-4910-930A-88A15203D8E2}"/>
              </a:ext>
            </a:extLst>
          </p:cNvPr>
          <p:cNvSpPr txBox="1"/>
          <p:nvPr/>
        </p:nvSpPr>
        <p:spPr>
          <a:xfrm>
            <a:off x="6836957" y="256066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Z</a:t>
            </a:r>
            <a:endParaRPr lang="en-SG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B62C12-A83B-4578-ADA7-58415D4FEDAD}"/>
              </a:ext>
            </a:extLst>
          </p:cNvPr>
          <p:cNvSpPr txBox="1"/>
          <p:nvPr/>
        </p:nvSpPr>
        <p:spPr>
          <a:xfrm>
            <a:off x="7742846" y="35488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</a:t>
            </a:r>
            <a:endParaRPr lang="en-SG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BAC85C-B6D8-429A-95C4-7AAF951AEAEE}"/>
              </a:ext>
            </a:extLst>
          </p:cNvPr>
          <p:cNvSpPr txBox="1"/>
          <p:nvPr/>
        </p:nvSpPr>
        <p:spPr>
          <a:xfrm>
            <a:off x="6873765" y="52072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Z</a:t>
            </a:r>
            <a:endParaRPr lang="en-SG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FD91D5-871C-470C-B986-76E2ED9BC009}"/>
              </a:ext>
            </a:extLst>
          </p:cNvPr>
          <p:cNvSpPr txBox="1"/>
          <p:nvPr/>
        </p:nvSpPr>
        <p:spPr>
          <a:xfrm>
            <a:off x="7906406" y="410704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endParaRPr lang="en-SG" i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3C095C-D5FA-4C8E-ACC1-90300A57B7C6}"/>
              </a:ext>
            </a:extLst>
          </p:cNvPr>
          <p:cNvCxnSpPr/>
          <p:nvPr/>
        </p:nvCxnSpPr>
        <p:spPr>
          <a:xfrm>
            <a:off x="7859110" y="4744066"/>
            <a:ext cx="0" cy="286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3125AC7-A5E7-4992-9F1E-F4CFDBF0B87B}"/>
              </a:ext>
            </a:extLst>
          </p:cNvPr>
          <p:cNvCxnSpPr/>
          <p:nvPr/>
        </p:nvCxnSpPr>
        <p:spPr>
          <a:xfrm>
            <a:off x="8232226" y="4189951"/>
            <a:ext cx="0" cy="286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D3B25A8-5671-47BB-AEC1-2BC0F3422BE1}"/>
              </a:ext>
            </a:extLst>
          </p:cNvPr>
          <p:cNvCxnSpPr/>
          <p:nvPr/>
        </p:nvCxnSpPr>
        <p:spPr>
          <a:xfrm>
            <a:off x="7882759" y="4406463"/>
            <a:ext cx="32346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580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41761" y="750746"/>
            <a:ext cx="90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http://www.nus.edu.sg/identity/images/identity/logo/fullcolor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882" y="5501"/>
            <a:ext cx="1740117" cy="84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190500" y="-219601"/>
            <a:ext cx="5476473" cy="867106"/>
          </a:xfrm>
          <a:prstGeom prst="rect">
            <a:avLst/>
          </a:prstGeom>
          <a:noFill/>
        </p:spPr>
        <p:txBody>
          <a:bodyPr wrap="square" lIns="720000" tIns="360000" rIns="180000" bIns="72000" rtlCol="0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SG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5B5569-9ECA-4311-A86B-413241116197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541761" y="853988"/>
            <a:ext cx="445279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mass moment of inertia of a slender rod of length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mass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respect to an axis which is perpendicular to the rod and passes through one end of the rod.</a:t>
            </a:r>
            <a:endParaRPr lang="en-SG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27197" y="957229"/>
            <a:ext cx="4124972" cy="18114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83031" y="3506642"/>
            <a:ext cx="3969138" cy="2062016"/>
          </a:xfrm>
          <a:prstGeom prst="rect">
            <a:avLst/>
          </a:prstGeom>
        </p:spPr>
      </p:pic>
      <p:sp>
        <p:nvSpPr>
          <p:cNvPr id="19" name="TextBox 12"/>
          <p:cNvSpPr txBox="1">
            <a:spLocks noChangeArrowheads="1"/>
          </p:cNvSpPr>
          <p:nvPr/>
        </p:nvSpPr>
        <p:spPr bwMode="auto">
          <a:xfrm>
            <a:off x="588962" y="2628090"/>
            <a:ext cx="44527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Again, we write</a:t>
            </a:r>
            <a:endParaRPr lang="en-SG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88962" y="3484028"/>
                <a:ext cx="4221669" cy="1053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𝑑𝑚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p>
                            <m:sSup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SG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62" y="3484028"/>
                <a:ext cx="4221669" cy="10536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49157" y="5206614"/>
                <a:ext cx="1818639" cy="797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57" y="5206614"/>
                <a:ext cx="1818639" cy="7973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Arrow 28"/>
          <p:cNvSpPr/>
          <p:nvPr/>
        </p:nvSpPr>
        <p:spPr>
          <a:xfrm>
            <a:off x="384213" y="5367074"/>
            <a:ext cx="280504" cy="228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5F54B3-6FD8-45B7-A742-E808933AB9CC}"/>
              </a:ext>
            </a:extLst>
          </p:cNvPr>
          <p:cNvSpPr/>
          <p:nvPr/>
        </p:nvSpPr>
        <p:spPr>
          <a:xfrm>
            <a:off x="546286" y="4229910"/>
            <a:ext cx="44067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that we now take the end as origin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O,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resulting the change of range of integral from 0 to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04342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5B5569-9ECA-4311-A86B-413241116197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626"/>
            <a:ext cx="5013350" cy="42563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-190500" y="-249352"/>
                <a:ext cx="8234623" cy="926609"/>
              </a:xfrm>
              <a:prstGeom prst="rect">
                <a:avLst/>
              </a:prstGeom>
              <a:noFill/>
            </p:spPr>
            <p:txBody>
              <a:bodyPr wrap="square" lIns="720000" tIns="360000" rIns="180000" bIns="72000" rtlCol="0" anchor="ctr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sz="320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acc>
                  </m:oMath>
                </a14:m>
                <a:r>
                  <a:rPr lang="en-SG" sz="2800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SG" sz="2800" b="1" dirty="0">
                    <a:solidFill>
                      <a:schemeClr val="accent2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of common geometric shapes in 3D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0500" y="-249352"/>
                <a:ext cx="8234623" cy="926609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541761" y="750746"/>
            <a:ext cx="90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http://www.nus.edu.sg/identity/images/identity/logo/fullcolor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882" y="5501"/>
            <a:ext cx="1740117" cy="84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4937148" y="803284"/>
            <a:ext cx="4965313" cy="4195835"/>
            <a:chOff x="4937148" y="1197428"/>
            <a:chExt cx="4965313" cy="419583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37148" y="1197428"/>
              <a:ext cx="4965313" cy="4195835"/>
            </a:xfrm>
            <a:prstGeom prst="rect">
              <a:avLst/>
            </a:prstGeom>
          </p:spPr>
        </p:pic>
        <p:cxnSp>
          <p:nvCxnSpPr>
            <p:cNvPr id="14" name="Straight Connector 13"/>
            <p:cNvCxnSpPr/>
            <p:nvPr/>
          </p:nvCxnSpPr>
          <p:spPr>
            <a:xfrm>
              <a:off x="4937148" y="5393263"/>
              <a:ext cx="49653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D1A66CA-ABF6-41DE-9DF3-A1A1510F9C14}"/>
              </a:ext>
            </a:extLst>
          </p:cNvPr>
          <p:cNvSpPr txBox="1"/>
          <p:nvPr/>
        </p:nvSpPr>
        <p:spPr>
          <a:xfrm>
            <a:off x="3428306" y="1576979"/>
            <a:ext cx="161345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Q1: Why no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/>
              <a:t>?</a:t>
            </a:r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23426E-E5CC-42CF-B7CD-14FDA72B2F71}"/>
              </a:ext>
            </a:extLst>
          </p:cNvPr>
          <p:cNvSpPr txBox="1"/>
          <p:nvPr/>
        </p:nvSpPr>
        <p:spPr>
          <a:xfrm>
            <a:off x="3054723" y="3244334"/>
            <a:ext cx="189827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Q2: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+I</a:t>
            </a:r>
            <a:r>
              <a:rPr lang="en-US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dirty="0"/>
              <a:t>?</a:t>
            </a:r>
            <a:endParaRPr lang="en-S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917B6F-7C06-454B-A0C9-DCD98594A7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0920" y="5003293"/>
            <a:ext cx="1293971" cy="13460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C1DAE49-301D-4CF6-86A6-202FA954E22D}"/>
              </a:ext>
            </a:extLst>
          </p:cNvPr>
          <p:cNvSpPr/>
          <p:nvPr/>
        </p:nvSpPr>
        <p:spPr>
          <a:xfrm>
            <a:off x="7419804" y="6085481"/>
            <a:ext cx="218589" cy="2506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971584-5451-413A-BA90-30A65B9E4A64}"/>
              </a:ext>
            </a:extLst>
          </p:cNvPr>
          <p:cNvCxnSpPr/>
          <p:nvPr/>
        </p:nvCxnSpPr>
        <p:spPr>
          <a:xfrm>
            <a:off x="6298324" y="4999119"/>
            <a:ext cx="0" cy="136069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7DE73C-9B1A-4D85-B413-12948A72D3A2}"/>
              </a:ext>
            </a:extLst>
          </p:cNvPr>
          <p:cNvCxnSpPr/>
          <p:nvPr/>
        </p:nvCxnSpPr>
        <p:spPr>
          <a:xfrm>
            <a:off x="4968680" y="4975470"/>
            <a:ext cx="0" cy="136069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FCA9A2-A71B-4507-8E7C-8A3E3B9D113B}"/>
              </a:ext>
            </a:extLst>
          </p:cNvPr>
          <p:cNvCxnSpPr/>
          <p:nvPr/>
        </p:nvCxnSpPr>
        <p:spPr>
          <a:xfrm>
            <a:off x="8366234" y="4975469"/>
            <a:ext cx="0" cy="136069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3E0B6-B1F4-4FCF-801C-16004247B0B0}"/>
              </a:ext>
            </a:extLst>
          </p:cNvPr>
          <p:cNvCxnSpPr/>
          <p:nvPr/>
        </p:nvCxnSpPr>
        <p:spPr>
          <a:xfrm>
            <a:off x="9863960" y="4975468"/>
            <a:ext cx="0" cy="136069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EE269FF-9F3B-485A-A5FE-B01D3D6C2C43}"/>
              </a:ext>
            </a:extLst>
          </p:cNvPr>
          <p:cNvSpPr txBox="1"/>
          <p:nvPr/>
        </p:nvSpPr>
        <p:spPr>
          <a:xfrm>
            <a:off x="5063535" y="5552509"/>
            <a:ext cx="10118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 Narrow" panose="020B0606020202030204" pitchFamily="34" charset="0"/>
              </a:rPr>
              <a:t>Semicircular disk</a:t>
            </a:r>
            <a:endParaRPr lang="en-SG" sz="1000" dirty="0">
              <a:latin typeface="Arial Narrow" panose="020B060602020203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6BE64EB-E96C-46FC-B987-5643D0CD30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0936" y="5505026"/>
            <a:ext cx="827298" cy="48849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0" y="6336165"/>
            <a:ext cx="5013350" cy="488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75968" y="5102944"/>
            <a:ext cx="4877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NOTE: To understand the physics, not memorize the formulae. It is because the directions of </a:t>
            </a:r>
            <a:r>
              <a:rPr lang="en-SG" dirty="0" err="1">
                <a:solidFill>
                  <a:srgbClr val="FF0000"/>
                </a:solidFill>
              </a:rPr>
              <a:t>x,y,z</a:t>
            </a:r>
            <a:r>
              <a:rPr lang="en-SG" dirty="0">
                <a:solidFill>
                  <a:srgbClr val="FF0000"/>
                </a:solidFill>
              </a:rPr>
              <a:t> given in the question may not be the same as that in this table, such as Example 6, in which </a:t>
            </a:r>
            <a:r>
              <a:rPr lang="en-SG" i="1" dirty="0">
                <a:solidFill>
                  <a:srgbClr val="FF0000"/>
                </a:solidFill>
              </a:rPr>
              <a:t>y</a:t>
            </a:r>
            <a:r>
              <a:rPr lang="en-SG" dirty="0">
                <a:solidFill>
                  <a:srgbClr val="FF0000"/>
                </a:solidFill>
              </a:rPr>
              <a:t> is normal to the rectangular plate. Thus, </a:t>
            </a:r>
            <a:r>
              <a:rPr lang="en-SG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SG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S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=1/12m(b</a:t>
            </a:r>
            <a:r>
              <a:rPr lang="en-SG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+c</a:t>
            </a:r>
            <a:r>
              <a:rPr lang="en-SG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022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717331" y="1087439"/>
            <a:ext cx="8824429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cs typeface="Arial" panose="020B0604020202020204" pitchFamily="34" charset="0"/>
              </a:rPr>
              <a:t>Mass properties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cs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800" b="1" dirty="0">
                <a:cs typeface="Arial" panose="020B0604020202020204" pitchFamily="34" charset="0"/>
              </a:rPr>
              <a:t>   </a:t>
            </a:r>
            <a:r>
              <a:rPr lang="en-US" altLang="en-US" sz="2400" b="1" dirty="0">
                <a:cs typeface="Arial" panose="020B0604020202020204" pitchFamily="34" charset="0"/>
              </a:rPr>
              <a:t>Objective: </a:t>
            </a:r>
            <a:r>
              <a:rPr lang="en-US" altLang="en-US" sz="2400" dirty="0">
                <a:cs typeface="Arial" panose="020B0604020202020204" pitchFamily="34" charset="0"/>
              </a:rPr>
              <a:t>To study mass related properties of a </a:t>
            </a:r>
            <a:r>
              <a:rPr lang="en-US" altLang="en-US" sz="2400" i="1" dirty="0">
                <a:solidFill>
                  <a:srgbClr val="0000FF"/>
                </a:solidFill>
                <a:cs typeface="Arial" panose="020B0604020202020204" pitchFamily="34" charset="0"/>
              </a:rPr>
              <a:t>thin plate</a:t>
            </a:r>
            <a:endParaRPr lang="en-US" altLang="en-US" sz="1800" i="1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 dirty="0">
                <a:cs typeface="Arial" panose="020B0604020202020204" pitchFamily="34" charset="0"/>
              </a:rPr>
              <a:t>    </a:t>
            </a:r>
          </a:p>
          <a:p>
            <a:pPr marL="285750" indent="-285750"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800" dirty="0">
                <a:cs typeface="Arial" panose="020B0604020202020204" pitchFamily="34" charset="0"/>
              </a:rPr>
              <a:t>    </a:t>
            </a:r>
            <a:r>
              <a:rPr lang="en-US" altLang="en-US" sz="2400" b="1" u="sng" dirty="0">
                <a:cs typeface="Arial" panose="020B0604020202020204" pitchFamily="34" charset="0"/>
              </a:rPr>
              <a:t>Mass </a:t>
            </a:r>
            <a:r>
              <a:rPr lang="en-US" altLang="en-US" sz="2400" b="1" u="sng" dirty="0" err="1">
                <a:cs typeface="Arial" panose="020B0604020202020204" pitchFamily="34" charset="0"/>
              </a:rPr>
              <a:t>centre</a:t>
            </a:r>
            <a:endParaRPr lang="en-US" altLang="en-US" sz="2400" b="1" u="sng" dirty="0">
              <a:cs typeface="Arial" panose="020B0604020202020204" pitchFamily="34" charset="0"/>
            </a:endParaRPr>
          </a:p>
          <a:p>
            <a:pPr marL="1028700" lvl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000" dirty="0">
                <a:cs typeface="Arial" panose="020B0604020202020204" pitchFamily="34" charset="0"/>
              </a:rPr>
              <a:t>Centre of gravity (CG)</a:t>
            </a:r>
            <a:endParaRPr lang="en-US" altLang="en-US" sz="20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1028700" lvl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000" dirty="0">
                <a:cs typeface="Arial" panose="020B0604020202020204" pitchFamily="34" charset="0"/>
              </a:rPr>
              <a:t>Centroid of an area (CA) </a:t>
            </a:r>
          </a:p>
          <a:p>
            <a:pPr marL="1028700" lvl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SG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First </a:t>
            </a:r>
            <a:r>
              <a:rPr lang="en-SG" altLang="en-US" sz="2000" dirty="0">
                <a:cs typeface="Arial" panose="020B0604020202020204" pitchFamily="34" charset="0"/>
              </a:rPr>
              <a:t>moment of an </a:t>
            </a:r>
            <a:r>
              <a:rPr lang="en-SG" altLang="en-US" sz="2000" b="1" dirty="0">
                <a:solidFill>
                  <a:srgbClr val="0000FF"/>
                </a:solidFill>
                <a:cs typeface="Arial" panose="020B0604020202020204" pitchFamily="34" charset="0"/>
              </a:rPr>
              <a:t>area </a:t>
            </a:r>
            <a:r>
              <a:rPr lang="en-SG" altLang="en-US" sz="2000" dirty="0">
                <a:cs typeface="Arial" panose="020B0604020202020204" pitchFamily="34" charset="0"/>
              </a:rPr>
              <a:t>(for locating CA)</a:t>
            </a:r>
          </a:p>
          <a:p>
            <a:pPr marL="1028700" lvl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SG" altLang="en-US" sz="2000" dirty="0">
                <a:cs typeface="Arial" panose="020B0604020202020204" pitchFamily="34" charset="0"/>
              </a:rPr>
              <a:t>Composite Plates and Areas </a:t>
            </a:r>
            <a:endParaRPr lang="en-US" altLang="en-US" sz="2000" dirty="0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 b="1" dirty="0">
                <a:cs typeface="Arial" panose="020B0604020202020204" pitchFamily="34" charset="0"/>
              </a:rPr>
              <a:t>       </a:t>
            </a:r>
          </a:p>
          <a:p>
            <a:pPr marL="285750" indent="-285750"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800" dirty="0">
                <a:cs typeface="Arial" panose="020B0604020202020204" pitchFamily="34" charset="0"/>
              </a:rPr>
              <a:t>     </a:t>
            </a:r>
            <a:r>
              <a:rPr lang="en-US" altLang="en-US" sz="2400" b="1" u="sng" dirty="0">
                <a:cs typeface="Arial" panose="020B0604020202020204" pitchFamily="34" charset="0"/>
              </a:rPr>
              <a:t>Mass moment of inertia </a:t>
            </a:r>
            <a:r>
              <a:rPr lang="en-US" altLang="en-US" sz="2400" dirty="0">
                <a:cs typeface="Arial" panose="020B0604020202020204" pitchFamily="34" charset="0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cs typeface="Arial" panose="020B0604020202020204" pitchFamily="34" charset="0"/>
              </a:rPr>
              <a:t>)</a:t>
            </a:r>
          </a:p>
          <a:p>
            <a:pPr marL="1028700" lvl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Second</a:t>
            </a:r>
            <a:r>
              <a:rPr lang="en-US" altLang="en-US" sz="2000" dirty="0">
                <a:cs typeface="Arial" panose="020B0604020202020204" pitchFamily="34" charset="0"/>
              </a:rPr>
              <a:t> moment of </a:t>
            </a:r>
            <a:r>
              <a:rPr lang="en-US" altLang="en-US" sz="2000" b="1" dirty="0">
                <a:solidFill>
                  <a:srgbClr val="0000FF"/>
                </a:solidFill>
                <a:cs typeface="Arial" panose="020B0604020202020204" pitchFamily="34" charset="0"/>
              </a:rPr>
              <a:t>mass </a:t>
            </a:r>
            <a:r>
              <a:rPr lang="en-US" altLang="en-US" sz="2000" dirty="0">
                <a:cs typeface="Arial" panose="020B0604020202020204" pitchFamily="34" charset="0"/>
              </a:rPr>
              <a:t>(for determining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cs typeface="Arial" panose="020B0604020202020204" pitchFamily="34" charset="0"/>
              </a:rPr>
              <a:t>)</a:t>
            </a:r>
          </a:p>
          <a:p>
            <a:pPr marL="1028700" lvl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000" dirty="0">
                <a:cs typeface="Arial" panose="020B0604020202020204" pitchFamily="34" charset="0"/>
              </a:rPr>
              <a:t>Parallel-axis theorem</a:t>
            </a:r>
            <a:endParaRPr lang="en-US" altLang="en-US" sz="1800" dirty="0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 b="1" dirty="0">
                <a:cs typeface="Arial" panose="020B0604020202020204" pitchFamily="34" charset="0"/>
              </a:rPr>
              <a:t>                   </a:t>
            </a:r>
            <a:endParaRPr lang="en-US" altLang="en-US" sz="1800" dirty="0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41761" y="893621"/>
            <a:ext cx="90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 descr="http://www.nus.edu.sg/identity/images/identity/logo/fullcolor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882" y="5501"/>
            <a:ext cx="1740117" cy="84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-93278"/>
            <a:ext cx="5476473" cy="867106"/>
          </a:xfrm>
          <a:prstGeom prst="rect">
            <a:avLst/>
          </a:prstGeom>
          <a:noFill/>
        </p:spPr>
        <p:txBody>
          <a:bodyPr wrap="square" lIns="720000" tIns="360000" rIns="180000" bIns="72000" rtlCol="0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SG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8668-276B-45C1-A181-AEB78CCD96EB}" type="slidenum">
              <a:rPr lang="en-SG" smtClean="0"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56520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1487C-516B-48E2-B963-4F6ACC896F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5B5569-9ECA-4311-A86B-413241116197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7170" name="Picture 2" descr="4-3: Mass Moment of Inertia">
            <a:extLst>
              <a:ext uri="{FF2B5EF4-FFF2-40B4-BE49-F238E27FC236}">
                <a16:creationId xmlns:a16="http://schemas.microsoft.com/office/drawing/2014/main" id="{427B0006-20EA-44EB-9D0C-2DE77D6B3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92"/>
          <a:stretch/>
        </p:blipFill>
        <p:spPr bwMode="auto">
          <a:xfrm>
            <a:off x="947572" y="1703662"/>
            <a:ext cx="7802289" cy="304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E86213-FE97-491F-9EC8-8146B5EB6B4B}"/>
                  </a:ext>
                </a:extLst>
              </p:cNvPr>
              <p:cNvSpPr txBox="1"/>
              <p:nvPr/>
            </p:nvSpPr>
            <p:spPr>
              <a:xfrm>
                <a:off x="-190500" y="-249352"/>
                <a:ext cx="8234623" cy="926609"/>
              </a:xfrm>
              <a:prstGeom prst="rect">
                <a:avLst/>
              </a:prstGeom>
              <a:noFill/>
            </p:spPr>
            <p:txBody>
              <a:bodyPr wrap="square" lIns="720000" tIns="360000" rIns="180000" bIns="72000" rtlCol="0" anchor="ctr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sz="320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acc>
                  </m:oMath>
                </a14:m>
                <a:r>
                  <a:rPr lang="en-SG" sz="2800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SG" sz="2800" b="1" dirty="0">
                    <a:solidFill>
                      <a:schemeClr val="accent2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of common geometric shapes in 3D (Cont’d)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E86213-FE97-491F-9EC8-8146B5EB6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0500" y="-249352"/>
                <a:ext cx="8234623" cy="926609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45167E-4FB5-444C-B641-9FA30D2AEDBE}"/>
              </a:ext>
            </a:extLst>
          </p:cNvPr>
          <p:cNvCxnSpPr/>
          <p:nvPr/>
        </p:nvCxnSpPr>
        <p:spPr>
          <a:xfrm>
            <a:off x="541761" y="750746"/>
            <a:ext cx="90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http://www.nus.edu.sg/identity/images/identity/logo/fullcolorlogo.jpg">
            <a:extLst>
              <a:ext uri="{FF2B5EF4-FFF2-40B4-BE49-F238E27FC236}">
                <a16:creationId xmlns:a16="http://schemas.microsoft.com/office/drawing/2014/main" id="{94E6B6FA-17C5-4E8D-8535-8F199478D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882" y="5501"/>
            <a:ext cx="1740117" cy="84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538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41761" y="750746"/>
            <a:ext cx="90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http://www.nus.edu.sg/identity/images/identity/logo/fullcolor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882" y="5501"/>
            <a:ext cx="1740117" cy="84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190500" y="-219601"/>
            <a:ext cx="6647608" cy="867106"/>
          </a:xfrm>
          <a:prstGeom prst="rect">
            <a:avLst/>
          </a:prstGeom>
          <a:noFill/>
        </p:spPr>
        <p:txBody>
          <a:bodyPr wrap="square" lIns="720000" tIns="360000" rIns="180000" bIns="72000" rtlCol="0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Parallel-axis theorem &amp; Example 5</a:t>
            </a:r>
            <a:endParaRPr lang="en-SG" sz="28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5B5569-9ECA-4311-A86B-413241116197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56" t="15651" r="15475" b="15168"/>
          <a:stretch/>
        </p:blipFill>
        <p:spPr>
          <a:xfrm>
            <a:off x="5942564" y="813635"/>
            <a:ext cx="3362801" cy="2786136"/>
          </a:xfrm>
          <a:prstGeom prst="rect">
            <a:avLst/>
          </a:prstGeom>
        </p:spPr>
      </p:pic>
      <p:sp>
        <p:nvSpPr>
          <p:cNvPr id="25" name="TextBox 12">
            <a:extLst>
              <a:ext uri="{FF2B5EF4-FFF2-40B4-BE49-F238E27FC236}">
                <a16:creationId xmlns:a16="http://schemas.microsoft.com/office/drawing/2014/main" id="{1B294F5D-11BC-4130-9E84-C3466A9E8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772" y="1531177"/>
            <a:ext cx="44527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distance between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SG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D136AC9-B28D-4E90-8CBF-B2BEEBCBB15D}"/>
                  </a:ext>
                </a:extLst>
              </p:cNvPr>
              <p:cNvSpPr txBox="1"/>
              <p:nvPr/>
            </p:nvSpPr>
            <p:spPr>
              <a:xfrm>
                <a:off x="349785" y="1095497"/>
                <a:ext cx="5065169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𝑎𝑏𝑜𝑢𝑡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𝑎𝑏𝑜𝑢𝑡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D136AC9-B28D-4E90-8CBF-B2BEEBCBB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85" y="1095497"/>
                <a:ext cx="5065169" cy="369332"/>
              </a:xfrm>
              <a:prstGeom prst="rect">
                <a:avLst/>
              </a:prstGeom>
              <a:blipFill>
                <a:blip r:embed="rId4"/>
                <a:stretch>
                  <a:fillRect l="-842" t="-5000" r="-120" b="-35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C1AF5784-534B-4A2F-B745-909833FE128A}"/>
              </a:ext>
            </a:extLst>
          </p:cNvPr>
          <p:cNvSpPr txBox="1"/>
          <p:nvPr/>
        </p:nvSpPr>
        <p:spPr>
          <a:xfrm>
            <a:off x="397978" y="1933352"/>
            <a:ext cx="445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Note</a:t>
            </a:r>
            <a:r>
              <a:rPr lang="en-US" dirty="0">
                <a:solidFill>
                  <a:srgbClr val="0000FF"/>
                </a:solidFill>
              </a:rPr>
              <a:t>: AA’ must be </a:t>
            </a:r>
            <a:r>
              <a:rPr lang="en-US" b="1" u="sng" dirty="0">
                <a:solidFill>
                  <a:srgbClr val="0000FF"/>
                </a:solidFill>
              </a:rPr>
              <a:t>parallel</a:t>
            </a:r>
            <a:r>
              <a:rPr lang="en-US" dirty="0">
                <a:solidFill>
                  <a:srgbClr val="0000FF"/>
                </a:solidFill>
              </a:rPr>
              <a:t> to BB’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28" name="TextBox 12">
            <a:extLst>
              <a:ext uri="{FF2B5EF4-FFF2-40B4-BE49-F238E27FC236}">
                <a16:creationId xmlns:a16="http://schemas.microsoft.com/office/drawing/2014/main" id="{4F2FB3EA-BB7E-40F9-B18F-7CB3AA156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963" y="2828550"/>
            <a:ext cx="62235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we know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think disk from the Table. </a:t>
            </a:r>
            <a:endParaRPr lang="en-SG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12">
                <a:extLst>
                  <a:ext uri="{FF2B5EF4-FFF2-40B4-BE49-F238E27FC236}">
                    <a16:creationId xmlns:a16="http://schemas.microsoft.com/office/drawing/2014/main" id="{01A32B89-64D1-41C1-849F-A7F5945EC8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963" y="5103484"/>
                <a:ext cx="6223540" cy="408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sub>
                      </m:sSub>
                      <m:d>
                        <m:dPr>
                          <m:ctrlPr>
                            <a:rPr lang="en-US" alt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𝑎𝑏𝑜𝑢𝑡</m:t>
                          </m:r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en-US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en-US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en-US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en-US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sSubSup>
                        <m:sSubSupPr>
                          <m:ctrlPr>
                            <a:rPr lang="en-US" alt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𝑂𝐺</m:t>
                          </m:r>
                        </m:sub>
                        <m:sup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G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TextBox 12">
                <a:extLst>
                  <a:ext uri="{FF2B5EF4-FFF2-40B4-BE49-F238E27FC236}">
                    <a16:creationId xmlns:a16="http://schemas.microsoft.com/office/drawing/2014/main" id="{01A32B89-64D1-41C1-849F-A7F5945EC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963" y="5103484"/>
                <a:ext cx="6223540" cy="408189"/>
              </a:xfrm>
              <a:prstGeom prst="rect">
                <a:avLst/>
              </a:prstGeom>
              <a:blipFill>
                <a:blip r:embed="rId5"/>
                <a:stretch>
                  <a:fillRect b="-44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84695C3F-121A-4442-A4FA-E17426058D2E}"/>
              </a:ext>
            </a:extLst>
          </p:cNvPr>
          <p:cNvGrpSpPr/>
          <p:nvPr/>
        </p:nvGrpSpPr>
        <p:grpSpPr>
          <a:xfrm>
            <a:off x="446436" y="3310759"/>
            <a:ext cx="4404340" cy="1757855"/>
            <a:chOff x="446436" y="3310759"/>
            <a:chExt cx="4404340" cy="175785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5FE470B-93D1-4A60-B27E-E9113E4BE6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938"/>
            <a:stretch/>
          </p:blipFill>
          <p:spPr>
            <a:xfrm>
              <a:off x="446436" y="3310759"/>
              <a:ext cx="4404340" cy="1757855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FEF932C-FFD8-40D8-A7A4-9E5D35EC7BE4}"/>
                </a:ext>
              </a:extLst>
            </p:cNvPr>
            <p:cNvCxnSpPr>
              <a:cxnSpLocks/>
            </p:cNvCxnSpPr>
            <p:nvPr/>
          </p:nvCxnSpPr>
          <p:spPr>
            <a:xfrm>
              <a:off x="1679028" y="3974881"/>
              <a:ext cx="1165136" cy="313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B68316E-7AC1-4847-B2A7-58B0947C9EFD}"/>
                </a:ext>
              </a:extLst>
            </p:cNvPr>
            <p:cNvCxnSpPr>
              <a:cxnSpLocks/>
            </p:cNvCxnSpPr>
            <p:nvPr/>
          </p:nvCxnSpPr>
          <p:spPr>
            <a:xfrm>
              <a:off x="859221" y="3753818"/>
              <a:ext cx="592322" cy="159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ECBEEA2-6519-4785-80F2-07194769E2D0}"/>
                </a:ext>
              </a:extLst>
            </p:cNvPr>
            <p:cNvCxnSpPr/>
            <p:nvPr/>
          </p:nvCxnSpPr>
          <p:spPr>
            <a:xfrm flipV="1">
              <a:off x="938047" y="3626068"/>
              <a:ext cx="146619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B854BE-4056-4256-AAD6-0F096FFD00FC}"/>
                </a:ext>
              </a:extLst>
            </p:cNvPr>
            <p:cNvSpPr txBox="1"/>
            <p:nvPr/>
          </p:nvSpPr>
          <p:spPr>
            <a:xfrm>
              <a:off x="1517896" y="385711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  <a:endParaRPr lang="en-SG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1403412-9B3F-4346-872C-E4D9B2F4352C}"/>
                </a:ext>
              </a:extLst>
            </p:cNvPr>
            <p:cNvSpPr txBox="1"/>
            <p:nvPr/>
          </p:nvSpPr>
          <p:spPr>
            <a:xfrm>
              <a:off x="577832" y="351870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endParaRPr lang="en-SG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A395378-4669-4A2F-AC73-8C891019222C}"/>
                </a:ext>
              </a:extLst>
            </p:cNvPr>
            <p:cNvSpPr txBox="1"/>
            <p:nvPr/>
          </p:nvSpPr>
          <p:spPr>
            <a:xfrm>
              <a:off x="2791276" y="4119319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A’</a:t>
              </a:r>
              <a:endParaRPr lang="en-SG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A8C735D-8C8E-48DC-B95A-E812196C1156}"/>
                </a:ext>
              </a:extLst>
            </p:cNvPr>
            <p:cNvSpPr txBox="1"/>
            <p:nvPr/>
          </p:nvSpPr>
          <p:spPr>
            <a:xfrm>
              <a:off x="620330" y="414191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SG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C290019-423C-4B93-891B-1B537159D485}"/>
                </a:ext>
              </a:extLst>
            </p:cNvPr>
            <p:cNvSpPr txBox="1"/>
            <p:nvPr/>
          </p:nvSpPr>
          <p:spPr>
            <a:xfrm>
              <a:off x="2362421" y="3361999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B’</a:t>
              </a:r>
              <a:endParaRPr lang="en-SG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ABF7D6E-7F46-4BBA-B660-8095F9D20E7C}"/>
                </a:ext>
              </a:extLst>
            </p:cNvPr>
            <p:cNvSpPr txBox="1"/>
            <p:nvPr/>
          </p:nvSpPr>
          <p:spPr>
            <a:xfrm>
              <a:off x="1546241" y="42539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  <a:endParaRPr lang="en-SG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40C57B0-C7B9-48B7-AC20-E7143802151B}"/>
                  </a:ext>
                </a:extLst>
              </p:cNvPr>
              <p:cNvSpPr/>
              <p:nvPr/>
            </p:nvSpPr>
            <p:spPr>
              <a:xfrm>
                <a:off x="1679028" y="5546543"/>
                <a:ext cx="3950312" cy="401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en-US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sSubSup>
                      <m:sSubSupPr>
                        <m:ctrlPr>
                          <a:rPr lang="en-US" alt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𝑂𝐺</m:t>
                        </m:r>
                      </m:sub>
                      <m:sup>
                        <m:r>
                          <a:rPr lang="en-US" alt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en-US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S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:r>
                  <a:rPr lang="en-SG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AA</a:t>
                </a:r>
                <a:r>
                  <a:rPr lang="en-S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</m:oMath>
                </a14:m>
                <a:r>
                  <a:rPr lang="en-S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SG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S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axis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40C57B0-C7B9-48B7-AC20-E71438021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028" y="5546543"/>
                <a:ext cx="3950312" cy="401970"/>
              </a:xfrm>
              <a:prstGeom prst="rect">
                <a:avLst/>
              </a:prstGeom>
              <a:blipFill>
                <a:blip r:embed="rId7"/>
                <a:stretch>
                  <a:fillRect l="-1235" t="-7576" b="-1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B2E64E2-3C6F-44E2-A3F0-48568392D817}"/>
                  </a:ext>
                </a:extLst>
              </p:cNvPr>
              <p:cNvSpPr/>
              <p:nvPr/>
            </p:nvSpPr>
            <p:spPr>
              <a:xfrm>
                <a:off x="1671143" y="5926963"/>
                <a:ext cx="22116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en-US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sub>
                      </m:sSub>
                      <m:d>
                        <m:dPr>
                          <m:ctrlPr>
                            <a:rPr lang="en-US" altLang="en-US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𝑎𝑏𝑜𝑢𝑡</m:t>
                          </m:r>
                          <m:r>
                            <a:rPr lang="en-US" altLang="en-US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en-US" sz="2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altLang="en-US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0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en-US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en-US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sz="20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?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B2E64E2-3C6F-44E2-A3F0-48568392D8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143" y="5926963"/>
                <a:ext cx="221163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85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52" grpId="0"/>
      <p:bldP spid="15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A7DDF-DCDB-47AF-A57D-CC64A80855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5B5569-9ECA-4311-A86B-413241116197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00B5CF3-FFAF-4FFB-B45E-30D8890EA867}"/>
              </a:ext>
            </a:extLst>
          </p:cNvPr>
          <p:cNvGrpSpPr/>
          <p:nvPr/>
        </p:nvGrpSpPr>
        <p:grpSpPr>
          <a:xfrm>
            <a:off x="541761" y="1774651"/>
            <a:ext cx="9080131" cy="2698110"/>
            <a:chOff x="461630" y="2692270"/>
            <a:chExt cx="9080131" cy="269811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545261D-0195-4CA5-B45B-A7E133BE4F8D}"/>
                </a:ext>
              </a:extLst>
            </p:cNvPr>
            <p:cNvGrpSpPr/>
            <p:nvPr/>
          </p:nvGrpSpPr>
          <p:grpSpPr>
            <a:xfrm>
              <a:off x="5416789" y="3578936"/>
              <a:ext cx="4124972" cy="1811444"/>
              <a:chOff x="5416789" y="3578936"/>
              <a:chExt cx="4124972" cy="1811444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B473614-277F-41D5-AD6E-E75762B400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416789" y="3578936"/>
                <a:ext cx="4124972" cy="1811444"/>
              </a:xfrm>
              <a:prstGeom prst="rect">
                <a:avLst/>
              </a:prstGeom>
            </p:spPr>
          </p:pic>
          <p:sp>
            <p:nvSpPr>
              <p:cNvPr id="11" name="Text Box 41">
                <a:extLst>
                  <a:ext uri="{FF2B5EF4-FFF2-40B4-BE49-F238E27FC236}">
                    <a16:creationId xmlns:a16="http://schemas.microsoft.com/office/drawing/2014/main" id="{CD731AE5-5C9B-40BF-A289-6118A82EE0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12749" y="4590703"/>
                <a:ext cx="344488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dirty="0"/>
                  <a:t>G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B29EE6B-65D9-4325-8C07-B42F5558F8AA}"/>
                  </a:ext>
                </a:extLst>
              </p:cNvPr>
              <p:cNvSpPr/>
              <p:nvPr/>
            </p:nvSpPr>
            <p:spPr>
              <a:xfrm>
                <a:off x="7723635" y="4528202"/>
                <a:ext cx="73387" cy="7338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4F9D32A-7D83-4540-B785-BA62E9448802}"/>
                  </a:ext>
                </a:extLst>
              </p:cNvPr>
              <p:cNvCxnSpPr/>
              <p:nvPr/>
            </p:nvCxnSpPr>
            <p:spPr>
              <a:xfrm>
                <a:off x="7315202" y="4313373"/>
                <a:ext cx="396000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D679A91E-943D-46ED-8E1C-6209F5CD8F55}"/>
                  </a:ext>
                </a:extLst>
              </p:cNvPr>
              <p:cNvCxnSpPr/>
              <p:nvPr/>
            </p:nvCxnSpPr>
            <p:spPr>
              <a:xfrm flipH="1">
                <a:off x="6513653" y="4301172"/>
                <a:ext cx="420547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202224E-9F5D-45C6-BFC8-466BDD65C662}"/>
                  </a:ext>
                </a:extLst>
              </p:cNvPr>
              <p:cNvCxnSpPr/>
              <p:nvPr/>
            </p:nvCxnSpPr>
            <p:spPr>
              <a:xfrm>
                <a:off x="7763330" y="4219068"/>
                <a:ext cx="0" cy="2982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 Box 41">
                <a:extLst>
                  <a:ext uri="{FF2B5EF4-FFF2-40B4-BE49-F238E27FC236}">
                    <a16:creationId xmlns:a16="http://schemas.microsoft.com/office/drawing/2014/main" id="{F0E3423D-A333-43CB-8696-91D278EE5B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2620" y="4368192"/>
                <a:ext cx="344488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dirty="0"/>
                  <a:t>O</a:t>
                </a:r>
              </a:p>
            </p:txBody>
          </p:sp>
          <p:sp>
            <p:nvSpPr>
              <p:cNvPr id="17" name="Text Box 41">
                <a:extLst>
                  <a:ext uri="{FF2B5EF4-FFF2-40B4-BE49-F238E27FC236}">
                    <a16:creationId xmlns:a16="http://schemas.microsoft.com/office/drawing/2014/main" id="{07C3B8DD-ECA2-42DD-B192-480473E01E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81895" y="4115326"/>
                <a:ext cx="56393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i="1" dirty="0"/>
                  <a:t>L</a:t>
                </a:r>
                <a:r>
                  <a:rPr lang="en-US" altLang="en-US" sz="1800" dirty="0"/>
                  <a:t>/2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CB1AC98-787C-4401-AEAA-707A18AC67AC}"/>
                    </a:ext>
                  </a:extLst>
                </p:cNvPr>
                <p:cNvSpPr/>
                <p:nvPr/>
              </p:nvSpPr>
              <p:spPr>
                <a:xfrm>
                  <a:off x="461630" y="2692270"/>
                  <a:ext cx="5532668" cy="5269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Given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SG" sz="2000" dirty="0"/>
                    <a:t> (Table in previous slide), </a:t>
                  </a:r>
                  <a:r>
                    <a:rPr lang="en-SG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find</a:t>
                  </a:r>
                  <a:r>
                    <a:rPr lang="en-SG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a14:m>
                  <a:endParaRPr lang="en-SG" sz="20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CB1AC98-787C-4401-AEAA-707A18AC67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30" y="2692270"/>
                  <a:ext cx="5532668" cy="526939"/>
                </a:xfrm>
                <a:prstGeom prst="rect">
                  <a:avLst/>
                </a:prstGeom>
                <a:blipFill>
                  <a:blip r:embed="rId4"/>
                  <a:stretch>
                    <a:fillRect l="-1213" b="-804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6721AC0D-FEE9-4B7E-8C35-194C86684C7F}"/>
              </a:ext>
            </a:extLst>
          </p:cNvPr>
          <p:cNvSpPr/>
          <p:nvPr/>
        </p:nvSpPr>
        <p:spPr>
          <a:xfrm>
            <a:off x="650122" y="2523772"/>
            <a:ext cx="41652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using integration in </a:t>
            </a:r>
            <a:r>
              <a:rPr lang="en-SG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4</a:t>
            </a: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apply parallel-axis theorem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2A157D8-009D-45D4-924C-54C4535548C3}"/>
                  </a:ext>
                </a:extLst>
              </p:cNvPr>
              <p:cNvSpPr txBox="1"/>
              <p:nvPr/>
            </p:nvSpPr>
            <p:spPr>
              <a:xfrm>
                <a:off x="775721" y="3799005"/>
                <a:ext cx="622863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2A157D8-009D-45D4-924C-54C453554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21" y="3799005"/>
                <a:ext cx="622863" cy="5167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21E9F3C-11EE-4CFC-86BA-C7C13C23C75D}"/>
                  </a:ext>
                </a:extLst>
              </p:cNvPr>
              <p:cNvSpPr txBox="1"/>
              <p:nvPr/>
            </p:nvSpPr>
            <p:spPr>
              <a:xfrm>
                <a:off x="674694" y="4295705"/>
                <a:ext cx="4358437" cy="579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21E9F3C-11EE-4CFC-86BA-C7C13C23C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94" y="4295705"/>
                <a:ext cx="4358437" cy="5791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D0FCBB-0152-4B25-8A32-B914F9D1742A}"/>
              </a:ext>
            </a:extLst>
          </p:cNvPr>
          <p:cNvCxnSpPr/>
          <p:nvPr/>
        </p:nvCxnSpPr>
        <p:spPr>
          <a:xfrm>
            <a:off x="541761" y="750746"/>
            <a:ext cx="90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http://www.nus.edu.sg/identity/images/identity/logo/fullcolorlogo.jpg">
            <a:extLst>
              <a:ext uri="{FF2B5EF4-FFF2-40B4-BE49-F238E27FC236}">
                <a16:creationId xmlns:a16="http://schemas.microsoft.com/office/drawing/2014/main" id="{FFF02245-BD0F-47D8-B7AB-525D86EAE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882" y="5501"/>
            <a:ext cx="1740117" cy="84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711690E-4EF3-467F-BEAA-C6EC75047B9A}"/>
              </a:ext>
            </a:extLst>
          </p:cNvPr>
          <p:cNvSpPr txBox="1"/>
          <p:nvPr/>
        </p:nvSpPr>
        <p:spPr>
          <a:xfrm>
            <a:off x="-190500" y="-219601"/>
            <a:ext cx="5476473" cy="867106"/>
          </a:xfrm>
          <a:prstGeom prst="rect">
            <a:avLst/>
          </a:prstGeom>
          <a:noFill/>
        </p:spPr>
        <p:txBody>
          <a:bodyPr wrap="square" lIns="720000" tIns="360000" rIns="180000" bIns="72000" rtlCol="0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SG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5</a:t>
            </a:r>
          </a:p>
        </p:txBody>
      </p:sp>
    </p:spTree>
    <p:extLst>
      <p:ext uri="{BB962C8B-B14F-4D97-AF65-F5344CB8AC3E}">
        <p14:creationId xmlns:p14="http://schemas.microsoft.com/office/powerpoint/2010/main" val="131388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541761" y="893621"/>
            <a:ext cx="90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http://www.nus.edu.sg/identity/images/identity/logo/fullcolor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882" y="5501"/>
            <a:ext cx="1740117" cy="84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0" y="-93278"/>
            <a:ext cx="5476473" cy="867106"/>
          </a:xfrm>
          <a:prstGeom prst="rect">
            <a:avLst/>
          </a:prstGeom>
          <a:noFill/>
        </p:spPr>
        <p:txBody>
          <a:bodyPr wrap="square" lIns="720000" tIns="360000" rIns="180000" bIns="72000" rtlCol="0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SG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219106-63F3-425A-97C3-EC4634BC7ADF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2248" t="6799"/>
          <a:stretch/>
        </p:blipFill>
        <p:spPr>
          <a:xfrm>
            <a:off x="3057524" y="1177548"/>
            <a:ext cx="3468375" cy="25268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3316" y="4227864"/>
            <a:ext cx="8656890" cy="103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77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ED9F30-90F7-4B9F-9D68-86EA17E20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15" y="931729"/>
            <a:ext cx="9133491" cy="4785382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541761" y="893621"/>
            <a:ext cx="90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http://www.nus.edu.sg/identity/images/identity/logo/fullcolor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882" y="5501"/>
            <a:ext cx="1740117" cy="84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0" y="-93278"/>
            <a:ext cx="5476473" cy="867106"/>
          </a:xfrm>
          <a:prstGeom prst="rect">
            <a:avLst/>
          </a:prstGeom>
          <a:noFill/>
        </p:spPr>
        <p:txBody>
          <a:bodyPr wrap="square" lIns="720000" tIns="360000" rIns="180000" bIns="72000" rtlCol="0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SG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6 (solution)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219106-63F3-425A-97C3-EC4634BC7ADF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19182" y="3723629"/>
            <a:ext cx="2777977" cy="338554"/>
          </a:xfrm>
          <a:prstGeom prst="rect">
            <a:avLst/>
          </a:prstGeom>
          <a:solidFill>
            <a:srgbClr val="F4F2E5"/>
          </a:solidFill>
        </p:spPr>
        <p:txBody>
          <a:bodyPr wrap="square" rtlCol="0">
            <a:spAutoFit/>
          </a:bodyPr>
          <a:lstStyle/>
          <a:p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formulae given in </a:t>
            </a:r>
            <a:r>
              <a:rPr lang="en-SG" sz="1600">
                <a:latin typeface="Times New Roman" panose="02020603050405020304" pitchFamily="18" charset="0"/>
                <a:cs typeface="Times New Roman" panose="02020603050405020304" pitchFamily="18" charset="0"/>
              </a:rPr>
              <a:t>slide 19,</a:t>
            </a:r>
            <a:endParaRPr lang="en-S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ABECB2-7C10-48E7-AB3A-089D64DC851D}"/>
              </a:ext>
            </a:extLst>
          </p:cNvPr>
          <p:cNvSpPr/>
          <p:nvPr/>
        </p:nvSpPr>
        <p:spPr>
          <a:xfrm>
            <a:off x="3728545" y="4272455"/>
            <a:ext cx="5813216" cy="1444656"/>
          </a:xfrm>
          <a:prstGeom prst="rect">
            <a:avLst/>
          </a:prstGeom>
          <a:solidFill>
            <a:srgbClr val="F4F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E93CB-4CDE-4541-8D21-44774624950D}"/>
              </a:ext>
            </a:extLst>
          </p:cNvPr>
          <p:cNvSpPr txBox="1"/>
          <p:nvPr/>
        </p:nvSpPr>
        <p:spPr>
          <a:xfrm>
            <a:off x="3813106" y="4994783"/>
            <a:ext cx="398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FF0000"/>
                </a:solidFill>
              </a:rPr>
              <a:t>Note</a:t>
            </a:r>
            <a:r>
              <a:rPr lang="en-US" sz="1600" dirty="0">
                <a:solidFill>
                  <a:srgbClr val="FF0000"/>
                </a:solidFill>
              </a:rPr>
              <a:t>: </a:t>
            </a:r>
            <a:r>
              <a:rPr lang="en-US" sz="1600" dirty="0"/>
              <a:t>all parts use the same coordinates.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50331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FE9686F-BC53-4E6C-A317-E20D58AEECCC}"/>
              </a:ext>
            </a:extLst>
          </p:cNvPr>
          <p:cNvSpPr/>
          <p:nvPr/>
        </p:nvSpPr>
        <p:spPr>
          <a:xfrm>
            <a:off x="8995757" y="2717191"/>
            <a:ext cx="369099" cy="1150496"/>
          </a:xfrm>
          <a:prstGeom prst="rect">
            <a:avLst/>
          </a:prstGeom>
          <a:solidFill>
            <a:srgbClr val="F4F2E5"/>
          </a:solidFill>
          <a:ln>
            <a:solidFill>
              <a:srgbClr val="F4F2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7" name="Straight Connector 26"/>
          <p:cNvCxnSpPr/>
          <p:nvPr/>
        </p:nvCxnSpPr>
        <p:spPr>
          <a:xfrm>
            <a:off x="541761" y="893621"/>
            <a:ext cx="90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http://www.nus.edu.sg/identity/images/identity/logo/fullcolor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882" y="5501"/>
            <a:ext cx="1740117" cy="84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0" y="-93278"/>
            <a:ext cx="5476473" cy="867106"/>
          </a:xfrm>
          <a:prstGeom prst="rect">
            <a:avLst/>
          </a:prstGeom>
          <a:noFill/>
        </p:spPr>
        <p:txBody>
          <a:bodyPr wrap="square" lIns="720000" tIns="360000" rIns="180000" bIns="72000" rtlCol="0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SG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6 (solution)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219106-63F3-425A-97C3-EC4634BC7ADF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196" t="4668" r="2272" b="2974"/>
          <a:stretch/>
        </p:blipFill>
        <p:spPr>
          <a:xfrm>
            <a:off x="1136432" y="1171714"/>
            <a:ext cx="2770667" cy="39328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02AA32-B544-4FEF-9643-5B1330CF96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9737"/>
          <a:stretch/>
        </p:blipFill>
        <p:spPr>
          <a:xfrm>
            <a:off x="4183135" y="2721886"/>
            <a:ext cx="4852805" cy="8749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1A0FF9-F24A-4AE5-97E5-64995A0259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1887"/>
          <a:stretch/>
        </p:blipFill>
        <p:spPr>
          <a:xfrm>
            <a:off x="4180407" y="5436654"/>
            <a:ext cx="4852805" cy="8128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E2F2AD-3D90-4E3E-BC22-E89CF7D665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081" b="30477"/>
          <a:stretch/>
        </p:blipFill>
        <p:spPr>
          <a:xfrm>
            <a:off x="4183135" y="4065909"/>
            <a:ext cx="4852805" cy="116927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301C590-97C3-4179-8954-B08D77DC80B3}"/>
              </a:ext>
            </a:extLst>
          </p:cNvPr>
          <p:cNvGrpSpPr/>
          <p:nvPr/>
        </p:nvGrpSpPr>
        <p:grpSpPr>
          <a:xfrm>
            <a:off x="4183135" y="1276429"/>
            <a:ext cx="4852805" cy="1272870"/>
            <a:chOff x="4223317" y="901504"/>
            <a:chExt cx="4852805" cy="127287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543B227-339B-4FFC-AA90-A751926038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35451"/>
            <a:stretch/>
          </p:blipFill>
          <p:spPr>
            <a:xfrm>
              <a:off x="4223317" y="917489"/>
              <a:ext cx="4852805" cy="125688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60C99B-725B-4283-9293-413B32AFABF0}"/>
                </a:ext>
              </a:extLst>
            </p:cNvPr>
            <p:cNvSpPr txBox="1"/>
            <p:nvPr/>
          </p:nvSpPr>
          <p:spPr>
            <a:xfrm>
              <a:off x="6179656" y="901504"/>
              <a:ext cx="662579" cy="276999"/>
            </a:xfrm>
            <a:prstGeom prst="rect">
              <a:avLst/>
            </a:prstGeom>
            <a:solidFill>
              <a:srgbClr val="F4F2E5"/>
            </a:solidFill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slide 18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CC6567-59D9-4320-B648-C05D542A58A1}"/>
                </a:ext>
              </a:extLst>
            </p:cNvPr>
            <p:cNvSpPr/>
            <p:nvPr/>
          </p:nvSpPr>
          <p:spPr>
            <a:xfrm>
              <a:off x="5783179" y="917489"/>
              <a:ext cx="3252761" cy="251013"/>
            </a:xfrm>
            <a:prstGeom prst="rect">
              <a:avLst/>
            </a:prstGeom>
            <a:solidFill>
              <a:srgbClr val="F4F2E5"/>
            </a:solidFill>
            <a:ln>
              <a:solidFill>
                <a:srgbClr val="F4F2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000D8F-DE5D-43F4-B842-68584A112904}"/>
                </a:ext>
              </a:extLst>
            </p:cNvPr>
            <p:cNvSpPr/>
            <p:nvPr/>
          </p:nvSpPr>
          <p:spPr>
            <a:xfrm>
              <a:off x="4355090" y="1108388"/>
              <a:ext cx="4548278" cy="251013"/>
            </a:xfrm>
            <a:prstGeom prst="rect">
              <a:avLst/>
            </a:prstGeom>
            <a:solidFill>
              <a:srgbClr val="F4F2E5"/>
            </a:solidFill>
            <a:ln>
              <a:solidFill>
                <a:srgbClr val="F4F2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13F9CA-2E09-45D7-A2DF-9E45560F0635}"/>
                </a:ext>
              </a:extLst>
            </p:cNvPr>
            <p:cNvSpPr txBox="1"/>
            <p:nvPr/>
          </p:nvSpPr>
          <p:spPr>
            <a:xfrm>
              <a:off x="5654531" y="917489"/>
              <a:ext cx="33210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the Table in slide 19, we observe that a semicircular plate of mass </a:t>
              </a:r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and radius </a:t>
              </a:r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SG" sz="11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9B5CEA7-5622-4DAA-AD4D-40721F1D5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84931" y="1683934"/>
              <a:ext cx="4305616" cy="408291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3C6CDE6-9688-4205-81C5-CBB1890C5DC0}"/>
                </a:ext>
              </a:extLst>
            </p:cNvPr>
            <p:cNvSpPr/>
            <p:nvPr/>
          </p:nvSpPr>
          <p:spPr>
            <a:xfrm>
              <a:off x="5783179" y="1910877"/>
              <a:ext cx="3050030" cy="251013"/>
            </a:xfrm>
            <a:prstGeom prst="rect">
              <a:avLst/>
            </a:prstGeom>
            <a:solidFill>
              <a:srgbClr val="F4F2E5"/>
            </a:solidFill>
            <a:ln>
              <a:solidFill>
                <a:srgbClr val="F4F2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EEBE88E-779D-4A64-B093-C21E271FBE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4099" t="49278"/>
            <a:stretch/>
          </p:blipFill>
          <p:spPr>
            <a:xfrm>
              <a:off x="4736017" y="1900933"/>
              <a:ext cx="3145215" cy="199313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1CD61E6-B2E6-4F85-8388-C4B2F7F1B890}"/>
              </a:ext>
            </a:extLst>
          </p:cNvPr>
          <p:cNvSpPr/>
          <p:nvPr/>
        </p:nvSpPr>
        <p:spPr>
          <a:xfrm>
            <a:off x="4182472" y="3156728"/>
            <a:ext cx="4844006" cy="716394"/>
          </a:xfrm>
          <a:prstGeom prst="rect">
            <a:avLst/>
          </a:prstGeom>
          <a:solidFill>
            <a:srgbClr val="F4F2E5"/>
          </a:solidFill>
          <a:ln>
            <a:solidFill>
              <a:srgbClr val="F4F2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6439C1-6ABB-4F81-A248-2F8744468759}"/>
                  </a:ext>
                </a:extLst>
              </p:cNvPr>
              <p:cNvSpPr txBox="1"/>
              <p:nvPr/>
            </p:nvSpPr>
            <p:spPr>
              <a:xfrm>
                <a:off x="4186529" y="3152467"/>
                <a:ext cx="1561518" cy="468526"/>
              </a:xfrm>
              <a:prstGeom prst="rect">
                <a:avLst/>
              </a:prstGeom>
              <a:solidFill>
                <a:srgbClr val="F4F2E5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1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sSub>
                        <m:sSubPr>
                          <m:ctrlPr>
                            <a:rPr lang="en-SG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SG" sz="1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sz="1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6439C1-6ABB-4F81-A248-2F8744468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529" y="3152467"/>
                <a:ext cx="1561518" cy="4685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1319847D-C795-4BF1-87BC-336309962E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0568" y="3316982"/>
            <a:ext cx="3734289" cy="19280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113DA35-D5D4-43E2-8B38-4404D34B6A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44749" y="3590055"/>
            <a:ext cx="4369027" cy="21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45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559D-ADD6-4A01-A174-658394B2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0714" y="2443655"/>
            <a:ext cx="2886403" cy="1371600"/>
          </a:xfrm>
        </p:spPr>
        <p:txBody>
          <a:bodyPr/>
          <a:lstStyle/>
          <a:p>
            <a:r>
              <a:rPr lang="en-US" dirty="0"/>
              <a:t>The END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CA8D1-389E-44DD-A38F-6EEFA4FB32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219106-63F3-425A-97C3-EC4634BC7ADF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37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541761" y="750746"/>
            <a:ext cx="90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 descr="http://www.nus.edu.sg/identity/images/identity/logo/fullcolor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882" y="5501"/>
            <a:ext cx="1740117" cy="84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-151108" y="-175914"/>
            <a:ext cx="7493129" cy="867106"/>
          </a:xfrm>
          <a:prstGeom prst="rect">
            <a:avLst/>
          </a:prstGeom>
          <a:noFill/>
        </p:spPr>
        <p:txBody>
          <a:bodyPr wrap="square" lIns="720000" tIns="360000" rIns="180000" bIns="72000" rtlCol="0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SG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mass centre and CG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8668-276B-45C1-A181-AEB78CCD96EB}" type="slidenum">
              <a:rPr lang="en-SG" smtClean="0"/>
              <a:t>3</a:t>
            </a:fld>
            <a:endParaRPr lang="en-SG" dirty="0"/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541761" y="837222"/>
            <a:ext cx="878989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7013" indent="-227013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 dirty="0">
                <a:latin typeface="+mn-lt"/>
              </a:rPr>
              <a:t>The earth exerts a gravitational force on each of the particles forming a body.  These forces can be replace by a single equivalent force equal to the weight of the body and applied at the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mass </a:t>
            </a:r>
            <a:r>
              <a:rPr lang="en-US" altLang="en-US" sz="2400" dirty="0" err="1">
                <a:solidFill>
                  <a:srgbClr val="FF0000"/>
                </a:solidFill>
                <a:latin typeface="+mn-lt"/>
              </a:rPr>
              <a:t>centre</a:t>
            </a:r>
            <a:r>
              <a:rPr lang="en-US" altLang="en-US" sz="2400" dirty="0">
                <a:latin typeface="+mn-lt"/>
              </a:rPr>
              <a:t> for the body, which is called </a:t>
            </a:r>
            <a:r>
              <a:rPr lang="en-US" altLang="en-US" sz="2400" i="1" dirty="0" err="1">
                <a:solidFill>
                  <a:srgbClr val="FF0000"/>
                </a:solidFill>
                <a:latin typeface="+mn-lt"/>
              </a:rPr>
              <a:t>centre</a:t>
            </a:r>
            <a:r>
              <a:rPr lang="en-US" altLang="en-US" sz="2400" i="1" dirty="0">
                <a:solidFill>
                  <a:srgbClr val="FF0000"/>
                </a:solidFill>
                <a:latin typeface="+mn-lt"/>
              </a:rPr>
              <a:t> of gravity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 (CG) </a:t>
            </a:r>
            <a:r>
              <a:rPr lang="en-US" altLang="en-US" sz="2400" dirty="0">
                <a:latin typeface="+mn-lt"/>
              </a:rPr>
              <a:t>because of a uniform gravitational field on earth.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94161" y="3298590"/>
            <a:ext cx="5844870" cy="1453044"/>
            <a:chOff x="818031" y="2821428"/>
            <a:chExt cx="5844870" cy="1453044"/>
          </a:xfrm>
        </p:grpSpPr>
        <p:grpSp>
          <p:nvGrpSpPr>
            <p:cNvPr id="8" name="Group 7"/>
            <p:cNvGrpSpPr/>
            <p:nvPr/>
          </p:nvGrpSpPr>
          <p:grpSpPr>
            <a:xfrm>
              <a:off x="818031" y="2821428"/>
              <a:ext cx="5844870" cy="1453044"/>
              <a:chOff x="628846" y="4374962"/>
              <a:chExt cx="5844870" cy="1453044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628846" y="4374962"/>
                <a:ext cx="5844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u="sng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 notation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overline to represent CG</a:t>
                </a:r>
                <a:endParaRPr lang="en-SG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718457" y="5201174"/>
                    <a:ext cx="74789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457" y="5201174"/>
                    <a:ext cx="747897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279" r="-82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689016" y="5551007"/>
                    <a:ext cx="76713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9016" y="5551007"/>
                    <a:ext cx="767133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968" r="-2381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309767" y="5243595"/>
                    <a:ext cx="115749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9767" y="5243595"/>
                    <a:ext cx="1157496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632" t="-2174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4309767" y="5527161"/>
                    <a:ext cx="110620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9767" y="5527161"/>
                    <a:ext cx="1106200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762" t="-4444" r="-1657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647390" y="4753030"/>
                <a:ext cx="99578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as,</a:t>
                </a:r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717754" y="5251285"/>
                    <a:ext cx="6519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7754" y="5251285"/>
                    <a:ext cx="651909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411" t="-4348" r="-935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5944117" y="5251285"/>
                    <a:ext cx="48571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⋯⋯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4117" y="5251285"/>
                    <a:ext cx="485710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500" r="-3750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936743" y="3973626"/>
                  <a:ext cx="7384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743" y="3973626"/>
                  <a:ext cx="73847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7438" r="-2479" b="-23913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8930" y="4981626"/>
                <a:ext cx="56019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S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coordinates </a:t>
                </a:r>
                <a:r>
                  <a:rPr lang="en-SG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S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SG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en-S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CG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S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S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respectively.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</m:oMath>
                </a14:m>
                <a:r>
                  <a:rPr lang="en-S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linear acceleration of the point CG.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30" y="4981626"/>
                <a:ext cx="5601983" cy="646331"/>
              </a:xfrm>
              <a:prstGeom prst="rect">
                <a:avLst/>
              </a:prstGeom>
              <a:blipFill>
                <a:blip r:embed="rId11"/>
                <a:stretch>
                  <a:fillRect l="-979" t="-4717" r="-109" b="-1320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17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541761" y="730337"/>
            <a:ext cx="90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http://www.nus.edu.sg/identity/images/identity/logo/fullcolor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882" y="5501"/>
            <a:ext cx="1740117" cy="84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-202019" y="-145673"/>
            <a:ext cx="6701117" cy="867106"/>
          </a:xfrm>
          <a:prstGeom prst="rect">
            <a:avLst/>
          </a:prstGeom>
          <a:noFill/>
        </p:spPr>
        <p:txBody>
          <a:bodyPr wrap="square" lIns="720000" tIns="360000" rIns="180000" bIns="72000" rtlCol="0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SG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Centre of Gravity of a </a:t>
            </a:r>
            <a:r>
              <a:rPr lang="en-SG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219106-63F3-425A-97C3-EC4634BC7ADF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739808" y="1539473"/>
            <a:ext cx="7304314" cy="4126487"/>
            <a:chOff x="739809" y="1451280"/>
            <a:chExt cx="7304314" cy="4126487"/>
          </a:xfrm>
        </p:grpSpPr>
        <p:grpSp>
          <p:nvGrpSpPr>
            <p:cNvPr id="18" name="Group 17"/>
            <p:cNvGrpSpPr/>
            <p:nvPr/>
          </p:nvGrpSpPr>
          <p:grpSpPr>
            <a:xfrm>
              <a:off x="739809" y="1451280"/>
              <a:ext cx="7304314" cy="4126487"/>
              <a:chOff x="739809" y="1451280"/>
              <a:chExt cx="7304314" cy="4126487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739809" y="1451280"/>
                <a:ext cx="7304314" cy="4045316"/>
                <a:chOff x="152400" y="1778541"/>
                <a:chExt cx="6275402" cy="3468600"/>
              </a:xfrm>
            </p:grpSpPr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2400" y="1778541"/>
                  <a:ext cx="6275402" cy="3464869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4" name="Object 3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318202610"/>
                        </p:ext>
                      </p:extLst>
                    </p:nvPr>
                  </p:nvGraphicFramePr>
                  <p:xfrm>
                    <a:off x="4150179" y="4609420"/>
                    <a:ext cx="800100" cy="2921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026" name="公式" r:id="rId5" imgW="799920" imgH="291960" progId="Equation.3">
                            <p:embed/>
                          </p:oleObj>
                        </mc:Choice>
                        <mc:Fallback>
                          <p:oleObj name="公式" r:id="rId5" imgW="799920" imgH="291960" progId="Equation.3">
                            <p:embed/>
                            <p:pic>
                              <p:nvPicPr>
                                <p:cNvPr id="4" name="Object 3"/>
                                <p:cNvPicPr/>
                                <p:nvPr/>
                              </p:nvPicPr>
                              <p:blipFill>
                                <a:blip r:embed="rId6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150179" y="4609420"/>
                                  <a:ext cx="800100" cy="2921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4" name="Object 3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318202610"/>
                        </p:ext>
                      </p:extLst>
                    </p:nvPr>
                  </p:nvGraphicFramePr>
                  <p:xfrm>
                    <a:off x="4150179" y="4609420"/>
                    <a:ext cx="800100" cy="2921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36938" name="公式" r:id="rId8" imgW="799920" imgH="291960" progId="Equation.3">
                            <p:embed/>
                          </p:oleObj>
                        </mc:Choice>
                        <mc:Fallback>
                          <p:oleObj name="公式" r:id="rId8" imgW="799920" imgH="291960" progId="Equation.3">
                            <p:embed/>
                            <p:pic>
                              <p:nvPicPr>
                                <p:cNvPr id="0" name=""/>
                                <p:cNvPicPr/>
                                <p:nvPr/>
                              </p:nvPicPr>
                              <p:blipFill>
                                <a:blip r:embed="rId9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150179" y="4609420"/>
                                  <a:ext cx="800100" cy="2921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5" name="Object 4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953573879"/>
                        </p:ext>
                      </p:extLst>
                    </p:nvPr>
                  </p:nvGraphicFramePr>
                  <p:xfrm>
                    <a:off x="4143375" y="4955041"/>
                    <a:ext cx="812800" cy="2921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027" name="公式" r:id="rId10" imgW="812520" imgH="291960" progId="Equation.3">
                            <p:embed/>
                          </p:oleObj>
                        </mc:Choice>
                        <mc:Fallback>
                          <p:oleObj name="公式" r:id="rId10" imgW="812520" imgH="291960" progId="Equation.3">
                            <p:embed/>
                            <p:pic>
                              <p:nvPicPr>
                                <p:cNvPr id="5" name="Object 4"/>
                                <p:cNvPicPr/>
                                <p:nvPr/>
                              </p:nvPicPr>
                              <p:blipFill>
                                <a:blip r:embed="rId11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143375" y="4955041"/>
                                  <a:ext cx="812800" cy="2921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5" name="Object 4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953573879"/>
                        </p:ext>
                      </p:extLst>
                    </p:nvPr>
                  </p:nvGraphicFramePr>
                  <p:xfrm>
                    <a:off x="4143375" y="4955041"/>
                    <a:ext cx="812800" cy="2921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36939" name="公式" r:id="rId12" imgW="812520" imgH="291960" progId="Equation.3">
                            <p:embed/>
                          </p:oleObj>
                        </mc:Choice>
                        <mc:Fallback>
                          <p:oleObj name="公式" r:id="rId12" imgW="812520" imgH="291960" progId="Equation.3">
                            <p:embed/>
                            <p:pic>
                              <p:nvPicPr>
                                <p:cNvPr id="0" name=""/>
                                <p:cNvPicPr/>
                                <p:nvPr/>
                              </p:nvPicPr>
                              <p:blipFill>
                                <a:blip r:embed="rId13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143375" y="4955041"/>
                                  <a:ext cx="812800" cy="2921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/>
                  <p:cNvSpPr/>
                  <p:nvPr/>
                </p:nvSpPr>
                <p:spPr>
                  <a:xfrm>
                    <a:off x="4547991" y="4908844"/>
                    <a:ext cx="310726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SG" sz="1200" dirty="0"/>
                  </a:p>
                </p:txBody>
              </p:sp>
            </mc:Choice>
            <mc:Fallback xmlns="">
              <p:sp>
                <p:nvSpPr>
                  <p:cNvPr id="17" name="Rectangle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7991" y="4908844"/>
                    <a:ext cx="310726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4775608" y="4897997"/>
                    <a:ext cx="310726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SG" sz="1200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5608" y="4897997"/>
                    <a:ext cx="310726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5167469" y="4886476"/>
                    <a:ext cx="310726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SG" sz="1200" dirty="0"/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67469" y="4886476"/>
                    <a:ext cx="310726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4775605" y="5300768"/>
                    <a:ext cx="310726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SG" sz="1200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5605" y="5300768"/>
                    <a:ext cx="310726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/>
                  <p:cNvSpPr/>
                  <p:nvPr/>
                </p:nvSpPr>
                <p:spPr>
                  <a:xfrm>
                    <a:off x="5167466" y="5289247"/>
                    <a:ext cx="310726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SG" sz="1200" dirty="0"/>
                  </a:p>
                </p:txBody>
              </p:sp>
            </mc:Choice>
            <mc:Fallback xmlns="">
              <p:sp>
                <p:nvSpPr>
                  <p:cNvPr id="25" name="Rectangle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67466" y="5289247"/>
                    <a:ext cx="310726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6066985" y="3244002"/>
                  <a:ext cx="31072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oMath>
                    </m:oMathPara>
                  </a14:m>
                  <a:endParaRPr lang="en-SG" sz="12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6985" y="3244002"/>
                  <a:ext cx="310726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6020482" y="3570408"/>
                  <a:ext cx="31072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oMath>
                    </m:oMathPara>
                  </a14:m>
                  <a:endParaRPr lang="en-SG" sz="1200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0482" y="3570408"/>
                  <a:ext cx="310726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6188373" y="2045939"/>
                  <a:ext cx="31072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oMath>
                    </m:oMathPara>
                  </a14:m>
                  <a:endParaRPr lang="en-SG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8373" y="2045939"/>
                  <a:ext cx="310726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TextBox 5"/>
          <p:cNvSpPr txBox="1"/>
          <p:nvPr/>
        </p:nvSpPr>
        <p:spPr>
          <a:xfrm>
            <a:off x="1452605" y="4783901"/>
            <a:ext cx="1763111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Moment about 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endParaRPr lang="en-SG" sz="1050" dirty="0"/>
          </a:p>
          <a:p>
            <a:r>
              <a:rPr lang="en-SG" dirty="0"/>
              <a:t>Moment about 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766141" y="1273211"/>
                <a:ext cx="3629319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SG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divide the plate into </a:t>
                </a:r>
                <a:r>
                  <a:rPr lang="en-SG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SG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small elements with weight </a:t>
                </a:r>
                <a14:m>
                  <m:oMath xmlns:m="http://schemas.openxmlformats.org/officeDocument/2006/math">
                    <m:r>
                      <a:rPr lang="en-SG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sSub>
                      <m:sSubPr>
                        <m:ctrlPr>
                          <a:rPr lang="en-SG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SG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141" y="1273211"/>
                <a:ext cx="3629319" cy="707886"/>
              </a:xfrm>
              <a:prstGeom prst="rect">
                <a:avLst/>
              </a:prstGeom>
              <a:blipFill>
                <a:blip r:embed="rId18"/>
                <a:stretch>
                  <a:fillRect l="-1849" t="-5172" b="-1465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892280" y="4767768"/>
            <a:ext cx="2570585" cy="949572"/>
          </a:xfrm>
          <a:prstGeom prst="rect">
            <a:avLst/>
          </a:prstGeom>
          <a:solidFill>
            <a:srgbClr val="FFFF00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4017644" y="5854242"/>
            <a:ext cx="248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Formulas for locating CG</a:t>
            </a:r>
          </a:p>
        </p:txBody>
      </p:sp>
    </p:spTree>
    <p:extLst>
      <p:ext uri="{BB962C8B-B14F-4D97-AF65-F5344CB8AC3E}">
        <p14:creationId xmlns:p14="http://schemas.microsoft.com/office/powerpoint/2010/main" val="62188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0836F-3F0A-438A-9FF9-8B5C07EA9C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219106-63F3-425A-97C3-EC4634BC7AD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4B5DE9-ED2F-46F1-B476-E3A53EEC8646}"/>
              </a:ext>
            </a:extLst>
          </p:cNvPr>
          <p:cNvSpPr/>
          <p:nvPr/>
        </p:nvSpPr>
        <p:spPr>
          <a:xfrm>
            <a:off x="451660" y="614965"/>
            <a:ext cx="4953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spcAft>
                <a:spcPts val="0"/>
              </a:spcAft>
            </a:pPr>
            <a:r>
              <a:rPr lang="en-GB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QUESTION 2</a:t>
            </a:r>
            <a:endParaRPr lang="en-S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spcAft>
                <a:spcPts val="0"/>
              </a:spcAft>
            </a:pPr>
            <a:r>
              <a:rPr lang="en-GB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S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S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right-angle object </a:t>
            </a:r>
            <a:r>
              <a:rPr lang="en-SG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ABC </a:t>
            </a:r>
            <a:r>
              <a:rPr lang="en-S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of two slender rods welded together at point </a:t>
            </a:r>
            <a:r>
              <a:rPr lang="en-SG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S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Rod </a:t>
            </a:r>
            <a:r>
              <a:rPr lang="en-SG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AB</a:t>
            </a:r>
            <a:r>
              <a:rPr lang="en-S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has a mass of 1 </a:t>
            </a:r>
            <a:r>
              <a:rPr lang="en-SG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kg</a:t>
            </a:r>
            <a:r>
              <a:rPr lang="en-S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and bar </a:t>
            </a:r>
            <a:r>
              <a:rPr lang="en-SG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BC </a:t>
            </a:r>
            <a:r>
              <a:rPr lang="en-S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has a mass of 2 </a:t>
            </a:r>
            <a:r>
              <a:rPr lang="en-SG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kg</a:t>
            </a:r>
            <a:r>
              <a:rPr lang="en-S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515F33-4C87-4C72-9E09-AF1E0E93979C}"/>
              </a:ext>
            </a:extLst>
          </p:cNvPr>
          <p:cNvSpPr txBox="1"/>
          <p:nvPr/>
        </p:nvSpPr>
        <p:spPr>
          <a:xfrm>
            <a:off x="465083" y="165535"/>
            <a:ext cx="120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2021 exam</a:t>
            </a: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0882AD-FF2A-45FE-85A5-A418F2328C4A}"/>
              </a:ext>
            </a:extLst>
          </p:cNvPr>
          <p:cNvPicPr/>
          <p:nvPr/>
        </p:nvPicPr>
        <p:blipFill rotWithShape="1">
          <a:blip r:embed="rId2"/>
          <a:srcRect l="17108" t="7990" r="20271" b="14172"/>
          <a:stretch/>
        </p:blipFill>
        <p:spPr>
          <a:xfrm>
            <a:off x="595140" y="3276685"/>
            <a:ext cx="1965325" cy="2749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2A78BC-AB8C-49E5-9A87-DD5F3CD42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996" y="1741749"/>
            <a:ext cx="4033862" cy="89027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8E89C46-4035-476B-9357-DA7C55BD589E}"/>
              </a:ext>
            </a:extLst>
          </p:cNvPr>
          <p:cNvGrpSpPr/>
          <p:nvPr/>
        </p:nvGrpSpPr>
        <p:grpSpPr>
          <a:xfrm>
            <a:off x="2996820" y="2525120"/>
            <a:ext cx="2117844" cy="3524763"/>
            <a:chOff x="4082265" y="3268260"/>
            <a:chExt cx="1500381" cy="2497110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4B2B3A4-D807-4F11-AB0F-AF0AD6FABD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1579" y="3406005"/>
              <a:ext cx="0" cy="2040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A8A17F8-94FA-48C2-906D-4F25C1CBF6BB}"/>
                </a:ext>
              </a:extLst>
            </p:cNvPr>
            <p:cNvCxnSpPr/>
            <p:nvPr/>
          </p:nvCxnSpPr>
          <p:spPr>
            <a:xfrm flipH="1">
              <a:off x="4288221" y="5446986"/>
              <a:ext cx="12454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6226AA5-864A-45D4-9CD9-84DCDC0ACA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3697" y="3718738"/>
              <a:ext cx="0" cy="17282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3EF90B9-67A7-4212-A9D3-8A86AEFF85B8}"/>
                </a:ext>
              </a:extLst>
            </p:cNvPr>
            <p:cNvCxnSpPr>
              <a:cxnSpLocks/>
            </p:cNvCxnSpPr>
            <p:nvPr/>
          </p:nvCxnSpPr>
          <p:spPr>
            <a:xfrm>
              <a:off x="4572273" y="5446984"/>
              <a:ext cx="9771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190513-FDEB-4FDD-90FD-3089AC0F7C96}"/>
                </a:ext>
              </a:extLst>
            </p:cNvPr>
            <p:cNvSpPr txBox="1"/>
            <p:nvPr/>
          </p:nvSpPr>
          <p:spPr>
            <a:xfrm>
              <a:off x="4082265" y="539603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en-SG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C073139-7211-4976-9275-81097E7F9DEA}"/>
                </a:ext>
              </a:extLst>
            </p:cNvPr>
            <p:cNvSpPr txBox="1"/>
            <p:nvPr/>
          </p:nvSpPr>
          <p:spPr>
            <a:xfrm>
              <a:off x="5293784" y="326826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SG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E6872F0-084F-4856-A1A2-53EF42DF75B4}"/>
              </a:ext>
            </a:extLst>
          </p:cNvPr>
          <p:cNvSpPr txBox="1"/>
          <p:nvPr/>
        </p:nvSpPr>
        <p:spPr>
          <a:xfrm>
            <a:off x="552637" y="2186886"/>
            <a:ext cx="134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</a:t>
            </a:r>
            <a:r>
              <a:rPr lang="en-US" dirty="0"/>
              <a:t>: locate CG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7294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41339" y="5446758"/>
            <a:ext cx="2029141" cy="3985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41339" y="4653280"/>
            <a:ext cx="2029141" cy="3985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7" name="Straight Connector 26"/>
          <p:cNvCxnSpPr/>
          <p:nvPr/>
        </p:nvCxnSpPr>
        <p:spPr>
          <a:xfrm>
            <a:off x="541761" y="752106"/>
            <a:ext cx="90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http://www.nus.edu.sg/identity/images/identity/logo/fullcolor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882" y="5501"/>
            <a:ext cx="1740117" cy="84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-288537" y="-196124"/>
            <a:ext cx="7964929" cy="867106"/>
          </a:xfrm>
          <a:prstGeom prst="rect">
            <a:avLst/>
          </a:prstGeom>
          <a:noFill/>
        </p:spPr>
        <p:txBody>
          <a:bodyPr wrap="square" lIns="720000" tIns="360000" rIns="180000" bIns="72000" rtlCol="0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SG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SG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Centroids of an </a:t>
            </a:r>
            <a:r>
              <a:rPr lang="en-SG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</a:t>
            </a:r>
            <a:r>
              <a:rPr lang="en-SG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First Moments of Areas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219106-63F3-425A-97C3-EC4634BC7AD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aphicFrame>
        <p:nvGraphicFramePr>
          <p:cNvPr id="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256457"/>
              </p:ext>
            </p:extLst>
          </p:nvPr>
        </p:nvGraphicFramePr>
        <p:xfrm>
          <a:off x="285750" y="3870325"/>
          <a:ext cx="4598988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公式" r:id="rId5" imgW="3429000" imgH="1676160" progId="Equation.3">
                  <p:embed/>
                </p:oleObj>
              </mc:Choice>
              <mc:Fallback>
                <p:oleObj name="公式" r:id="rId5" imgW="3429000" imgH="1676160" progId="Equation.3">
                  <p:embed/>
                  <p:pic>
                    <p:nvPicPr>
                      <p:cNvPr id="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3870325"/>
                        <a:ext cx="4598988" cy="224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99541" y="1561721"/>
            <a:ext cx="94311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case of a </a:t>
            </a:r>
            <a:r>
              <a:rPr lang="en-S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flat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homogeneous plate of uniform thickness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magnitude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weight of an element of the plate can be expressed as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1" y="2928222"/>
            <a:ext cx="5151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specific weight (weight per unit volume), 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thickness, and </a:t>
            </a:r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area of the element.</a:t>
            </a:r>
            <a:endParaRPr lang="en-SG" dirty="0"/>
          </a:p>
        </p:txBody>
      </p:sp>
      <p:grpSp>
        <p:nvGrpSpPr>
          <p:cNvPr id="13" name="Group 12"/>
          <p:cNvGrpSpPr/>
          <p:nvPr/>
        </p:nvGrpSpPr>
        <p:grpSpPr>
          <a:xfrm>
            <a:off x="541339" y="2387358"/>
            <a:ext cx="3890283" cy="427038"/>
            <a:chOff x="654730" y="1968500"/>
            <a:chExt cx="3890283" cy="427038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3098226"/>
                </p:ext>
              </p:extLst>
            </p:nvPr>
          </p:nvGraphicFramePr>
          <p:xfrm>
            <a:off x="654730" y="1969157"/>
            <a:ext cx="1761899" cy="4259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公式" r:id="rId7" imgW="1155600" imgH="279360" progId="Equation.3">
                    <p:embed/>
                  </p:oleObj>
                </mc:Choice>
                <mc:Fallback>
                  <p:oleObj name="公式" r:id="rId7" imgW="1155600" imgH="279360" progId="Equation.3">
                    <p:embed/>
                    <p:pic>
                      <p:nvPicPr>
                        <p:cNvPr id="8" name="Object 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54730" y="1969157"/>
                          <a:ext cx="1761899" cy="4259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8771489"/>
                </p:ext>
              </p:extLst>
            </p:nvPr>
          </p:nvGraphicFramePr>
          <p:xfrm>
            <a:off x="3130550" y="1968500"/>
            <a:ext cx="1414463" cy="427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公式" r:id="rId9" imgW="927000" imgH="279360" progId="Equation.3">
                    <p:embed/>
                  </p:oleObj>
                </mc:Choice>
                <mc:Fallback>
                  <p:oleObj name="公式" r:id="rId9" imgW="927000" imgH="279360" progId="Equation.3">
                    <p:embed/>
                    <p:pic>
                      <p:nvPicPr>
                        <p:cNvPr id="46" name="Object 4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130550" y="1968500"/>
                          <a:ext cx="1414463" cy="4270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0"/>
          <p:cNvGrpSpPr/>
          <p:nvPr/>
        </p:nvGrpSpPr>
        <p:grpSpPr>
          <a:xfrm>
            <a:off x="5446786" y="2163989"/>
            <a:ext cx="4459214" cy="2512548"/>
            <a:chOff x="5309985" y="3103348"/>
            <a:chExt cx="4459214" cy="251254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309985" y="3103348"/>
              <a:ext cx="4459214" cy="2484760"/>
            </a:xfrm>
            <a:prstGeom prst="rect">
              <a:avLst/>
            </a:prstGeom>
          </p:spPr>
        </p:pic>
        <p:graphicFrame>
          <p:nvGraphicFramePr>
            <p:cNvPr id="47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0423311"/>
                </p:ext>
              </p:extLst>
            </p:nvPr>
          </p:nvGraphicFramePr>
          <p:xfrm>
            <a:off x="8165882" y="5066542"/>
            <a:ext cx="665843" cy="274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公式" r:id="rId12" imgW="711000" imgH="291960" progId="Equation.3">
                    <p:embed/>
                  </p:oleObj>
                </mc:Choice>
                <mc:Fallback>
                  <p:oleObj name="公式" r:id="rId12" imgW="711000" imgH="291960" progId="Equation.3">
                    <p:embed/>
                    <p:pic>
                      <p:nvPicPr>
                        <p:cNvPr id="47" name="Object 46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8165882" y="5066542"/>
                          <a:ext cx="665843" cy="2747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5993728"/>
                </p:ext>
              </p:extLst>
            </p:nvPr>
          </p:nvGraphicFramePr>
          <p:xfrm>
            <a:off x="8180614" y="5341258"/>
            <a:ext cx="677863" cy="274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公式" r:id="rId14" imgW="723600" imgH="291960" progId="Equation.3">
                    <p:embed/>
                  </p:oleObj>
                </mc:Choice>
                <mc:Fallback>
                  <p:oleObj name="公式" r:id="rId14" imgW="723600" imgH="291960" progId="Equation.3">
                    <p:embed/>
                    <p:pic>
                      <p:nvPicPr>
                        <p:cNvPr id="48" name="Object 47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8180614" y="5341258"/>
                          <a:ext cx="677863" cy="2746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Rectangle 11"/>
          <p:cNvSpPr/>
          <p:nvPr/>
        </p:nvSpPr>
        <p:spPr>
          <a:xfrm>
            <a:off x="5969021" y="4938926"/>
            <a:ext cx="3661717" cy="101566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/>
            <a:r>
              <a:rPr lang="en-SG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equations also define the coordinates </a:t>
            </a:r>
            <a:r>
              <a:rPr lang="en-SG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SG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SG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SG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CG of a homogeneous/uniform plate !!!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25960" y="802971"/>
            <a:ext cx="95783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7013" indent="-227013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algn="just" eaLnBrk="1" hangingPunct="1">
              <a:spcBef>
                <a:spcPct val="50000"/>
              </a:spcBef>
            </a:pPr>
            <a:r>
              <a:rPr lang="en-US" altLang="en-US" dirty="0"/>
              <a:t>The </a:t>
            </a:r>
            <a:r>
              <a:rPr lang="en-US" altLang="en-US" i="1" dirty="0">
                <a:solidFill>
                  <a:srgbClr val="FF0000"/>
                </a:solidFill>
              </a:rPr>
              <a:t>centroid of an area (</a:t>
            </a:r>
            <a:r>
              <a:rPr lang="en-US" altLang="en-US" dirty="0">
                <a:solidFill>
                  <a:srgbClr val="FF0000"/>
                </a:solidFill>
              </a:rPr>
              <a:t>CA</a:t>
            </a:r>
            <a:r>
              <a:rPr lang="en-US" altLang="en-US" i="1" dirty="0">
                <a:solidFill>
                  <a:srgbClr val="FF0000"/>
                </a:solidFill>
              </a:rPr>
              <a:t>)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is analogous to CG of a body. The concept of the </a:t>
            </a:r>
            <a:r>
              <a:rPr lang="en-US" altLang="en-US" i="1" dirty="0">
                <a:solidFill>
                  <a:srgbClr val="0000FF"/>
                </a:solidFill>
              </a:rPr>
              <a:t>first moment of an area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is used to locate the point of </a:t>
            </a:r>
            <a:r>
              <a:rPr lang="en-US" altLang="en-US" dirty="0">
                <a:solidFill>
                  <a:srgbClr val="FF0000"/>
                </a:solidFill>
              </a:rPr>
              <a:t>CA</a:t>
            </a:r>
            <a:r>
              <a:rPr lang="en-US" altLang="en-US" dirty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06377" y="5951753"/>
            <a:ext cx="296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The other way for locating CG</a:t>
            </a:r>
          </a:p>
        </p:txBody>
      </p:sp>
    </p:spTree>
    <p:extLst>
      <p:ext uri="{BB962C8B-B14F-4D97-AF65-F5344CB8AC3E}">
        <p14:creationId xmlns:p14="http://schemas.microsoft.com/office/powerpoint/2010/main" val="408312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E9294-DD7A-46D5-B9BB-9D000882E6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219106-63F3-425A-97C3-EC4634BC7AD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A39B1351-0B06-43A3-92A0-7E8C20606B36}"/>
              </a:ext>
            </a:extLst>
          </p:cNvPr>
          <p:cNvSpPr/>
          <p:nvPr/>
        </p:nvSpPr>
        <p:spPr>
          <a:xfrm>
            <a:off x="781050" y="1173480"/>
            <a:ext cx="3055620" cy="64008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5AE54C-B1DD-4796-AA2F-97E155504478}"/>
              </a:ext>
            </a:extLst>
          </p:cNvPr>
          <p:cNvSpPr/>
          <p:nvPr/>
        </p:nvSpPr>
        <p:spPr>
          <a:xfrm>
            <a:off x="784860" y="1813560"/>
            <a:ext cx="2446020" cy="9906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080C8B-5D15-4813-A0E3-D926B05224D2}"/>
              </a:ext>
            </a:extLst>
          </p:cNvPr>
          <p:cNvCxnSpPr>
            <a:cxnSpLocks/>
          </p:cNvCxnSpPr>
          <p:nvPr/>
        </p:nvCxnSpPr>
        <p:spPr>
          <a:xfrm flipV="1">
            <a:off x="3230880" y="1284610"/>
            <a:ext cx="605790" cy="63182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5C3368-CEF6-43DB-A91E-4C5CD5FE4C0F}"/>
              </a:ext>
            </a:extLst>
          </p:cNvPr>
          <p:cNvCxnSpPr/>
          <p:nvPr/>
        </p:nvCxnSpPr>
        <p:spPr>
          <a:xfrm flipV="1">
            <a:off x="3836670" y="1173480"/>
            <a:ext cx="0" cy="11113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331E72F-E177-4C96-BDFE-CE6179267EF4}"/>
              </a:ext>
            </a:extLst>
          </p:cNvPr>
          <p:cNvSpPr txBox="1"/>
          <p:nvPr/>
        </p:nvSpPr>
        <p:spPr>
          <a:xfrm>
            <a:off x="2346714" y="1180875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 &amp;</a:t>
            </a:r>
            <a:endParaRPr lang="en-SG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DCF78D-BE47-4C5C-AF35-E32FD2E53203}"/>
              </a:ext>
            </a:extLst>
          </p:cNvPr>
          <p:cNvSpPr txBox="1"/>
          <p:nvPr/>
        </p:nvSpPr>
        <p:spPr>
          <a:xfrm>
            <a:off x="2123174" y="956191"/>
            <a:ext cx="327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.</a:t>
            </a:r>
            <a:endParaRPr lang="en-SG" sz="4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E0A80A-292E-4499-B0A2-D502E8171242}"/>
              </a:ext>
            </a:extLst>
          </p:cNvPr>
          <p:cNvSpPr txBox="1"/>
          <p:nvPr/>
        </p:nvSpPr>
        <p:spPr>
          <a:xfrm>
            <a:off x="2701242" y="116006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G</a:t>
            </a:r>
            <a:endParaRPr lang="en-SG" i="1" dirty="0">
              <a:solidFill>
                <a:srgbClr val="FF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36E9040-E947-491C-B90D-CE3675846D85}"/>
              </a:ext>
            </a:extLst>
          </p:cNvPr>
          <p:cNvSpPr/>
          <p:nvPr/>
        </p:nvSpPr>
        <p:spPr>
          <a:xfrm>
            <a:off x="4639182" y="5481112"/>
            <a:ext cx="48377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SG" sz="1600" dirty="0">
                <a:solidFill>
                  <a:srgbClr val="0070C0"/>
                </a:solidFill>
                <a:cs typeface="Times New Roman" panose="02020603050405020304" pitchFamily="18" charset="0"/>
              </a:rPr>
              <a:t>If the plate is homogeneous with uniform thickness, the centroid of the area, </a:t>
            </a:r>
            <a:r>
              <a:rPr lang="en-SG" sz="1600" i="1" dirty="0">
                <a:solidFill>
                  <a:srgbClr val="0070C0"/>
                </a:solidFill>
                <a:cs typeface="Times New Roman" panose="02020603050405020304" pitchFamily="18" charset="0"/>
              </a:rPr>
              <a:t>C, </a:t>
            </a:r>
            <a:r>
              <a:rPr lang="en-SG" sz="1600" dirty="0">
                <a:solidFill>
                  <a:srgbClr val="0070C0"/>
                </a:solidFill>
                <a:cs typeface="Times New Roman" panose="02020603050405020304" pitchFamily="18" charset="0"/>
              </a:rPr>
              <a:t>coincides with the centre of gravity, </a:t>
            </a:r>
            <a:r>
              <a:rPr lang="en-SG" sz="1600" i="1" dirty="0">
                <a:solidFill>
                  <a:srgbClr val="0070C0"/>
                </a:solidFill>
                <a:cs typeface="Times New Roman" panose="02020603050405020304" pitchFamily="18" charset="0"/>
              </a:rPr>
              <a:t>G. </a:t>
            </a:r>
            <a:r>
              <a:rPr lang="en-SG" sz="1600" dirty="0">
                <a:solidFill>
                  <a:srgbClr val="0070C0"/>
                </a:solidFill>
                <a:cs typeface="Times New Roman" panose="02020603050405020304" pitchFamily="18" charset="0"/>
              </a:rPr>
              <a:t>Otherwise, not.</a:t>
            </a:r>
            <a:endParaRPr lang="en-SG" sz="16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27FC4ED-EB39-4431-AD34-18737D0E4080}"/>
              </a:ext>
            </a:extLst>
          </p:cNvPr>
          <p:cNvCxnSpPr/>
          <p:nvPr/>
        </p:nvCxnSpPr>
        <p:spPr>
          <a:xfrm>
            <a:off x="541761" y="752106"/>
            <a:ext cx="90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4" descr="http://www.nus.edu.sg/identity/images/identity/logo/fullcolorlogo.jpg">
            <a:extLst>
              <a:ext uri="{FF2B5EF4-FFF2-40B4-BE49-F238E27FC236}">
                <a16:creationId xmlns:a16="http://schemas.microsoft.com/office/drawing/2014/main" id="{16D0AEF9-B52C-4A75-AD3E-E1FAC03C4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882" y="5501"/>
            <a:ext cx="1740117" cy="84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C44D18F-16E7-4222-A2B4-6423EE0BA20A}"/>
              </a:ext>
            </a:extLst>
          </p:cNvPr>
          <p:cNvSpPr txBox="1"/>
          <p:nvPr/>
        </p:nvSpPr>
        <p:spPr>
          <a:xfrm>
            <a:off x="-163285" y="-146663"/>
            <a:ext cx="7467600" cy="867106"/>
          </a:xfrm>
          <a:prstGeom prst="rect">
            <a:avLst/>
          </a:prstGeom>
          <a:noFill/>
        </p:spPr>
        <p:txBody>
          <a:bodyPr wrap="square" lIns="720000" tIns="360000" rIns="180000" bIns="72000" rtlCol="0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SG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4F5B698-79A3-4F73-9E8A-49746D7A2BA1}"/>
              </a:ext>
            </a:extLst>
          </p:cNvPr>
          <p:cNvCxnSpPr/>
          <p:nvPr/>
        </p:nvCxnSpPr>
        <p:spPr>
          <a:xfrm>
            <a:off x="781050" y="2110740"/>
            <a:ext cx="2449830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65CC2E-A8CA-43DE-9DA9-E447BC7592E5}"/>
              </a:ext>
            </a:extLst>
          </p:cNvPr>
          <p:cNvCxnSpPr>
            <a:cxnSpLocks/>
          </p:cNvCxnSpPr>
          <p:nvPr/>
        </p:nvCxnSpPr>
        <p:spPr>
          <a:xfrm flipV="1">
            <a:off x="522721" y="1104900"/>
            <a:ext cx="677926" cy="70707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F5CC58E-BA84-4DA9-9C36-2B9562EB0D82}"/>
              </a:ext>
            </a:extLst>
          </p:cNvPr>
          <p:cNvSpPr txBox="1"/>
          <p:nvPr/>
        </p:nvSpPr>
        <p:spPr>
          <a:xfrm>
            <a:off x="1854321" y="1930307"/>
            <a:ext cx="3032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en-SG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1E7493-8895-43BF-998F-EA3EC5DF1DEA}"/>
              </a:ext>
            </a:extLst>
          </p:cNvPr>
          <p:cNvSpPr txBox="1"/>
          <p:nvPr/>
        </p:nvSpPr>
        <p:spPr>
          <a:xfrm rot="665423">
            <a:off x="710185" y="1207521"/>
            <a:ext cx="3032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b</a:t>
            </a:r>
            <a:endParaRPr lang="en-SG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09277E-970A-491D-AB34-22D7D7230532}"/>
              </a:ext>
            </a:extLst>
          </p:cNvPr>
          <p:cNvSpPr txBox="1"/>
          <p:nvPr/>
        </p:nvSpPr>
        <p:spPr>
          <a:xfrm>
            <a:off x="531331" y="2325868"/>
            <a:ext cx="3378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Locate the CG of a thin homogenous plate shown.</a:t>
            </a:r>
            <a:endParaRPr lang="en-SG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EFC033-F8A0-499B-A0E4-12D99E80D3AC}"/>
              </a:ext>
            </a:extLst>
          </p:cNvPr>
          <p:cNvCxnSpPr/>
          <p:nvPr/>
        </p:nvCxnSpPr>
        <p:spPr>
          <a:xfrm>
            <a:off x="3836670" y="1298450"/>
            <a:ext cx="201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B95CD5-3B1A-436D-B59B-FB71BBC29686}"/>
              </a:ext>
            </a:extLst>
          </p:cNvPr>
          <p:cNvCxnSpPr/>
          <p:nvPr/>
        </p:nvCxnSpPr>
        <p:spPr>
          <a:xfrm>
            <a:off x="3836670" y="1180875"/>
            <a:ext cx="209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746712-9260-48A5-A077-FC3407468BC3}"/>
              </a:ext>
            </a:extLst>
          </p:cNvPr>
          <p:cNvCxnSpPr/>
          <p:nvPr/>
        </p:nvCxnSpPr>
        <p:spPr>
          <a:xfrm>
            <a:off x="3945255" y="1024771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BAE15C-7B86-499C-B3D4-32DD43EC91FF}"/>
              </a:ext>
            </a:extLst>
          </p:cNvPr>
          <p:cNvCxnSpPr/>
          <p:nvPr/>
        </p:nvCxnSpPr>
        <p:spPr>
          <a:xfrm flipV="1">
            <a:off x="3945255" y="129845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F7ACA40-9DED-4A1C-BA92-8235CC2F15E2}"/>
              </a:ext>
            </a:extLst>
          </p:cNvPr>
          <p:cNvSpPr txBox="1"/>
          <p:nvPr/>
        </p:nvSpPr>
        <p:spPr>
          <a:xfrm>
            <a:off x="4016379" y="104437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i="1" baseline="-25000" dirty="0"/>
              <a:t>0</a:t>
            </a:r>
            <a:endParaRPr lang="en-SG" i="1" baseline="-25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DE0733A-210A-4BB9-B6AE-46C5B8A4719E}"/>
              </a:ext>
            </a:extLst>
          </p:cNvPr>
          <p:cNvSpPr txBox="1"/>
          <p:nvPr/>
        </p:nvSpPr>
        <p:spPr>
          <a:xfrm>
            <a:off x="6391004" y="4716007"/>
            <a:ext cx="3291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Thus, the location of CG is at </a:t>
            </a:r>
            <a:r>
              <a:rPr lang="en-US" sz="1400" i="1" dirty="0"/>
              <a:t>a</a:t>
            </a:r>
            <a:r>
              <a:rPr lang="en-US" sz="1400" dirty="0"/>
              <a:t>/2 and </a:t>
            </a:r>
            <a:r>
              <a:rPr lang="en-US" sz="1400" i="1" dirty="0"/>
              <a:t>b</a:t>
            </a:r>
            <a:r>
              <a:rPr lang="en-US" sz="1400" dirty="0"/>
              <a:t>/2 with respect to </a:t>
            </a:r>
            <a:r>
              <a:rPr lang="en-US" sz="1400" i="1" dirty="0"/>
              <a:t>OD</a:t>
            </a:r>
            <a:r>
              <a:rPr lang="en-US" sz="1400" dirty="0"/>
              <a:t> and </a:t>
            </a:r>
            <a:r>
              <a:rPr lang="en-US" sz="1400" i="1" dirty="0"/>
              <a:t>OF</a:t>
            </a:r>
            <a:r>
              <a:rPr lang="en-US" sz="1400" dirty="0"/>
              <a:t>, respectively.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7555ED-344F-4D50-ABF3-BB304B92BEB6}"/>
              </a:ext>
            </a:extLst>
          </p:cNvPr>
          <p:cNvGrpSpPr/>
          <p:nvPr/>
        </p:nvGrpSpPr>
        <p:grpSpPr>
          <a:xfrm>
            <a:off x="4434840" y="2325868"/>
            <a:ext cx="5534797" cy="2860327"/>
            <a:chOff x="4434840" y="2325868"/>
            <a:chExt cx="5534797" cy="28603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E510421-DE40-4F77-9221-3F18FA3E28F8}"/>
                </a:ext>
              </a:extLst>
            </p:cNvPr>
            <p:cNvSpPr/>
            <p:nvPr/>
          </p:nvSpPr>
          <p:spPr>
            <a:xfrm>
              <a:off x="4639182" y="2325868"/>
              <a:ext cx="1043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u="sng" dirty="0"/>
                <a:t>Solution</a:t>
              </a:r>
              <a:r>
                <a:rPr lang="en-US" b="1" dirty="0"/>
                <a:t>:</a:t>
              </a:r>
              <a:endParaRPr lang="en-S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C1BA463-2274-46AF-AA41-11B8B1291791}"/>
                    </a:ext>
                  </a:extLst>
                </p:cNvPr>
                <p:cNvSpPr txBox="1"/>
                <p:nvPr/>
              </p:nvSpPr>
              <p:spPr>
                <a:xfrm>
                  <a:off x="4434840" y="2899410"/>
                  <a:ext cx="2310633" cy="610745"/>
                </a:xfrm>
                <a:prstGeom prst="rect">
                  <a:avLst/>
                </a:prstGeom>
                <a:solidFill>
                  <a:srgbClr val="FFFF00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𝑑𝐴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C1BA463-2274-46AF-AA41-11B8B12917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4840" y="2899410"/>
                  <a:ext cx="2310633" cy="61074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9A9798C-E7F4-4531-8EA7-093FBF5F6E2D}"/>
                    </a:ext>
                  </a:extLst>
                </p:cNvPr>
                <p:cNvSpPr txBox="1"/>
                <p:nvPr/>
              </p:nvSpPr>
              <p:spPr>
                <a:xfrm>
                  <a:off x="4505425" y="3560510"/>
                  <a:ext cx="25575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𝑤h𝑒𝑟𝑒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𝑏𝑑𝑥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9A9798C-E7F4-4531-8EA7-093FBF5F6E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425" y="3560510"/>
                  <a:ext cx="255756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905" r="-1429" b="-13043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D7529FF8-1D05-44B7-AB05-5062C339B437}"/>
                    </a:ext>
                  </a:extLst>
                </p:cNvPr>
                <p:cNvSpPr txBox="1"/>
                <p:nvPr/>
              </p:nvSpPr>
              <p:spPr>
                <a:xfrm>
                  <a:off x="4505425" y="3887864"/>
                  <a:ext cx="1933222" cy="7351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𝑇h𝑒𝑛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D7529FF8-1D05-44B7-AB05-5062C339B4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425" y="3887864"/>
                  <a:ext cx="1933222" cy="73513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5EB4B6BA-824F-4C49-8448-888DEB48DF54}"/>
                    </a:ext>
                  </a:extLst>
                </p:cNvPr>
                <p:cNvSpPr txBox="1"/>
                <p:nvPr/>
              </p:nvSpPr>
              <p:spPr>
                <a:xfrm>
                  <a:off x="4506830" y="4662077"/>
                  <a:ext cx="1683345" cy="5241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𝑆𝑖𝑚𝑖𝑙𝑎𝑟𝑙𝑦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5EB4B6BA-824F-4C49-8448-888DEB48DF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830" y="4662077"/>
                  <a:ext cx="1683345" cy="52411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8B0FAFEC-6B27-4F75-AE73-80DB9C3DA9CC}"/>
                </a:ext>
              </a:extLst>
            </p:cNvPr>
            <p:cNvGrpSpPr/>
            <p:nvPr/>
          </p:nvGrpSpPr>
          <p:grpSpPr>
            <a:xfrm>
              <a:off x="7667935" y="2381927"/>
              <a:ext cx="2301702" cy="1674459"/>
              <a:chOff x="7592263" y="1843448"/>
              <a:chExt cx="2301702" cy="1674459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D57F866-194D-43F4-84F1-74DDCF24B491}"/>
                  </a:ext>
                </a:extLst>
              </p:cNvPr>
              <p:cNvSpPr/>
              <p:nvPr/>
            </p:nvSpPr>
            <p:spPr>
              <a:xfrm>
                <a:off x="7966068" y="2401064"/>
                <a:ext cx="1457809" cy="75842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34588B7B-A604-4B69-B128-AC56D2DD9C3D}"/>
                  </a:ext>
                </a:extLst>
              </p:cNvPr>
              <p:cNvCxnSpPr/>
              <p:nvPr/>
            </p:nvCxnSpPr>
            <p:spPr>
              <a:xfrm>
                <a:off x="7962900" y="3159485"/>
                <a:ext cx="18211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3E5FA158-FEB1-42DA-AED1-396C5FCFA7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62900" y="1958340"/>
                <a:ext cx="0" cy="120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642BCC-1436-4D6C-91E1-B0B65F6E710F}"/>
                  </a:ext>
                </a:extLst>
              </p:cNvPr>
              <p:cNvSpPr txBox="1"/>
              <p:nvPr/>
            </p:nvSpPr>
            <p:spPr>
              <a:xfrm>
                <a:off x="7730009" y="3027756"/>
                <a:ext cx="3032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</a:t>
                </a:r>
                <a:endParaRPr lang="en-SG" sz="1400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86DDB56-E1B3-430E-BF5A-5F341A164B14}"/>
                  </a:ext>
                </a:extLst>
              </p:cNvPr>
              <p:cNvSpPr txBox="1"/>
              <p:nvPr/>
            </p:nvSpPr>
            <p:spPr>
              <a:xfrm>
                <a:off x="9606707" y="309778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SG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0465713-2B1D-495B-9B40-C374698C98EA}"/>
                  </a:ext>
                </a:extLst>
              </p:cNvPr>
              <p:cNvSpPr txBox="1"/>
              <p:nvPr/>
            </p:nvSpPr>
            <p:spPr>
              <a:xfrm>
                <a:off x="7698645" y="1843448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SG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B5584BF-95D9-469F-BD10-B06C731AAD3B}"/>
                  </a:ext>
                </a:extLst>
              </p:cNvPr>
              <p:cNvSpPr/>
              <p:nvPr/>
            </p:nvSpPr>
            <p:spPr>
              <a:xfrm>
                <a:off x="8397240" y="2401064"/>
                <a:ext cx="83820" cy="7584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0BADB5A6-26E8-4828-A313-1F765F1F82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2900" y="3347769"/>
                <a:ext cx="146097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763E5FC-6F39-4EAF-997D-626BFF47EB9A}"/>
                  </a:ext>
                </a:extLst>
              </p:cNvPr>
              <p:cNvSpPr txBox="1"/>
              <p:nvPr/>
            </p:nvSpPr>
            <p:spPr>
              <a:xfrm>
                <a:off x="8593196" y="3179353"/>
                <a:ext cx="303288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/>
                  <a:t>a</a:t>
                </a:r>
                <a:endParaRPr lang="en-SG" sz="1600" i="1" dirty="0"/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969C3187-0CAE-473F-A059-CAB5DFBAC2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52869" y="2401065"/>
                <a:ext cx="0" cy="7782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62F6EAE-368F-45A4-926E-4D082BB6ECB7}"/>
                  </a:ext>
                </a:extLst>
              </p:cNvPr>
              <p:cNvSpPr txBox="1"/>
              <p:nvPr/>
            </p:nvSpPr>
            <p:spPr>
              <a:xfrm>
                <a:off x="7592263" y="2600990"/>
                <a:ext cx="303288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/>
                  <a:t>b</a:t>
                </a:r>
                <a:endParaRPr lang="en-SG" sz="1600" i="1" dirty="0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5D6F774D-1266-4149-8C1C-593137186E61}"/>
                  </a:ext>
                </a:extLst>
              </p:cNvPr>
              <p:cNvGrpSpPr/>
              <p:nvPr/>
            </p:nvGrpSpPr>
            <p:grpSpPr>
              <a:xfrm rot="16200000">
                <a:off x="8319792" y="2088945"/>
                <a:ext cx="209550" cy="394820"/>
                <a:chOff x="8484611" y="1638941"/>
                <a:chExt cx="209550" cy="394820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F581DC54-299C-4017-9894-A5BE55643F64}"/>
                    </a:ext>
                  </a:extLst>
                </p:cNvPr>
                <p:cNvCxnSpPr/>
                <p:nvPr/>
              </p:nvCxnSpPr>
              <p:spPr>
                <a:xfrm flipV="1">
                  <a:off x="8484611" y="1787650"/>
                  <a:ext cx="0" cy="111130"/>
                </a:xfrm>
                <a:prstGeom prst="line">
                  <a:avLst/>
                </a:prstGeom>
                <a:ln w="952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E418B8A-2825-4723-8335-E4EB30A46351}"/>
                    </a:ext>
                  </a:extLst>
                </p:cNvPr>
                <p:cNvCxnSpPr/>
                <p:nvPr/>
              </p:nvCxnSpPr>
              <p:spPr>
                <a:xfrm>
                  <a:off x="8484611" y="1889763"/>
                  <a:ext cx="20193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63F01BD5-5D43-4263-AF96-5F18E1C44189}"/>
                    </a:ext>
                  </a:extLst>
                </p:cNvPr>
                <p:cNvCxnSpPr/>
                <p:nvPr/>
              </p:nvCxnSpPr>
              <p:spPr>
                <a:xfrm>
                  <a:off x="8484611" y="1795045"/>
                  <a:ext cx="20955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8D28949D-4CC6-4FDA-8D33-CD680EA8ED57}"/>
                    </a:ext>
                  </a:extLst>
                </p:cNvPr>
                <p:cNvCxnSpPr/>
                <p:nvPr/>
              </p:nvCxnSpPr>
              <p:spPr>
                <a:xfrm>
                  <a:off x="8593196" y="1638941"/>
                  <a:ext cx="0" cy="144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0058922A-3A0A-4E56-BF88-1B67D28E0B01}"/>
                    </a:ext>
                  </a:extLst>
                </p:cNvPr>
                <p:cNvCxnSpPr/>
                <p:nvPr/>
              </p:nvCxnSpPr>
              <p:spPr>
                <a:xfrm flipV="1">
                  <a:off x="8593196" y="1889761"/>
                  <a:ext cx="0" cy="144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6CAA893-45BE-49B2-B614-8D94BCFA3103}"/>
                  </a:ext>
                </a:extLst>
              </p:cNvPr>
              <p:cNvSpPr txBox="1"/>
              <p:nvPr/>
            </p:nvSpPr>
            <p:spPr>
              <a:xfrm>
                <a:off x="8237813" y="1913148"/>
                <a:ext cx="3786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/>
                  <a:t>dx</a:t>
                </a:r>
                <a:endParaRPr lang="en-SG" sz="1600" i="1" dirty="0"/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CC7DFD64-EC84-48E0-AB1B-3EEF37A4D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2900" y="2767623"/>
                <a:ext cx="4082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4367662-3040-44BB-A511-CBCCD36EDDC0}"/>
                  </a:ext>
                </a:extLst>
              </p:cNvPr>
              <p:cNvSpPr/>
              <p:nvPr/>
            </p:nvSpPr>
            <p:spPr>
              <a:xfrm>
                <a:off x="8011521" y="2489741"/>
                <a:ext cx="2840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/>
                  <a:t>x</a:t>
                </a:r>
                <a:endParaRPr lang="en-SG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64574D1-1FFC-4538-8713-7DB4B2150BBD}"/>
                  </a:ext>
                </a:extLst>
              </p:cNvPr>
              <p:cNvSpPr txBox="1"/>
              <p:nvPr/>
            </p:nvSpPr>
            <p:spPr>
              <a:xfrm>
                <a:off x="7710483" y="2196530"/>
                <a:ext cx="2952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</a:t>
                </a:r>
                <a:endParaRPr lang="en-SG" sz="14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71A9399-9E5A-4BD6-8653-97FC5CFB4255}"/>
                  </a:ext>
                </a:extLst>
              </p:cNvPr>
              <p:cNvSpPr txBox="1"/>
              <p:nvPr/>
            </p:nvSpPr>
            <p:spPr>
              <a:xfrm>
                <a:off x="9405878" y="2927115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F</a:t>
                </a:r>
                <a:endParaRPr lang="en-SG" sz="14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C14872C-D353-48A7-AC85-DCAB5DD0416E}"/>
                  </a:ext>
                </a:extLst>
              </p:cNvPr>
              <p:cNvSpPr txBox="1"/>
              <p:nvPr/>
            </p:nvSpPr>
            <p:spPr>
              <a:xfrm>
                <a:off x="9373232" y="2225444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E</a:t>
                </a:r>
                <a:endParaRPr lang="en-SG" sz="1400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DB68835-38AA-4F0D-8E0E-8DE11B659C56}"/>
              </a:ext>
            </a:extLst>
          </p:cNvPr>
          <p:cNvGrpSpPr/>
          <p:nvPr/>
        </p:nvGrpSpPr>
        <p:grpSpPr>
          <a:xfrm>
            <a:off x="4612315" y="779879"/>
            <a:ext cx="3106127" cy="1371196"/>
            <a:chOff x="4612315" y="779879"/>
            <a:chExt cx="3106127" cy="1371196"/>
          </a:xfrm>
        </p:grpSpPr>
        <p:sp>
          <p:nvSpPr>
            <p:cNvPr id="55" name="Flowchart: Data 54">
              <a:extLst>
                <a:ext uri="{FF2B5EF4-FFF2-40B4-BE49-F238E27FC236}">
                  <a16:creationId xmlns:a16="http://schemas.microsoft.com/office/drawing/2014/main" id="{91C17316-A104-47D5-B36A-34CCD48D85FE}"/>
                </a:ext>
              </a:extLst>
            </p:cNvPr>
            <p:cNvSpPr/>
            <p:nvPr/>
          </p:nvSpPr>
          <p:spPr>
            <a:xfrm>
              <a:off x="4612315" y="1173480"/>
              <a:ext cx="3055620" cy="640080"/>
            </a:xfrm>
            <a:prstGeom prst="flowChartInputOutpu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4ED6F91-0CF0-453E-9330-63FE0C34573B}"/>
                    </a:ext>
                  </a:extLst>
                </p14:cNvPr>
                <p14:cNvContentPartPr/>
                <p14:nvPr/>
              </p14:nvContentPartPr>
              <p14:xfrm>
                <a:off x="4617042" y="1180875"/>
                <a:ext cx="3101400" cy="970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4ED6F91-0CF0-453E-9330-63FE0C34573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10562" y="1174395"/>
                  <a:ext cx="3113640" cy="9824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B2BB0C7-5764-4810-90DA-12CEDB2FA867}"/>
                </a:ext>
              </a:extLst>
            </p:cNvPr>
            <p:cNvSpPr txBox="1"/>
            <p:nvPr/>
          </p:nvSpPr>
          <p:spPr>
            <a:xfrm>
              <a:off x="6213905" y="11823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C</a:t>
              </a:r>
              <a:endParaRPr lang="en-SG" i="1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3B1F217-1718-4C85-B0E3-AC78BB39C239}"/>
                </a:ext>
              </a:extLst>
            </p:cNvPr>
            <p:cNvSpPr txBox="1"/>
            <p:nvPr/>
          </p:nvSpPr>
          <p:spPr>
            <a:xfrm>
              <a:off x="6624846" y="1321554"/>
              <a:ext cx="308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G</a:t>
              </a:r>
              <a:endParaRPr lang="en-SG" i="1" dirty="0">
                <a:solidFill>
                  <a:srgbClr val="FF0000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87DB883-3823-4746-B9B9-5DB7DE0A97A7}"/>
                </a:ext>
              </a:extLst>
            </p:cNvPr>
            <p:cNvSpPr txBox="1"/>
            <p:nvPr/>
          </p:nvSpPr>
          <p:spPr>
            <a:xfrm>
              <a:off x="6401306" y="1096870"/>
              <a:ext cx="32733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rgbClr val="FF0000"/>
                  </a:solidFill>
                </a:rPr>
                <a:t>.</a:t>
              </a:r>
              <a:endParaRPr lang="en-SG" sz="4400" dirty="0">
                <a:solidFill>
                  <a:srgbClr val="FF000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D0393EF-1139-4C0A-9B54-245F1AA02097}"/>
                </a:ext>
              </a:extLst>
            </p:cNvPr>
            <p:cNvSpPr txBox="1"/>
            <p:nvPr/>
          </p:nvSpPr>
          <p:spPr>
            <a:xfrm>
              <a:off x="5976458" y="956190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.</a:t>
              </a:r>
              <a:endParaRPr lang="en-SG" sz="4400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2586977-E5F2-49A1-BEF4-E173F7E9F92A}"/>
                </a:ext>
              </a:extLst>
            </p:cNvPr>
            <p:cNvSpPr/>
            <p:nvPr/>
          </p:nvSpPr>
          <p:spPr>
            <a:xfrm>
              <a:off x="5362102" y="779879"/>
              <a:ext cx="23198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dirty="0">
                  <a:cs typeface="Times New Roman" panose="02020603050405020304" pitchFamily="18" charset="0"/>
                </a:rPr>
                <a:t>Non-uniform thickness</a:t>
              </a:r>
              <a:endParaRPr lang="en-SG" dirty="0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A5D73D4D-B6A9-4A45-89D6-D4D5E801272D}"/>
              </a:ext>
            </a:extLst>
          </p:cNvPr>
          <p:cNvSpPr/>
          <p:nvPr/>
        </p:nvSpPr>
        <p:spPr>
          <a:xfrm>
            <a:off x="1657356" y="787196"/>
            <a:ext cx="1882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cs typeface="Times New Roman" panose="02020603050405020304" pitchFamily="18" charset="0"/>
              </a:rPr>
              <a:t>Uniform thickness</a:t>
            </a:r>
            <a:endParaRPr lang="en-SG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565464-B99A-4CFE-9D5E-F68A0D5BCF3B}"/>
              </a:ext>
            </a:extLst>
          </p:cNvPr>
          <p:cNvGrpSpPr/>
          <p:nvPr/>
        </p:nvGrpSpPr>
        <p:grpSpPr>
          <a:xfrm>
            <a:off x="-11871" y="4199581"/>
            <a:ext cx="4198329" cy="2069551"/>
            <a:chOff x="-11871" y="4199581"/>
            <a:chExt cx="4198329" cy="2069551"/>
          </a:xfrm>
        </p:grpSpPr>
        <p:graphicFrame>
          <p:nvGraphicFramePr>
            <p:cNvPr id="38" name="Object 3">
              <a:extLst>
                <a:ext uri="{FF2B5EF4-FFF2-40B4-BE49-F238E27FC236}">
                  <a16:creationId xmlns:a16="http://schemas.microsoft.com/office/drawing/2014/main" id="{1802F653-D449-46B3-9E4B-AC34E64A8D9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4754607"/>
                </p:ext>
              </p:extLst>
            </p:nvPr>
          </p:nvGraphicFramePr>
          <p:xfrm>
            <a:off x="389210" y="5083270"/>
            <a:ext cx="3125787" cy="1185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公式" r:id="rId10" imgW="2743200" imgH="1041120" progId="Equation.3">
                    <p:embed/>
                  </p:oleObj>
                </mc:Choice>
                <mc:Fallback>
                  <p:oleObj name="公式" r:id="rId10" imgW="2743200" imgH="1041120" progId="Equation.3">
                    <p:embed/>
                    <p:pic>
                      <p:nvPicPr>
                        <p:cNvPr id="38" name="Object 3">
                          <a:extLst>
                            <a:ext uri="{FF2B5EF4-FFF2-40B4-BE49-F238E27FC236}">
                              <a16:creationId xmlns:a16="http://schemas.microsoft.com/office/drawing/2014/main" id="{1802F653-D449-46B3-9E4B-AC34E64A8D9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210" y="5083270"/>
                          <a:ext cx="3125787" cy="1185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046E886-CB53-43DB-A696-F17C07C63D6A}"/>
                </a:ext>
              </a:extLst>
            </p:cNvPr>
            <p:cNvSpPr txBox="1"/>
            <p:nvPr/>
          </p:nvSpPr>
          <p:spPr>
            <a:xfrm>
              <a:off x="382260" y="4484024"/>
              <a:ext cx="32027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cs typeface="Times New Roman" panose="02020603050405020304" pitchFamily="18" charset="0"/>
                </a:rPr>
                <a:t>The centroid of rectangular area</a:t>
              </a:r>
              <a:r>
                <a:rPr lang="en-US" sz="1600" i="1" dirty="0">
                  <a:cs typeface="Times New Roman" panose="02020603050405020304" pitchFamily="18" charset="0"/>
                </a:rPr>
                <a:t>, C,</a:t>
              </a:r>
              <a:r>
                <a:rPr lang="en-US" sz="1600" dirty="0">
                  <a:cs typeface="Times New Roman" panose="02020603050405020304" pitchFamily="18" charset="0"/>
                </a:rPr>
                <a:t> can be located by: </a:t>
              </a:r>
              <a:endParaRPr lang="en-SG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B114DB5-6798-4656-8A67-4C3FBA1A9D77}"/>
                </a:ext>
              </a:extLst>
            </p:cNvPr>
            <p:cNvSpPr txBox="1"/>
            <p:nvPr/>
          </p:nvSpPr>
          <p:spPr>
            <a:xfrm>
              <a:off x="-11871" y="4199581"/>
              <a:ext cx="41983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/>
                <a:t>Method 2</a:t>
              </a:r>
              <a:r>
                <a:rPr lang="en-US" sz="1600" dirty="0"/>
                <a:t>: find CA first using 1</a:t>
              </a:r>
              <a:r>
                <a:rPr lang="en-US" sz="1600" baseline="30000" dirty="0"/>
                <a:t>st</a:t>
              </a:r>
              <a:r>
                <a:rPr lang="en-US" sz="1600" dirty="0"/>
                <a:t> moment of area</a:t>
              </a:r>
              <a:endParaRPr lang="en-SG" sz="16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40EFB55-8004-43F2-AE3F-5C85A8E83007}"/>
              </a:ext>
            </a:extLst>
          </p:cNvPr>
          <p:cNvGrpSpPr/>
          <p:nvPr/>
        </p:nvGrpSpPr>
        <p:grpSpPr>
          <a:xfrm>
            <a:off x="-10891" y="2915068"/>
            <a:ext cx="2723246" cy="1123022"/>
            <a:chOff x="-10891" y="2915068"/>
            <a:chExt cx="2723246" cy="112302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FB1A7FE-3579-4ADC-B7AB-5194EA8DA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02268" y="3237457"/>
              <a:ext cx="2050107" cy="800633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48AC956-A91C-43E8-B388-865C90E30A7A}"/>
                </a:ext>
              </a:extLst>
            </p:cNvPr>
            <p:cNvSpPr txBox="1"/>
            <p:nvPr/>
          </p:nvSpPr>
          <p:spPr>
            <a:xfrm>
              <a:off x="-10891" y="2915068"/>
              <a:ext cx="27232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/>
                <a:t>Method 1:</a:t>
              </a:r>
              <a:r>
                <a:rPr lang="en-US" sz="1600" dirty="0"/>
                <a:t> using the formulae</a:t>
              </a:r>
              <a:endParaRPr lang="en-SG" sz="1600" i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60183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541761" y="893621"/>
            <a:ext cx="90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http://www.nus.edu.sg/identity/images/identity/logo/fullcolor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882" y="5501"/>
            <a:ext cx="1740117" cy="84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0" y="-93278"/>
            <a:ext cx="7676707" cy="867106"/>
          </a:xfrm>
          <a:prstGeom prst="rect">
            <a:avLst/>
          </a:prstGeom>
          <a:noFill/>
        </p:spPr>
        <p:txBody>
          <a:bodyPr wrap="square" lIns="720000" tIns="360000" rIns="180000" bIns="72000" rtlCol="0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SG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Centroids of Common Shapes of Areas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219106-63F3-425A-97C3-EC4634BC7ADF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61" y="973781"/>
            <a:ext cx="8643446" cy="52960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5BAAC8-C2D4-4271-AABD-77902A68D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7694" y="1466736"/>
            <a:ext cx="2897638" cy="124598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9A58F34-187F-4672-8D3E-3A2DD842216E}"/>
              </a:ext>
            </a:extLst>
          </p:cNvPr>
          <p:cNvSpPr/>
          <p:nvPr/>
        </p:nvSpPr>
        <p:spPr>
          <a:xfrm>
            <a:off x="5074920" y="1402080"/>
            <a:ext cx="12954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90B389-ED3A-4D1E-ADDF-1FF034C58DBC}"/>
              </a:ext>
            </a:extLst>
          </p:cNvPr>
          <p:cNvSpPr/>
          <p:nvPr/>
        </p:nvSpPr>
        <p:spPr>
          <a:xfrm>
            <a:off x="5113020" y="2397842"/>
            <a:ext cx="129540" cy="3148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4A9544-F065-4640-B5BF-A77F2BC75CBA}"/>
              </a:ext>
            </a:extLst>
          </p:cNvPr>
          <p:cNvSpPr/>
          <p:nvPr/>
        </p:nvSpPr>
        <p:spPr>
          <a:xfrm>
            <a:off x="4168140" y="1466736"/>
            <a:ext cx="1607820" cy="1169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EFD79BF-5FE4-41CA-A950-9C784CD6F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4271" y="1434189"/>
            <a:ext cx="1537498" cy="112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1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541761" y="893621"/>
            <a:ext cx="90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http://www.nus.edu.sg/identity/images/identity/logo/fullcolor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882" y="5501"/>
            <a:ext cx="1740117" cy="84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0" y="-93278"/>
            <a:ext cx="7676707" cy="867106"/>
          </a:xfrm>
          <a:prstGeom prst="rect">
            <a:avLst/>
          </a:prstGeom>
          <a:noFill/>
        </p:spPr>
        <p:txBody>
          <a:bodyPr wrap="square" lIns="720000" tIns="360000" rIns="180000" bIns="72000" rtlCol="0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SG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Centroids of Common Shapes of Areas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219106-63F3-425A-97C3-EC4634BC7AD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94" y="1134533"/>
            <a:ext cx="9073267" cy="433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837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522B1EB32A6147AD8773D1336EF82C" ma:contentTypeVersion="14" ma:contentTypeDescription="Create a new document." ma:contentTypeScope="" ma:versionID="c31bbe0e9343b940ebde9f2cc70cb8fc">
  <xsd:schema xmlns:xsd="http://www.w3.org/2001/XMLSchema" xmlns:xs="http://www.w3.org/2001/XMLSchema" xmlns:p="http://schemas.microsoft.com/office/2006/metadata/properties" xmlns:ns3="3e5aabfb-e394-462d-b4ad-b20e581e9605" xmlns:ns4="499fada9-8143-4699-a848-99c7092ec495" targetNamespace="http://schemas.microsoft.com/office/2006/metadata/properties" ma:root="true" ma:fieldsID="1742457884d724706a87b48677dfc1c3" ns3:_="" ns4:_="">
    <xsd:import namespace="3e5aabfb-e394-462d-b4ad-b20e581e9605"/>
    <xsd:import namespace="499fada9-8143-4699-a848-99c7092ec49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5aabfb-e394-462d-b4ad-b20e581e960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9fada9-8143-4699-a848-99c7092ec4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9B4C2A-58F3-4FA9-BF04-1345671146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1D5D76-3CC5-443A-931B-2FEF5EEA14F0}">
  <ds:schemaRefs>
    <ds:schemaRef ds:uri="http://www.w3.org/XML/1998/namespace"/>
    <ds:schemaRef ds:uri="499fada9-8143-4699-a848-99c7092ec495"/>
    <ds:schemaRef ds:uri="http://purl.org/dc/elements/1.1/"/>
    <ds:schemaRef ds:uri="http://purl.org/dc/dcmitype/"/>
    <ds:schemaRef ds:uri="http://schemas.microsoft.com/office/2006/documentManagement/types"/>
    <ds:schemaRef ds:uri="3e5aabfb-e394-462d-b4ad-b20e581e9605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FE4F93F-EF99-4DED-87B9-34C5E91EA2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5aabfb-e394-462d-b4ad-b20e581e9605"/>
    <ds:schemaRef ds:uri="499fada9-8143-4699-a848-99c7092ec4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42351</TotalTime>
  <Words>1854</Words>
  <Application>Microsoft Office PowerPoint</Application>
  <PresentationFormat>A4 Paper (210x297 mm)</PresentationFormat>
  <Paragraphs>252</Paragraphs>
  <Slides>26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ＭＳ Ｐゴシック</vt:lpstr>
      <vt:lpstr>Arial</vt:lpstr>
      <vt:lpstr>Arial Narrow</vt:lpstr>
      <vt:lpstr>Calibri</vt:lpstr>
      <vt:lpstr>Calibri Light</vt:lpstr>
      <vt:lpstr>Cambria Math</vt:lpstr>
      <vt:lpstr>Times New Roman</vt:lpstr>
      <vt:lpstr>Wingdings</vt:lpstr>
      <vt:lpstr>Retrospect</vt:lpstr>
      <vt:lpstr>公式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ME2115/2115E – Mechanics Of Machines</dc:title>
  <dc:creator>shenlei@nus.edu.sg</dc:creator>
  <cp:lastModifiedBy>Shen Lei</cp:lastModifiedBy>
  <cp:revision>4867</cp:revision>
  <cp:lastPrinted>2015-08-20T04:27:16Z</cp:lastPrinted>
  <dcterms:created xsi:type="dcterms:W3CDTF">2014-11-18T05:31:35Z</dcterms:created>
  <dcterms:modified xsi:type="dcterms:W3CDTF">2022-09-05T06:37:52Z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0x010100A2522B1EB32A6147AD8773D1336EF82C</vt:lpwstr>
  </property>
</Properties>
</file>