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72" r:id="rId2"/>
    <p:sldId id="273" r:id="rId3"/>
    <p:sldId id="282" r:id="rId4"/>
    <p:sldId id="276" r:id="rId5"/>
    <p:sldId id="280" r:id="rId6"/>
    <p:sldId id="281" r:id="rId7"/>
    <p:sldId id="283" r:id="rId8"/>
    <p:sldId id="274" r:id="rId9"/>
    <p:sldId id="275" r:id="rId10"/>
    <p:sldId id="278"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62631" autoAdjust="0"/>
  </p:normalViewPr>
  <p:slideViewPr>
    <p:cSldViewPr snapToGrid="0">
      <p:cViewPr varScale="1">
        <p:scale>
          <a:sx n="37" d="100"/>
          <a:sy n="37" d="100"/>
        </p:scale>
        <p:origin x="1686"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Malcolm Carlson and I will be sharing some insights from a case study I did of employee data, in particular, about what factors contribute to attrition.</a:t>
            </a:r>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 to Thank you slide</a:t>
            </a:r>
          </a:p>
        </p:txBody>
      </p:sp>
      <p:sp>
        <p:nvSpPr>
          <p:cNvPr id="4" name="Slide Number Placeholder 3"/>
          <p:cNvSpPr>
            <a:spLocks noGrp="1"/>
          </p:cNvSpPr>
          <p:nvPr>
            <p:ph type="sldNum" sz="quarter" idx="5"/>
          </p:nvPr>
        </p:nvSpPr>
        <p:spPr/>
        <p:txBody>
          <a:bodyPr/>
          <a:lstStyle/>
          <a:p>
            <a:fld id="{893B0CF2-7F87-4E02-A248-870047730F99}" type="slidenum">
              <a:rPr lang="en-US" smtClean="0"/>
              <a:t>10</a:t>
            </a:fld>
            <a:endParaRPr lang="en-US"/>
          </a:p>
        </p:txBody>
      </p:sp>
    </p:spTree>
    <p:extLst>
      <p:ext uri="{BB962C8B-B14F-4D97-AF65-F5344CB8AC3E}">
        <p14:creationId xmlns:p14="http://schemas.microsoft.com/office/powerpoint/2010/main" val="201355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a multi regression model to narrow down the top contributors to attrition.  I narrowed this list of 19 factors down be removing the items with high p-value scores or anything over .05.  </a:t>
            </a:r>
          </a:p>
          <a:p>
            <a:r>
              <a:rPr lang="en-US" b="1" dirty="0"/>
              <a:t>Years since last promotion </a:t>
            </a:r>
            <a:r>
              <a:rPr lang="en-US" dirty="0"/>
              <a:t>is a good indicator for possible attrition.  </a:t>
            </a:r>
          </a:p>
          <a:p>
            <a:r>
              <a:rPr lang="en-US" dirty="0"/>
              <a:t>Managers could keep track of this factor, particularly with their employee development plans.</a:t>
            </a:r>
          </a:p>
          <a:p>
            <a:r>
              <a:rPr lang="en-US" b="1" dirty="0"/>
              <a:t>Environmental satisfaction</a:t>
            </a:r>
            <a:r>
              <a:rPr lang="en-US" dirty="0"/>
              <a:t> or having a comfortable work environment does play a roll in attrition.  Many companies are changing their offices to be more comfortable as well as collaborative for this reason.  </a:t>
            </a:r>
          </a:p>
          <a:p>
            <a:r>
              <a:rPr lang="en-US" b="1" dirty="0"/>
              <a:t>Number of companies worked is really a job hopping metric </a:t>
            </a:r>
            <a:r>
              <a:rPr lang="en-US" dirty="0"/>
              <a:t>and could be taken into account during the hiring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Job involvement </a:t>
            </a:r>
            <a:r>
              <a:rPr lang="en-US" dirty="0"/>
              <a:t>is another factor that can lead to attrition.  A possible remedy for this issue could be increasing an employee’s responsibility or more challenging assignments.</a:t>
            </a:r>
          </a:p>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2</a:t>
            </a:fld>
            <a:endParaRPr lang="en-US"/>
          </a:p>
        </p:txBody>
      </p:sp>
    </p:spTree>
    <p:extLst>
      <p:ext uri="{BB962C8B-B14F-4D97-AF65-F5344CB8AC3E}">
        <p14:creationId xmlns:p14="http://schemas.microsoft.com/office/powerpoint/2010/main" val="156006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ensure the model was valid, I wanted to address each assumption of linearity, constant variance, normal distribution of residuals and independence.  I used QQ plots for linearity and normality as well as histograms for the residuals.  I also checked for any collinearity by verifying low VIF or variance inflation factor scores(below 10) for each factor.</a:t>
            </a:r>
          </a:p>
        </p:txBody>
      </p:sp>
      <p:sp>
        <p:nvSpPr>
          <p:cNvPr id="4" name="Slide Number Placeholder 3"/>
          <p:cNvSpPr>
            <a:spLocks noGrp="1"/>
          </p:cNvSpPr>
          <p:nvPr>
            <p:ph type="sldNum" sz="quarter" idx="5"/>
          </p:nvPr>
        </p:nvSpPr>
        <p:spPr/>
        <p:txBody>
          <a:bodyPr/>
          <a:lstStyle/>
          <a:p>
            <a:fld id="{893B0CF2-7F87-4E02-A248-870047730F99}" type="slidenum">
              <a:rPr lang="en-US" smtClean="0"/>
              <a:t>3</a:t>
            </a:fld>
            <a:endParaRPr lang="en-US"/>
          </a:p>
        </p:txBody>
      </p:sp>
    </p:spTree>
    <p:extLst>
      <p:ext uri="{BB962C8B-B14F-4D97-AF65-F5344CB8AC3E}">
        <p14:creationId xmlns:p14="http://schemas.microsoft.com/office/powerpoint/2010/main" val="271871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there are two bar charts to show attrition by Age groups on the left and Attrition by Job level on the right.  The age group with the highest attrition is 25 to 34, accounting for almost half of the attrition. </a:t>
            </a:r>
          </a:p>
          <a:p>
            <a:r>
              <a:rPr lang="en-US" dirty="0"/>
              <a:t>From job level chart, we see that the lowest job level of 1 has the highest attrition.  Some remedies for this could be focusing resources for younger employees to keep them engaged and also moving up into the later job levels faster.</a:t>
            </a:r>
          </a:p>
        </p:txBody>
      </p:sp>
      <p:sp>
        <p:nvSpPr>
          <p:cNvPr id="4" name="Slide Number Placeholder 3"/>
          <p:cNvSpPr>
            <a:spLocks noGrp="1"/>
          </p:cNvSpPr>
          <p:nvPr>
            <p:ph type="sldNum" sz="quarter" idx="5"/>
          </p:nvPr>
        </p:nvSpPr>
        <p:spPr/>
        <p:txBody>
          <a:bodyPr/>
          <a:lstStyle/>
          <a:p>
            <a:fld id="{893B0CF2-7F87-4E02-A248-870047730F99}" type="slidenum">
              <a:rPr lang="en-US" smtClean="0"/>
              <a:t>4</a:t>
            </a:fld>
            <a:endParaRPr lang="en-US"/>
          </a:p>
        </p:txBody>
      </p:sp>
    </p:spTree>
    <p:extLst>
      <p:ext uri="{BB962C8B-B14F-4D97-AF65-F5344CB8AC3E}">
        <p14:creationId xmlns:p14="http://schemas.microsoft.com/office/powerpoint/2010/main" val="802495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classifiers were assessed and the Bayes model performed the best, achieving 85% accuracy, 90% sensitivity and 66% Specificity or the model’s ability to predict each category and both categories.  I charted the predictions on the right in green.  16 variables were used to classify attrition in this study and the table in the slide are the variables that resulted in the best results.</a:t>
            </a:r>
          </a:p>
        </p:txBody>
      </p:sp>
      <p:sp>
        <p:nvSpPr>
          <p:cNvPr id="4" name="Slide Number Placeholder 3"/>
          <p:cNvSpPr>
            <a:spLocks noGrp="1"/>
          </p:cNvSpPr>
          <p:nvPr>
            <p:ph type="sldNum" sz="quarter" idx="5"/>
          </p:nvPr>
        </p:nvSpPr>
        <p:spPr/>
        <p:txBody>
          <a:bodyPr/>
          <a:lstStyle/>
          <a:p>
            <a:fld id="{893B0CF2-7F87-4E02-A248-870047730F99}" type="slidenum">
              <a:rPr lang="en-US" smtClean="0"/>
              <a:t>5</a:t>
            </a:fld>
            <a:endParaRPr lang="en-US"/>
          </a:p>
        </p:txBody>
      </p:sp>
    </p:spTree>
    <p:extLst>
      <p:ext uri="{BB962C8B-B14F-4D97-AF65-F5344CB8AC3E}">
        <p14:creationId xmlns:p14="http://schemas.microsoft.com/office/powerpoint/2010/main" val="4088087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a step-wise multiple regression model for employee salary prediction.  The model achieved root mean error of 1033.  There are really only </a:t>
            </a:r>
            <a:r>
              <a:rPr lang="en-US" dirty="0" err="1"/>
              <a:t>DailyRate</a:t>
            </a:r>
            <a:r>
              <a:rPr lang="en-US" dirty="0"/>
              <a:t>, </a:t>
            </a:r>
            <a:r>
              <a:rPr lang="en-US" dirty="0" err="1"/>
              <a:t>JobLevel</a:t>
            </a:r>
            <a:r>
              <a:rPr lang="en-US" dirty="0"/>
              <a:t>, </a:t>
            </a:r>
            <a:r>
              <a:rPr lang="en-US" dirty="0" err="1"/>
              <a:t>JobRole</a:t>
            </a:r>
            <a:r>
              <a:rPr lang="en-US" dirty="0"/>
              <a:t> and </a:t>
            </a:r>
            <a:r>
              <a:rPr lang="en-US" dirty="0" err="1"/>
              <a:t>TotalWorkingYears</a:t>
            </a:r>
            <a:r>
              <a:rPr lang="en-US" dirty="0"/>
              <a:t> used for this model two of those variables had multiple levels beneath or where categorical.</a:t>
            </a:r>
          </a:p>
        </p:txBody>
      </p:sp>
      <p:sp>
        <p:nvSpPr>
          <p:cNvPr id="4" name="Slide Number Placeholder 3"/>
          <p:cNvSpPr>
            <a:spLocks noGrp="1"/>
          </p:cNvSpPr>
          <p:nvPr>
            <p:ph type="sldNum" sz="quarter" idx="5"/>
          </p:nvPr>
        </p:nvSpPr>
        <p:spPr/>
        <p:txBody>
          <a:bodyPr/>
          <a:lstStyle/>
          <a:p>
            <a:fld id="{893B0CF2-7F87-4E02-A248-870047730F99}" type="slidenum">
              <a:rPr lang="en-US" smtClean="0"/>
              <a:t>6</a:t>
            </a:fld>
            <a:endParaRPr lang="en-US"/>
          </a:p>
        </p:txBody>
      </p:sp>
    </p:spTree>
    <p:extLst>
      <p:ext uri="{BB962C8B-B14F-4D97-AF65-F5344CB8AC3E}">
        <p14:creationId xmlns:p14="http://schemas.microsoft.com/office/powerpoint/2010/main" val="196451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make sure the assumptions were met and to also keep track of the Variance Inflation to make sure no values were over 10.  The VIF was well within acceptable limits.  The residuals histogram also shows normality as well as a fairly straight QQ plot as well as a residuals scatter plot to check for randomness of the residuals.</a:t>
            </a:r>
          </a:p>
        </p:txBody>
      </p:sp>
      <p:sp>
        <p:nvSpPr>
          <p:cNvPr id="4" name="Slide Number Placeholder 3"/>
          <p:cNvSpPr>
            <a:spLocks noGrp="1"/>
          </p:cNvSpPr>
          <p:nvPr>
            <p:ph type="sldNum" sz="quarter" idx="5"/>
          </p:nvPr>
        </p:nvSpPr>
        <p:spPr/>
        <p:txBody>
          <a:bodyPr/>
          <a:lstStyle/>
          <a:p>
            <a:fld id="{893B0CF2-7F87-4E02-A248-870047730F99}" type="slidenum">
              <a:rPr lang="en-US" smtClean="0"/>
              <a:t>7</a:t>
            </a:fld>
            <a:endParaRPr lang="en-US"/>
          </a:p>
        </p:txBody>
      </p:sp>
    </p:spTree>
    <p:extLst>
      <p:ext uri="{BB962C8B-B14F-4D97-AF65-F5344CB8AC3E}">
        <p14:creationId xmlns:p14="http://schemas.microsoft.com/office/powerpoint/2010/main" val="254559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some information about Job Roles.  I wanted to look at the summary statistics for each Job Role, the box plot on the left, and also look at the Job Satisfaction scores by job role, the stacked chart on the right.  Scores for 3 and 4 which were highest ratings, tended to be the largest portion of the graph, which would indicate strong satisfaction by job role. Jobs with the highest satisfaction scores(3 and 4) are Research Scientist, Sales Executive and Laboratory technician.  Human resources, managers had the highest levels of dis-satisfaction with (1,2).</a:t>
            </a:r>
          </a:p>
        </p:txBody>
      </p:sp>
      <p:sp>
        <p:nvSpPr>
          <p:cNvPr id="4" name="Slide Number Placeholder 3"/>
          <p:cNvSpPr>
            <a:spLocks noGrp="1"/>
          </p:cNvSpPr>
          <p:nvPr>
            <p:ph type="sldNum" sz="quarter" idx="5"/>
          </p:nvPr>
        </p:nvSpPr>
        <p:spPr/>
        <p:txBody>
          <a:bodyPr/>
          <a:lstStyle/>
          <a:p>
            <a:fld id="{893B0CF2-7F87-4E02-A248-870047730F99}" type="slidenum">
              <a:rPr lang="en-US" smtClean="0"/>
              <a:t>8</a:t>
            </a:fld>
            <a:endParaRPr lang="en-US"/>
          </a:p>
        </p:txBody>
      </p:sp>
    </p:spTree>
    <p:extLst>
      <p:ext uri="{BB962C8B-B14F-4D97-AF65-F5344CB8AC3E}">
        <p14:creationId xmlns:p14="http://schemas.microsoft.com/office/powerpoint/2010/main" val="4120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charts on this slide look at </a:t>
            </a:r>
            <a:r>
              <a:rPr lang="en-US" b="1" dirty="0"/>
              <a:t>Number of Companies worked </a:t>
            </a:r>
            <a:r>
              <a:rPr lang="en-US" dirty="0"/>
              <a:t>broken out by Job Role and Gender, the violin chart on the left, </a:t>
            </a:r>
            <a:r>
              <a:rPr lang="en-US" b="1" dirty="0"/>
              <a:t>Years at the current company</a:t>
            </a:r>
            <a:r>
              <a:rPr lang="en-US" dirty="0"/>
              <a:t>, the violin chart in the middle and finally </a:t>
            </a:r>
            <a:r>
              <a:rPr lang="en-US" b="1" dirty="0"/>
              <a:t>Income</a:t>
            </a:r>
            <a:r>
              <a:rPr lang="en-US" dirty="0"/>
              <a:t> by Job role and gender on the right. </a:t>
            </a:r>
          </a:p>
          <a:p>
            <a:endParaRPr lang="en-US" dirty="0"/>
          </a:p>
          <a:p>
            <a:r>
              <a:rPr lang="en-US" dirty="0"/>
              <a:t>Men look to work for more companies than women from this chart but not by wide margins.</a:t>
            </a:r>
          </a:p>
          <a:p>
            <a:endParaRPr lang="en-US" dirty="0"/>
          </a:p>
          <a:p>
            <a:r>
              <a:rPr lang="en-US" dirty="0"/>
              <a:t>Women tend to stay at their company for longer periods although not by much from the middle chart.</a:t>
            </a:r>
          </a:p>
          <a:p>
            <a:endParaRPr lang="en-US" dirty="0"/>
          </a:p>
          <a:p>
            <a:r>
              <a:rPr lang="en-US" dirty="0"/>
              <a:t>The income chart on the right shows a fairly equitable balance of income between men and women in the same roles although the are about 150 more men than women in total.</a:t>
            </a:r>
          </a:p>
        </p:txBody>
      </p:sp>
      <p:sp>
        <p:nvSpPr>
          <p:cNvPr id="4" name="Slide Number Placeholder 3"/>
          <p:cNvSpPr>
            <a:spLocks noGrp="1"/>
          </p:cNvSpPr>
          <p:nvPr>
            <p:ph type="sldNum" sz="quarter" idx="5"/>
          </p:nvPr>
        </p:nvSpPr>
        <p:spPr/>
        <p:txBody>
          <a:bodyPr/>
          <a:lstStyle/>
          <a:p>
            <a:fld id="{893B0CF2-7F87-4E02-A248-870047730F99}" type="slidenum">
              <a:rPr lang="en-US" smtClean="0"/>
              <a:t>9</a:t>
            </a:fld>
            <a:endParaRPr lang="en-US"/>
          </a:p>
        </p:txBody>
      </p:sp>
    </p:spTree>
    <p:extLst>
      <p:ext uri="{BB962C8B-B14F-4D97-AF65-F5344CB8AC3E}">
        <p14:creationId xmlns:p14="http://schemas.microsoft.com/office/powerpoint/2010/main" val="182799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12/4/2019</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12/4/2019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12/4/2019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12/4/2019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12/4/2019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12/4/2019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12/4/2019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12/4/2019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12/4/2019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12/4/2019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12/4/2019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12/4/2019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Employee Attrition Case Study</a:t>
            </a:r>
          </a:p>
        </p:txBody>
      </p:sp>
      <p:sp>
        <p:nvSpPr>
          <p:cNvPr id="5" name="Subtitle 4"/>
          <p:cNvSpPr>
            <a:spLocks noGrp="1"/>
          </p:cNvSpPr>
          <p:nvPr>
            <p:ph type="subTitle" idx="1"/>
          </p:nvPr>
        </p:nvSpPr>
        <p:spPr/>
        <p:txBody>
          <a:bodyPr/>
          <a:lstStyle/>
          <a:p>
            <a:r>
              <a:rPr lang="en-US" dirty="0"/>
              <a:t>Malcolm Carlson</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advTm="9979">
        <p:fade/>
      </p:transition>
    </mc:Choice>
    <mc:Fallback xmlns="">
      <p:transition spd="med" advTm="997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
        <p:nvSpPr>
          <p:cNvPr id="2" name="Content Placeholder 1"/>
          <p:cNvSpPr>
            <a:spLocks noGrp="1"/>
          </p:cNvSpPr>
          <p:nvPr>
            <p:ph idx="1"/>
          </p:nvPr>
        </p:nvSpPr>
        <p:spPr/>
        <p:txBody>
          <a:bodyPr>
            <a:normAutofit fontScale="92500" lnSpcReduction="10000"/>
          </a:bodyPr>
          <a:lstStyle/>
          <a:p>
            <a:r>
              <a:rPr lang="en-US" dirty="0"/>
              <a:t>The factors that should be managed to reduce employee attrition are years since last promotion, ensuring a comfortable environment, monitoring job involvement and looking at number of companies worked during the hiring process to cut down on attrition.</a:t>
            </a:r>
          </a:p>
          <a:p>
            <a:r>
              <a:rPr lang="en-US" dirty="0"/>
              <a:t>Naïve Bayes model was used to classify employees by attrition</a:t>
            </a:r>
          </a:p>
          <a:p>
            <a:r>
              <a:rPr lang="en-US" dirty="0"/>
              <a:t>A step-wise multiple regression model was used to predict employee salary</a:t>
            </a:r>
          </a:p>
          <a:p>
            <a:r>
              <a:rPr lang="en-US" dirty="0"/>
              <a:t>The HR group and general managers tended to have higher dissatisfaction while sales executives, laboratory technicians and research scientists tend to have the highest satisfaction although general job satisfaction was high. </a:t>
            </a:r>
          </a:p>
          <a:p>
            <a:r>
              <a:rPr lang="en-US" dirty="0"/>
              <a:t>Income looked equitable between men and women but more diversity information would be helpful for further study.</a:t>
            </a:r>
          </a:p>
          <a:p>
            <a:endParaRPr lang="en-US" dirty="0"/>
          </a:p>
          <a:p>
            <a:endParaRPr lang="en-US" dirty="0"/>
          </a:p>
          <a:p>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advTm="51863">
        <p:fade/>
      </p:transition>
    </mc:Choice>
    <mc:Fallback xmlns="">
      <p:transition spd="med" advTm="5186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05B6-52ED-4228-98C1-618C5318780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53C0177C-C509-41E1-9521-B939087B2242}"/>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855572375"/>
      </p:ext>
    </p:extLst>
  </p:cSld>
  <p:clrMapOvr>
    <a:masterClrMapping/>
  </p:clrMapOvr>
  <mc:AlternateContent xmlns:mc="http://schemas.openxmlformats.org/markup-compatibility/2006" xmlns:p14="http://schemas.microsoft.com/office/powerpoint/2010/main">
    <mc:Choice Requires="p14">
      <p:transition spd="med" p14:dur="700" advTm="4011">
        <p:fade/>
      </p:transition>
    </mc:Choice>
    <mc:Fallback xmlns="">
      <p:transition spd="med" advTm="401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Top factors that lead to turnover</a:t>
            </a:r>
          </a:p>
        </p:txBody>
      </p:sp>
      <p:sp>
        <p:nvSpPr>
          <p:cNvPr id="2" name="Content Placeholder 1"/>
          <p:cNvSpPr>
            <a:spLocks noGrp="1"/>
          </p:cNvSpPr>
          <p:nvPr>
            <p:ph idx="1"/>
          </p:nvPr>
        </p:nvSpPr>
        <p:spPr/>
        <p:txBody>
          <a:bodyPr/>
          <a:lstStyle/>
          <a:p>
            <a:r>
              <a:rPr lang="en-US" dirty="0"/>
              <a:t>Multiple regression model was used to determine the top predictors of turnover.  The factors were chosen by the lowest P-Values.  </a:t>
            </a:r>
          </a:p>
          <a:p>
            <a:pPr marL="0" indent="0">
              <a:buNone/>
            </a:pPr>
            <a:endParaRPr lang="en-US" dirty="0"/>
          </a:p>
        </p:txBody>
      </p:sp>
      <p:graphicFrame>
        <p:nvGraphicFramePr>
          <p:cNvPr id="4" name="Table 3">
            <a:extLst>
              <a:ext uri="{FF2B5EF4-FFF2-40B4-BE49-F238E27FC236}">
                <a16:creationId xmlns:a16="http://schemas.microsoft.com/office/drawing/2014/main" id="{9D7CC71F-527D-4BFD-8180-17A276AF83ED}"/>
              </a:ext>
            </a:extLst>
          </p:cNvPr>
          <p:cNvGraphicFramePr>
            <a:graphicFrameLocks noGrp="1"/>
          </p:cNvGraphicFramePr>
          <p:nvPr>
            <p:extLst>
              <p:ext uri="{D42A27DB-BD31-4B8C-83A1-F6EECF244321}">
                <p14:modId xmlns:p14="http://schemas.microsoft.com/office/powerpoint/2010/main" val="2801384169"/>
              </p:ext>
            </p:extLst>
          </p:nvPr>
        </p:nvGraphicFramePr>
        <p:xfrm>
          <a:off x="1032539" y="3418509"/>
          <a:ext cx="4949161" cy="2719454"/>
        </p:xfrm>
        <a:graphic>
          <a:graphicData uri="http://schemas.openxmlformats.org/drawingml/2006/table">
            <a:tbl>
              <a:tblPr firstRow="1" bandRow="1">
                <a:tableStyleId>{8799B23B-EC83-4686-B30A-512413B5E67A}</a:tableStyleId>
              </a:tblPr>
              <a:tblGrid>
                <a:gridCol w="3443265">
                  <a:extLst>
                    <a:ext uri="{9D8B030D-6E8A-4147-A177-3AD203B41FA5}">
                      <a16:colId xmlns:a16="http://schemas.microsoft.com/office/drawing/2014/main" val="337886546"/>
                    </a:ext>
                  </a:extLst>
                </a:gridCol>
                <a:gridCol w="1505896">
                  <a:extLst>
                    <a:ext uri="{9D8B030D-6E8A-4147-A177-3AD203B41FA5}">
                      <a16:colId xmlns:a16="http://schemas.microsoft.com/office/drawing/2014/main" val="3124944414"/>
                    </a:ext>
                  </a:extLst>
                </a:gridCol>
              </a:tblGrid>
              <a:tr h="494414">
                <a:tc>
                  <a:txBody>
                    <a:bodyPr/>
                    <a:lstStyle/>
                    <a:p>
                      <a:r>
                        <a:rPr lang="en-US" dirty="0"/>
                        <a:t>Attrition Factor</a:t>
                      </a:r>
                    </a:p>
                  </a:txBody>
                  <a:tcPr/>
                </a:tc>
                <a:tc>
                  <a:txBody>
                    <a:bodyPr/>
                    <a:lstStyle/>
                    <a:p>
                      <a:r>
                        <a:rPr lang="en-US" dirty="0"/>
                        <a:t>P-Value</a:t>
                      </a:r>
                    </a:p>
                  </a:txBody>
                  <a:tcPr/>
                </a:tc>
                <a:extLst>
                  <a:ext uri="{0D108BD9-81ED-4DB2-BD59-A6C34878D82A}">
                    <a16:rowId xmlns:a16="http://schemas.microsoft.com/office/drawing/2014/main" val="2521717097"/>
                  </a:ext>
                </a:extLst>
              </a:tr>
              <a:tr h="370840">
                <a:tc>
                  <a:txBody>
                    <a:bodyPr/>
                    <a:lstStyle/>
                    <a:p>
                      <a:r>
                        <a:rPr lang="en-US" dirty="0" err="1"/>
                        <a:t>YearsSinceLastPromotion</a:t>
                      </a:r>
                      <a:endParaRPr lang="en-US" dirty="0"/>
                    </a:p>
                  </a:txBody>
                  <a:tcPr/>
                </a:tc>
                <a:tc>
                  <a:txBody>
                    <a:bodyPr/>
                    <a:lstStyle/>
                    <a:p>
                      <a:r>
                        <a:rPr lang="en-US" dirty="0"/>
                        <a:t>0.000305</a:t>
                      </a:r>
                    </a:p>
                  </a:txBody>
                  <a:tcPr/>
                </a:tc>
                <a:extLst>
                  <a:ext uri="{0D108BD9-81ED-4DB2-BD59-A6C34878D82A}">
                    <a16:rowId xmlns:a16="http://schemas.microsoft.com/office/drawing/2014/main" val="3734901566"/>
                  </a:ext>
                </a:extLst>
              </a:tr>
              <a:tr h="370840">
                <a:tc>
                  <a:txBody>
                    <a:bodyPr/>
                    <a:lstStyle/>
                    <a:p>
                      <a:r>
                        <a:rPr lang="en-US" dirty="0" err="1"/>
                        <a:t>JobSatisfaction</a:t>
                      </a:r>
                      <a:endParaRPr lang="en-US" dirty="0"/>
                    </a:p>
                  </a:txBody>
                  <a:tcPr/>
                </a:tc>
                <a:tc>
                  <a:txBody>
                    <a:bodyPr/>
                    <a:lstStyle/>
                    <a:p>
                      <a:r>
                        <a:rPr lang="en-US" dirty="0"/>
                        <a:t>0.000150</a:t>
                      </a:r>
                    </a:p>
                  </a:txBody>
                  <a:tcPr/>
                </a:tc>
                <a:extLst>
                  <a:ext uri="{0D108BD9-81ED-4DB2-BD59-A6C34878D82A}">
                    <a16:rowId xmlns:a16="http://schemas.microsoft.com/office/drawing/2014/main" val="3739581388"/>
                  </a:ext>
                </a:extLst>
              </a:tr>
              <a:tr h="370840">
                <a:tc>
                  <a:txBody>
                    <a:bodyPr/>
                    <a:lstStyle/>
                    <a:p>
                      <a:r>
                        <a:rPr lang="en-US" dirty="0" err="1"/>
                        <a:t>EnvironmentSatisfaction</a:t>
                      </a:r>
                      <a:endParaRPr lang="en-US" dirty="0"/>
                    </a:p>
                  </a:txBody>
                  <a:tcPr/>
                </a:tc>
                <a:tc>
                  <a:txBody>
                    <a:bodyPr/>
                    <a:lstStyle/>
                    <a:p>
                      <a:r>
                        <a:rPr lang="en-US" dirty="0"/>
                        <a:t>0.000657</a:t>
                      </a:r>
                    </a:p>
                  </a:txBody>
                  <a:tcPr/>
                </a:tc>
                <a:extLst>
                  <a:ext uri="{0D108BD9-81ED-4DB2-BD59-A6C34878D82A}">
                    <a16:rowId xmlns:a16="http://schemas.microsoft.com/office/drawing/2014/main" val="1564582"/>
                  </a:ext>
                </a:extLst>
              </a:tr>
              <a:tr h="370840">
                <a:tc>
                  <a:txBody>
                    <a:bodyPr/>
                    <a:lstStyle/>
                    <a:p>
                      <a:r>
                        <a:rPr lang="en-US" dirty="0" err="1"/>
                        <a:t>DistanceFromHome</a:t>
                      </a:r>
                      <a:endParaRPr lang="en-US" dirty="0"/>
                    </a:p>
                  </a:txBody>
                  <a:tcPr/>
                </a:tc>
                <a:tc>
                  <a:txBody>
                    <a:bodyPr/>
                    <a:lstStyle/>
                    <a:p>
                      <a:r>
                        <a:rPr lang="en-US" dirty="0"/>
                        <a:t>0.000232</a:t>
                      </a:r>
                    </a:p>
                  </a:txBody>
                  <a:tcPr/>
                </a:tc>
                <a:extLst>
                  <a:ext uri="{0D108BD9-81ED-4DB2-BD59-A6C34878D82A}">
                    <a16:rowId xmlns:a16="http://schemas.microsoft.com/office/drawing/2014/main" val="2262741103"/>
                  </a:ext>
                </a:extLst>
              </a:tr>
              <a:tr h="370840">
                <a:tc>
                  <a:txBody>
                    <a:bodyPr/>
                    <a:lstStyle/>
                    <a:p>
                      <a:r>
                        <a:rPr lang="en-US" dirty="0" err="1"/>
                        <a:t>NumCompaniesWorked</a:t>
                      </a:r>
                      <a:endParaRPr lang="en-US" dirty="0"/>
                    </a:p>
                  </a:txBody>
                  <a:tcPr/>
                </a:tc>
                <a:tc>
                  <a:txBody>
                    <a:bodyPr/>
                    <a:lstStyle/>
                    <a:p>
                      <a:r>
                        <a:rPr lang="en-US" dirty="0"/>
                        <a:t>0.000274</a:t>
                      </a:r>
                    </a:p>
                  </a:txBody>
                  <a:tcPr/>
                </a:tc>
                <a:extLst>
                  <a:ext uri="{0D108BD9-81ED-4DB2-BD59-A6C34878D82A}">
                    <a16:rowId xmlns:a16="http://schemas.microsoft.com/office/drawing/2014/main" val="465231782"/>
                  </a:ext>
                </a:extLst>
              </a:tr>
              <a:tr h="370840">
                <a:tc>
                  <a:txBody>
                    <a:bodyPr/>
                    <a:lstStyle/>
                    <a:p>
                      <a:r>
                        <a:rPr lang="en-US" dirty="0" err="1"/>
                        <a:t>JobInvolvement</a:t>
                      </a:r>
                      <a:endParaRPr lang="en-US" dirty="0"/>
                    </a:p>
                  </a:txBody>
                  <a:tcPr/>
                </a:tc>
                <a:tc>
                  <a:txBody>
                    <a:bodyPr/>
                    <a:lstStyle/>
                    <a:p>
                      <a:r>
                        <a:rPr lang="en-US" dirty="0"/>
                        <a:t>2.47e-05</a:t>
                      </a:r>
                    </a:p>
                  </a:txBody>
                  <a:tcPr/>
                </a:tc>
                <a:extLst>
                  <a:ext uri="{0D108BD9-81ED-4DB2-BD59-A6C34878D82A}">
                    <a16:rowId xmlns:a16="http://schemas.microsoft.com/office/drawing/2014/main" val="4230975349"/>
                  </a:ext>
                </a:extLst>
              </a:tr>
            </a:tbl>
          </a:graphicData>
        </a:graphic>
      </p:graphicFrame>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advTm="61562">
        <p:fade/>
      </p:transition>
    </mc:Choice>
    <mc:Fallback xmlns="">
      <p:transition spd="med" advTm="6156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4935-C52B-4F17-9D08-ECADA7507258}"/>
              </a:ext>
            </a:extLst>
          </p:cNvPr>
          <p:cNvSpPr>
            <a:spLocks noGrp="1"/>
          </p:cNvSpPr>
          <p:nvPr>
            <p:ph type="title"/>
          </p:nvPr>
        </p:nvSpPr>
        <p:spPr>
          <a:xfrm>
            <a:off x="609600" y="704088"/>
            <a:ext cx="10972800" cy="709955"/>
          </a:xfrm>
        </p:spPr>
        <p:txBody>
          <a:bodyPr>
            <a:normAutofit fontScale="90000"/>
          </a:bodyPr>
          <a:lstStyle/>
          <a:p>
            <a:r>
              <a:rPr lang="en-US" dirty="0"/>
              <a:t>Assumptions</a:t>
            </a:r>
          </a:p>
        </p:txBody>
      </p:sp>
      <p:pic>
        <p:nvPicPr>
          <p:cNvPr id="6" name="Picture 5">
            <a:extLst>
              <a:ext uri="{FF2B5EF4-FFF2-40B4-BE49-F238E27FC236}">
                <a16:creationId xmlns:a16="http://schemas.microsoft.com/office/drawing/2014/main" id="{29A2CEFB-12BF-497C-8A8F-34EFBC295218}"/>
              </a:ext>
            </a:extLst>
          </p:cNvPr>
          <p:cNvPicPr>
            <a:picLocks noChangeAspect="1"/>
          </p:cNvPicPr>
          <p:nvPr/>
        </p:nvPicPr>
        <p:blipFill>
          <a:blip r:embed="rId3"/>
          <a:stretch>
            <a:fillRect/>
          </a:stretch>
        </p:blipFill>
        <p:spPr>
          <a:xfrm>
            <a:off x="3490113" y="4409625"/>
            <a:ext cx="1119290" cy="1450518"/>
          </a:xfrm>
          <a:prstGeom prst="rect">
            <a:avLst/>
          </a:prstGeom>
        </p:spPr>
      </p:pic>
      <p:pic>
        <p:nvPicPr>
          <p:cNvPr id="9" name="Picture 8">
            <a:extLst>
              <a:ext uri="{FF2B5EF4-FFF2-40B4-BE49-F238E27FC236}">
                <a16:creationId xmlns:a16="http://schemas.microsoft.com/office/drawing/2014/main" id="{920EC76C-93F9-420E-A9ED-CC65E960402D}"/>
              </a:ext>
            </a:extLst>
          </p:cNvPr>
          <p:cNvPicPr>
            <a:picLocks noChangeAspect="1"/>
          </p:cNvPicPr>
          <p:nvPr/>
        </p:nvPicPr>
        <p:blipFill>
          <a:blip r:embed="rId4"/>
          <a:stretch>
            <a:fillRect/>
          </a:stretch>
        </p:blipFill>
        <p:spPr>
          <a:xfrm>
            <a:off x="194725" y="1994037"/>
            <a:ext cx="2492595" cy="1538287"/>
          </a:xfrm>
          <a:prstGeom prst="rect">
            <a:avLst/>
          </a:prstGeom>
        </p:spPr>
      </p:pic>
      <p:pic>
        <p:nvPicPr>
          <p:cNvPr id="11" name="Picture 10">
            <a:extLst>
              <a:ext uri="{FF2B5EF4-FFF2-40B4-BE49-F238E27FC236}">
                <a16:creationId xmlns:a16="http://schemas.microsoft.com/office/drawing/2014/main" id="{C63C690B-6033-40EC-BA71-435A1AFA0A57}"/>
              </a:ext>
            </a:extLst>
          </p:cNvPr>
          <p:cNvPicPr>
            <a:picLocks noChangeAspect="1"/>
          </p:cNvPicPr>
          <p:nvPr/>
        </p:nvPicPr>
        <p:blipFill>
          <a:blip r:embed="rId5"/>
          <a:stretch>
            <a:fillRect/>
          </a:stretch>
        </p:blipFill>
        <p:spPr>
          <a:xfrm>
            <a:off x="6521024" y="2027125"/>
            <a:ext cx="2492595" cy="1538287"/>
          </a:xfrm>
          <a:prstGeom prst="rect">
            <a:avLst/>
          </a:prstGeom>
        </p:spPr>
      </p:pic>
      <p:pic>
        <p:nvPicPr>
          <p:cNvPr id="12" name="Picture 11">
            <a:extLst>
              <a:ext uri="{FF2B5EF4-FFF2-40B4-BE49-F238E27FC236}">
                <a16:creationId xmlns:a16="http://schemas.microsoft.com/office/drawing/2014/main" id="{EB6320B3-AF22-4618-88BA-0DCD33FB7613}"/>
              </a:ext>
            </a:extLst>
          </p:cNvPr>
          <p:cNvPicPr>
            <a:picLocks noChangeAspect="1"/>
          </p:cNvPicPr>
          <p:nvPr/>
        </p:nvPicPr>
        <p:blipFill>
          <a:blip r:embed="rId6"/>
          <a:stretch>
            <a:fillRect/>
          </a:stretch>
        </p:blipFill>
        <p:spPr>
          <a:xfrm>
            <a:off x="9558295" y="2060213"/>
            <a:ext cx="2438980" cy="1505199"/>
          </a:xfrm>
          <a:prstGeom prst="rect">
            <a:avLst/>
          </a:prstGeom>
        </p:spPr>
      </p:pic>
      <p:pic>
        <p:nvPicPr>
          <p:cNvPr id="14" name="Picture 13">
            <a:extLst>
              <a:ext uri="{FF2B5EF4-FFF2-40B4-BE49-F238E27FC236}">
                <a16:creationId xmlns:a16="http://schemas.microsoft.com/office/drawing/2014/main" id="{07A9B6DD-04E0-42F6-BFEF-B1EB726F02A3}"/>
              </a:ext>
            </a:extLst>
          </p:cNvPr>
          <p:cNvPicPr>
            <a:picLocks noChangeAspect="1"/>
          </p:cNvPicPr>
          <p:nvPr/>
        </p:nvPicPr>
        <p:blipFill>
          <a:blip r:embed="rId7"/>
          <a:stretch>
            <a:fillRect/>
          </a:stretch>
        </p:blipFill>
        <p:spPr>
          <a:xfrm>
            <a:off x="3384682" y="2010580"/>
            <a:ext cx="2438980" cy="1505199"/>
          </a:xfrm>
          <a:prstGeom prst="rect">
            <a:avLst/>
          </a:prstGeom>
        </p:spPr>
      </p:pic>
      <p:pic>
        <p:nvPicPr>
          <p:cNvPr id="17" name="Picture 16">
            <a:extLst>
              <a:ext uri="{FF2B5EF4-FFF2-40B4-BE49-F238E27FC236}">
                <a16:creationId xmlns:a16="http://schemas.microsoft.com/office/drawing/2014/main" id="{86C73F02-EB83-4AA1-8DF9-B62CB41BA330}"/>
              </a:ext>
            </a:extLst>
          </p:cNvPr>
          <p:cNvPicPr>
            <a:picLocks noChangeAspect="1"/>
          </p:cNvPicPr>
          <p:nvPr/>
        </p:nvPicPr>
        <p:blipFill>
          <a:blip r:embed="rId8"/>
          <a:stretch>
            <a:fillRect/>
          </a:stretch>
        </p:blipFill>
        <p:spPr>
          <a:xfrm>
            <a:off x="194725" y="4397573"/>
            <a:ext cx="2845920" cy="1756339"/>
          </a:xfrm>
          <a:prstGeom prst="rect">
            <a:avLst/>
          </a:prstGeom>
        </p:spPr>
      </p:pic>
      <p:pic>
        <p:nvPicPr>
          <p:cNvPr id="19" name="Picture 18">
            <a:extLst>
              <a:ext uri="{FF2B5EF4-FFF2-40B4-BE49-F238E27FC236}">
                <a16:creationId xmlns:a16="http://schemas.microsoft.com/office/drawing/2014/main" id="{20AAA09C-C837-40A0-9CD7-F3D3C356D9E6}"/>
              </a:ext>
            </a:extLst>
          </p:cNvPr>
          <p:cNvPicPr>
            <a:picLocks noChangeAspect="1"/>
          </p:cNvPicPr>
          <p:nvPr/>
        </p:nvPicPr>
        <p:blipFill>
          <a:blip r:embed="rId9"/>
          <a:stretch>
            <a:fillRect/>
          </a:stretch>
        </p:blipFill>
        <p:spPr>
          <a:xfrm>
            <a:off x="6530534" y="4397573"/>
            <a:ext cx="2845920" cy="1756339"/>
          </a:xfrm>
          <a:prstGeom prst="rect">
            <a:avLst/>
          </a:prstGeom>
        </p:spPr>
      </p:pic>
      <p:pic>
        <p:nvPicPr>
          <p:cNvPr id="20" name="Picture 19">
            <a:extLst>
              <a:ext uri="{FF2B5EF4-FFF2-40B4-BE49-F238E27FC236}">
                <a16:creationId xmlns:a16="http://schemas.microsoft.com/office/drawing/2014/main" id="{94D334D7-3C03-4D4F-AA1E-CAF2374F9C43}"/>
              </a:ext>
            </a:extLst>
          </p:cNvPr>
          <p:cNvPicPr>
            <a:picLocks noChangeAspect="1"/>
          </p:cNvPicPr>
          <p:nvPr/>
        </p:nvPicPr>
        <p:blipFill>
          <a:blip r:embed="rId10"/>
          <a:stretch>
            <a:fillRect/>
          </a:stretch>
        </p:blipFill>
        <p:spPr>
          <a:xfrm>
            <a:off x="9765646" y="4397573"/>
            <a:ext cx="1816754" cy="709955"/>
          </a:xfrm>
          <a:prstGeom prst="rect">
            <a:avLst/>
          </a:prstGeom>
        </p:spPr>
      </p:pic>
      <p:sp>
        <p:nvSpPr>
          <p:cNvPr id="22" name="TextBox 21">
            <a:extLst>
              <a:ext uri="{FF2B5EF4-FFF2-40B4-BE49-F238E27FC236}">
                <a16:creationId xmlns:a16="http://schemas.microsoft.com/office/drawing/2014/main" id="{15A11DC2-BEB3-423C-959B-98A11E3CDA92}"/>
              </a:ext>
            </a:extLst>
          </p:cNvPr>
          <p:cNvSpPr txBox="1"/>
          <p:nvPr/>
        </p:nvSpPr>
        <p:spPr>
          <a:xfrm>
            <a:off x="2170695" y="3927650"/>
            <a:ext cx="1739900" cy="369332"/>
          </a:xfrm>
          <a:prstGeom prst="rect">
            <a:avLst/>
          </a:prstGeom>
          <a:noFill/>
          <a:ln>
            <a:solidFill>
              <a:schemeClr val="bg2"/>
            </a:solidFill>
          </a:ln>
        </p:spPr>
        <p:txBody>
          <a:bodyPr wrap="square" rtlCol="0">
            <a:spAutoFit/>
          </a:bodyPr>
          <a:lstStyle/>
          <a:p>
            <a:r>
              <a:rPr lang="en-US" dirty="0"/>
              <a:t>Initial Model</a:t>
            </a:r>
          </a:p>
        </p:txBody>
      </p:sp>
      <p:sp>
        <p:nvSpPr>
          <p:cNvPr id="23" name="TextBox 22">
            <a:extLst>
              <a:ext uri="{FF2B5EF4-FFF2-40B4-BE49-F238E27FC236}">
                <a16:creationId xmlns:a16="http://schemas.microsoft.com/office/drawing/2014/main" id="{A270C479-BBBD-448F-AA7B-6E01269D2D64}"/>
              </a:ext>
            </a:extLst>
          </p:cNvPr>
          <p:cNvSpPr txBox="1"/>
          <p:nvPr/>
        </p:nvSpPr>
        <p:spPr>
          <a:xfrm>
            <a:off x="8506504" y="3975966"/>
            <a:ext cx="1970996" cy="369332"/>
          </a:xfrm>
          <a:prstGeom prst="rect">
            <a:avLst/>
          </a:prstGeom>
          <a:noFill/>
          <a:ln>
            <a:solidFill>
              <a:schemeClr val="bg2"/>
            </a:solidFill>
          </a:ln>
        </p:spPr>
        <p:txBody>
          <a:bodyPr wrap="square" rtlCol="0">
            <a:spAutoFit/>
          </a:bodyPr>
          <a:lstStyle/>
          <a:p>
            <a:r>
              <a:rPr lang="en-US" dirty="0"/>
              <a:t>Reduced Model</a:t>
            </a:r>
          </a:p>
        </p:txBody>
      </p:sp>
    </p:spTree>
    <p:extLst>
      <p:ext uri="{BB962C8B-B14F-4D97-AF65-F5344CB8AC3E}">
        <p14:creationId xmlns:p14="http://schemas.microsoft.com/office/powerpoint/2010/main" val="387282800"/>
      </p:ext>
    </p:extLst>
  </p:cSld>
  <p:clrMapOvr>
    <a:masterClrMapping/>
  </p:clrMapOvr>
  <mc:AlternateContent xmlns:mc="http://schemas.openxmlformats.org/markup-compatibility/2006" xmlns:p14="http://schemas.microsoft.com/office/powerpoint/2010/main">
    <mc:Choice Requires="p14">
      <p:transition spd="med" p14:dur="700" advTm="28816">
        <p:fade/>
      </p:transition>
    </mc:Choice>
    <mc:Fallback xmlns="">
      <p:transition spd="med" advTm="2881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Observations about Attrition</a:t>
            </a:r>
          </a:p>
        </p:txBody>
      </p:sp>
      <p:pic>
        <p:nvPicPr>
          <p:cNvPr id="11" name="Picture 10">
            <a:extLst>
              <a:ext uri="{FF2B5EF4-FFF2-40B4-BE49-F238E27FC236}">
                <a16:creationId xmlns:a16="http://schemas.microsoft.com/office/drawing/2014/main" id="{3BD6BF4E-5922-4597-8993-609D4C13E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384" y="2124767"/>
            <a:ext cx="5113453" cy="3155731"/>
          </a:xfrm>
          <a:prstGeom prst="rect">
            <a:avLst/>
          </a:prstGeom>
        </p:spPr>
      </p:pic>
      <p:pic>
        <p:nvPicPr>
          <p:cNvPr id="13" name="Picture 12">
            <a:extLst>
              <a:ext uri="{FF2B5EF4-FFF2-40B4-BE49-F238E27FC236}">
                <a16:creationId xmlns:a16="http://schemas.microsoft.com/office/drawing/2014/main" id="{AF1F68F6-1718-4E8A-885E-4676166D1B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057329"/>
            <a:ext cx="5371156" cy="3314771"/>
          </a:xfrm>
          <a:prstGeom prst="rect">
            <a:avLst/>
          </a:prstGeom>
        </p:spPr>
      </p:pic>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advTm="33323">
        <p:fade/>
      </p:transition>
    </mc:Choice>
    <mc:Fallback xmlns="">
      <p:transition spd="med" advTm="3332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7F2B-B40C-494B-80B8-531AF2FCF475}"/>
              </a:ext>
            </a:extLst>
          </p:cNvPr>
          <p:cNvSpPr>
            <a:spLocks noGrp="1"/>
          </p:cNvSpPr>
          <p:nvPr>
            <p:ph type="title"/>
          </p:nvPr>
        </p:nvSpPr>
        <p:spPr/>
        <p:txBody>
          <a:bodyPr/>
          <a:lstStyle/>
          <a:p>
            <a:r>
              <a:rPr lang="en-US" dirty="0"/>
              <a:t>Classifying Attrition</a:t>
            </a:r>
          </a:p>
        </p:txBody>
      </p:sp>
      <p:sp>
        <p:nvSpPr>
          <p:cNvPr id="3" name="Content Placeholder 2">
            <a:extLst>
              <a:ext uri="{FF2B5EF4-FFF2-40B4-BE49-F238E27FC236}">
                <a16:creationId xmlns:a16="http://schemas.microsoft.com/office/drawing/2014/main" id="{60599D88-E71D-465B-A028-D4553AA75A1A}"/>
              </a:ext>
            </a:extLst>
          </p:cNvPr>
          <p:cNvSpPr>
            <a:spLocks noGrp="1"/>
          </p:cNvSpPr>
          <p:nvPr>
            <p:ph idx="1"/>
          </p:nvPr>
        </p:nvSpPr>
        <p:spPr/>
        <p:txBody>
          <a:bodyPr/>
          <a:lstStyle/>
          <a:p>
            <a:r>
              <a:rPr lang="en-US" dirty="0"/>
              <a:t>Two models were assessed to determine the best classification for employees that may leave.  KNN(K Nearest Neighbor) and Naïve Bayes.  The Naïve Bayes model proved to be the most accurate along with highest Sensitivity and Specificity.</a:t>
            </a:r>
          </a:p>
          <a:p>
            <a:endParaRPr lang="en-US" dirty="0"/>
          </a:p>
        </p:txBody>
      </p:sp>
      <p:graphicFrame>
        <p:nvGraphicFramePr>
          <p:cNvPr id="4" name="Table 3">
            <a:extLst>
              <a:ext uri="{FF2B5EF4-FFF2-40B4-BE49-F238E27FC236}">
                <a16:creationId xmlns:a16="http://schemas.microsoft.com/office/drawing/2014/main" id="{13AB2918-2CBE-422B-BFE3-86596C233252}"/>
              </a:ext>
            </a:extLst>
          </p:cNvPr>
          <p:cNvGraphicFramePr>
            <a:graphicFrameLocks noGrp="1"/>
          </p:cNvGraphicFramePr>
          <p:nvPr>
            <p:extLst>
              <p:ext uri="{D42A27DB-BD31-4B8C-83A1-F6EECF244321}">
                <p14:modId xmlns:p14="http://schemas.microsoft.com/office/powerpoint/2010/main" val="3045357470"/>
              </p:ext>
            </p:extLst>
          </p:nvPr>
        </p:nvGraphicFramePr>
        <p:xfrm>
          <a:off x="899027" y="3759200"/>
          <a:ext cx="4409576" cy="741680"/>
        </p:xfrm>
        <a:graphic>
          <a:graphicData uri="http://schemas.openxmlformats.org/drawingml/2006/table">
            <a:tbl>
              <a:tblPr firstRow="1" bandRow="1">
                <a:tableStyleId>{8799B23B-EC83-4686-B30A-512413B5E67A}</a:tableStyleId>
              </a:tblPr>
              <a:tblGrid>
                <a:gridCol w="1526674">
                  <a:extLst>
                    <a:ext uri="{9D8B030D-6E8A-4147-A177-3AD203B41FA5}">
                      <a16:colId xmlns:a16="http://schemas.microsoft.com/office/drawing/2014/main" val="2275394752"/>
                    </a:ext>
                  </a:extLst>
                </a:gridCol>
                <a:gridCol w="1384301">
                  <a:extLst>
                    <a:ext uri="{9D8B030D-6E8A-4147-A177-3AD203B41FA5}">
                      <a16:colId xmlns:a16="http://schemas.microsoft.com/office/drawing/2014/main" val="2741163667"/>
                    </a:ext>
                  </a:extLst>
                </a:gridCol>
                <a:gridCol w="1498601">
                  <a:extLst>
                    <a:ext uri="{9D8B030D-6E8A-4147-A177-3AD203B41FA5}">
                      <a16:colId xmlns:a16="http://schemas.microsoft.com/office/drawing/2014/main" val="2875312985"/>
                    </a:ext>
                  </a:extLst>
                </a:gridCol>
              </a:tblGrid>
              <a:tr h="370840">
                <a:tc>
                  <a:txBody>
                    <a:bodyPr/>
                    <a:lstStyle/>
                    <a:p>
                      <a:r>
                        <a:rPr lang="en-US" dirty="0"/>
                        <a:t>Accuracy</a:t>
                      </a:r>
                    </a:p>
                  </a:txBody>
                  <a:tcPr/>
                </a:tc>
                <a:tc>
                  <a:txBody>
                    <a:bodyPr/>
                    <a:lstStyle/>
                    <a:p>
                      <a:r>
                        <a:rPr lang="en-US" dirty="0"/>
                        <a:t>Sensitivity</a:t>
                      </a:r>
                    </a:p>
                  </a:txBody>
                  <a:tcPr/>
                </a:tc>
                <a:tc>
                  <a:txBody>
                    <a:bodyPr/>
                    <a:lstStyle/>
                    <a:p>
                      <a:r>
                        <a:rPr lang="en-US" dirty="0"/>
                        <a:t>Specificity</a:t>
                      </a:r>
                    </a:p>
                  </a:txBody>
                  <a:tcPr/>
                </a:tc>
                <a:extLst>
                  <a:ext uri="{0D108BD9-81ED-4DB2-BD59-A6C34878D82A}">
                    <a16:rowId xmlns:a16="http://schemas.microsoft.com/office/drawing/2014/main" val="3900167217"/>
                  </a:ext>
                </a:extLst>
              </a:tr>
              <a:tr h="370840">
                <a:tc>
                  <a:txBody>
                    <a:bodyPr/>
                    <a:lstStyle/>
                    <a:p>
                      <a:r>
                        <a:rPr lang="en-US" dirty="0"/>
                        <a:t>85%</a:t>
                      </a:r>
                    </a:p>
                  </a:txBody>
                  <a:tcPr/>
                </a:tc>
                <a:tc>
                  <a:txBody>
                    <a:bodyPr/>
                    <a:lstStyle/>
                    <a:p>
                      <a:r>
                        <a:rPr lang="en-US" dirty="0"/>
                        <a:t>90%</a:t>
                      </a:r>
                    </a:p>
                  </a:txBody>
                  <a:tcPr/>
                </a:tc>
                <a:tc>
                  <a:txBody>
                    <a:bodyPr/>
                    <a:lstStyle/>
                    <a:p>
                      <a:r>
                        <a:rPr lang="en-US" dirty="0"/>
                        <a:t>66%</a:t>
                      </a:r>
                    </a:p>
                  </a:txBody>
                  <a:tcPr/>
                </a:tc>
                <a:extLst>
                  <a:ext uri="{0D108BD9-81ED-4DB2-BD59-A6C34878D82A}">
                    <a16:rowId xmlns:a16="http://schemas.microsoft.com/office/drawing/2014/main" val="3896735939"/>
                  </a:ext>
                </a:extLst>
              </a:tr>
            </a:tbl>
          </a:graphicData>
        </a:graphic>
      </p:graphicFrame>
      <p:pic>
        <p:nvPicPr>
          <p:cNvPr id="5" name="Picture 4">
            <a:extLst>
              <a:ext uri="{FF2B5EF4-FFF2-40B4-BE49-F238E27FC236}">
                <a16:creationId xmlns:a16="http://schemas.microsoft.com/office/drawing/2014/main" id="{7C6E2D65-501F-4AE6-A0D7-188F3A58FBE1}"/>
              </a:ext>
            </a:extLst>
          </p:cNvPr>
          <p:cNvPicPr>
            <a:picLocks noChangeAspect="1"/>
          </p:cNvPicPr>
          <p:nvPr/>
        </p:nvPicPr>
        <p:blipFill>
          <a:blip r:embed="rId3"/>
          <a:stretch>
            <a:fillRect/>
          </a:stretch>
        </p:blipFill>
        <p:spPr>
          <a:xfrm>
            <a:off x="7172825" y="3603262"/>
            <a:ext cx="4409575" cy="2721338"/>
          </a:xfrm>
          <a:prstGeom prst="rect">
            <a:avLst/>
          </a:prstGeom>
        </p:spPr>
      </p:pic>
      <p:pic>
        <p:nvPicPr>
          <p:cNvPr id="6" name="Picture 5">
            <a:extLst>
              <a:ext uri="{FF2B5EF4-FFF2-40B4-BE49-F238E27FC236}">
                <a16:creationId xmlns:a16="http://schemas.microsoft.com/office/drawing/2014/main" id="{BAD4AB92-A8E9-42C5-9EC4-720DB4FF160D}"/>
              </a:ext>
            </a:extLst>
          </p:cNvPr>
          <p:cNvPicPr>
            <a:picLocks noChangeAspect="1"/>
          </p:cNvPicPr>
          <p:nvPr/>
        </p:nvPicPr>
        <p:blipFill>
          <a:blip r:embed="rId4"/>
          <a:stretch>
            <a:fillRect/>
          </a:stretch>
        </p:blipFill>
        <p:spPr>
          <a:xfrm>
            <a:off x="5598030" y="3759200"/>
            <a:ext cx="1512169" cy="2854500"/>
          </a:xfrm>
          <a:prstGeom prst="rect">
            <a:avLst/>
          </a:prstGeom>
        </p:spPr>
      </p:pic>
    </p:spTree>
    <p:extLst>
      <p:ext uri="{BB962C8B-B14F-4D97-AF65-F5344CB8AC3E}">
        <p14:creationId xmlns:p14="http://schemas.microsoft.com/office/powerpoint/2010/main" val="1389385188"/>
      </p:ext>
    </p:extLst>
  </p:cSld>
  <p:clrMapOvr>
    <a:masterClrMapping/>
  </p:clrMapOvr>
  <mc:AlternateContent xmlns:mc="http://schemas.openxmlformats.org/markup-compatibility/2006" xmlns:p14="http://schemas.microsoft.com/office/powerpoint/2010/main">
    <mc:Choice Requires="p14">
      <p:transition spd="med" p14:dur="700" advTm="42098">
        <p:fade/>
      </p:transition>
    </mc:Choice>
    <mc:Fallback xmlns="">
      <p:transition spd="med" advTm="4209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EE56-C6C0-4F25-87C0-C8EB0FE5EE4E}"/>
              </a:ext>
            </a:extLst>
          </p:cNvPr>
          <p:cNvSpPr>
            <a:spLocks noGrp="1"/>
          </p:cNvSpPr>
          <p:nvPr>
            <p:ph type="title"/>
          </p:nvPr>
        </p:nvSpPr>
        <p:spPr/>
        <p:txBody>
          <a:bodyPr/>
          <a:lstStyle/>
          <a:p>
            <a:r>
              <a:rPr lang="en-US" dirty="0"/>
              <a:t>Employee Salary Prediction</a:t>
            </a:r>
          </a:p>
        </p:txBody>
      </p:sp>
      <p:sp>
        <p:nvSpPr>
          <p:cNvPr id="3" name="Content Placeholder 2">
            <a:extLst>
              <a:ext uri="{FF2B5EF4-FFF2-40B4-BE49-F238E27FC236}">
                <a16:creationId xmlns:a16="http://schemas.microsoft.com/office/drawing/2014/main" id="{7B7AED76-2416-42EC-823C-6CF4D4E9395B}"/>
              </a:ext>
            </a:extLst>
          </p:cNvPr>
          <p:cNvSpPr>
            <a:spLocks noGrp="1"/>
          </p:cNvSpPr>
          <p:nvPr>
            <p:ph idx="1"/>
          </p:nvPr>
        </p:nvSpPr>
        <p:spPr/>
        <p:txBody>
          <a:bodyPr/>
          <a:lstStyle/>
          <a:p>
            <a:r>
              <a:rPr lang="en-US" dirty="0"/>
              <a:t>A step-wise multi-regression model was used to predict employee salaries.  The target was to have a Root Mean Square Error &lt; $3000.00.  An RMSE of 1033 was achieved. </a:t>
            </a:r>
          </a:p>
          <a:p>
            <a:endParaRPr lang="en-US" dirty="0"/>
          </a:p>
        </p:txBody>
      </p:sp>
      <p:graphicFrame>
        <p:nvGraphicFramePr>
          <p:cNvPr id="4" name="Table 3">
            <a:extLst>
              <a:ext uri="{FF2B5EF4-FFF2-40B4-BE49-F238E27FC236}">
                <a16:creationId xmlns:a16="http://schemas.microsoft.com/office/drawing/2014/main" id="{676BBE92-E33D-427F-BB62-AAD6B89CD478}"/>
              </a:ext>
            </a:extLst>
          </p:cNvPr>
          <p:cNvGraphicFramePr>
            <a:graphicFrameLocks noGrp="1"/>
          </p:cNvGraphicFramePr>
          <p:nvPr>
            <p:extLst>
              <p:ext uri="{D42A27DB-BD31-4B8C-83A1-F6EECF244321}">
                <p14:modId xmlns:p14="http://schemas.microsoft.com/office/powerpoint/2010/main" val="3370937028"/>
              </p:ext>
            </p:extLst>
          </p:nvPr>
        </p:nvGraphicFramePr>
        <p:xfrm>
          <a:off x="926215" y="3200400"/>
          <a:ext cx="3779136" cy="741680"/>
        </p:xfrm>
        <a:graphic>
          <a:graphicData uri="http://schemas.openxmlformats.org/drawingml/2006/table">
            <a:tbl>
              <a:tblPr firstRow="1" bandRow="1">
                <a:tableStyleId>{8799B23B-EC83-4686-B30A-512413B5E67A}</a:tableStyleId>
              </a:tblPr>
              <a:tblGrid>
                <a:gridCol w="902585">
                  <a:extLst>
                    <a:ext uri="{9D8B030D-6E8A-4147-A177-3AD203B41FA5}">
                      <a16:colId xmlns:a16="http://schemas.microsoft.com/office/drawing/2014/main" val="3738964351"/>
                    </a:ext>
                  </a:extLst>
                </a:gridCol>
                <a:gridCol w="1428750">
                  <a:extLst>
                    <a:ext uri="{9D8B030D-6E8A-4147-A177-3AD203B41FA5}">
                      <a16:colId xmlns:a16="http://schemas.microsoft.com/office/drawing/2014/main" val="2061333873"/>
                    </a:ext>
                  </a:extLst>
                </a:gridCol>
                <a:gridCol w="1447801">
                  <a:extLst>
                    <a:ext uri="{9D8B030D-6E8A-4147-A177-3AD203B41FA5}">
                      <a16:colId xmlns:a16="http://schemas.microsoft.com/office/drawing/2014/main" val="2639259642"/>
                    </a:ext>
                  </a:extLst>
                </a:gridCol>
              </a:tblGrid>
              <a:tr h="370840">
                <a:tc>
                  <a:txBody>
                    <a:bodyPr/>
                    <a:lstStyle/>
                    <a:p>
                      <a:r>
                        <a:rPr lang="en-US" dirty="0"/>
                        <a:t>R2</a:t>
                      </a:r>
                    </a:p>
                  </a:txBody>
                  <a:tcPr/>
                </a:tc>
                <a:tc>
                  <a:txBody>
                    <a:bodyPr/>
                    <a:lstStyle/>
                    <a:p>
                      <a:r>
                        <a:rPr lang="en-US" dirty="0"/>
                        <a:t>RMSE</a:t>
                      </a:r>
                    </a:p>
                  </a:txBody>
                  <a:tcPr/>
                </a:tc>
                <a:tc>
                  <a:txBody>
                    <a:bodyPr/>
                    <a:lstStyle/>
                    <a:p>
                      <a:r>
                        <a:rPr lang="en-US" dirty="0"/>
                        <a:t>MAE</a:t>
                      </a:r>
                    </a:p>
                  </a:txBody>
                  <a:tcPr/>
                </a:tc>
                <a:extLst>
                  <a:ext uri="{0D108BD9-81ED-4DB2-BD59-A6C34878D82A}">
                    <a16:rowId xmlns:a16="http://schemas.microsoft.com/office/drawing/2014/main" val="3750396386"/>
                  </a:ext>
                </a:extLst>
              </a:tr>
              <a:tr h="370840">
                <a:tc>
                  <a:txBody>
                    <a:bodyPr/>
                    <a:lstStyle/>
                    <a:p>
                      <a:r>
                        <a:rPr lang="en-US" dirty="0"/>
                        <a:t>95%</a:t>
                      </a:r>
                    </a:p>
                  </a:txBody>
                  <a:tcPr/>
                </a:tc>
                <a:tc>
                  <a:txBody>
                    <a:bodyPr/>
                    <a:lstStyle/>
                    <a:p>
                      <a:r>
                        <a:rPr lang="en-US" dirty="0"/>
                        <a:t>1033.25</a:t>
                      </a:r>
                    </a:p>
                  </a:txBody>
                  <a:tcPr/>
                </a:tc>
                <a:tc>
                  <a:txBody>
                    <a:bodyPr/>
                    <a:lstStyle/>
                    <a:p>
                      <a:r>
                        <a:rPr lang="en-US" dirty="0"/>
                        <a:t>751</a:t>
                      </a:r>
                    </a:p>
                  </a:txBody>
                  <a:tcPr/>
                </a:tc>
                <a:extLst>
                  <a:ext uri="{0D108BD9-81ED-4DB2-BD59-A6C34878D82A}">
                    <a16:rowId xmlns:a16="http://schemas.microsoft.com/office/drawing/2014/main" val="3722766653"/>
                  </a:ext>
                </a:extLst>
              </a:tr>
            </a:tbl>
          </a:graphicData>
        </a:graphic>
      </p:graphicFrame>
      <p:pic>
        <p:nvPicPr>
          <p:cNvPr id="7" name="Picture 6">
            <a:extLst>
              <a:ext uri="{FF2B5EF4-FFF2-40B4-BE49-F238E27FC236}">
                <a16:creationId xmlns:a16="http://schemas.microsoft.com/office/drawing/2014/main" id="{1F8BC51D-DF8A-4006-933B-B56F19801C33}"/>
              </a:ext>
            </a:extLst>
          </p:cNvPr>
          <p:cNvPicPr>
            <a:picLocks noChangeAspect="1"/>
          </p:cNvPicPr>
          <p:nvPr/>
        </p:nvPicPr>
        <p:blipFill>
          <a:blip r:embed="rId3"/>
          <a:stretch>
            <a:fillRect/>
          </a:stretch>
        </p:blipFill>
        <p:spPr>
          <a:xfrm>
            <a:off x="5021966" y="3228393"/>
            <a:ext cx="3340984" cy="3587085"/>
          </a:xfrm>
          <a:prstGeom prst="rect">
            <a:avLst/>
          </a:prstGeom>
        </p:spPr>
      </p:pic>
    </p:spTree>
    <p:extLst>
      <p:ext uri="{BB962C8B-B14F-4D97-AF65-F5344CB8AC3E}">
        <p14:creationId xmlns:p14="http://schemas.microsoft.com/office/powerpoint/2010/main" val="2826882251"/>
      </p:ext>
    </p:extLst>
  </p:cSld>
  <p:clrMapOvr>
    <a:masterClrMapping/>
  </p:clrMapOvr>
  <mc:AlternateContent xmlns:mc="http://schemas.openxmlformats.org/markup-compatibility/2006" xmlns:p14="http://schemas.microsoft.com/office/powerpoint/2010/main">
    <mc:Choice Requires="p14">
      <p:transition spd="med" p14:dur="700" advTm="30073">
        <p:fade/>
      </p:transition>
    </mc:Choice>
    <mc:Fallback xmlns="">
      <p:transition spd="med" advTm="3007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96D5-0398-4B29-AC4A-53246F706A80}"/>
              </a:ext>
            </a:extLst>
          </p:cNvPr>
          <p:cNvSpPr>
            <a:spLocks noGrp="1"/>
          </p:cNvSpPr>
          <p:nvPr>
            <p:ph type="title"/>
          </p:nvPr>
        </p:nvSpPr>
        <p:spPr/>
        <p:txBody>
          <a:bodyPr>
            <a:normAutofit fontScale="90000"/>
          </a:bodyPr>
          <a:lstStyle/>
          <a:p>
            <a:r>
              <a:rPr lang="en-US" dirty="0"/>
              <a:t>Assumptions for Prediction Regression</a:t>
            </a:r>
          </a:p>
        </p:txBody>
      </p:sp>
      <p:pic>
        <p:nvPicPr>
          <p:cNvPr id="9" name="Picture 8">
            <a:extLst>
              <a:ext uri="{FF2B5EF4-FFF2-40B4-BE49-F238E27FC236}">
                <a16:creationId xmlns:a16="http://schemas.microsoft.com/office/drawing/2014/main" id="{7DBC1D4D-55A5-4C7E-BD91-D78E9D9C6385}"/>
              </a:ext>
            </a:extLst>
          </p:cNvPr>
          <p:cNvPicPr>
            <a:picLocks noChangeAspect="1"/>
          </p:cNvPicPr>
          <p:nvPr/>
        </p:nvPicPr>
        <p:blipFill>
          <a:blip r:embed="rId3"/>
          <a:stretch>
            <a:fillRect/>
          </a:stretch>
        </p:blipFill>
        <p:spPr>
          <a:xfrm>
            <a:off x="5807397" y="2248803"/>
            <a:ext cx="3095303" cy="1910244"/>
          </a:xfrm>
          <a:prstGeom prst="rect">
            <a:avLst/>
          </a:prstGeom>
        </p:spPr>
      </p:pic>
      <p:pic>
        <p:nvPicPr>
          <p:cNvPr id="13" name="Picture 12">
            <a:extLst>
              <a:ext uri="{FF2B5EF4-FFF2-40B4-BE49-F238E27FC236}">
                <a16:creationId xmlns:a16="http://schemas.microsoft.com/office/drawing/2014/main" id="{8D02A066-6CC8-4D00-A951-714942214E06}"/>
              </a:ext>
            </a:extLst>
          </p:cNvPr>
          <p:cNvPicPr>
            <a:picLocks noChangeAspect="1"/>
          </p:cNvPicPr>
          <p:nvPr/>
        </p:nvPicPr>
        <p:blipFill>
          <a:blip r:embed="rId4"/>
          <a:stretch>
            <a:fillRect/>
          </a:stretch>
        </p:blipFill>
        <p:spPr>
          <a:xfrm>
            <a:off x="8909602" y="2406790"/>
            <a:ext cx="2672798" cy="1649498"/>
          </a:xfrm>
          <a:prstGeom prst="rect">
            <a:avLst/>
          </a:prstGeom>
        </p:spPr>
      </p:pic>
      <p:pic>
        <p:nvPicPr>
          <p:cNvPr id="14" name="Picture 13">
            <a:extLst>
              <a:ext uri="{FF2B5EF4-FFF2-40B4-BE49-F238E27FC236}">
                <a16:creationId xmlns:a16="http://schemas.microsoft.com/office/drawing/2014/main" id="{C5537F7D-4D97-40A2-B3A1-9B019BFFB26A}"/>
              </a:ext>
            </a:extLst>
          </p:cNvPr>
          <p:cNvPicPr>
            <a:picLocks noChangeAspect="1"/>
          </p:cNvPicPr>
          <p:nvPr/>
        </p:nvPicPr>
        <p:blipFill>
          <a:blip r:embed="rId5"/>
          <a:stretch>
            <a:fillRect/>
          </a:stretch>
        </p:blipFill>
        <p:spPr>
          <a:xfrm>
            <a:off x="5814299" y="4055791"/>
            <a:ext cx="3095303" cy="1910244"/>
          </a:xfrm>
          <a:prstGeom prst="rect">
            <a:avLst/>
          </a:prstGeom>
        </p:spPr>
      </p:pic>
      <p:pic>
        <p:nvPicPr>
          <p:cNvPr id="15" name="Picture 14">
            <a:extLst>
              <a:ext uri="{FF2B5EF4-FFF2-40B4-BE49-F238E27FC236}">
                <a16:creationId xmlns:a16="http://schemas.microsoft.com/office/drawing/2014/main" id="{61A3624D-F377-4749-B3A4-766531021747}"/>
              </a:ext>
            </a:extLst>
          </p:cNvPr>
          <p:cNvPicPr>
            <a:picLocks noChangeAspect="1"/>
          </p:cNvPicPr>
          <p:nvPr/>
        </p:nvPicPr>
        <p:blipFill>
          <a:blip r:embed="rId6"/>
          <a:stretch>
            <a:fillRect/>
          </a:stretch>
        </p:blipFill>
        <p:spPr>
          <a:xfrm>
            <a:off x="609600" y="2248802"/>
            <a:ext cx="4188822" cy="1389747"/>
          </a:xfrm>
          <a:prstGeom prst="rect">
            <a:avLst/>
          </a:prstGeom>
        </p:spPr>
      </p:pic>
    </p:spTree>
    <p:extLst>
      <p:ext uri="{BB962C8B-B14F-4D97-AF65-F5344CB8AC3E}">
        <p14:creationId xmlns:p14="http://schemas.microsoft.com/office/powerpoint/2010/main" val="2081431296"/>
      </p:ext>
    </p:extLst>
  </p:cSld>
  <p:clrMapOvr>
    <a:masterClrMapping/>
  </p:clrMapOvr>
  <mc:AlternateContent xmlns:mc="http://schemas.openxmlformats.org/markup-compatibility/2006" xmlns:p14="http://schemas.microsoft.com/office/powerpoint/2010/main">
    <mc:Choice Requires="p14">
      <p:transition spd="med" p14:dur="700" advTm="27554">
        <p:fade/>
      </p:transition>
    </mc:Choice>
    <mc:Fallback xmlns="">
      <p:transition spd="med" advTm="2755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Job Roles</a:t>
            </a:r>
          </a:p>
        </p:txBody>
      </p:sp>
      <p:pic>
        <p:nvPicPr>
          <p:cNvPr id="8" name="Picture 7">
            <a:extLst>
              <a:ext uri="{FF2B5EF4-FFF2-40B4-BE49-F238E27FC236}">
                <a16:creationId xmlns:a16="http://schemas.microsoft.com/office/drawing/2014/main" id="{EF2A4B29-7068-478A-A329-FFFA53975370}"/>
              </a:ext>
            </a:extLst>
          </p:cNvPr>
          <p:cNvPicPr>
            <a:picLocks noChangeAspect="1"/>
          </p:cNvPicPr>
          <p:nvPr/>
        </p:nvPicPr>
        <p:blipFill>
          <a:blip r:embed="rId3"/>
          <a:stretch>
            <a:fillRect/>
          </a:stretch>
        </p:blipFill>
        <p:spPr>
          <a:xfrm>
            <a:off x="280986" y="2310212"/>
            <a:ext cx="5454243" cy="3361926"/>
          </a:xfrm>
          <a:prstGeom prst="rect">
            <a:avLst/>
          </a:prstGeom>
        </p:spPr>
      </p:pic>
      <p:pic>
        <p:nvPicPr>
          <p:cNvPr id="9" name="Picture 8">
            <a:extLst>
              <a:ext uri="{FF2B5EF4-FFF2-40B4-BE49-F238E27FC236}">
                <a16:creationId xmlns:a16="http://schemas.microsoft.com/office/drawing/2014/main" id="{EF5AEA37-F4E5-45D4-9C6C-2A9AAD3F9D94}"/>
              </a:ext>
            </a:extLst>
          </p:cNvPr>
          <p:cNvPicPr>
            <a:picLocks noChangeAspect="1"/>
          </p:cNvPicPr>
          <p:nvPr/>
        </p:nvPicPr>
        <p:blipFill>
          <a:blip r:embed="rId4"/>
          <a:stretch>
            <a:fillRect/>
          </a:stretch>
        </p:blipFill>
        <p:spPr>
          <a:xfrm>
            <a:off x="5735229" y="2310212"/>
            <a:ext cx="5204194" cy="3211730"/>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advTm="53953">
        <p:fade/>
      </p:transition>
    </mc:Choice>
    <mc:Fallback xmlns="">
      <p:transition spd="med" advTm="5395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look at differences in Gender</a:t>
            </a:r>
          </a:p>
        </p:txBody>
      </p:sp>
      <p:pic>
        <p:nvPicPr>
          <p:cNvPr id="7" name="Picture 6">
            <a:extLst>
              <a:ext uri="{FF2B5EF4-FFF2-40B4-BE49-F238E27FC236}">
                <a16:creationId xmlns:a16="http://schemas.microsoft.com/office/drawing/2014/main" id="{53EE7303-8C50-4C88-89EE-63E7A719A519}"/>
              </a:ext>
            </a:extLst>
          </p:cNvPr>
          <p:cNvPicPr>
            <a:picLocks noChangeAspect="1"/>
          </p:cNvPicPr>
          <p:nvPr/>
        </p:nvPicPr>
        <p:blipFill>
          <a:blip r:embed="rId3"/>
          <a:stretch>
            <a:fillRect/>
          </a:stretch>
        </p:blipFill>
        <p:spPr>
          <a:xfrm>
            <a:off x="8115385" y="2438861"/>
            <a:ext cx="3632116" cy="2241534"/>
          </a:xfrm>
          <a:prstGeom prst="rect">
            <a:avLst/>
          </a:prstGeom>
        </p:spPr>
      </p:pic>
      <p:pic>
        <p:nvPicPr>
          <p:cNvPr id="11" name="Picture 10">
            <a:extLst>
              <a:ext uri="{FF2B5EF4-FFF2-40B4-BE49-F238E27FC236}">
                <a16:creationId xmlns:a16="http://schemas.microsoft.com/office/drawing/2014/main" id="{A548FE1B-FD26-426E-916B-6F5D8B035033}"/>
              </a:ext>
            </a:extLst>
          </p:cNvPr>
          <p:cNvPicPr>
            <a:picLocks noChangeAspect="1"/>
          </p:cNvPicPr>
          <p:nvPr/>
        </p:nvPicPr>
        <p:blipFill>
          <a:blip r:embed="rId4"/>
          <a:stretch>
            <a:fillRect/>
          </a:stretch>
        </p:blipFill>
        <p:spPr>
          <a:xfrm>
            <a:off x="444500" y="2308233"/>
            <a:ext cx="3632115" cy="2241534"/>
          </a:xfrm>
          <a:prstGeom prst="rect">
            <a:avLst/>
          </a:prstGeom>
        </p:spPr>
      </p:pic>
      <p:pic>
        <p:nvPicPr>
          <p:cNvPr id="13" name="Picture 12">
            <a:extLst>
              <a:ext uri="{FF2B5EF4-FFF2-40B4-BE49-F238E27FC236}">
                <a16:creationId xmlns:a16="http://schemas.microsoft.com/office/drawing/2014/main" id="{D8242CCC-283F-483B-95D9-87A59B8847BF}"/>
              </a:ext>
            </a:extLst>
          </p:cNvPr>
          <p:cNvPicPr>
            <a:picLocks noChangeAspect="1"/>
          </p:cNvPicPr>
          <p:nvPr/>
        </p:nvPicPr>
        <p:blipFill>
          <a:blip r:embed="rId5"/>
          <a:stretch>
            <a:fillRect/>
          </a:stretch>
        </p:blipFill>
        <p:spPr>
          <a:xfrm>
            <a:off x="4279942" y="2384130"/>
            <a:ext cx="3632116" cy="2241535"/>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advTm="51319">
        <p:fade/>
      </p:transition>
    </mc:Choice>
    <mc:Fallback xmlns="">
      <p:transition spd="med" advTm="51319">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7892</TotalTime>
  <Words>1051</Words>
  <Application>Microsoft Office PowerPoint</Application>
  <PresentationFormat>Widescreen</PresentationFormat>
  <Paragraphs>81</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Palatino Linotype</vt:lpstr>
      <vt:lpstr>Wingdings 2</vt:lpstr>
      <vt:lpstr>Presentation on brainstorming</vt:lpstr>
      <vt:lpstr>Employee Attrition Case Study</vt:lpstr>
      <vt:lpstr>Top factors that lead to turnover</vt:lpstr>
      <vt:lpstr>Assumptions</vt:lpstr>
      <vt:lpstr>Other Observations about Attrition</vt:lpstr>
      <vt:lpstr>Classifying Attrition</vt:lpstr>
      <vt:lpstr>Employee Salary Prediction</vt:lpstr>
      <vt:lpstr>Assumptions for Prediction Regression</vt:lpstr>
      <vt:lpstr>Job Roles</vt:lpstr>
      <vt:lpstr>A look at differences in Gender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Malcolm Carlson</dc:creator>
  <cp:lastModifiedBy>Malcolm Carlson</cp:lastModifiedBy>
  <cp:revision>59</cp:revision>
  <dcterms:created xsi:type="dcterms:W3CDTF">2019-11-23T05:12:38Z</dcterms:created>
  <dcterms:modified xsi:type="dcterms:W3CDTF">2019-12-05T02:12:00Z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