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Carlson" initials="MC" lastIdx="1" clrIdx="0">
    <p:extLst>
      <p:ext uri="{19B8F6BF-5375-455C-9EA6-DF929625EA0E}">
        <p15:presenceInfo xmlns:p15="http://schemas.microsoft.com/office/powerpoint/2012/main" userId="7a3f77fc416ee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9" d="100"/>
          <a:sy n="59" d="100"/>
        </p:scale>
        <p:origin x="56"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10619-A5AD-4FBE-8267-47BE2B1199F7}"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DEE2-34CF-4AC0-92C7-876E2D6A0326}" type="slidenum">
              <a:rPr lang="en-US" smtClean="0"/>
              <a:t>‹#›</a:t>
            </a:fld>
            <a:endParaRPr lang="en-US"/>
          </a:p>
        </p:txBody>
      </p:sp>
    </p:spTree>
    <p:extLst>
      <p:ext uri="{BB962C8B-B14F-4D97-AF65-F5344CB8AC3E}">
        <p14:creationId xmlns:p14="http://schemas.microsoft.com/office/powerpoint/2010/main" val="209890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C971-F373-4CEB-8DC5-8A399E0A482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Beer Data EDA</a:t>
            </a:r>
          </a:p>
        </p:txBody>
      </p:sp>
      <p:sp>
        <p:nvSpPr>
          <p:cNvPr id="3" name="Subtitle 2">
            <a:extLst>
              <a:ext uri="{FF2B5EF4-FFF2-40B4-BE49-F238E27FC236}">
                <a16:creationId xmlns:a16="http://schemas.microsoft.com/office/drawing/2014/main" id="{389C0170-1F1B-4738-BC2B-86DA93A6BB15}"/>
              </a:ext>
            </a:extLst>
          </p:cNvPr>
          <p:cNvSpPr>
            <a:spLocks noGrp="1"/>
          </p:cNvSpPr>
          <p:nvPr>
            <p:ph type="subTitle" idx="1"/>
          </p:nvPr>
        </p:nvSpPr>
        <p:spPr/>
        <p:txBody>
          <a:bodyP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5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F948-B4C6-422F-9E04-43BB3ED65E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Questions of Interest</a:t>
            </a:r>
          </a:p>
        </p:txBody>
      </p:sp>
      <p:sp>
        <p:nvSpPr>
          <p:cNvPr id="3" name="Content Placeholder 2">
            <a:extLst>
              <a:ext uri="{FF2B5EF4-FFF2-40B4-BE49-F238E27FC236}">
                <a16:creationId xmlns:a16="http://schemas.microsoft.com/office/drawing/2014/main" id="{874FE95F-C200-4854-9E29-A041DAEA740A}"/>
              </a:ext>
            </a:extLst>
          </p:cNvPr>
          <p:cNvSpPr>
            <a:spLocks noGrp="1"/>
          </p:cNvSpPr>
          <p:nvPr>
            <p:ph idx="1"/>
          </p:nvPr>
        </p:nvSpPr>
        <p:spPr/>
        <p:txBody>
          <a:bodyPr/>
          <a:lstStyle/>
          <a:p>
            <a:r>
              <a:rPr lang="en-US" dirty="0"/>
              <a:t>What is the most popular beer style per geographic region?</a:t>
            </a:r>
          </a:p>
          <a:p>
            <a:r>
              <a:rPr lang="en-US" dirty="0"/>
              <a:t>Is there a relationship between style of beer an </a:t>
            </a:r>
            <a:r>
              <a:rPr lang="en-US"/>
              <a:t>regional population?</a:t>
            </a:r>
          </a:p>
          <a:p>
            <a:endParaRPr lang="en-US" dirty="0"/>
          </a:p>
        </p:txBody>
      </p:sp>
    </p:spTree>
    <p:extLst>
      <p:ext uri="{BB962C8B-B14F-4D97-AF65-F5344CB8AC3E}">
        <p14:creationId xmlns:p14="http://schemas.microsoft.com/office/powerpoint/2010/main" val="238947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8142-A23F-4F98-A5BB-4318843625FA}"/>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8C0C09CA-ACFC-4500-92FC-07CAF0572B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085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87BC-A2E2-4088-8504-8A33755793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Breweries by State</a:t>
            </a:r>
          </a:p>
        </p:txBody>
      </p:sp>
      <p:pic>
        <p:nvPicPr>
          <p:cNvPr id="9" name="Picture 8">
            <a:extLst>
              <a:ext uri="{FF2B5EF4-FFF2-40B4-BE49-F238E27FC236}">
                <a16:creationId xmlns:a16="http://schemas.microsoft.com/office/drawing/2014/main" id="{81F53EBE-C6E8-48D4-80DA-9DAEC4116DAD}"/>
              </a:ext>
            </a:extLst>
          </p:cNvPr>
          <p:cNvPicPr>
            <a:picLocks noChangeAspect="1"/>
          </p:cNvPicPr>
          <p:nvPr/>
        </p:nvPicPr>
        <p:blipFill>
          <a:blip r:embed="rId2"/>
          <a:stretch>
            <a:fillRect/>
          </a:stretch>
        </p:blipFill>
        <p:spPr>
          <a:xfrm>
            <a:off x="6892032" y="292492"/>
            <a:ext cx="5079365" cy="3136508"/>
          </a:xfrm>
          <a:prstGeom prst="rect">
            <a:avLst/>
          </a:prstGeom>
        </p:spPr>
      </p:pic>
      <p:pic>
        <p:nvPicPr>
          <p:cNvPr id="13" name="Picture 12">
            <a:extLst>
              <a:ext uri="{FF2B5EF4-FFF2-40B4-BE49-F238E27FC236}">
                <a16:creationId xmlns:a16="http://schemas.microsoft.com/office/drawing/2014/main" id="{5A2194C3-AEFD-4290-BA89-F3D01AD342B2}"/>
              </a:ext>
            </a:extLst>
          </p:cNvPr>
          <p:cNvPicPr>
            <a:picLocks noChangeAspect="1"/>
          </p:cNvPicPr>
          <p:nvPr/>
        </p:nvPicPr>
        <p:blipFill>
          <a:blip r:embed="rId3"/>
          <a:stretch>
            <a:fillRect/>
          </a:stretch>
        </p:blipFill>
        <p:spPr>
          <a:xfrm>
            <a:off x="6892033" y="3558912"/>
            <a:ext cx="5079365" cy="3136508"/>
          </a:xfrm>
          <a:prstGeom prst="rect">
            <a:avLst/>
          </a:prstGeom>
        </p:spPr>
      </p:pic>
      <p:sp>
        <p:nvSpPr>
          <p:cNvPr id="15" name="TextBox 14">
            <a:extLst>
              <a:ext uri="{FF2B5EF4-FFF2-40B4-BE49-F238E27FC236}">
                <a16:creationId xmlns:a16="http://schemas.microsoft.com/office/drawing/2014/main" id="{1ABE5DE2-73CC-4B35-8E6E-DE55C89ECA5F}"/>
              </a:ext>
            </a:extLst>
          </p:cNvPr>
          <p:cNvSpPr txBox="1"/>
          <p:nvPr/>
        </p:nvSpPr>
        <p:spPr>
          <a:xfrm>
            <a:off x="705508" y="1397675"/>
            <a:ext cx="4270160" cy="5016758"/>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Created data frame with ordered state brewery count:</a:t>
            </a:r>
          </a:p>
          <a:p>
            <a:r>
              <a:rPr lang="en-US" sz="1200" dirty="0" err="1">
                <a:latin typeface="Arial" panose="020B0604020202020204" pitchFamily="34" charset="0"/>
                <a:cs typeface="Arial" panose="020B0604020202020204" pitchFamily="34" charset="0"/>
              </a:rPr>
              <a:t>stateSum</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group_by</a:t>
            </a:r>
            <a:r>
              <a:rPr lang="en-US" sz="1200" dirty="0">
                <a:latin typeface="Arial" panose="020B0604020202020204" pitchFamily="34" charset="0"/>
                <a:cs typeface="Arial" panose="020B0604020202020204" pitchFamily="34" charset="0"/>
              </a:rPr>
              <a:t>(State)%&gt;%</a:t>
            </a:r>
            <a:r>
              <a:rPr lang="en-US" sz="1200" dirty="0" err="1">
                <a:latin typeface="Arial" panose="020B0604020202020204" pitchFamily="34" charset="0"/>
                <a:cs typeface="Arial" panose="020B0604020202020204" pitchFamily="34" charset="0"/>
              </a:rPr>
              <a:t>summarise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Brewery_count</a:t>
            </a:r>
            <a:r>
              <a:rPr lang="en-US" sz="1200" dirty="0">
                <a:latin typeface="Arial" panose="020B0604020202020204" pitchFamily="34" charset="0"/>
                <a:cs typeface="Arial" panose="020B0604020202020204" pitchFamily="34" charset="0"/>
              </a:rPr>
              <a:t>=n())</a:t>
            </a:r>
          </a:p>
          <a:p>
            <a:r>
              <a:rPr lang="en-US" sz="1200" dirty="0" err="1">
                <a:latin typeface="Arial" panose="020B0604020202020204" pitchFamily="34" charset="0"/>
                <a:cs typeface="Arial" panose="020B0604020202020204" pitchFamily="34" charset="0"/>
              </a:rPr>
              <a:t>orderedstateSum</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stateSum</a:t>
            </a:r>
            <a:r>
              <a:rPr lang="en-US" sz="1200" dirty="0">
                <a:latin typeface="Arial" panose="020B0604020202020204" pitchFamily="34" charset="0"/>
                <a:cs typeface="Arial" panose="020B0604020202020204" pitchFamily="34" charset="0"/>
              </a:rPr>
              <a:t>[order(-</a:t>
            </a:r>
            <a:r>
              <a:rPr lang="en-US" sz="1200" dirty="0" err="1">
                <a:latin typeface="Arial" panose="020B0604020202020204" pitchFamily="34" charset="0"/>
                <a:cs typeface="Arial" panose="020B0604020202020204" pitchFamily="34" charset="0"/>
              </a:rPr>
              <a:t>stateSum$Brewery_count</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head(</a:t>
            </a:r>
            <a:r>
              <a:rPr lang="en-US" sz="1200" dirty="0" err="1">
                <a:latin typeface="Arial" panose="020B0604020202020204" pitchFamily="34" charset="0"/>
                <a:cs typeface="Arial" panose="020B0604020202020204" pitchFamily="34" charset="0"/>
              </a:rPr>
              <a:t>orderedstateSum</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#Top 20 ordered bar chart</a:t>
            </a:r>
          </a:p>
          <a:p>
            <a:r>
              <a:rPr lang="en-US" sz="1200" dirty="0">
                <a:latin typeface="Arial" panose="020B0604020202020204" pitchFamily="34" charset="0"/>
                <a:cs typeface="Arial" panose="020B0604020202020204" pitchFamily="34" charset="0"/>
              </a:rPr>
              <a:t>top20=head(orderedstateSum,20)</a:t>
            </a:r>
          </a:p>
          <a:p>
            <a:r>
              <a:rPr lang="en-US" sz="1200" dirty="0">
                <a:latin typeface="Arial" panose="020B0604020202020204" pitchFamily="34" charset="0"/>
                <a:cs typeface="Arial" panose="020B0604020202020204" pitchFamily="34" charset="0"/>
              </a:rPr>
              <a:t>top20%&gt;%</a:t>
            </a:r>
            <a:r>
              <a:rPr lang="en-US" sz="1200" dirty="0" err="1">
                <a:latin typeface="Arial" panose="020B0604020202020204" pitchFamily="34" charset="0"/>
                <a:cs typeface="Arial" panose="020B0604020202020204" pitchFamily="34" charset="0"/>
              </a:rPr>
              <a:t>ggplot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aes</a:t>
            </a:r>
            <a:r>
              <a:rPr lang="en-US" sz="1200" dirty="0">
                <a:latin typeface="Arial" panose="020B0604020202020204" pitchFamily="34" charset="0"/>
                <a:cs typeface="Arial" panose="020B0604020202020204" pitchFamily="34" charset="0"/>
              </a:rPr>
              <a:t>(x=reorder(State,-</a:t>
            </a:r>
            <a:r>
              <a:rPr lang="en-US" sz="1200" dirty="0" err="1">
                <a:latin typeface="Arial" panose="020B0604020202020204" pitchFamily="34" charset="0"/>
                <a:cs typeface="Arial" panose="020B0604020202020204" pitchFamily="34" charset="0"/>
              </a:rPr>
              <a:t>Brewery_count</a:t>
            </a:r>
            <a:r>
              <a:rPr lang="en-US" sz="1200" dirty="0">
                <a:latin typeface="Arial" panose="020B0604020202020204" pitchFamily="34" charset="0"/>
                <a:cs typeface="Arial" panose="020B0604020202020204" pitchFamily="34" charset="0"/>
              </a:rPr>
              <a:t>),y=</a:t>
            </a:r>
            <a:r>
              <a:rPr lang="en-US" sz="1200" dirty="0" err="1">
                <a:latin typeface="Arial" panose="020B0604020202020204" pitchFamily="34" charset="0"/>
                <a:cs typeface="Arial" panose="020B0604020202020204" pitchFamily="34" charset="0"/>
              </a:rPr>
              <a:t>Brewery_count</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geom_bar</a:t>
            </a:r>
            <a:r>
              <a:rPr lang="en-US" sz="1200" dirty="0">
                <a:latin typeface="Arial" panose="020B0604020202020204" pitchFamily="34" charset="0"/>
                <a:cs typeface="Arial" panose="020B0604020202020204" pitchFamily="34" charset="0"/>
              </a:rPr>
              <a:t>(stat="</a:t>
            </a:r>
            <a:r>
              <a:rPr lang="en-US" sz="1200" dirty="0" err="1">
                <a:latin typeface="Arial" panose="020B0604020202020204" pitchFamily="34" charset="0"/>
                <a:cs typeface="Arial" panose="020B0604020202020204" pitchFamily="34" charset="0"/>
              </a:rPr>
              <a:t>identity",fill</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steelblue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geom_text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aes</a:t>
            </a:r>
            <a:r>
              <a:rPr lang="en-US" sz="1200" dirty="0">
                <a:latin typeface="Arial" panose="020B0604020202020204" pitchFamily="34" charset="0"/>
                <a:cs typeface="Arial" panose="020B0604020202020204" pitchFamily="34" charset="0"/>
              </a:rPr>
              <a:t>(label=</a:t>
            </a:r>
            <a:r>
              <a:rPr lang="en-US" sz="1200" dirty="0" err="1">
                <a:latin typeface="Arial" panose="020B0604020202020204" pitchFamily="34" charset="0"/>
                <a:cs typeface="Arial" panose="020B0604020202020204" pitchFamily="34" charset="0"/>
              </a:rPr>
              <a:t>Brewery_count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vjust</a:t>
            </a:r>
            <a:r>
              <a:rPr lang="en-US" sz="1200" dirty="0">
                <a:latin typeface="Arial" panose="020B0604020202020204" pitchFamily="34" charset="0"/>
                <a:cs typeface="Arial" panose="020B0604020202020204" pitchFamily="34" charset="0"/>
              </a:rPr>
              <a:t>=1.6, color="white", size=3.5)+</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ggtitle</a:t>
            </a:r>
            <a:r>
              <a:rPr lang="en-US" sz="1200" dirty="0">
                <a:latin typeface="Arial" panose="020B0604020202020204" pitchFamily="34" charset="0"/>
                <a:cs typeface="Arial" panose="020B0604020202020204" pitchFamily="34" charset="0"/>
              </a:rPr>
              <a:t>("Top 20 States with most Breweries")+</a:t>
            </a:r>
            <a:r>
              <a:rPr lang="en-US" sz="1200" dirty="0" err="1">
                <a:latin typeface="Arial" panose="020B0604020202020204" pitchFamily="34" charset="0"/>
                <a:cs typeface="Arial" panose="020B0604020202020204" pitchFamily="34" charset="0"/>
              </a:rPr>
              <a:t>xlab</a:t>
            </a:r>
            <a:r>
              <a:rPr lang="en-US" sz="1200" dirty="0">
                <a:latin typeface="Arial" panose="020B0604020202020204" pitchFamily="34" charset="0"/>
                <a:cs typeface="Arial" panose="020B0604020202020204" pitchFamily="34" charset="0"/>
              </a:rPr>
              <a:t>("States")+</a:t>
            </a:r>
            <a:r>
              <a:rPr lang="en-US" sz="1200" dirty="0" err="1">
                <a:latin typeface="Arial" panose="020B0604020202020204" pitchFamily="34" charset="0"/>
                <a:cs typeface="Arial" panose="020B0604020202020204" pitchFamily="34" charset="0"/>
              </a:rPr>
              <a:t>ylab</a:t>
            </a:r>
            <a:r>
              <a:rPr lang="en-US" sz="1200" dirty="0">
                <a:latin typeface="Arial" panose="020B0604020202020204" pitchFamily="34" charset="0"/>
                <a:cs typeface="Arial" panose="020B0604020202020204" pitchFamily="34" charset="0"/>
              </a:rPr>
              <a:t>("Count of Breweries")</a:t>
            </a:r>
          </a:p>
          <a:p>
            <a:endParaRPr lang="en-US"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#Bottom 30 ordered bar chart</a:t>
            </a:r>
          </a:p>
          <a:p>
            <a:r>
              <a:rPr lang="en-US" sz="1100" dirty="0">
                <a:latin typeface="Arial" panose="020B0604020202020204" pitchFamily="34" charset="0"/>
                <a:cs typeface="Arial" panose="020B0604020202020204" pitchFamily="34" charset="0"/>
              </a:rPr>
              <a:t>bottom30=tail(orderedstateSum,30)</a:t>
            </a:r>
          </a:p>
          <a:p>
            <a:r>
              <a:rPr lang="en-US" sz="1100" dirty="0">
                <a:latin typeface="Arial" panose="020B0604020202020204" pitchFamily="34" charset="0"/>
                <a:cs typeface="Arial" panose="020B0604020202020204" pitchFamily="34" charset="0"/>
              </a:rPr>
              <a:t>view(bottom30)</a:t>
            </a:r>
          </a:p>
          <a:p>
            <a:r>
              <a:rPr lang="en-US" sz="1100" dirty="0">
                <a:latin typeface="Arial" panose="020B0604020202020204" pitchFamily="34" charset="0"/>
                <a:cs typeface="Arial" panose="020B0604020202020204" pitchFamily="34" charset="0"/>
              </a:rPr>
              <a:t>bottom30%&gt;%</a:t>
            </a:r>
            <a:r>
              <a:rPr lang="en-US" sz="1100" dirty="0" err="1">
                <a:latin typeface="Arial" panose="020B0604020202020204" pitchFamily="34" charset="0"/>
                <a:cs typeface="Arial" panose="020B0604020202020204" pitchFamily="34" charset="0"/>
              </a:rPr>
              <a:t>ggplot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aes</a:t>
            </a:r>
            <a:r>
              <a:rPr lang="en-US" sz="1100" dirty="0">
                <a:latin typeface="Arial" panose="020B0604020202020204" pitchFamily="34" charset="0"/>
                <a:cs typeface="Arial" panose="020B0604020202020204" pitchFamily="34" charset="0"/>
              </a:rPr>
              <a:t>(x=reorder(State,-</a:t>
            </a:r>
            <a:r>
              <a:rPr lang="en-US" sz="1100" dirty="0" err="1">
                <a:latin typeface="Arial" panose="020B0604020202020204" pitchFamily="34" charset="0"/>
                <a:cs typeface="Arial" panose="020B0604020202020204" pitchFamily="34" charset="0"/>
              </a:rPr>
              <a:t>Brewery_count</a:t>
            </a:r>
            <a:r>
              <a:rPr lang="en-US" sz="1100" dirty="0">
                <a:latin typeface="Arial" panose="020B0604020202020204" pitchFamily="34" charset="0"/>
                <a:cs typeface="Arial" panose="020B0604020202020204" pitchFamily="34" charset="0"/>
              </a:rPr>
              <a:t>),y=</a:t>
            </a:r>
            <a:r>
              <a:rPr lang="en-US" sz="1100" dirty="0" err="1">
                <a:latin typeface="Arial" panose="020B0604020202020204" pitchFamily="34" charset="0"/>
                <a:cs typeface="Arial" panose="020B0604020202020204" pitchFamily="34" charset="0"/>
              </a:rPr>
              <a:t>Brewery_count</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geom_bar</a:t>
            </a:r>
            <a:r>
              <a:rPr lang="en-US" sz="1100" dirty="0">
                <a:latin typeface="Arial" panose="020B0604020202020204" pitchFamily="34" charset="0"/>
                <a:cs typeface="Arial" panose="020B0604020202020204" pitchFamily="34" charset="0"/>
              </a:rPr>
              <a:t>(stat="</a:t>
            </a:r>
            <a:r>
              <a:rPr lang="en-US" sz="1100" dirty="0" err="1">
                <a:latin typeface="Arial" panose="020B0604020202020204" pitchFamily="34" charset="0"/>
                <a:cs typeface="Arial" panose="020B0604020202020204" pitchFamily="34" charset="0"/>
              </a:rPr>
              <a:t>identity",fill</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steelblue</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geom_text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aes</a:t>
            </a:r>
            <a:r>
              <a:rPr lang="en-US" sz="1100" dirty="0">
                <a:latin typeface="Arial" panose="020B0604020202020204" pitchFamily="34" charset="0"/>
                <a:cs typeface="Arial" panose="020B0604020202020204" pitchFamily="34" charset="0"/>
              </a:rPr>
              <a:t>(label=</a:t>
            </a:r>
            <a:r>
              <a:rPr lang="en-US" sz="1100" dirty="0" err="1">
                <a:latin typeface="Arial" panose="020B0604020202020204" pitchFamily="34" charset="0"/>
                <a:cs typeface="Arial" panose="020B0604020202020204" pitchFamily="34" charset="0"/>
              </a:rPr>
              <a:t>Brewery_count</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vjust</a:t>
            </a:r>
            <a:r>
              <a:rPr lang="en-US" sz="1100" dirty="0">
                <a:latin typeface="Arial" panose="020B0604020202020204" pitchFamily="34" charset="0"/>
                <a:cs typeface="Arial" panose="020B0604020202020204" pitchFamily="34" charset="0"/>
              </a:rPr>
              <a:t>=1.6, color="white", size=3)+</a:t>
            </a:r>
          </a:p>
          <a:p>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ggtitle</a:t>
            </a:r>
            <a:r>
              <a:rPr lang="en-US" sz="1100" dirty="0">
                <a:latin typeface="Arial" panose="020B0604020202020204" pitchFamily="34" charset="0"/>
                <a:cs typeface="Arial" panose="020B0604020202020204" pitchFamily="34" charset="0"/>
              </a:rPr>
              <a:t>("Bottom 30 States w Brewery Count")+</a:t>
            </a:r>
            <a:r>
              <a:rPr lang="en-US" sz="1100" dirty="0" err="1">
                <a:latin typeface="Arial" panose="020B0604020202020204" pitchFamily="34" charset="0"/>
                <a:cs typeface="Arial" panose="020B0604020202020204" pitchFamily="34" charset="0"/>
              </a:rPr>
              <a:t>xlab</a:t>
            </a:r>
            <a:r>
              <a:rPr lang="en-US" sz="1100" dirty="0">
                <a:latin typeface="Arial" panose="020B0604020202020204" pitchFamily="34" charset="0"/>
                <a:cs typeface="Arial" panose="020B0604020202020204" pitchFamily="34" charset="0"/>
              </a:rPr>
              <a:t>("States")+</a:t>
            </a:r>
            <a:r>
              <a:rPr lang="en-US" sz="1100" dirty="0" err="1">
                <a:latin typeface="Arial" panose="020B0604020202020204" pitchFamily="34" charset="0"/>
                <a:cs typeface="Arial" panose="020B0604020202020204" pitchFamily="34" charset="0"/>
              </a:rPr>
              <a:t>ylab</a:t>
            </a:r>
            <a:r>
              <a:rPr lang="en-US" sz="1100" dirty="0">
                <a:latin typeface="Arial" panose="020B0604020202020204" pitchFamily="34" charset="0"/>
                <a:cs typeface="Arial" panose="020B0604020202020204" pitchFamily="34" charset="0"/>
              </a:rPr>
              <a:t>("Count of Breweries")</a:t>
            </a:r>
          </a:p>
        </p:txBody>
      </p:sp>
    </p:spTree>
    <p:extLst>
      <p:ext uri="{BB962C8B-B14F-4D97-AF65-F5344CB8AC3E}">
        <p14:creationId xmlns:p14="http://schemas.microsoft.com/office/powerpoint/2010/main" val="5645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247E-78E4-4C00-A484-23900DA52B1D}"/>
              </a:ext>
            </a:extLst>
          </p:cNvPr>
          <p:cNvSpPr>
            <a:spLocks noGrp="1"/>
          </p:cNvSpPr>
          <p:nvPr>
            <p:ph type="title"/>
          </p:nvPr>
        </p:nvSpPr>
        <p:spPr/>
        <p:txBody>
          <a:bodyPr/>
          <a:lstStyle/>
          <a:p>
            <a:r>
              <a:rPr lang="en-US" dirty="0"/>
              <a:t>Merged Beer data</a:t>
            </a:r>
          </a:p>
        </p:txBody>
      </p:sp>
      <p:pic>
        <p:nvPicPr>
          <p:cNvPr id="6" name="Picture 5">
            <a:extLst>
              <a:ext uri="{FF2B5EF4-FFF2-40B4-BE49-F238E27FC236}">
                <a16:creationId xmlns:a16="http://schemas.microsoft.com/office/drawing/2014/main" id="{8C184B7E-973E-450D-9FC1-2CE71D43E5B5}"/>
              </a:ext>
            </a:extLst>
          </p:cNvPr>
          <p:cNvPicPr>
            <a:picLocks noChangeAspect="1"/>
          </p:cNvPicPr>
          <p:nvPr/>
        </p:nvPicPr>
        <p:blipFill>
          <a:blip r:embed="rId2"/>
          <a:stretch>
            <a:fillRect/>
          </a:stretch>
        </p:blipFill>
        <p:spPr>
          <a:xfrm>
            <a:off x="5213747" y="1819922"/>
            <a:ext cx="6884362" cy="1609078"/>
          </a:xfrm>
          <a:prstGeom prst="rect">
            <a:avLst/>
          </a:prstGeom>
        </p:spPr>
      </p:pic>
      <p:pic>
        <p:nvPicPr>
          <p:cNvPr id="8" name="Picture 7">
            <a:extLst>
              <a:ext uri="{FF2B5EF4-FFF2-40B4-BE49-F238E27FC236}">
                <a16:creationId xmlns:a16="http://schemas.microsoft.com/office/drawing/2014/main" id="{1466020C-766A-4F1C-9543-FC05F0472BF3}"/>
              </a:ext>
            </a:extLst>
          </p:cNvPr>
          <p:cNvPicPr>
            <a:picLocks noChangeAspect="1"/>
          </p:cNvPicPr>
          <p:nvPr/>
        </p:nvPicPr>
        <p:blipFill>
          <a:blip r:embed="rId3"/>
          <a:stretch>
            <a:fillRect/>
          </a:stretch>
        </p:blipFill>
        <p:spPr>
          <a:xfrm>
            <a:off x="5213747" y="4030462"/>
            <a:ext cx="6915682" cy="1671391"/>
          </a:xfrm>
          <a:prstGeom prst="rect">
            <a:avLst/>
          </a:prstGeom>
        </p:spPr>
      </p:pic>
      <p:sp>
        <p:nvSpPr>
          <p:cNvPr id="9" name="TextBox 8">
            <a:extLst>
              <a:ext uri="{FF2B5EF4-FFF2-40B4-BE49-F238E27FC236}">
                <a16:creationId xmlns:a16="http://schemas.microsoft.com/office/drawing/2014/main" id="{5ECC5C97-A6CD-4E8A-A0D1-CD65168785C4}"/>
              </a:ext>
            </a:extLst>
          </p:cNvPr>
          <p:cNvSpPr txBox="1"/>
          <p:nvPr/>
        </p:nvSpPr>
        <p:spPr>
          <a:xfrm>
            <a:off x="677334" y="1930400"/>
            <a:ext cx="4311226" cy="387798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Code for merge:</a:t>
            </a:r>
          </a:p>
          <a:p>
            <a:r>
              <a:rPr lang="en-US" sz="1200" dirty="0">
                <a:latin typeface="Arial" panose="020B0604020202020204" pitchFamily="34" charset="0"/>
                <a:cs typeface="Arial" panose="020B0604020202020204" pitchFamily="34" charset="0"/>
              </a:rPr>
              <a:t>#Cleanup to enable a key with same name</a:t>
            </a:r>
          </a:p>
          <a:p>
            <a:r>
              <a:rPr lang="en-US" sz="1200" dirty="0" err="1">
                <a:latin typeface="Arial" panose="020B0604020202020204" pitchFamily="34" charset="0"/>
                <a:cs typeface="Arial" panose="020B0604020202020204" pitchFamily="34" charset="0"/>
              </a:rPr>
              <a:t>breweriesdf</a:t>
            </a:r>
            <a:r>
              <a:rPr lang="en-US" sz="1200" dirty="0">
                <a:latin typeface="Arial" panose="020B0604020202020204" pitchFamily="34" charset="0"/>
                <a:cs typeface="Arial" panose="020B0604020202020204" pitchFamily="34" charset="0"/>
              </a:rPr>
              <a:t> &lt;- </a:t>
            </a:r>
            <a:r>
              <a:rPr lang="en-US" sz="1200" dirty="0" err="1">
                <a:latin typeface="Arial" panose="020B0604020202020204" pitchFamily="34" charset="0"/>
                <a:cs typeface="Arial" panose="020B0604020202020204" pitchFamily="34" charset="0"/>
              </a:rPr>
              <a:t>breweriesdf</a:t>
            </a:r>
            <a:r>
              <a:rPr lang="en-US" sz="1200" dirty="0">
                <a:latin typeface="Arial" panose="020B0604020202020204" pitchFamily="34" charset="0"/>
                <a:cs typeface="Arial" panose="020B0604020202020204" pitchFamily="34" charset="0"/>
              </a:rPr>
              <a:t> %&gt;% rename(</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Brewery_id</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Brew_ID</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Brewery_name</a:t>
            </a:r>
            <a:r>
              <a:rPr lang="en-US" sz="1200" dirty="0">
                <a:latin typeface="Arial" panose="020B0604020202020204" pitchFamily="34" charset="0"/>
                <a:cs typeface="Arial" panose="020B0604020202020204" pitchFamily="34" charset="0"/>
              </a:rPr>
              <a:t> = Name</a:t>
            </a:r>
          </a:p>
          <a:p>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#Change name to be more unique</a:t>
            </a:r>
          </a:p>
          <a:p>
            <a:r>
              <a:rPr lang="nl-NL" sz="1200" dirty="0">
                <a:latin typeface="Arial" panose="020B0604020202020204" pitchFamily="34" charset="0"/>
                <a:cs typeface="Arial" panose="020B0604020202020204" pitchFamily="34" charset="0"/>
              </a:rPr>
              <a:t>beerdf &lt;- beerdf %&gt;% rename(</a:t>
            </a:r>
          </a:p>
          <a:p>
            <a:r>
              <a:rPr lang="nl-NL" sz="1200" dirty="0">
                <a:latin typeface="Arial" panose="020B0604020202020204" pitchFamily="34" charset="0"/>
                <a:cs typeface="Arial" panose="020B0604020202020204" pitchFamily="34" charset="0"/>
              </a:rPr>
              <a:t> Beer_name = Name</a:t>
            </a:r>
          </a:p>
          <a:p>
            <a:r>
              <a:rPr lang="nl-NL" sz="1200" dirty="0">
                <a:latin typeface="Arial" panose="020B0604020202020204" pitchFamily="34" charset="0"/>
                <a:cs typeface="Arial" panose="020B0604020202020204" pitchFamily="34" charset="0"/>
              </a:rPr>
              <a:t>)</a:t>
            </a:r>
          </a:p>
          <a:p>
            <a:r>
              <a:rPr lang="nl-NL" sz="1200" dirty="0">
                <a:latin typeface="Arial" panose="020B0604020202020204" pitchFamily="34" charset="0"/>
                <a:cs typeface="Arial" panose="020B0604020202020204" pitchFamily="34" charset="0"/>
              </a:rPr>
              <a:t>#Merge step</a:t>
            </a:r>
          </a:p>
          <a:p>
            <a:r>
              <a:rPr lang="en-US" sz="1200" dirty="0" err="1">
                <a:latin typeface="Arial" panose="020B0604020202020204" pitchFamily="34" charset="0"/>
                <a:cs typeface="Arial" panose="020B0604020202020204" pitchFamily="34" charset="0"/>
              </a:rPr>
              <a:t>combineddf</a:t>
            </a:r>
            <a:r>
              <a:rPr lang="en-US" sz="1200" dirty="0">
                <a:latin typeface="Arial" panose="020B0604020202020204" pitchFamily="34" charset="0"/>
                <a:cs typeface="Arial" panose="020B0604020202020204" pitchFamily="34" charset="0"/>
              </a:rPr>
              <a:t>&lt;-merge(</a:t>
            </a:r>
            <a:r>
              <a:rPr lang="en-US" sz="1200" dirty="0" err="1">
                <a:latin typeface="Arial" panose="020B0604020202020204" pitchFamily="34" charset="0"/>
                <a:cs typeface="Arial" panose="020B0604020202020204" pitchFamily="34" charset="0"/>
              </a:rPr>
              <a:t>breweriesdf,beerdf</a:t>
            </a:r>
            <a:r>
              <a:rPr lang="en-US" sz="1200" dirty="0">
                <a:latin typeface="Arial" panose="020B0604020202020204" pitchFamily="34" charset="0"/>
                <a:cs typeface="Arial" panose="020B0604020202020204" pitchFamily="34" charset="0"/>
              </a:rPr>
              <a:t>, by="</a:t>
            </a:r>
            <a:r>
              <a:rPr lang="en-US" sz="1200" dirty="0" err="1">
                <a:latin typeface="Arial" panose="020B0604020202020204" pitchFamily="34" charset="0"/>
                <a:cs typeface="Arial" panose="020B0604020202020204" pitchFamily="34" charset="0"/>
              </a:rPr>
              <a:t>Brewery_id",all</a:t>
            </a:r>
            <a:r>
              <a:rPr lang="en-US" sz="1200" dirty="0">
                <a:latin typeface="Arial" panose="020B0604020202020204" pitchFamily="34" charset="0"/>
                <a:cs typeface="Arial" panose="020B0604020202020204" pitchFamily="34" charset="0"/>
              </a:rPr>
              <a:t> = TRUE)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#Below is after imputation, fixing the missing data</a:t>
            </a:r>
          </a:p>
          <a:p>
            <a:r>
              <a:rPr lang="en-US" sz="1200" dirty="0">
                <a:latin typeface="Arial" panose="020B0604020202020204" pitchFamily="34" charset="0"/>
                <a:cs typeface="Arial" panose="020B0604020202020204" pitchFamily="34" charset="0"/>
              </a:rPr>
              <a:t>top6merge&lt;-head(</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bottom6merge&lt;-tail(</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view(top6merge,title = "Top 6 head data for merged dataset")</a:t>
            </a:r>
          </a:p>
          <a:p>
            <a:r>
              <a:rPr lang="en-US" sz="1200" dirty="0">
                <a:latin typeface="Arial" panose="020B0604020202020204" pitchFamily="34" charset="0"/>
                <a:cs typeface="Arial" panose="020B0604020202020204" pitchFamily="34" charset="0"/>
              </a:rPr>
              <a:t>view(bottom6merge,title = "Bottom 6 head data for merged dataset")</a:t>
            </a:r>
          </a:p>
        </p:txBody>
      </p:sp>
    </p:spTree>
    <p:extLst>
      <p:ext uri="{BB962C8B-B14F-4D97-AF65-F5344CB8AC3E}">
        <p14:creationId xmlns:p14="http://schemas.microsoft.com/office/powerpoint/2010/main" val="101226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87EF-8451-427E-9F91-B48BB836CB1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Imputation</a:t>
            </a:r>
          </a:p>
        </p:txBody>
      </p:sp>
      <p:sp>
        <p:nvSpPr>
          <p:cNvPr id="3" name="Content Placeholder 2">
            <a:extLst>
              <a:ext uri="{FF2B5EF4-FFF2-40B4-BE49-F238E27FC236}">
                <a16:creationId xmlns:a16="http://schemas.microsoft.com/office/drawing/2014/main" id="{B4D9381F-E3D9-40D7-B346-FA786CEF7BFA}"/>
              </a:ext>
            </a:extLst>
          </p:cNvPr>
          <p:cNvSpPr>
            <a:spLocks noGrp="1"/>
          </p:cNvSpPr>
          <p:nvPr>
            <p:ph idx="1"/>
          </p:nvPr>
        </p:nvSpPr>
        <p:spPr/>
        <p:txBody>
          <a:bodyPr>
            <a:normAutofit/>
          </a:bodyPr>
          <a:lstStyle/>
          <a:p>
            <a:pPr marL="0" indent="0">
              <a:buNone/>
            </a:pPr>
            <a:r>
              <a:rPr lang="en-US" sz="1200" dirty="0">
                <a:latin typeface="Arial" panose="020B0604020202020204" pitchFamily="34" charset="0"/>
                <a:cs typeface="Arial" panose="020B0604020202020204" pitchFamily="34" charset="0"/>
              </a:rPr>
              <a:t>The ABV and IBU were missing ABV(62) and IBU(1005) values which needed to be resolved to get more accurate data analysis.  We chose the mice library package to accomplish the imputation.</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err="1">
                <a:latin typeface="Arial" panose="020B0604020202020204" pitchFamily="34" charset="0"/>
                <a:cs typeface="Arial" panose="020B0604020202020204" pitchFamily="34" charset="0"/>
              </a:rPr>
              <a:t>init</a:t>
            </a:r>
            <a:r>
              <a:rPr lang="en-US" sz="1200" dirty="0">
                <a:latin typeface="Arial" panose="020B0604020202020204" pitchFamily="34" charset="0"/>
                <a:cs typeface="Arial" panose="020B0604020202020204" pitchFamily="34" charset="0"/>
              </a:rPr>
              <a:t> = mice(</a:t>
            </a:r>
            <a:r>
              <a:rPr lang="en-US" sz="1200" dirty="0" err="1">
                <a:latin typeface="Arial" panose="020B0604020202020204" pitchFamily="34" charset="0"/>
                <a:cs typeface="Arial" panose="020B0604020202020204" pitchFamily="34" charset="0"/>
              </a:rPr>
              <a:t>combineddf</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maxit</a:t>
            </a:r>
            <a:r>
              <a:rPr lang="en-US" sz="1200" dirty="0">
                <a:latin typeface="Arial" panose="020B0604020202020204" pitchFamily="34" charset="0"/>
                <a:cs typeface="Arial" panose="020B0604020202020204" pitchFamily="34" charset="0"/>
              </a:rPr>
              <a:t>=0)</a:t>
            </a:r>
          </a:p>
          <a:p>
            <a:pPr marL="0" indent="0">
              <a:buNone/>
            </a:pPr>
            <a:r>
              <a:rPr lang="en-US" sz="1200" dirty="0" err="1">
                <a:latin typeface="Arial" panose="020B0604020202020204" pitchFamily="34" charset="0"/>
                <a:cs typeface="Arial" panose="020B0604020202020204" pitchFamily="34" charset="0"/>
              </a:rPr>
              <a:t>predM</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init$predictorMatrix</a:t>
            </a:r>
            <a:endParaRPr lang="en-US" sz="1200" dirty="0">
              <a:latin typeface="Arial" panose="020B0604020202020204" pitchFamily="34" charset="0"/>
              <a:cs typeface="Arial" panose="020B0604020202020204" pitchFamily="34" charset="0"/>
            </a:endParaRPr>
          </a:p>
          <a:p>
            <a:pPr marL="0" indent="0">
              <a:buNone/>
            </a:pPr>
            <a:r>
              <a:rPr lang="en-US" sz="1200" dirty="0" err="1">
                <a:latin typeface="Arial" panose="020B0604020202020204" pitchFamily="34" charset="0"/>
                <a:cs typeface="Arial" panose="020B0604020202020204" pitchFamily="34" charset="0"/>
              </a:rPr>
              <a:t>predM</a:t>
            </a:r>
            <a:r>
              <a:rPr lang="en-US" sz="1200" dirty="0">
                <a:latin typeface="Arial" panose="020B0604020202020204" pitchFamily="34" charset="0"/>
                <a:cs typeface="Arial" panose="020B0604020202020204" pitchFamily="34" charset="0"/>
              </a:rPr>
              <a:t>[, c("</a:t>
            </a:r>
            <a:r>
              <a:rPr lang="en-US" sz="1200" dirty="0" err="1">
                <a:latin typeface="Arial" panose="020B0604020202020204" pitchFamily="34" charset="0"/>
                <a:cs typeface="Arial" panose="020B0604020202020204" pitchFamily="34" charset="0"/>
              </a:rPr>
              <a:t>Beer_name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Beer_ID</a:t>
            </a:r>
            <a:r>
              <a:rPr lang="en-US" sz="1200" dirty="0">
                <a:latin typeface="Arial" panose="020B0604020202020204" pitchFamily="34" charset="0"/>
                <a:cs typeface="Arial" panose="020B0604020202020204" pitchFamily="34" charset="0"/>
              </a:rPr>
              <a:t>", "Ounces", "</a:t>
            </a:r>
            <a:r>
              <a:rPr lang="en-US" sz="1200" dirty="0" err="1">
                <a:latin typeface="Arial" panose="020B0604020202020204" pitchFamily="34" charset="0"/>
                <a:cs typeface="Arial" panose="020B0604020202020204" pitchFamily="34" charset="0"/>
              </a:rPr>
              <a:t>Brewery_name</a:t>
            </a:r>
            <a:r>
              <a:rPr lang="en-US" sz="1200" dirty="0">
                <a:latin typeface="Arial" panose="020B0604020202020204" pitchFamily="34" charset="0"/>
                <a:cs typeface="Arial" panose="020B0604020202020204" pitchFamily="34" charset="0"/>
              </a:rPr>
              <a:t>")]=0</a:t>
            </a:r>
          </a:p>
          <a:p>
            <a:pPr marL="0" indent="0">
              <a:buNone/>
            </a:pPr>
            <a:r>
              <a:rPr lang="en-US" sz="1200" dirty="0">
                <a:latin typeface="Arial" panose="020B0604020202020204" pitchFamily="34" charset="0"/>
                <a:cs typeface="Arial" panose="020B0604020202020204" pitchFamily="34" charset="0"/>
              </a:rPr>
              <a:t>imp&lt;-mice(</a:t>
            </a:r>
            <a:r>
              <a:rPr lang="en-US" sz="1200" dirty="0" err="1">
                <a:latin typeface="Arial" panose="020B0604020202020204" pitchFamily="34" charset="0"/>
                <a:cs typeface="Arial" panose="020B0604020202020204" pitchFamily="34" charset="0"/>
              </a:rPr>
              <a:t>combineddf</a:t>
            </a:r>
            <a:r>
              <a:rPr lang="en-US" sz="1200" dirty="0">
                <a:latin typeface="Arial" panose="020B0604020202020204" pitchFamily="34" charset="0"/>
                <a:cs typeface="Arial" panose="020B0604020202020204" pitchFamily="34" charset="0"/>
              </a:rPr>
              <a:t>, m=5, </a:t>
            </a:r>
            <a:r>
              <a:rPr lang="en-US" sz="1200" dirty="0" err="1">
                <a:latin typeface="Arial" panose="020B0604020202020204" pitchFamily="34" charset="0"/>
                <a:cs typeface="Arial" panose="020B0604020202020204" pitchFamily="34" charset="0"/>
              </a:rPr>
              <a:t>predictorMatrix</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predM</a:t>
            </a:r>
            <a:r>
              <a:rPr lang="en-US" sz="1200" dirty="0">
                <a:latin typeface="Arial" panose="020B0604020202020204" pitchFamily="34" charset="0"/>
                <a:cs typeface="Arial" panose="020B0604020202020204" pitchFamily="34" charset="0"/>
              </a:rPr>
              <a:t>)</a:t>
            </a:r>
          </a:p>
          <a:p>
            <a:pPr marL="0" indent="0">
              <a:buNone/>
            </a:pP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 &lt;- complete(imp)</a:t>
            </a:r>
          </a:p>
          <a:p>
            <a:pPr marL="0" indent="0">
              <a:buNone/>
            </a:pPr>
            <a:r>
              <a:rPr lang="en-US" sz="1200" dirty="0" err="1">
                <a:latin typeface="Arial" panose="020B0604020202020204" pitchFamily="34" charset="0"/>
                <a:cs typeface="Arial" panose="020B0604020202020204" pitchFamily="34" charset="0"/>
              </a:rPr>
              <a:t>nona$State</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trimws</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nona$State</a:t>
            </a:r>
            <a:r>
              <a:rPr lang="en-US" sz="1200" dirty="0">
                <a:latin typeface="Arial" panose="020B0604020202020204" pitchFamily="34" charset="0"/>
                <a:cs typeface="Arial" panose="020B0604020202020204" pitchFamily="34" charset="0"/>
              </a:rPr>
              <a:t>)</a:t>
            </a:r>
          </a:p>
          <a:p>
            <a:pPr marL="0" indent="0">
              <a:buNone/>
            </a:pPr>
            <a:r>
              <a:rPr lang="en-US" sz="1200" dirty="0">
                <a:latin typeface="Arial" panose="020B0604020202020204" pitchFamily="34" charset="0"/>
                <a:cs typeface="Arial" panose="020B0604020202020204" pitchFamily="34" charset="0"/>
              </a:rPr>
              <a:t>write.csv(</a:t>
            </a:r>
            <a:r>
              <a:rPr lang="en-US" sz="1200" dirty="0" err="1">
                <a:latin typeface="Arial" panose="020B0604020202020204" pitchFamily="34" charset="0"/>
                <a:cs typeface="Arial" panose="020B0604020202020204" pitchFamily="34" charset="0"/>
              </a:rPr>
              <a:t>nona,file</a:t>
            </a:r>
            <a:r>
              <a:rPr lang="en-US" sz="1200" dirty="0">
                <a:latin typeface="Arial" panose="020B0604020202020204" pitchFamily="34" charset="0"/>
                <a:cs typeface="Arial" panose="020B0604020202020204" pitchFamily="34" charset="0"/>
              </a:rPr>
              <a:t>="/Users/</a:t>
            </a:r>
            <a:r>
              <a:rPr lang="en-US" sz="1200" dirty="0" err="1">
                <a:latin typeface="Arial" panose="020B0604020202020204" pitchFamily="34" charset="0"/>
                <a:cs typeface="Arial" panose="020B0604020202020204" pitchFamily="34" charset="0"/>
              </a:rPr>
              <a:t>malco</a:t>
            </a:r>
            <a:r>
              <a:rPr lang="en-US" sz="1200" dirty="0">
                <a:latin typeface="Arial" panose="020B0604020202020204" pitchFamily="34" charset="0"/>
                <a:cs typeface="Arial" panose="020B0604020202020204" pitchFamily="34" charset="0"/>
              </a:rPr>
              <a:t>/Documents/MDS/MDS_6306_DDS/CaseStudy1/nona.csv",</a:t>
            </a:r>
            <a:r>
              <a:rPr lang="en-US" sz="1200" dirty="0" err="1">
                <a:latin typeface="Arial" panose="020B0604020202020204" pitchFamily="34" charset="0"/>
                <a:cs typeface="Arial" panose="020B0604020202020204" pitchFamily="34" charset="0"/>
              </a:rPr>
              <a:t>row.names</a:t>
            </a:r>
            <a:r>
              <a:rPr lang="en-US" sz="1200" dirty="0">
                <a:latin typeface="Arial" panose="020B0604020202020204" pitchFamily="34" charset="0"/>
                <a:cs typeface="Arial" panose="020B0604020202020204" pitchFamily="34" charset="0"/>
              </a:rPr>
              <a:t>=FALSE)</a:t>
            </a:r>
          </a:p>
          <a:p>
            <a:pPr marL="0" inden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59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634-8235-4049-8DF4-D9247E4A57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Median Alcohol by Volume</a:t>
            </a:r>
          </a:p>
        </p:txBody>
      </p:sp>
      <p:sp>
        <p:nvSpPr>
          <p:cNvPr id="3" name="Content Placeholder 2">
            <a:extLst>
              <a:ext uri="{FF2B5EF4-FFF2-40B4-BE49-F238E27FC236}">
                <a16:creationId xmlns:a16="http://schemas.microsoft.com/office/drawing/2014/main" id="{6A5B8FCC-07A9-4558-A73D-941CBEF24BFF}"/>
              </a:ext>
            </a:extLst>
          </p:cNvPr>
          <p:cNvSpPr>
            <a:spLocks noGrp="1"/>
          </p:cNvSpPr>
          <p:nvPr>
            <p:ph idx="1"/>
          </p:nvPr>
        </p:nvSpPr>
        <p:spPr>
          <a:xfrm>
            <a:off x="677334" y="2160589"/>
            <a:ext cx="3521804" cy="3880773"/>
          </a:xfrm>
        </p:spPr>
        <p:txBody>
          <a:bodyPr>
            <a:normAutofit fontScale="25000" lnSpcReduction="20000"/>
          </a:bodyPr>
          <a:lstStyle/>
          <a:p>
            <a:pPr marL="0" indent="0">
              <a:lnSpc>
                <a:spcPct val="120000"/>
              </a:lnSpc>
              <a:buNone/>
            </a:pPr>
            <a:r>
              <a:rPr lang="en-US" sz="1200" dirty="0">
                <a:latin typeface="Arial" panose="020B0604020202020204" pitchFamily="34" charset="0"/>
                <a:cs typeface="Arial" panose="020B0604020202020204" pitchFamily="34" charset="0"/>
              </a:rPr>
              <a:t>The median Alcohol by Volume data is ordered in ascending order by State.</a:t>
            </a:r>
          </a:p>
          <a:p>
            <a:pPr marL="0" indent="0">
              <a:lnSpc>
                <a:spcPct val="120000"/>
              </a:lnSpc>
              <a:buNone/>
            </a:pPr>
            <a:r>
              <a:rPr lang="en-US" sz="12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Dataframe</a:t>
            </a:r>
            <a:r>
              <a:rPr lang="en-US" sz="2000" dirty="0">
                <a:latin typeface="Arial" panose="020B0604020202020204" pitchFamily="34" charset="0"/>
                <a:cs typeface="Arial" panose="020B0604020202020204" pitchFamily="34" charset="0"/>
              </a:rPr>
              <a:t> of just </a:t>
            </a:r>
            <a:r>
              <a:rPr lang="en-US" sz="2000" dirty="0" err="1">
                <a:latin typeface="Arial" panose="020B0604020202020204" pitchFamily="34" charset="0"/>
                <a:cs typeface="Arial" panose="020B0604020202020204" pitchFamily="34" charset="0"/>
              </a:rPr>
              <a:t>State,ABV,IBU</a:t>
            </a:r>
            <a:endParaRPr lang="en-US" sz="2000" dirty="0">
              <a:latin typeface="Arial" panose="020B0604020202020204" pitchFamily="34" charset="0"/>
              <a:cs typeface="Arial" panose="020B0604020202020204" pitchFamily="34" charset="0"/>
            </a:endParaRPr>
          </a:p>
          <a:p>
            <a:pPr marL="0" indent="0">
              <a:lnSpc>
                <a:spcPct val="120000"/>
              </a:lnSpc>
              <a:buNone/>
            </a:pPr>
            <a:r>
              <a:rPr lang="en-US" sz="2000" dirty="0" err="1">
                <a:latin typeface="Arial" panose="020B0604020202020204" pitchFamily="34" charset="0"/>
                <a:cs typeface="Arial" panose="020B0604020202020204" pitchFamily="34" charset="0"/>
              </a:rPr>
              <a:t>medianABVIBU</a:t>
            </a:r>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nona</a:t>
            </a:r>
            <a:r>
              <a:rPr lang="en-US" sz="2000" dirty="0">
                <a:latin typeface="Arial" panose="020B0604020202020204" pitchFamily="34" charset="0"/>
                <a:cs typeface="Arial" panose="020B0604020202020204" pitchFamily="34" charset="0"/>
              </a:rPr>
              <a:t>%&gt;%</a:t>
            </a:r>
            <a:r>
              <a:rPr lang="en-US" sz="2000" dirty="0" err="1">
                <a:latin typeface="Arial" panose="020B0604020202020204" pitchFamily="34" charset="0"/>
                <a:cs typeface="Arial" panose="020B0604020202020204" pitchFamily="34" charset="0"/>
              </a:rPr>
              <a:t>group_by</a:t>
            </a:r>
            <a:r>
              <a:rPr lang="en-US" sz="2000" dirty="0">
                <a:latin typeface="Arial" panose="020B0604020202020204" pitchFamily="34" charset="0"/>
                <a:cs typeface="Arial" panose="020B0604020202020204" pitchFamily="34" charset="0"/>
              </a:rPr>
              <a:t>(State)%&gt;%summarize(</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=median(ABV),</a:t>
            </a:r>
            <a:r>
              <a:rPr lang="en-US" sz="2000" dirty="0" err="1">
                <a:latin typeface="Arial" panose="020B0604020202020204" pitchFamily="34" charset="0"/>
                <a:cs typeface="Arial" panose="020B0604020202020204" pitchFamily="34" charset="0"/>
              </a:rPr>
              <a:t>medianIBU</a:t>
            </a:r>
            <a:r>
              <a:rPr lang="en-US" sz="2000" dirty="0">
                <a:latin typeface="Arial" panose="020B0604020202020204" pitchFamily="34" charset="0"/>
                <a:cs typeface="Arial" panose="020B0604020202020204" pitchFamily="34" charset="0"/>
              </a:rPr>
              <a:t>=median(IBU))</a:t>
            </a:r>
          </a:p>
          <a:p>
            <a:pPr marL="0" indent="0">
              <a:lnSpc>
                <a:spcPct val="120000"/>
              </a:lnSpc>
              <a:buNone/>
            </a:pPr>
            <a:endParaRPr lang="en-US" sz="2000" dirty="0">
              <a:latin typeface="Arial" panose="020B0604020202020204" pitchFamily="34" charset="0"/>
              <a:cs typeface="Arial" panose="020B0604020202020204" pitchFamily="34" charset="0"/>
            </a:endParaRPr>
          </a:p>
          <a:p>
            <a:pPr marL="0" indent="0">
              <a:lnSpc>
                <a:spcPct val="120000"/>
              </a:lnSpc>
              <a:buNone/>
            </a:pPr>
            <a:r>
              <a:rPr lang="en-US" sz="2000" dirty="0">
                <a:latin typeface="Arial" panose="020B0604020202020204" pitchFamily="34" charset="0"/>
                <a:cs typeface="Arial" panose="020B0604020202020204" pitchFamily="34" charset="0"/>
              </a:rPr>
              <a:t>#Code for Top 20 </a:t>
            </a:r>
            <a:r>
              <a:rPr lang="en-US" sz="2000" dirty="0" err="1">
                <a:latin typeface="Arial" panose="020B0604020202020204" pitchFamily="34" charset="0"/>
                <a:cs typeface="Arial" panose="020B0604020202020204" pitchFamily="34" charset="0"/>
              </a:rPr>
              <a:t>highes</a:t>
            </a:r>
            <a:r>
              <a:rPr lang="en-US" sz="2000" dirty="0">
                <a:latin typeface="Arial" panose="020B0604020202020204" pitchFamily="34" charset="0"/>
                <a:cs typeface="Arial" panose="020B0604020202020204" pitchFamily="34" charset="0"/>
              </a:rPr>
              <a:t> ABV by State                                    </a:t>
            </a:r>
          </a:p>
          <a:p>
            <a:pPr marL="0" indent="0">
              <a:lnSpc>
                <a:spcPct val="120000"/>
              </a:lnSpc>
              <a:buNone/>
            </a:pPr>
            <a:r>
              <a:rPr lang="en-US" sz="2000" dirty="0">
                <a:latin typeface="Arial" panose="020B0604020202020204" pitchFamily="34" charset="0"/>
                <a:cs typeface="Arial" panose="020B0604020202020204" pitchFamily="34" charset="0"/>
              </a:rPr>
              <a:t>top20medABV=head(medianABVIBU,20)</a:t>
            </a:r>
          </a:p>
          <a:p>
            <a:pPr marL="0" indent="0">
              <a:lnSpc>
                <a:spcPct val="120000"/>
              </a:lnSpc>
              <a:buNone/>
            </a:pPr>
            <a:r>
              <a:rPr lang="en-US" sz="2000" dirty="0">
                <a:latin typeface="Arial" panose="020B0604020202020204" pitchFamily="34" charset="0"/>
                <a:cs typeface="Arial" panose="020B0604020202020204" pitchFamily="34" charset="0"/>
              </a:rPr>
              <a:t>top20medABV&lt;-top20medABV%&gt;%select(</a:t>
            </a:r>
            <a:r>
              <a:rPr lang="en-US" sz="2000" dirty="0" err="1">
                <a:latin typeface="Arial" panose="020B0604020202020204" pitchFamily="34" charset="0"/>
                <a:cs typeface="Arial" panose="020B0604020202020204" pitchFamily="34" charset="0"/>
              </a:rPr>
              <a:t>State,medianABV</a:t>
            </a:r>
            <a:r>
              <a:rPr lang="en-US" sz="2000" dirty="0">
                <a:latin typeface="Arial" panose="020B0604020202020204" pitchFamily="34" charset="0"/>
                <a:cs typeface="Arial" panose="020B0604020202020204" pitchFamily="34" charset="0"/>
              </a:rPr>
              <a:t>)</a:t>
            </a:r>
          </a:p>
          <a:p>
            <a:pPr marL="0" indent="0">
              <a:lnSpc>
                <a:spcPct val="120000"/>
              </a:lnSpc>
              <a:buNone/>
            </a:pPr>
            <a:r>
              <a:rPr lang="en-US" sz="2000" dirty="0">
                <a:latin typeface="Arial" panose="020B0604020202020204" pitchFamily="34" charset="0"/>
                <a:cs typeface="Arial" panose="020B0604020202020204" pitchFamily="34" charset="0"/>
              </a:rPr>
              <a:t>head(top20medABV)</a:t>
            </a:r>
          </a:p>
          <a:p>
            <a:pPr marL="0" indent="0">
              <a:lnSpc>
                <a:spcPct val="120000"/>
              </a:lnSpc>
              <a:buNone/>
            </a:pPr>
            <a:r>
              <a:rPr lang="en-US" sz="2000" dirty="0">
                <a:latin typeface="Arial" panose="020B0604020202020204" pitchFamily="34" charset="0"/>
                <a:cs typeface="Arial" panose="020B0604020202020204" pitchFamily="34" charset="0"/>
              </a:rPr>
              <a:t>top20medABV%&gt;%</a:t>
            </a:r>
            <a:r>
              <a:rPr lang="en-US" sz="2000" dirty="0" err="1">
                <a:latin typeface="Arial" panose="020B0604020202020204" pitchFamily="34" charset="0"/>
                <a:cs typeface="Arial" panose="020B0604020202020204" pitchFamily="34" charset="0"/>
              </a:rPr>
              <a:t>ggplot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aes</a:t>
            </a:r>
            <a:r>
              <a:rPr lang="en-US" sz="2000" dirty="0">
                <a:latin typeface="Arial" panose="020B0604020202020204" pitchFamily="34" charset="0"/>
                <a:cs typeface="Arial" panose="020B0604020202020204" pitchFamily="34" charset="0"/>
              </a:rPr>
              <a:t>(x=reorder(State,-</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),y=</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a:t>
            </a:r>
          </a:p>
          <a:p>
            <a:pPr marL="0" indent="0">
              <a:lnSpc>
                <a:spcPct val="120000"/>
              </a:lnSpc>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geom_bar</a:t>
            </a:r>
            <a:r>
              <a:rPr lang="en-US" sz="2000" dirty="0">
                <a:latin typeface="Arial" panose="020B0604020202020204" pitchFamily="34" charset="0"/>
                <a:cs typeface="Arial" panose="020B0604020202020204" pitchFamily="34" charset="0"/>
              </a:rPr>
              <a:t>(stat="</a:t>
            </a:r>
            <a:r>
              <a:rPr lang="en-US" sz="2000" dirty="0" err="1">
                <a:latin typeface="Arial" panose="020B0604020202020204" pitchFamily="34" charset="0"/>
                <a:cs typeface="Arial" panose="020B0604020202020204" pitchFamily="34" charset="0"/>
              </a:rPr>
              <a:t>identity",fill</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steelblue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geom_text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aes</a:t>
            </a:r>
            <a:r>
              <a:rPr lang="en-US" sz="2000" dirty="0">
                <a:latin typeface="Arial" panose="020B0604020202020204" pitchFamily="34" charset="0"/>
                <a:cs typeface="Arial" panose="020B0604020202020204" pitchFamily="34" charset="0"/>
              </a:rPr>
              <a:t>(label=</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vjust</a:t>
            </a:r>
            <a:r>
              <a:rPr lang="en-US" sz="2000" dirty="0">
                <a:latin typeface="Arial" panose="020B0604020202020204" pitchFamily="34" charset="0"/>
                <a:cs typeface="Arial" panose="020B0604020202020204" pitchFamily="34" charset="0"/>
              </a:rPr>
              <a:t>=1.6, color="white", size=3)+</a:t>
            </a:r>
          </a:p>
          <a:p>
            <a:pPr marL="0" indent="0">
              <a:lnSpc>
                <a:spcPct val="120000"/>
              </a:lnSpc>
              <a:buNone/>
            </a:pPr>
            <a:r>
              <a:rPr lang="en-US" sz="2000" dirty="0" err="1">
                <a:latin typeface="Arial" panose="020B0604020202020204" pitchFamily="34" charset="0"/>
                <a:cs typeface="Arial" panose="020B0604020202020204" pitchFamily="34" charset="0"/>
              </a:rPr>
              <a:t>ggtitle</a:t>
            </a:r>
            <a:r>
              <a:rPr lang="en-US" sz="2000" dirty="0">
                <a:latin typeface="Arial" panose="020B0604020202020204" pitchFamily="34" charset="0"/>
                <a:cs typeface="Arial" panose="020B0604020202020204" pitchFamily="34" charset="0"/>
              </a:rPr>
              <a:t>("Top highest Alcohol by Volumes by State")+</a:t>
            </a:r>
            <a:r>
              <a:rPr lang="en-US" sz="2000" dirty="0" err="1">
                <a:latin typeface="Arial" panose="020B0604020202020204" pitchFamily="34" charset="0"/>
                <a:cs typeface="Arial" panose="020B0604020202020204" pitchFamily="34" charset="0"/>
              </a:rPr>
              <a:t>xlab</a:t>
            </a:r>
            <a:r>
              <a:rPr lang="en-US" sz="2000" dirty="0">
                <a:latin typeface="Arial" panose="020B0604020202020204" pitchFamily="34" charset="0"/>
                <a:cs typeface="Arial" panose="020B0604020202020204" pitchFamily="34" charset="0"/>
              </a:rPr>
              <a:t>("States")+</a:t>
            </a:r>
            <a:r>
              <a:rPr lang="en-US" sz="2000" dirty="0" err="1">
                <a:latin typeface="Arial" panose="020B0604020202020204" pitchFamily="34" charset="0"/>
                <a:cs typeface="Arial" panose="020B0604020202020204" pitchFamily="34" charset="0"/>
              </a:rPr>
              <a:t>ylab</a:t>
            </a:r>
            <a:r>
              <a:rPr lang="en-US" sz="2000" dirty="0">
                <a:latin typeface="Arial" panose="020B0604020202020204" pitchFamily="34" charset="0"/>
                <a:cs typeface="Arial" panose="020B0604020202020204" pitchFamily="34" charset="0"/>
              </a:rPr>
              <a:t>("Alcohol by Volume")</a:t>
            </a:r>
          </a:p>
          <a:p>
            <a:pPr marL="0" indent="0">
              <a:lnSpc>
                <a:spcPct val="120000"/>
              </a:lnSpc>
              <a:buNone/>
            </a:pPr>
            <a:endParaRPr lang="en-US" sz="2000" dirty="0">
              <a:latin typeface="Arial" panose="020B0604020202020204" pitchFamily="34" charset="0"/>
              <a:cs typeface="Arial" panose="020B0604020202020204" pitchFamily="34" charset="0"/>
            </a:endParaRPr>
          </a:p>
          <a:p>
            <a:pPr marL="0" indent="0">
              <a:lnSpc>
                <a:spcPct val="120000"/>
              </a:lnSpc>
              <a:buNone/>
            </a:pPr>
            <a:r>
              <a:rPr lang="en-US" sz="2000" dirty="0">
                <a:latin typeface="Arial" panose="020B0604020202020204" pitchFamily="34" charset="0"/>
                <a:cs typeface="Arial" panose="020B0604020202020204" pitchFamily="34" charset="0"/>
              </a:rPr>
              <a:t>#Code for ascending ordered ABV by State</a:t>
            </a:r>
          </a:p>
          <a:p>
            <a:pPr marL="0" indent="0">
              <a:lnSpc>
                <a:spcPct val="120000"/>
              </a:lnSpc>
              <a:buNone/>
            </a:pPr>
            <a:r>
              <a:rPr lang="en-US" sz="2000" dirty="0" err="1">
                <a:latin typeface="Arial" panose="020B0604020202020204" pitchFamily="34" charset="0"/>
                <a:cs typeface="Arial" panose="020B0604020202020204" pitchFamily="34" charset="0"/>
              </a:rPr>
              <a:t>remainingABV</a:t>
            </a:r>
            <a:r>
              <a:rPr lang="en-US" sz="2000" dirty="0">
                <a:latin typeface="Arial" panose="020B0604020202020204" pitchFamily="34" charset="0"/>
                <a:cs typeface="Arial" panose="020B0604020202020204" pitchFamily="34" charset="0"/>
              </a:rPr>
              <a:t>=tail(medianABVIBU,30)</a:t>
            </a:r>
          </a:p>
          <a:p>
            <a:pPr marL="0" indent="0">
              <a:lnSpc>
                <a:spcPct val="120000"/>
              </a:lnSpc>
              <a:buNone/>
            </a:pPr>
            <a:r>
              <a:rPr lang="en-US" sz="2000" dirty="0" err="1">
                <a:latin typeface="Arial" panose="020B0604020202020204" pitchFamily="34" charset="0"/>
                <a:cs typeface="Arial" panose="020B0604020202020204" pitchFamily="34" charset="0"/>
              </a:rPr>
              <a:t>remainingABV</a:t>
            </a:r>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remainingABV</a:t>
            </a:r>
            <a:r>
              <a:rPr lang="en-US" sz="2000" dirty="0">
                <a:latin typeface="Arial" panose="020B0604020202020204" pitchFamily="34" charset="0"/>
                <a:cs typeface="Arial" panose="020B0604020202020204" pitchFamily="34" charset="0"/>
              </a:rPr>
              <a:t>%&gt;%select(</a:t>
            </a:r>
            <a:r>
              <a:rPr lang="en-US" sz="2000" dirty="0" err="1">
                <a:latin typeface="Arial" panose="020B0604020202020204" pitchFamily="34" charset="0"/>
                <a:cs typeface="Arial" panose="020B0604020202020204" pitchFamily="34" charset="0"/>
              </a:rPr>
              <a:t>State,medianABV</a:t>
            </a:r>
            <a:r>
              <a:rPr lang="en-US" sz="2000" dirty="0">
                <a:latin typeface="Arial" panose="020B0604020202020204" pitchFamily="34" charset="0"/>
                <a:cs typeface="Arial" panose="020B0604020202020204" pitchFamily="34" charset="0"/>
              </a:rPr>
              <a:t>)</a:t>
            </a:r>
          </a:p>
          <a:p>
            <a:pPr marL="0" indent="0">
              <a:lnSpc>
                <a:spcPct val="120000"/>
              </a:lnSpc>
              <a:buNone/>
            </a:pPr>
            <a:r>
              <a:rPr lang="en-US" sz="2000" dirty="0" err="1">
                <a:latin typeface="Arial" panose="020B0604020202020204" pitchFamily="34" charset="0"/>
                <a:cs typeface="Arial" panose="020B0604020202020204" pitchFamily="34" charset="0"/>
              </a:rPr>
              <a:t>remainingABV</a:t>
            </a:r>
            <a:r>
              <a:rPr lang="en-US" sz="2000" dirty="0">
                <a:latin typeface="Arial" panose="020B0604020202020204" pitchFamily="34" charset="0"/>
                <a:cs typeface="Arial" panose="020B0604020202020204" pitchFamily="34" charset="0"/>
              </a:rPr>
              <a:t>%&gt;%</a:t>
            </a:r>
            <a:r>
              <a:rPr lang="en-US" sz="2000" dirty="0" err="1">
                <a:latin typeface="Arial" panose="020B0604020202020204" pitchFamily="34" charset="0"/>
                <a:cs typeface="Arial" panose="020B0604020202020204" pitchFamily="34" charset="0"/>
              </a:rPr>
              <a:t>ggplot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aes</a:t>
            </a:r>
            <a:r>
              <a:rPr lang="en-US" sz="2000" dirty="0">
                <a:latin typeface="Arial" panose="020B0604020202020204" pitchFamily="34" charset="0"/>
                <a:cs typeface="Arial" panose="020B0604020202020204" pitchFamily="34" charset="0"/>
              </a:rPr>
              <a:t>(x=reorder(State,-</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),y=</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a:t>
            </a:r>
          </a:p>
          <a:p>
            <a:pPr marL="0" indent="0">
              <a:lnSpc>
                <a:spcPct val="120000"/>
              </a:lnSpc>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geom_bar</a:t>
            </a:r>
            <a:r>
              <a:rPr lang="en-US" sz="2000" dirty="0">
                <a:latin typeface="Arial" panose="020B0604020202020204" pitchFamily="34" charset="0"/>
                <a:cs typeface="Arial" panose="020B0604020202020204" pitchFamily="34" charset="0"/>
              </a:rPr>
              <a:t>(stat="</a:t>
            </a:r>
            <a:r>
              <a:rPr lang="en-US" sz="2000" dirty="0" err="1">
                <a:latin typeface="Arial" panose="020B0604020202020204" pitchFamily="34" charset="0"/>
                <a:cs typeface="Arial" panose="020B0604020202020204" pitchFamily="34" charset="0"/>
              </a:rPr>
              <a:t>identity",fill</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steelblue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geom_text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aes</a:t>
            </a:r>
            <a:r>
              <a:rPr lang="en-US" sz="2000" dirty="0">
                <a:latin typeface="Arial" panose="020B0604020202020204" pitchFamily="34" charset="0"/>
                <a:cs typeface="Arial" panose="020B0604020202020204" pitchFamily="34" charset="0"/>
              </a:rPr>
              <a:t>(label=</a:t>
            </a:r>
            <a:r>
              <a:rPr lang="en-US" sz="2000" dirty="0" err="1">
                <a:latin typeface="Arial" panose="020B0604020202020204" pitchFamily="34" charset="0"/>
                <a:cs typeface="Arial" panose="020B0604020202020204" pitchFamily="34" charset="0"/>
              </a:rPr>
              <a:t>medianABV</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vjust</a:t>
            </a:r>
            <a:r>
              <a:rPr lang="en-US" sz="2000" dirty="0">
                <a:latin typeface="Arial" panose="020B0604020202020204" pitchFamily="34" charset="0"/>
                <a:cs typeface="Arial" panose="020B0604020202020204" pitchFamily="34" charset="0"/>
              </a:rPr>
              <a:t>=1.6, color="white", size=3)+</a:t>
            </a:r>
          </a:p>
          <a:p>
            <a:pPr marL="0" indent="0">
              <a:lnSpc>
                <a:spcPct val="120000"/>
              </a:lnSpc>
              <a:buNone/>
            </a:pPr>
            <a:r>
              <a:rPr lang="en-US" sz="2000" dirty="0" err="1">
                <a:latin typeface="Arial" panose="020B0604020202020204" pitchFamily="34" charset="0"/>
                <a:cs typeface="Arial" panose="020B0604020202020204" pitchFamily="34" charset="0"/>
              </a:rPr>
              <a:t>ggtitle</a:t>
            </a:r>
            <a:r>
              <a:rPr lang="en-US" sz="2000" dirty="0">
                <a:latin typeface="Arial" panose="020B0604020202020204" pitchFamily="34" charset="0"/>
                <a:cs typeface="Arial" panose="020B0604020202020204" pitchFamily="34" charset="0"/>
              </a:rPr>
              <a:t>("Remaining States by Alcohol by Volume")+</a:t>
            </a:r>
            <a:r>
              <a:rPr lang="en-US" sz="2000" dirty="0" err="1">
                <a:latin typeface="Arial" panose="020B0604020202020204" pitchFamily="34" charset="0"/>
                <a:cs typeface="Arial" panose="020B0604020202020204" pitchFamily="34" charset="0"/>
              </a:rPr>
              <a:t>xlab</a:t>
            </a:r>
            <a:r>
              <a:rPr lang="en-US" sz="2000" dirty="0">
                <a:latin typeface="Arial" panose="020B0604020202020204" pitchFamily="34" charset="0"/>
                <a:cs typeface="Arial" panose="020B0604020202020204" pitchFamily="34" charset="0"/>
              </a:rPr>
              <a:t>("States")+</a:t>
            </a:r>
            <a:r>
              <a:rPr lang="en-US" sz="2000" dirty="0" err="1">
                <a:latin typeface="Arial" panose="020B0604020202020204" pitchFamily="34" charset="0"/>
                <a:cs typeface="Arial" panose="020B0604020202020204" pitchFamily="34" charset="0"/>
              </a:rPr>
              <a:t>ylab</a:t>
            </a:r>
            <a:r>
              <a:rPr lang="en-US" sz="2000" dirty="0">
                <a:latin typeface="Arial" panose="020B0604020202020204" pitchFamily="34" charset="0"/>
                <a:cs typeface="Arial" panose="020B0604020202020204" pitchFamily="34" charset="0"/>
              </a:rPr>
              <a:t>("Alcohol by Volume")</a:t>
            </a:r>
          </a:p>
          <a:p>
            <a:pPr marL="0" indent="0">
              <a:lnSpc>
                <a:spcPct val="120000"/>
              </a:lnSpc>
              <a:buNone/>
            </a:pPr>
            <a:endParaRPr lang="en-US" sz="1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D611B8D-7EF4-429E-9270-720F53C6D433}"/>
              </a:ext>
            </a:extLst>
          </p:cNvPr>
          <p:cNvPicPr>
            <a:picLocks noChangeAspect="1"/>
          </p:cNvPicPr>
          <p:nvPr/>
        </p:nvPicPr>
        <p:blipFill>
          <a:blip r:embed="rId2"/>
          <a:stretch>
            <a:fillRect/>
          </a:stretch>
        </p:blipFill>
        <p:spPr>
          <a:xfrm>
            <a:off x="5290276" y="2074406"/>
            <a:ext cx="3521804" cy="2173953"/>
          </a:xfrm>
          <a:prstGeom prst="rect">
            <a:avLst/>
          </a:prstGeom>
        </p:spPr>
      </p:pic>
      <p:pic>
        <p:nvPicPr>
          <p:cNvPr id="7" name="Picture 6">
            <a:extLst>
              <a:ext uri="{FF2B5EF4-FFF2-40B4-BE49-F238E27FC236}">
                <a16:creationId xmlns:a16="http://schemas.microsoft.com/office/drawing/2014/main" id="{6AE9337D-4C0E-43B6-8014-CFA4AA8E3608}"/>
              </a:ext>
            </a:extLst>
          </p:cNvPr>
          <p:cNvPicPr>
            <a:picLocks noChangeAspect="1"/>
          </p:cNvPicPr>
          <p:nvPr/>
        </p:nvPicPr>
        <p:blipFill>
          <a:blip r:embed="rId3"/>
          <a:stretch>
            <a:fillRect/>
          </a:stretch>
        </p:blipFill>
        <p:spPr>
          <a:xfrm>
            <a:off x="5290276" y="4100975"/>
            <a:ext cx="3521804" cy="2173953"/>
          </a:xfrm>
          <a:prstGeom prst="rect">
            <a:avLst/>
          </a:prstGeom>
        </p:spPr>
      </p:pic>
    </p:spTree>
    <p:extLst>
      <p:ext uri="{BB962C8B-B14F-4D97-AF65-F5344CB8AC3E}">
        <p14:creationId xmlns:p14="http://schemas.microsoft.com/office/powerpoint/2010/main" val="15100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98C-AE5E-4C8A-A63C-6F967E657FBF}"/>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The most extreme Alcohol by Volume and International Bitterness Unit State</a:t>
            </a:r>
          </a:p>
        </p:txBody>
      </p:sp>
      <p:sp>
        <p:nvSpPr>
          <p:cNvPr id="3" name="Content Placeholder 2">
            <a:extLst>
              <a:ext uri="{FF2B5EF4-FFF2-40B4-BE49-F238E27FC236}">
                <a16:creationId xmlns:a16="http://schemas.microsoft.com/office/drawing/2014/main" id="{B812386C-739A-48E0-8F14-D73A73FD3F9E}"/>
              </a:ext>
            </a:extLst>
          </p:cNvPr>
          <p:cNvSpPr>
            <a:spLocks noGrp="1"/>
          </p:cNvSpPr>
          <p:nvPr>
            <p:ph idx="1"/>
          </p:nvPr>
        </p:nvSpPr>
        <p:spPr>
          <a:xfrm>
            <a:off x="677334" y="2160589"/>
            <a:ext cx="2953633" cy="3880773"/>
          </a:xfrm>
        </p:spPr>
        <p:txBody>
          <a:bodyPr>
            <a:normAutofit/>
          </a:bodyPr>
          <a:lstStyle/>
          <a:p>
            <a:pPr marL="0" indent="0">
              <a:buNone/>
            </a:pPr>
            <a:r>
              <a:rPr lang="en-US" sz="1200" dirty="0">
                <a:latin typeface="Arial" panose="020B0604020202020204" pitchFamily="34" charset="0"/>
                <a:cs typeface="Arial" panose="020B0604020202020204" pitchFamily="34" charset="0"/>
              </a:rPr>
              <a:t>#Code to </a:t>
            </a:r>
            <a:r>
              <a:rPr lang="en-US" sz="1200" dirty="0" err="1">
                <a:latin typeface="Arial" panose="020B0604020202020204" pitchFamily="34" charset="0"/>
                <a:cs typeface="Arial" panose="020B0604020202020204" pitchFamily="34" charset="0"/>
              </a:rPr>
              <a:t>selct</a:t>
            </a:r>
            <a:r>
              <a:rPr lang="en-US" sz="1200" dirty="0">
                <a:latin typeface="Arial" panose="020B0604020202020204" pitchFamily="34" charset="0"/>
                <a:cs typeface="Arial" panose="020B0604020202020204" pitchFamily="34" charset="0"/>
              </a:rPr>
              <a:t> by ABV and IBU and find max value</a:t>
            </a:r>
          </a:p>
          <a:p>
            <a:pPr marL="0" indent="0">
              <a:buNone/>
            </a:pPr>
            <a:r>
              <a:rPr lang="en-US" sz="1200" dirty="0" err="1">
                <a:latin typeface="Arial" panose="020B0604020202020204" pitchFamily="34" charset="0"/>
                <a:cs typeface="Arial" panose="020B0604020202020204" pitchFamily="34" charset="0"/>
              </a:rPr>
              <a:t>maxABV</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group_by</a:t>
            </a:r>
            <a:r>
              <a:rPr lang="en-US" sz="1200" dirty="0">
                <a:latin typeface="Arial" panose="020B0604020202020204" pitchFamily="34" charset="0"/>
                <a:cs typeface="Arial" panose="020B0604020202020204" pitchFamily="34" charset="0"/>
              </a:rPr>
              <a:t>(State)%&gt;%select(</a:t>
            </a:r>
            <a:r>
              <a:rPr lang="en-US" sz="1200" dirty="0" err="1">
                <a:latin typeface="Arial" panose="020B0604020202020204" pitchFamily="34" charset="0"/>
                <a:cs typeface="Arial" panose="020B0604020202020204" pitchFamily="34" charset="0"/>
              </a:rPr>
              <a:t>State,ABV</a:t>
            </a:r>
            <a:r>
              <a:rPr lang="en-US" sz="1200" dirty="0">
                <a:latin typeface="Arial" panose="020B0604020202020204" pitchFamily="34" charset="0"/>
                <a:cs typeface="Arial" panose="020B0604020202020204" pitchFamily="34" charset="0"/>
              </a:rPr>
              <a:t>)</a:t>
            </a:r>
          </a:p>
          <a:p>
            <a:pPr marL="0" indent="0">
              <a:buNone/>
            </a:pPr>
            <a:r>
              <a:rPr lang="en-US" sz="1200" dirty="0" err="1">
                <a:latin typeface="Arial" panose="020B0604020202020204" pitchFamily="34" charset="0"/>
                <a:cs typeface="Arial" panose="020B0604020202020204" pitchFamily="34" charset="0"/>
              </a:rPr>
              <a:t>maxIBU</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group_by</a:t>
            </a:r>
            <a:r>
              <a:rPr lang="en-US" sz="1200" dirty="0">
                <a:latin typeface="Arial" panose="020B0604020202020204" pitchFamily="34" charset="0"/>
                <a:cs typeface="Arial" panose="020B0604020202020204" pitchFamily="34" charset="0"/>
              </a:rPr>
              <a:t>(State)%&gt;%select(</a:t>
            </a:r>
            <a:r>
              <a:rPr lang="en-US" sz="1200" dirty="0" err="1">
                <a:latin typeface="Arial" panose="020B0604020202020204" pitchFamily="34" charset="0"/>
                <a:cs typeface="Arial" panose="020B0604020202020204" pitchFamily="34" charset="0"/>
              </a:rPr>
              <a:t>State,IBU</a:t>
            </a:r>
            <a:r>
              <a:rPr lang="en-US" sz="1200" dirty="0">
                <a:latin typeface="Arial" panose="020B0604020202020204" pitchFamily="34" charset="0"/>
                <a:cs typeface="Arial" panose="020B0604020202020204" pitchFamily="34" charset="0"/>
              </a:rPr>
              <a:t>)</a:t>
            </a:r>
          </a:p>
          <a:p>
            <a:pPr marL="0" indent="0">
              <a:buNone/>
            </a:pPr>
            <a:r>
              <a:rPr lang="en-US" sz="1200" dirty="0" err="1">
                <a:latin typeface="Arial" panose="020B0604020202020204" pitchFamily="34" charset="0"/>
                <a:cs typeface="Arial" panose="020B0604020202020204" pitchFamily="34" charset="0"/>
              </a:rPr>
              <a:t>maxABV</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which.max</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maxABV$ABV</a:t>
            </a:r>
            <a:r>
              <a:rPr lang="en-US" sz="1200" dirty="0">
                <a:latin typeface="Arial" panose="020B0604020202020204" pitchFamily="34" charset="0"/>
                <a:cs typeface="Arial" panose="020B0604020202020204" pitchFamily="34" charset="0"/>
              </a:rPr>
              <a:t>), ]</a:t>
            </a:r>
          </a:p>
          <a:p>
            <a:pPr marL="0" indent="0">
              <a:buNone/>
            </a:pPr>
            <a:r>
              <a:rPr lang="en-US" sz="1200" dirty="0" err="1">
                <a:latin typeface="Arial" panose="020B0604020202020204" pitchFamily="34" charset="0"/>
                <a:cs typeface="Arial" panose="020B0604020202020204" pitchFamily="34" charset="0"/>
              </a:rPr>
              <a:t>maxIBU</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which.max</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maxIBU$IBU</a:t>
            </a:r>
            <a:r>
              <a:rPr lang="en-US" sz="1200" dirty="0">
                <a:latin typeface="Arial" panose="020B0604020202020204" pitchFamily="34" charset="0"/>
                <a:cs typeface="Arial" panose="020B0604020202020204" pitchFamily="34" charset="0"/>
              </a:rPr>
              <a:t>), ]</a:t>
            </a:r>
          </a:p>
        </p:txBody>
      </p:sp>
      <p:graphicFrame>
        <p:nvGraphicFramePr>
          <p:cNvPr id="6" name="Table 5">
            <a:extLst>
              <a:ext uri="{FF2B5EF4-FFF2-40B4-BE49-F238E27FC236}">
                <a16:creationId xmlns:a16="http://schemas.microsoft.com/office/drawing/2014/main" id="{55E6E44D-332D-479B-833C-B546A5F76FD1}"/>
              </a:ext>
            </a:extLst>
          </p:cNvPr>
          <p:cNvGraphicFramePr>
            <a:graphicFrameLocks noGrp="1"/>
          </p:cNvGraphicFramePr>
          <p:nvPr>
            <p:extLst>
              <p:ext uri="{D42A27DB-BD31-4B8C-83A1-F6EECF244321}">
                <p14:modId xmlns:p14="http://schemas.microsoft.com/office/powerpoint/2010/main" val="712544104"/>
              </p:ext>
            </p:extLst>
          </p:nvPr>
        </p:nvGraphicFramePr>
        <p:xfrm>
          <a:off x="4669655" y="2160589"/>
          <a:ext cx="5206260" cy="741680"/>
        </p:xfrm>
        <a:graphic>
          <a:graphicData uri="http://schemas.openxmlformats.org/drawingml/2006/table">
            <a:tbl>
              <a:tblPr firstRow="1" bandRow="1">
                <a:tableStyleId>{5C22544A-7EE6-4342-B048-85BDC9FD1C3A}</a:tableStyleId>
              </a:tblPr>
              <a:tblGrid>
                <a:gridCol w="2603130">
                  <a:extLst>
                    <a:ext uri="{9D8B030D-6E8A-4147-A177-3AD203B41FA5}">
                      <a16:colId xmlns:a16="http://schemas.microsoft.com/office/drawing/2014/main" val="3890387489"/>
                    </a:ext>
                  </a:extLst>
                </a:gridCol>
                <a:gridCol w="2603130">
                  <a:extLst>
                    <a:ext uri="{9D8B030D-6E8A-4147-A177-3AD203B41FA5}">
                      <a16:colId xmlns:a16="http://schemas.microsoft.com/office/drawing/2014/main" val="134722026"/>
                    </a:ext>
                  </a:extLst>
                </a:gridCol>
              </a:tblGrid>
              <a:tr h="370840">
                <a:tc>
                  <a:txBody>
                    <a:bodyPr/>
                    <a:lstStyle/>
                    <a:p>
                      <a:r>
                        <a:rPr lang="en-US" dirty="0"/>
                        <a:t>State</a:t>
                      </a:r>
                    </a:p>
                  </a:txBody>
                  <a:tcPr/>
                </a:tc>
                <a:tc>
                  <a:txBody>
                    <a:bodyPr/>
                    <a:lstStyle/>
                    <a:p>
                      <a:r>
                        <a:rPr lang="en-US" dirty="0"/>
                        <a:t>Alcohol by Volume</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.128</a:t>
                      </a:r>
                    </a:p>
                  </a:txBody>
                  <a:tcPr/>
                </a:tc>
                <a:extLst>
                  <a:ext uri="{0D108BD9-81ED-4DB2-BD59-A6C34878D82A}">
                    <a16:rowId xmlns:a16="http://schemas.microsoft.com/office/drawing/2014/main" val="2380199904"/>
                  </a:ext>
                </a:extLst>
              </a:tr>
            </a:tbl>
          </a:graphicData>
        </a:graphic>
      </p:graphicFrame>
      <p:graphicFrame>
        <p:nvGraphicFramePr>
          <p:cNvPr id="7" name="Table 6">
            <a:extLst>
              <a:ext uri="{FF2B5EF4-FFF2-40B4-BE49-F238E27FC236}">
                <a16:creationId xmlns:a16="http://schemas.microsoft.com/office/drawing/2014/main" id="{435346F6-D5C1-4B52-B9B8-F09D349B8282}"/>
              </a:ext>
            </a:extLst>
          </p:cNvPr>
          <p:cNvGraphicFramePr>
            <a:graphicFrameLocks noGrp="1"/>
          </p:cNvGraphicFramePr>
          <p:nvPr>
            <p:extLst>
              <p:ext uri="{D42A27DB-BD31-4B8C-83A1-F6EECF244321}">
                <p14:modId xmlns:p14="http://schemas.microsoft.com/office/powerpoint/2010/main" val="918157073"/>
              </p:ext>
            </p:extLst>
          </p:nvPr>
        </p:nvGraphicFramePr>
        <p:xfrm>
          <a:off x="4669655" y="3359295"/>
          <a:ext cx="5206260" cy="1010920"/>
        </p:xfrm>
        <a:graphic>
          <a:graphicData uri="http://schemas.openxmlformats.org/drawingml/2006/table">
            <a:tbl>
              <a:tblPr firstRow="1" bandRow="1">
                <a:tableStyleId>{5C22544A-7EE6-4342-B048-85BDC9FD1C3A}</a:tableStyleId>
              </a:tblPr>
              <a:tblGrid>
                <a:gridCol w="2603130">
                  <a:extLst>
                    <a:ext uri="{9D8B030D-6E8A-4147-A177-3AD203B41FA5}">
                      <a16:colId xmlns:a16="http://schemas.microsoft.com/office/drawing/2014/main" val="3890387489"/>
                    </a:ext>
                  </a:extLst>
                </a:gridCol>
                <a:gridCol w="2603130">
                  <a:extLst>
                    <a:ext uri="{9D8B030D-6E8A-4147-A177-3AD203B41FA5}">
                      <a16:colId xmlns:a16="http://schemas.microsoft.com/office/drawing/2014/main" val="134722026"/>
                    </a:ext>
                  </a:extLst>
                </a:gridCol>
              </a:tblGrid>
              <a:tr h="370840">
                <a:tc>
                  <a:txBody>
                    <a:bodyPr/>
                    <a:lstStyle/>
                    <a:p>
                      <a:r>
                        <a:rPr lang="en-US" dirty="0"/>
                        <a:t>State</a:t>
                      </a:r>
                    </a:p>
                  </a:txBody>
                  <a:tcPr/>
                </a:tc>
                <a:tc>
                  <a:txBody>
                    <a:bodyPr/>
                    <a:lstStyle/>
                    <a:p>
                      <a:r>
                        <a:rPr lang="en-US" dirty="0"/>
                        <a:t>International Bitterness Units</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138</a:t>
                      </a:r>
                    </a:p>
                  </a:txBody>
                  <a:tcPr/>
                </a:tc>
                <a:extLst>
                  <a:ext uri="{0D108BD9-81ED-4DB2-BD59-A6C34878D82A}">
                    <a16:rowId xmlns:a16="http://schemas.microsoft.com/office/drawing/2014/main" val="2380199904"/>
                  </a:ext>
                </a:extLst>
              </a:tr>
            </a:tbl>
          </a:graphicData>
        </a:graphic>
      </p:graphicFrame>
    </p:spTree>
    <p:extLst>
      <p:ext uri="{BB962C8B-B14F-4D97-AF65-F5344CB8AC3E}">
        <p14:creationId xmlns:p14="http://schemas.microsoft.com/office/powerpoint/2010/main" val="257852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0393-82D3-4587-AC24-AA4844819561}"/>
              </a:ext>
            </a:extLst>
          </p:cNvPr>
          <p:cNvSpPr>
            <a:spLocks noGrp="1"/>
          </p:cNvSpPr>
          <p:nvPr>
            <p:ph type="title"/>
          </p:nvPr>
        </p:nvSpPr>
        <p:spPr>
          <a:xfrm>
            <a:off x="677333" y="609600"/>
            <a:ext cx="3851123" cy="1320800"/>
          </a:xfrm>
        </p:spPr>
        <p:txBody>
          <a:bodyPr>
            <a:normAutofit/>
          </a:bodyPr>
          <a:lstStyle/>
          <a:p>
            <a:r>
              <a:rPr lang="en-US" sz="3600" dirty="0">
                <a:latin typeface="Arial" panose="020B0604020202020204" pitchFamily="34" charset="0"/>
                <a:cs typeface="Arial" panose="020B0604020202020204" pitchFamily="34" charset="0"/>
              </a:rPr>
              <a:t>Alcohol by Volume Analysis</a:t>
            </a:r>
          </a:p>
        </p:txBody>
      </p:sp>
      <p:sp>
        <p:nvSpPr>
          <p:cNvPr id="3" name="Content Placeholder 2">
            <a:extLst>
              <a:ext uri="{FF2B5EF4-FFF2-40B4-BE49-F238E27FC236}">
                <a16:creationId xmlns:a16="http://schemas.microsoft.com/office/drawing/2014/main" id="{DC6E1BD9-C6A8-4188-96C8-92F135EC577A}"/>
              </a:ext>
            </a:extLst>
          </p:cNvPr>
          <p:cNvSpPr>
            <a:spLocks noGrp="1"/>
          </p:cNvSpPr>
          <p:nvPr>
            <p:ph idx="1"/>
          </p:nvPr>
        </p:nvSpPr>
        <p:spPr>
          <a:xfrm>
            <a:off x="74555" y="2160589"/>
            <a:ext cx="4260687" cy="4534125"/>
          </a:xfrm>
        </p:spPr>
        <p:txBody>
          <a:bodyPr>
            <a:normAutofit fontScale="62500" lnSpcReduction="20000"/>
          </a:bodyPr>
          <a:lstStyle/>
          <a:p>
            <a:pPr marL="0" indent="0">
              <a:buNone/>
            </a:pPr>
            <a:r>
              <a:rPr lang="en-US" sz="1900" dirty="0">
                <a:latin typeface="Arial" panose="020B0604020202020204" pitchFamily="34" charset="0"/>
                <a:cs typeface="Arial" panose="020B0604020202020204" pitchFamily="34" charset="0"/>
              </a:rPr>
              <a:t>The sample distribution of Alcohol by Volume is large enough to ensure any departure from normality can be overcome by the Central Limit Theorem.  The distribution does appear to be mostly normal but slightly right skewed.</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justABV</a:t>
            </a: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nona</a:t>
            </a:r>
            <a:r>
              <a:rPr lang="en-US" dirty="0">
                <a:latin typeface="Arial" panose="020B0604020202020204" pitchFamily="34" charset="0"/>
                <a:cs typeface="Arial" panose="020B0604020202020204" pitchFamily="34" charset="0"/>
              </a:rPr>
              <a:t>%&gt;%select(ABV)</a:t>
            </a:r>
          </a:p>
          <a:p>
            <a:pPr marL="0" indent="0">
              <a:buNone/>
            </a:pPr>
            <a:r>
              <a:rPr lang="en-US" dirty="0">
                <a:latin typeface="Arial" panose="020B0604020202020204" pitchFamily="34" charset="0"/>
                <a:cs typeface="Arial" panose="020B0604020202020204" pitchFamily="34" charset="0"/>
              </a:rPr>
              <a:t>summary(</a:t>
            </a:r>
            <a:r>
              <a:rPr lang="en-US" dirty="0" err="1">
                <a:latin typeface="Arial" panose="020B0604020202020204" pitchFamily="34" charset="0"/>
                <a:cs typeface="Arial" panose="020B0604020202020204" pitchFamily="34" charset="0"/>
              </a:rPr>
              <a:t>justABV</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hist(</a:t>
            </a:r>
            <a:r>
              <a:rPr lang="en-US" dirty="0" err="1">
                <a:latin typeface="Arial" panose="020B0604020202020204" pitchFamily="34" charset="0"/>
                <a:cs typeface="Arial" panose="020B0604020202020204" pitchFamily="34" charset="0"/>
              </a:rPr>
              <a:t>justABV$ABV</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main="Histogram of Alcohol by Volume of beer population",</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xlab</a:t>
            </a:r>
            <a:r>
              <a:rPr lang="en-US" dirty="0">
                <a:latin typeface="Arial" panose="020B0604020202020204" pitchFamily="34" charset="0"/>
                <a:cs typeface="Arial" panose="020B0604020202020204" pitchFamily="34" charset="0"/>
              </a:rPr>
              <a:t>="Alcohol by Volume",</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ylab</a:t>
            </a:r>
            <a:r>
              <a:rPr lang="en-US" dirty="0">
                <a:latin typeface="Arial" panose="020B0604020202020204" pitchFamily="34" charset="0"/>
                <a:cs typeface="Arial" panose="020B0604020202020204" pitchFamily="34" charset="0"/>
              </a:rPr>
              <a:t>="Beer population",</a:t>
            </a:r>
          </a:p>
          <a:p>
            <a:pPr marL="0" indent="0">
              <a:buNone/>
            </a:pPr>
            <a:r>
              <a:rPr lang="en-US" dirty="0">
                <a:latin typeface="Arial" panose="020B0604020202020204" pitchFamily="34" charset="0"/>
                <a:cs typeface="Arial" panose="020B0604020202020204" pitchFamily="34" charset="0"/>
              </a:rPr>
              <a:t>     col="blue",</a:t>
            </a:r>
          </a:p>
          <a:p>
            <a:pPr marL="0" indent="0">
              <a:buNone/>
            </a:pPr>
            <a:r>
              <a:rPr lang="en-US" dirty="0">
                <a:latin typeface="Arial" panose="020B0604020202020204" pitchFamily="34" charset="0"/>
                <a:cs typeface="Arial" panose="020B0604020202020204" pitchFamily="34" charset="0"/>
              </a:rPr>
              <a:t>     border="black")</a:t>
            </a:r>
          </a:p>
          <a:p>
            <a:pPr marL="0" indent="0">
              <a:buNone/>
            </a:pPr>
            <a:r>
              <a:rPr lang="en-US" dirty="0" err="1">
                <a:latin typeface="Arial" panose="020B0604020202020204" pitchFamily="34" charset="0"/>
                <a:cs typeface="Arial" panose="020B0604020202020204" pitchFamily="34" charset="0"/>
              </a:rPr>
              <a:t>nona</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ggplot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aes</a:t>
            </a:r>
            <a:r>
              <a:rPr lang="en-US" dirty="0">
                <a:latin typeface="Arial" panose="020B0604020202020204" pitchFamily="34" charset="0"/>
                <a:cs typeface="Arial" panose="020B0604020202020204" pitchFamily="34" charset="0"/>
              </a:rPr>
              <a:t>(x=</a:t>
            </a:r>
            <a:r>
              <a:rPr lang="en-US" dirty="0" err="1">
                <a:latin typeface="Arial" panose="020B0604020202020204" pitchFamily="34" charset="0"/>
                <a:cs typeface="Arial" panose="020B0604020202020204" pitchFamily="34" charset="0"/>
              </a:rPr>
              <a:t>ABV,fill</a:t>
            </a:r>
            <a:r>
              <a:rPr lang="en-US" dirty="0">
                <a:latin typeface="Arial" panose="020B0604020202020204" pitchFamily="34" charset="0"/>
                <a:cs typeface="Arial" panose="020B0604020202020204" pitchFamily="34" charset="0"/>
              </a:rPr>
              <a:t>=State))+</a:t>
            </a:r>
            <a:r>
              <a:rPr lang="en-US" dirty="0" err="1">
                <a:latin typeface="Arial" panose="020B0604020202020204" pitchFamily="34" charset="0"/>
                <a:cs typeface="Arial" panose="020B0604020202020204" pitchFamily="34" charset="0"/>
              </a:rPr>
              <a:t>geom_histogram</a:t>
            </a:r>
            <a:r>
              <a:rPr lang="en-US" dirty="0">
                <a:latin typeface="Arial" panose="020B0604020202020204" pitchFamily="34" charset="0"/>
                <a:cs typeface="Arial" panose="020B0604020202020204" pitchFamily="34" charset="0"/>
              </a:rPr>
              <a:t>(bins=30)+</a:t>
            </a:r>
            <a:r>
              <a:rPr lang="en-US" dirty="0" err="1">
                <a:latin typeface="Arial" panose="020B0604020202020204" pitchFamily="34" charset="0"/>
                <a:cs typeface="Arial" panose="020B0604020202020204" pitchFamily="34" charset="0"/>
              </a:rPr>
              <a:t>ggtitle</a:t>
            </a:r>
            <a:r>
              <a:rPr lang="en-US" dirty="0">
                <a:latin typeface="Arial" panose="020B0604020202020204" pitchFamily="34" charset="0"/>
                <a:cs typeface="Arial" panose="020B0604020202020204" pitchFamily="34" charset="0"/>
              </a:rPr>
              <a:t>("Alcohol by Volume Distribution of Beer population")+</a:t>
            </a:r>
            <a:r>
              <a:rPr lang="en-US" dirty="0" err="1">
                <a:latin typeface="Arial" panose="020B0604020202020204" pitchFamily="34" charset="0"/>
                <a:cs typeface="Arial" panose="020B0604020202020204" pitchFamily="34" charset="0"/>
              </a:rPr>
              <a:t>xlab</a:t>
            </a:r>
            <a:r>
              <a:rPr lang="en-US" dirty="0">
                <a:latin typeface="Arial" panose="020B0604020202020204" pitchFamily="34" charset="0"/>
                <a:cs typeface="Arial" panose="020B0604020202020204" pitchFamily="34" charset="0"/>
              </a:rPr>
              <a:t>("ABV Content")+</a:t>
            </a:r>
            <a:r>
              <a:rPr lang="en-US" dirty="0" err="1">
                <a:latin typeface="Arial" panose="020B0604020202020204" pitchFamily="34" charset="0"/>
                <a:cs typeface="Arial" panose="020B0604020202020204" pitchFamily="34" charset="0"/>
              </a:rPr>
              <a:t>ylab</a:t>
            </a:r>
            <a:r>
              <a:rPr lang="en-US" dirty="0">
                <a:latin typeface="Arial" panose="020B0604020202020204" pitchFamily="34" charset="0"/>
                <a:cs typeface="Arial" panose="020B0604020202020204" pitchFamily="34" charset="0"/>
              </a:rPr>
              <a:t>("Number of Beers")</a:t>
            </a:r>
          </a:p>
          <a:p>
            <a:pPr marL="0" indent="0">
              <a:buNone/>
            </a:pPr>
            <a:r>
              <a:rPr lang="en-US" dirty="0">
                <a:latin typeface="Arial" panose="020B0604020202020204" pitchFamily="34" charset="0"/>
                <a:cs typeface="Arial" panose="020B0604020202020204" pitchFamily="34" charset="0"/>
              </a:rPr>
              <a:t>#1 sample t-test of ABV data</a:t>
            </a:r>
          </a:p>
          <a:p>
            <a:pPr marL="0" indent="0">
              <a:buNone/>
            </a:pPr>
            <a:r>
              <a:rPr lang="en-US" dirty="0" err="1">
                <a:latin typeface="Arial" panose="020B0604020202020204" pitchFamily="34" charset="0"/>
                <a:cs typeface="Arial" panose="020B0604020202020204" pitchFamily="34" charset="0"/>
              </a:rPr>
              <a:t>logjustABV</a:t>
            </a:r>
            <a:r>
              <a:rPr lang="en-US" dirty="0">
                <a:latin typeface="Arial" panose="020B0604020202020204" pitchFamily="34" charset="0"/>
                <a:cs typeface="Arial" panose="020B0604020202020204" pitchFamily="34" charset="0"/>
              </a:rPr>
              <a:t>&lt;-log(</a:t>
            </a:r>
            <a:r>
              <a:rPr lang="en-US" dirty="0" err="1">
                <a:latin typeface="Arial" panose="020B0604020202020204" pitchFamily="34" charset="0"/>
                <a:cs typeface="Arial" panose="020B0604020202020204" pitchFamily="34" charset="0"/>
              </a:rPr>
              <a:t>justABV</a:t>
            </a:r>
            <a:r>
              <a:rPr lang="en-US" dirty="0">
                <a:latin typeface="Arial" panose="020B0604020202020204" pitchFamily="34" charset="0"/>
                <a:cs typeface="Arial" panose="020B0604020202020204" pitchFamily="34" charset="0"/>
              </a:rPr>
              <a:t>)</a:t>
            </a:r>
          </a:p>
          <a:p>
            <a:pPr marL="0" indent="0">
              <a:buNone/>
            </a:pPr>
            <a:r>
              <a:rPr lang="en-US" dirty="0" err="1">
                <a:latin typeface="Arial" panose="020B0604020202020204" pitchFamily="34" charset="0"/>
                <a:cs typeface="Arial" panose="020B0604020202020204" pitchFamily="34" charset="0"/>
              </a:rPr>
              <a:t>t.test</a:t>
            </a:r>
            <a:r>
              <a:rPr lang="en-US" dirty="0">
                <a:latin typeface="Arial" panose="020B0604020202020204" pitchFamily="34" charset="0"/>
                <a:cs typeface="Arial" panose="020B0604020202020204" pitchFamily="34" charset="0"/>
              </a:rPr>
              <a:t>(x=</a:t>
            </a:r>
            <a:r>
              <a:rPr lang="en-US" dirty="0" err="1">
                <a:latin typeface="Arial" panose="020B0604020202020204" pitchFamily="34" charset="0"/>
                <a:cs typeface="Arial" panose="020B0604020202020204" pitchFamily="34" charset="0"/>
              </a:rPr>
              <a:t>justABV</a:t>
            </a:r>
            <a:r>
              <a:rPr lang="en-US" dirty="0">
                <a:latin typeface="Arial" panose="020B0604020202020204" pitchFamily="34" charset="0"/>
                <a:cs typeface="Arial" panose="020B0604020202020204" pitchFamily="34" charset="0"/>
              </a:rPr>
              <a:t>, conf.int = "TRUE", alternative = "</a:t>
            </a:r>
            <a:r>
              <a:rPr lang="en-US" dirty="0" err="1">
                <a:latin typeface="Arial" panose="020B0604020202020204" pitchFamily="34" charset="0"/>
                <a:cs typeface="Arial" panose="020B0604020202020204" pitchFamily="34" charset="0"/>
              </a:rPr>
              <a:t>two.sided</a:t>
            </a:r>
            <a:r>
              <a:rPr lang="en-US"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EF5EF3BE-4314-42D8-9D8E-3F26986373B4}"/>
              </a:ext>
            </a:extLst>
          </p:cNvPr>
          <p:cNvSpPr txBox="1"/>
          <p:nvPr/>
        </p:nvSpPr>
        <p:spPr>
          <a:xfrm>
            <a:off x="5796499" y="786480"/>
            <a:ext cx="1824889" cy="138499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Summary Statistics</a:t>
            </a:r>
          </a:p>
          <a:p>
            <a:r>
              <a:rPr lang="en-US" sz="1200" dirty="0">
                <a:latin typeface="Arial" panose="020B0604020202020204" pitchFamily="34" charset="0"/>
                <a:cs typeface="Arial" panose="020B0604020202020204" pitchFamily="34" charset="0"/>
              </a:rPr>
              <a:t>Min.   :0.00100  </a:t>
            </a:r>
          </a:p>
          <a:p>
            <a:r>
              <a:rPr lang="en-US" sz="1200" dirty="0">
                <a:latin typeface="Arial" panose="020B0604020202020204" pitchFamily="34" charset="0"/>
                <a:cs typeface="Arial" panose="020B0604020202020204" pitchFamily="34" charset="0"/>
              </a:rPr>
              <a:t>1st Qu.:0.05000  </a:t>
            </a:r>
          </a:p>
          <a:p>
            <a:r>
              <a:rPr lang="en-US" sz="1200" dirty="0">
                <a:latin typeface="Arial" panose="020B0604020202020204" pitchFamily="34" charset="0"/>
                <a:cs typeface="Arial" panose="020B0604020202020204" pitchFamily="34" charset="0"/>
              </a:rPr>
              <a:t>Median :0.05600  </a:t>
            </a:r>
          </a:p>
          <a:p>
            <a:r>
              <a:rPr lang="en-US" sz="1200" dirty="0">
                <a:latin typeface="Arial" panose="020B0604020202020204" pitchFamily="34" charset="0"/>
                <a:cs typeface="Arial" panose="020B0604020202020204" pitchFamily="34" charset="0"/>
              </a:rPr>
              <a:t>Mean   :0.05933  </a:t>
            </a:r>
          </a:p>
          <a:p>
            <a:r>
              <a:rPr lang="en-US" sz="1200" dirty="0">
                <a:latin typeface="Arial" panose="020B0604020202020204" pitchFamily="34" charset="0"/>
                <a:cs typeface="Arial" panose="020B0604020202020204" pitchFamily="34" charset="0"/>
              </a:rPr>
              <a:t>3rd Qu.:0.06700  </a:t>
            </a:r>
          </a:p>
          <a:p>
            <a:r>
              <a:rPr lang="en-US" sz="1200" dirty="0">
                <a:latin typeface="Arial" panose="020B0604020202020204" pitchFamily="34" charset="0"/>
                <a:cs typeface="Arial" panose="020B0604020202020204" pitchFamily="34" charset="0"/>
              </a:rPr>
              <a:t>Max.   :0.12800 </a:t>
            </a:r>
          </a:p>
        </p:txBody>
      </p:sp>
      <p:pic>
        <p:nvPicPr>
          <p:cNvPr id="10" name="Picture 9">
            <a:extLst>
              <a:ext uri="{FF2B5EF4-FFF2-40B4-BE49-F238E27FC236}">
                <a16:creationId xmlns:a16="http://schemas.microsoft.com/office/drawing/2014/main" id="{1FFCDACB-0E22-450C-A4CC-423804044CB2}"/>
              </a:ext>
            </a:extLst>
          </p:cNvPr>
          <p:cNvPicPr>
            <a:picLocks noChangeAspect="1"/>
          </p:cNvPicPr>
          <p:nvPr/>
        </p:nvPicPr>
        <p:blipFill>
          <a:blip r:embed="rId2"/>
          <a:stretch>
            <a:fillRect/>
          </a:stretch>
        </p:blipFill>
        <p:spPr>
          <a:xfrm>
            <a:off x="8207978" y="646694"/>
            <a:ext cx="3909467" cy="2412224"/>
          </a:xfrm>
          <a:prstGeom prst="rect">
            <a:avLst/>
          </a:prstGeom>
        </p:spPr>
      </p:pic>
      <p:pic>
        <p:nvPicPr>
          <p:cNvPr id="14" name="Picture 13">
            <a:extLst>
              <a:ext uri="{FF2B5EF4-FFF2-40B4-BE49-F238E27FC236}">
                <a16:creationId xmlns:a16="http://schemas.microsoft.com/office/drawing/2014/main" id="{C8553E9F-D6F6-4950-9C68-F52193BCA7CA}"/>
              </a:ext>
            </a:extLst>
          </p:cNvPr>
          <p:cNvPicPr>
            <a:picLocks noChangeAspect="1"/>
          </p:cNvPicPr>
          <p:nvPr/>
        </p:nvPicPr>
        <p:blipFill>
          <a:blip r:embed="rId3"/>
          <a:stretch>
            <a:fillRect/>
          </a:stretch>
        </p:blipFill>
        <p:spPr>
          <a:xfrm>
            <a:off x="8082549" y="3539904"/>
            <a:ext cx="4054088" cy="2501458"/>
          </a:xfrm>
          <a:prstGeom prst="rect">
            <a:avLst/>
          </a:prstGeom>
        </p:spPr>
      </p:pic>
      <p:sp>
        <p:nvSpPr>
          <p:cNvPr id="16" name="TextBox 15">
            <a:extLst>
              <a:ext uri="{FF2B5EF4-FFF2-40B4-BE49-F238E27FC236}">
                <a16:creationId xmlns:a16="http://schemas.microsoft.com/office/drawing/2014/main" id="{622D041B-FF18-498C-8473-95A90E329DE6}"/>
              </a:ext>
            </a:extLst>
          </p:cNvPr>
          <p:cNvSpPr txBox="1"/>
          <p:nvPr/>
        </p:nvSpPr>
        <p:spPr>
          <a:xfrm>
            <a:off x="4843714" y="3624697"/>
            <a:ext cx="3387646" cy="2123658"/>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One Sample t-test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data:  </a:t>
            </a:r>
            <a:r>
              <a:rPr lang="en-US" sz="1200" dirty="0" err="1">
                <a:latin typeface="Arial" panose="020B0604020202020204" pitchFamily="34" charset="0"/>
                <a:cs typeface="Arial" panose="020B0604020202020204" pitchFamily="34" charset="0"/>
              </a:rPr>
              <a:t>justABV</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 = 202.43, df = 2409, p-value &lt; 2.2e-16</a:t>
            </a:r>
          </a:p>
          <a:p>
            <a:r>
              <a:rPr lang="en-US" sz="1200" dirty="0">
                <a:latin typeface="Arial" panose="020B0604020202020204" pitchFamily="34" charset="0"/>
                <a:cs typeface="Arial" panose="020B0604020202020204" pitchFamily="34" charset="0"/>
              </a:rPr>
              <a:t>alternative hypothesis: true mean is not equal to 0</a:t>
            </a:r>
          </a:p>
          <a:p>
            <a:r>
              <a:rPr lang="en-US" sz="1200" dirty="0">
                <a:latin typeface="Arial" panose="020B0604020202020204" pitchFamily="34" charset="0"/>
                <a:cs typeface="Arial" panose="020B0604020202020204" pitchFamily="34" charset="0"/>
              </a:rPr>
              <a:t>95 percent confidence interval:</a:t>
            </a:r>
          </a:p>
          <a:p>
            <a:r>
              <a:rPr lang="en-US" sz="1200" dirty="0">
                <a:latin typeface="Arial" panose="020B0604020202020204" pitchFamily="34" charset="0"/>
                <a:cs typeface="Arial" panose="020B0604020202020204" pitchFamily="34" charset="0"/>
              </a:rPr>
              <a:t> 0.05875595 0.05990546</a:t>
            </a:r>
          </a:p>
          <a:p>
            <a:r>
              <a:rPr lang="en-US" sz="1200" dirty="0">
                <a:latin typeface="Arial" panose="020B0604020202020204" pitchFamily="34" charset="0"/>
                <a:cs typeface="Arial" panose="020B0604020202020204" pitchFamily="34" charset="0"/>
              </a:rPr>
              <a:t>sample estimates:</a:t>
            </a:r>
          </a:p>
          <a:p>
            <a:r>
              <a:rPr lang="en-US" sz="1200" dirty="0">
                <a:latin typeface="Arial" panose="020B0604020202020204" pitchFamily="34" charset="0"/>
                <a:cs typeface="Arial" panose="020B0604020202020204" pitchFamily="34" charset="0"/>
              </a:rPr>
              <a:t> mean of x </a:t>
            </a:r>
          </a:p>
          <a:p>
            <a:r>
              <a:rPr lang="en-US" sz="1200" dirty="0">
                <a:latin typeface="Arial" panose="020B0604020202020204" pitchFamily="34" charset="0"/>
                <a:cs typeface="Arial" panose="020B0604020202020204" pitchFamily="34" charset="0"/>
              </a:rPr>
              <a:t>0.05933071 </a:t>
            </a:r>
          </a:p>
        </p:txBody>
      </p:sp>
    </p:spTree>
    <p:extLst>
      <p:ext uri="{BB962C8B-B14F-4D97-AF65-F5344CB8AC3E}">
        <p14:creationId xmlns:p14="http://schemas.microsoft.com/office/powerpoint/2010/main" val="265727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4ABE-5343-4348-8236-6BC0C27406A1}"/>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of Interest:  A relationship exists between Alcohol by Volume and International Bitterness Units.</a:t>
            </a:r>
          </a:p>
        </p:txBody>
      </p:sp>
      <p:sp>
        <p:nvSpPr>
          <p:cNvPr id="3" name="Content Placeholder 2">
            <a:extLst>
              <a:ext uri="{FF2B5EF4-FFF2-40B4-BE49-F238E27FC236}">
                <a16:creationId xmlns:a16="http://schemas.microsoft.com/office/drawing/2014/main" id="{20F2F60B-6F4B-4E43-8E80-7EE872BE35CF}"/>
              </a:ext>
            </a:extLst>
          </p:cNvPr>
          <p:cNvSpPr>
            <a:spLocks noGrp="1"/>
          </p:cNvSpPr>
          <p:nvPr>
            <p:ph idx="1"/>
          </p:nvPr>
        </p:nvSpPr>
        <p:spPr>
          <a:xfrm>
            <a:off x="677334" y="2160589"/>
            <a:ext cx="3491895" cy="3880773"/>
          </a:xfrm>
        </p:spPr>
        <p:txBody>
          <a:bodyPr>
            <a:normAutofit/>
          </a:bodyPr>
          <a:lstStyle/>
          <a:p>
            <a:pPr marL="0" indent="0">
              <a:buNone/>
            </a:pPr>
            <a:r>
              <a:rPr lang="en-US" sz="1200" dirty="0">
                <a:latin typeface="Arial" panose="020B0604020202020204" pitchFamily="34" charset="0"/>
                <a:cs typeface="Arial" panose="020B0604020202020204" pitchFamily="34" charset="0"/>
              </a:rPr>
              <a:t>A scatter plot of Alcohol by Volume and International Bitterness Unit does not appear to have a relationship.  </a:t>
            </a:r>
          </a:p>
          <a:p>
            <a:pPr marL="0" indent="0">
              <a:buNone/>
            </a:pPr>
            <a:r>
              <a:rPr lang="en-US" sz="1200" dirty="0">
                <a:latin typeface="Arial" panose="020B0604020202020204" pitchFamily="34" charset="0"/>
                <a:cs typeface="Arial" panose="020B0604020202020204" pitchFamily="34" charset="0"/>
              </a:rPr>
              <a:t>The scatter plots of ABV and IBU do not show much of a pattern.</a:t>
            </a:r>
          </a:p>
          <a:p>
            <a:pPr marL="0" indent="0">
              <a:buNone/>
            </a:pPr>
            <a:r>
              <a:rPr lang="en-US" sz="1200" dirty="0">
                <a:latin typeface="Arial" panose="020B0604020202020204" pitchFamily="34" charset="0"/>
                <a:cs typeface="Arial" panose="020B0604020202020204" pitchFamily="34" charset="0"/>
              </a:rPr>
              <a:t>A linear regression was used to test if there was a relationship between ABV and IBU. </a:t>
            </a:r>
          </a:p>
          <a:p>
            <a:pPr marL="0" indent="0">
              <a:buNone/>
            </a:pPr>
            <a:r>
              <a:rPr lang="en-US" sz="1200" dirty="0">
                <a:latin typeface="Arial" panose="020B0604020202020204" pitchFamily="34" charset="0"/>
                <a:cs typeface="Arial" panose="020B0604020202020204" pitchFamily="34" charset="0"/>
              </a:rPr>
              <a:t>#Code for linear </a:t>
            </a:r>
            <a:r>
              <a:rPr lang="en-US" sz="1200" dirty="0" err="1">
                <a:latin typeface="Arial" panose="020B0604020202020204" pitchFamily="34" charset="0"/>
                <a:cs typeface="Arial" panose="020B0604020202020204" pitchFamily="34" charset="0"/>
              </a:rPr>
              <a:t>regressionnona</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ggplot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aes</a:t>
            </a:r>
            <a:r>
              <a:rPr lang="en-US" sz="1200" dirty="0">
                <a:latin typeface="Arial" panose="020B0604020202020204" pitchFamily="34" charset="0"/>
                <a:cs typeface="Arial" panose="020B0604020202020204" pitchFamily="34" charset="0"/>
              </a:rPr>
              <a:t>(x=</a:t>
            </a:r>
            <a:r>
              <a:rPr lang="en-US" sz="1200" dirty="0" err="1">
                <a:latin typeface="Arial" panose="020B0604020202020204" pitchFamily="34" charset="0"/>
                <a:cs typeface="Arial" panose="020B0604020202020204" pitchFamily="34" charset="0"/>
              </a:rPr>
              <a:t>ABV,y</a:t>
            </a:r>
            <a:r>
              <a:rPr lang="en-US" sz="1200" dirty="0">
                <a:latin typeface="Arial" panose="020B0604020202020204" pitchFamily="34" charset="0"/>
                <a:cs typeface="Arial" panose="020B0604020202020204" pitchFamily="34" charset="0"/>
              </a:rPr>
              <a:t>=IBU))+</a:t>
            </a:r>
            <a:r>
              <a:rPr lang="en-US" sz="1200" dirty="0" err="1">
                <a:latin typeface="Arial" panose="020B0604020202020204" pitchFamily="34" charset="0"/>
                <a:cs typeface="Arial" panose="020B0604020202020204" pitchFamily="34" charset="0"/>
              </a:rPr>
              <a:t>geom_point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geom_smooth</a:t>
            </a:r>
            <a:r>
              <a:rPr lang="en-US" sz="1200" dirty="0">
                <a:latin typeface="Arial" panose="020B0604020202020204" pitchFamily="34" charset="0"/>
                <a:cs typeface="Arial" panose="020B0604020202020204" pitchFamily="34" charset="0"/>
              </a:rPr>
              <a:t>(method="</a:t>
            </a:r>
            <a:r>
              <a:rPr lang="en-US" sz="1200" dirty="0" err="1">
                <a:latin typeface="Arial" panose="020B0604020202020204" pitchFamily="34" charset="0"/>
                <a:cs typeface="Arial" panose="020B0604020202020204" pitchFamily="34" charset="0"/>
              </a:rPr>
              <a:t>lm</a:t>
            </a:r>
            <a:r>
              <a:rPr lang="en-US" sz="1200" dirty="0">
                <a:latin typeface="Arial" panose="020B0604020202020204" pitchFamily="34" charset="0"/>
                <a:cs typeface="Arial" panose="020B0604020202020204" pitchFamily="34" charset="0"/>
              </a:rPr>
              <a:t>")</a:t>
            </a:r>
          </a:p>
          <a:p>
            <a:pPr marL="0" indent="0">
              <a:buNone/>
            </a:pPr>
            <a:r>
              <a:rPr lang="en-US" sz="1200" dirty="0">
                <a:latin typeface="Arial" panose="020B0604020202020204" pitchFamily="34" charset="0"/>
                <a:cs typeface="Arial" panose="020B0604020202020204" pitchFamily="34" charset="0"/>
              </a:rPr>
              <a:t>#+ ABV*Style</a:t>
            </a:r>
          </a:p>
          <a:p>
            <a:pPr marL="0" indent="0">
              <a:buNone/>
            </a:pPr>
            <a:r>
              <a:rPr lang="en-US" sz="1200" dirty="0">
                <a:latin typeface="Arial" panose="020B0604020202020204" pitchFamily="34" charset="0"/>
                <a:cs typeface="Arial" panose="020B0604020202020204" pitchFamily="34" charset="0"/>
              </a:rPr>
              <a:t>fit = </a:t>
            </a:r>
            <a:r>
              <a:rPr lang="en-US" sz="1200" dirty="0" err="1">
                <a:latin typeface="Arial" panose="020B0604020202020204" pitchFamily="34" charset="0"/>
                <a:cs typeface="Arial" panose="020B0604020202020204" pitchFamily="34" charset="0"/>
              </a:rPr>
              <a:t>lm</a:t>
            </a:r>
            <a:r>
              <a:rPr lang="en-US" sz="1200" dirty="0">
                <a:latin typeface="Arial" panose="020B0604020202020204" pitchFamily="34" charset="0"/>
                <a:cs typeface="Arial" panose="020B0604020202020204" pitchFamily="34" charset="0"/>
              </a:rPr>
              <a:t>(IBU~ABV, data = </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 </a:t>
            </a:r>
          </a:p>
          <a:p>
            <a:pPr marL="0" indent="0">
              <a:buNone/>
            </a:pPr>
            <a:r>
              <a:rPr lang="en-US" sz="1200" dirty="0">
                <a:latin typeface="Arial" panose="020B0604020202020204" pitchFamily="34" charset="0"/>
                <a:cs typeface="Arial" panose="020B0604020202020204" pitchFamily="34" charset="0"/>
              </a:rPr>
              <a:t>summary(fit)</a:t>
            </a:r>
          </a:p>
        </p:txBody>
      </p:sp>
      <p:pic>
        <p:nvPicPr>
          <p:cNvPr id="4" name="Picture 3">
            <a:extLst>
              <a:ext uri="{FF2B5EF4-FFF2-40B4-BE49-F238E27FC236}">
                <a16:creationId xmlns:a16="http://schemas.microsoft.com/office/drawing/2014/main" id="{DF0AE0DA-992B-4C8E-86CB-ACE29FC114AD}"/>
              </a:ext>
            </a:extLst>
          </p:cNvPr>
          <p:cNvPicPr>
            <a:picLocks noChangeAspect="1"/>
          </p:cNvPicPr>
          <p:nvPr/>
        </p:nvPicPr>
        <p:blipFill>
          <a:blip r:embed="rId2"/>
          <a:stretch>
            <a:fillRect/>
          </a:stretch>
        </p:blipFill>
        <p:spPr>
          <a:xfrm>
            <a:off x="4528458" y="2160589"/>
            <a:ext cx="5741536" cy="3542649"/>
          </a:xfrm>
          <a:prstGeom prst="rect">
            <a:avLst/>
          </a:prstGeom>
        </p:spPr>
      </p:pic>
    </p:spTree>
    <p:extLst>
      <p:ext uri="{BB962C8B-B14F-4D97-AF65-F5344CB8AC3E}">
        <p14:creationId xmlns:p14="http://schemas.microsoft.com/office/powerpoint/2010/main" val="350427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0B17-B4A1-4352-9413-B62CFC7787E1}"/>
              </a:ext>
            </a:extLst>
          </p:cNvPr>
          <p:cNvSpPr>
            <a:spLocks noGrp="1"/>
          </p:cNvSpPr>
          <p:nvPr>
            <p:ph type="title"/>
          </p:nvPr>
        </p:nvSpPr>
        <p:spPr/>
        <p:txBody>
          <a:bodyPr/>
          <a:lstStyle/>
          <a:p>
            <a:r>
              <a:rPr lang="en-US" dirty="0"/>
              <a:t>Linear Regression to test for Relationship</a:t>
            </a:r>
          </a:p>
        </p:txBody>
      </p:sp>
      <p:pic>
        <p:nvPicPr>
          <p:cNvPr id="4" name="Picture 3">
            <a:extLst>
              <a:ext uri="{FF2B5EF4-FFF2-40B4-BE49-F238E27FC236}">
                <a16:creationId xmlns:a16="http://schemas.microsoft.com/office/drawing/2014/main" id="{068800BD-CF6E-4613-AEF7-EB2A0B99D39A}"/>
              </a:ext>
            </a:extLst>
          </p:cNvPr>
          <p:cNvPicPr>
            <a:picLocks noChangeAspect="1"/>
          </p:cNvPicPr>
          <p:nvPr/>
        </p:nvPicPr>
        <p:blipFill>
          <a:blip r:embed="rId2"/>
          <a:stretch>
            <a:fillRect/>
          </a:stretch>
        </p:blipFill>
        <p:spPr>
          <a:xfrm>
            <a:off x="5497287" y="2120556"/>
            <a:ext cx="6272336" cy="3796632"/>
          </a:xfrm>
          <a:prstGeom prst="rect">
            <a:avLst/>
          </a:prstGeom>
        </p:spPr>
      </p:pic>
      <p:sp>
        <p:nvSpPr>
          <p:cNvPr id="5" name="TextBox 4">
            <a:extLst>
              <a:ext uri="{FF2B5EF4-FFF2-40B4-BE49-F238E27FC236}">
                <a16:creationId xmlns:a16="http://schemas.microsoft.com/office/drawing/2014/main" id="{51FBAA3F-B6F3-43CF-9FA8-88D9579EB06E}"/>
              </a:ext>
            </a:extLst>
          </p:cNvPr>
          <p:cNvSpPr txBox="1"/>
          <p:nvPr/>
        </p:nvSpPr>
        <p:spPr>
          <a:xfrm>
            <a:off x="641692" y="2120556"/>
            <a:ext cx="4855594" cy="3416320"/>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Call:</a:t>
            </a:r>
          </a:p>
          <a:p>
            <a:r>
              <a:rPr lang="en-US" sz="1200" dirty="0" err="1">
                <a:latin typeface="Arial" panose="020B0604020202020204" pitchFamily="34" charset="0"/>
                <a:cs typeface="Arial" panose="020B0604020202020204" pitchFamily="34" charset="0"/>
              </a:rPr>
              <a:t>lm</a:t>
            </a:r>
            <a:r>
              <a:rPr lang="en-US" sz="1200" dirty="0">
                <a:latin typeface="Arial" panose="020B0604020202020204" pitchFamily="34" charset="0"/>
                <a:cs typeface="Arial" panose="020B0604020202020204" pitchFamily="34" charset="0"/>
              </a:rPr>
              <a:t>(formula = IBU ~ ABV, data = </a:t>
            </a:r>
            <a:r>
              <a:rPr lang="en-US" sz="1200" dirty="0" err="1">
                <a:latin typeface="Arial" panose="020B0604020202020204" pitchFamily="34" charset="0"/>
                <a:cs typeface="Arial" panose="020B0604020202020204" pitchFamily="34" charset="0"/>
              </a:rPr>
              <a:t>nona</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Residuals:</a:t>
            </a:r>
          </a:p>
          <a:p>
            <a:r>
              <a:rPr lang="en-US" sz="1200" dirty="0">
                <a:latin typeface="Arial" panose="020B0604020202020204" pitchFamily="34" charset="0"/>
                <a:cs typeface="Arial" panose="020B0604020202020204" pitchFamily="34" charset="0"/>
              </a:rPr>
              <a:t>    Min      1Q  Median      3Q     Max </a:t>
            </a:r>
          </a:p>
          <a:p>
            <a:r>
              <a:rPr lang="en-US" sz="1200" dirty="0">
                <a:latin typeface="Arial" panose="020B0604020202020204" pitchFamily="34" charset="0"/>
                <a:cs typeface="Arial" panose="020B0604020202020204" pitchFamily="34" charset="0"/>
              </a:rPr>
              <a:t>-69.361 -20.887  -5.503  16.270 106.920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Coefficients:</a:t>
            </a:r>
          </a:p>
          <a:p>
            <a:r>
              <a:rPr lang="en-US" sz="1200" dirty="0">
                <a:latin typeface="Arial" panose="020B0604020202020204" pitchFamily="34" charset="0"/>
                <a:cs typeface="Arial" panose="020B0604020202020204" pitchFamily="34" charset="0"/>
              </a:rPr>
              <a:t>            Estimate Std. Error t value </a:t>
            </a:r>
            <a:r>
              <a:rPr lang="en-US" sz="1200" dirty="0" err="1">
                <a:latin typeface="Arial" panose="020B0604020202020204" pitchFamily="34" charset="0"/>
                <a:cs typeface="Arial" panose="020B0604020202020204" pitchFamily="34" charset="0"/>
              </a:rPr>
              <a:t>Pr</a:t>
            </a:r>
            <a:r>
              <a:rPr lang="en-US" sz="1200" dirty="0">
                <a:latin typeface="Arial" panose="020B0604020202020204" pitchFamily="34" charset="0"/>
                <a:cs typeface="Arial" panose="020B0604020202020204" pitchFamily="34" charset="0"/>
              </a:rPr>
              <a:t>(&gt;|t|)    </a:t>
            </a:r>
          </a:p>
          <a:p>
            <a:r>
              <a:rPr lang="en-US" sz="1200" dirty="0">
                <a:latin typeface="Arial" panose="020B0604020202020204" pitchFamily="34" charset="0"/>
                <a:cs typeface="Arial" panose="020B0604020202020204" pitchFamily="34" charset="0"/>
              </a:rPr>
              <a:t>(Intercept)  -0.9706     2.4945  -0.389    0.697    </a:t>
            </a:r>
          </a:p>
          <a:p>
            <a:r>
              <a:rPr lang="en-US" sz="1200" dirty="0">
                <a:latin typeface="Arial" panose="020B0604020202020204" pitchFamily="34" charset="0"/>
                <a:cs typeface="Arial" panose="020B0604020202020204" pitchFamily="34" charset="0"/>
              </a:rPr>
              <a:t>ABV         801.2621    40.8601  19.610   &lt;2e-16 ***</a:t>
            </a:r>
          </a:p>
          <a:p>
            <a:r>
              <a:rPr lang="en-US" sz="1200" dirty="0">
                <a:latin typeface="Arial" panose="020B0604020202020204" pitchFamily="34" charset="0"/>
                <a:cs typeface="Arial" panose="020B0604020202020204" pitchFamily="34" charset="0"/>
              </a:rPr>
              <a:t>---</a:t>
            </a:r>
          </a:p>
          <a:p>
            <a:r>
              <a:rPr lang="en-US" sz="1200" dirty="0" err="1">
                <a:latin typeface="Arial" panose="020B0604020202020204" pitchFamily="34" charset="0"/>
                <a:cs typeface="Arial" panose="020B0604020202020204" pitchFamily="34" charset="0"/>
              </a:rPr>
              <a:t>Signif</a:t>
            </a:r>
            <a:r>
              <a:rPr lang="en-US" sz="1200" dirty="0">
                <a:latin typeface="Arial" panose="020B0604020202020204" pitchFamily="34" charset="0"/>
                <a:cs typeface="Arial" panose="020B0604020202020204" pitchFamily="34" charset="0"/>
              </a:rPr>
              <a:t>. codes:  0 ‘***’ 0.001 ‘**’ 0.01 ‘*’ 0.05 ‘.’ 0.1 ‘ ’ 1</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Residual standard error: 28.86 on 2408 degrees of freedom</a:t>
            </a:r>
          </a:p>
          <a:p>
            <a:r>
              <a:rPr lang="en-US" sz="1200" dirty="0">
                <a:latin typeface="Arial" panose="020B0604020202020204" pitchFamily="34" charset="0"/>
                <a:cs typeface="Arial" panose="020B0604020202020204" pitchFamily="34" charset="0"/>
              </a:rPr>
              <a:t>Multiple R-squared:  0.1377,	Adjusted R-squared:  0.1373 </a:t>
            </a:r>
          </a:p>
          <a:p>
            <a:r>
              <a:rPr lang="en-US" sz="1200" dirty="0">
                <a:latin typeface="Arial" panose="020B0604020202020204" pitchFamily="34" charset="0"/>
                <a:cs typeface="Arial" panose="020B0604020202020204" pitchFamily="34" charset="0"/>
              </a:rPr>
              <a:t>F-statistic: 384.5 on 1 and 2408 DF,  p-value: &lt; 2.2e-16</a:t>
            </a:r>
          </a:p>
        </p:txBody>
      </p:sp>
    </p:spTree>
    <p:extLst>
      <p:ext uri="{BB962C8B-B14F-4D97-AF65-F5344CB8AC3E}">
        <p14:creationId xmlns:p14="http://schemas.microsoft.com/office/powerpoint/2010/main" val="40593052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1343</Words>
  <Application>Microsoft Office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Beer Data EDA</vt:lpstr>
      <vt:lpstr>Breweries by State</vt:lpstr>
      <vt:lpstr>Merged Beer data</vt:lpstr>
      <vt:lpstr>Data Imputation</vt:lpstr>
      <vt:lpstr>Median Alcohol by Volume</vt:lpstr>
      <vt:lpstr>The most extreme Alcohol by Volume and International Bitterness Unit State</vt:lpstr>
      <vt:lpstr>Alcohol by Volume Analysis</vt:lpstr>
      <vt:lpstr>Question of Interest:  A relationship exists between Alcohol by Volume and International Bitterness Units.</vt:lpstr>
      <vt:lpstr>Linear Regression to test for Relationship</vt:lpstr>
      <vt:lpstr>Other Questions of Interest</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ETA</dc:title>
  <dc:creator>Malcolm Carlson</dc:creator>
  <cp:lastModifiedBy>Malcolm Carlson</cp:lastModifiedBy>
  <cp:revision>12</cp:revision>
  <dcterms:created xsi:type="dcterms:W3CDTF">2019-10-16T22:21:06Z</dcterms:created>
  <dcterms:modified xsi:type="dcterms:W3CDTF">2019-10-17T02:25:15Z</dcterms:modified>
</cp:coreProperties>
</file>