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68" r:id="rId5"/>
    <p:sldId id="260" r:id="rId6"/>
    <p:sldId id="261" r:id="rId7"/>
    <p:sldId id="274" r:id="rId8"/>
    <p:sldId id="262" r:id="rId9"/>
    <p:sldId id="269" r:id="rId10"/>
    <p:sldId id="271" r:id="rId11"/>
    <p:sldId id="272" r:id="rId12"/>
    <p:sldId id="273" r:id="rId13"/>
    <p:sldId id="265" r:id="rId14"/>
    <p:sldId id="270" r:id="rId15"/>
    <p:sldId id="266" r:id="rId16"/>
    <p:sldId id="264" r:id="rId17"/>
    <p:sldId id="263" r:id="rId18"/>
    <p:sldId id="26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lcolm Carlson" initials="MC" lastIdx="1" clrIdx="0">
    <p:extLst>
      <p:ext uri="{19B8F6BF-5375-455C-9EA6-DF929625EA0E}">
        <p15:presenceInfo xmlns:p15="http://schemas.microsoft.com/office/powerpoint/2012/main" userId="7a3f77fc416ee7c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72" d="100"/>
          <a:sy n="72" d="100"/>
        </p:scale>
        <p:origin x="4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10619-A5AD-4FBE-8267-47BE2B1199F7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C4DEE2-34CF-4AC0-92C7-876E2D6A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05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1C971-F373-4CEB-8DC5-8A399E0A4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1"/>
            <a:ext cx="7766936" cy="164630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Craft Beer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C0170-1F1B-4738-BC2B-86DA93A6BB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DDS 6306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Jason Burk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Malcolm Carlson</a:t>
            </a:r>
          </a:p>
        </p:txBody>
      </p:sp>
    </p:spTree>
    <p:extLst>
      <p:ext uri="{BB962C8B-B14F-4D97-AF65-F5344CB8AC3E}">
        <p14:creationId xmlns:p14="http://schemas.microsoft.com/office/powerpoint/2010/main" val="1703549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0211F-D10D-461A-9C13-62348DA09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Alcohol by Volume and </a:t>
            </a:r>
            <a:br>
              <a:rPr lang="en-US" dirty="0"/>
            </a:br>
            <a:r>
              <a:rPr lang="en-US" dirty="0"/>
              <a:t>International Bitterness Units by Style</a:t>
            </a:r>
          </a:p>
        </p:txBody>
      </p:sp>
      <p:pic>
        <p:nvPicPr>
          <p:cNvPr id="4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36F93D3-8DBE-411A-BFEE-DAE8908DD5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075" y="2450661"/>
            <a:ext cx="6567185" cy="3797739"/>
          </a:xfrm>
        </p:spPr>
      </p:pic>
    </p:spTree>
    <p:extLst>
      <p:ext uri="{BB962C8B-B14F-4D97-AF65-F5344CB8AC3E}">
        <p14:creationId xmlns:p14="http://schemas.microsoft.com/office/powerpoint/2010/main" val="1598884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64C4D-1802-413A-ABAD-782AE74CB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 Investigation between IPAs and other 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A5E61-C420-444D-94D9-9A1CEBF3B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766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FC849-78FF-4EAD-9778-F385D6B86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Regional Study:  Beer Styles, ABV and IBU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B27BC-A03B-4BBB-BF11-48DDB5D54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beer data was broken up into five regions:  Northeast, North Central, Midwest, South and West.</a:t>
            </a:r>
          </a:p>
          <a:p>
            <a:r>
              <a:rPr lang="en-US" dirty="0"/>
              <a:t>Key metrics</a:t>
            </a:r>
          </a:p>
          <a:p>
            <a:pPr lvl="1"/>
            <a:r>
              <a:rPr lang="en-US" dirty="0"/>
              <a:t>Northeast</a:t>
            </a:r>
          </a:p>
          <a:p>
            <a:pPr lvl="2"/>
            <a:r>
              <a:rPr lang="en-US" dirty="0"/>
              <a:t>Most popular beer style(as measured by number of offerings)</a:t>
            </a:r>
          </a:p>
          <a:p>
            <a:pPr lvl="2"/>
            <a:r>
              <a:rPr lang="en-US" dirty="0"/>
              <a:t>Leas popular</a:t>
            </a:r>
          </a:p>
        </p:txBody>
      </p:sp>
    </p:spTree>
    <p:extLst>
      <p:ext uri="{BB962C8B-B14F-4D97-AF65-F5344CB8AC3E}">
        <p14:creationId xmlns:p14="http://schemas.microsoft.com/office/powerpoint/2010/main" val="625987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C8142-A23F-4F98-A5BB-431884362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your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C09CA-ACFC-4500-92FC-07CAF0572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54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CAD72-9D39-4447-9D33-E6C0849A7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CB13F-AB08-4B5E-B535-EDEE9F95A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85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0F948-B4C6-422F-9E04-43BB3ED65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Other Questions of Interest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FE95F-C200-4854-9E29-A041DAEA7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most popular beer style per geographic region?</a:t>
            </a:r>
          </a:p>
          <a:p>
            <a:r>
              <a:rPr lang="en-US" dirty="0"/>
              <a:t>Is there a relationship between style of beer an regional population?</a:t>
            </a:r>
          </a:p>
          <a:p>
            <a:r>
              <a:rPr lang="en-US" dirty="0"/>
              <a:t>Is there an opportunity for investing in high IBU beer supplier in </a:t>
            </a:r>
            <a:r>
              <a:rPr lang="en-US"/>
              <a:t>the West?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479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40B17-B4A1-4352-9413-B62CFC778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to test for Relationship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8800BD-CF6E-4613-AEF7-EB2A0B99D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983" y="1930400"/>
            <a:ext cx="6272336" cy="37966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B5174C-868B-4D84-ADCE-AE2FA0BB292A}"/>
              </a:ext>
            </a:extLst>
          </p:cNvPr>
          <p:cNvSpPr txBox="1"/>
          <p:nvPr/>
        </p:nvSpPr>
        <p:spPr>
          <a:xfrm>
            <a:off x="677334" y="2092417"/>
            <a:ext cx="48555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Results form Linear Regression Test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Reject the Null hypothesis that there is a relationship between Alcohol by Volume and International Bitterness Units with a P-value significantly less than an alpha of .05.</a:t>
            </a:r>
          </a:p>
        </p:txBody>
      </p:sp>
    </p:spTree>
    <p:extLst>
      <p:ext uri="{BB962C8B-B14F-4D97-AF65-F5344CB8AC3E}">
        <p14:creationId xmlns:p14="http://schemas.microsoft.com/office/powerpoint/2010/main" val="4059305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A4ABE-5343-4348-8236-6BC0C2740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Question of Interest:  A relationship exists between Alcohol by Volume and International Bitterness Units.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2F60B-6F4B-4E43-8E80-7EE872BE3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491895" cy="3379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scatter plot of Alcohol by Volume and International Bitterness Unit does not appear to have a relationship. 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scatter plots of ABV and IBU do not show much of a pattern.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linear regression was used to test if there was a relationship between ABV and IBU.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0AE0DA-992B-4C8E-86CB-ACE29FC11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458" y="2160589"/>
            <a:ext cx="5741536" cy="354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272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49432-A29A-4F12-8BE8-C8FBC3068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616BF-1EE1-4D1D-B109-7232B6B65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Box plot for summary data</a:t>
            </a:r>
          </a:p>
        </p:txBody>
      </p:sp>
    </p:spTree>
    <p:extLst>
      <p:ext uri="{BB962C8B-B14F-4D97-AF65-F5344CB8AC3E}">
        <p14:creationId xmlns:p14="http://schemas.microsoft.com/office/powerpoint/2010/main" val="746624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387BC-A2E2-4088-8504-8A3375579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Breweries by State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C59739-6B34-4A0B-8F98-22315E70F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085" y="1532528"/>
            <a:ext cx="6310210" cy="38918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6500B1-6500-4489-8040-D19453907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266" y="1930400"/>
            <a:ext cx="3546150" cy="309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567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587EF-8451-427E-9F91-B48BB836C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Imputation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9381F-E3D9-40D7-B346-FA786CEF7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a function called “MICE” or </a:t>
            </a:r>
            <a:r>
              <a:rPr lang="en-US" b="1" dirty="0"/>
              <a:t>Multivariate Imputation by Chained Equations</a:t>
            </a:r>
            <a:r>
              <a:rPr lang="en-US" dirty="0"/>
              <a:t> we were able to infer values for Alcohol by Volume (ABV-62 NA) and  International Bitterness Units (IBU-1005) where missing.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/>
              <a:t>The MICE algorithm imputes an incomplete column (the target column) by generating 'plausible' synthetic values given other columns in the data.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597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CE608-A1DE-45A7-9C83-DAF08AB9D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Median Alcohol by Volume (ABV) by State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912360-7E3D-469E-85D2-B0D221304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763" y="2190029"/>
            <a:ext cx="7123809" cy="43936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7AE9C0-4040-415A-BFFA-A601253CB11B}"/>
              </a:ext>
            </a:extLst>
          </p:cNvPr>
          <p:cNvSpPr txBox="1"/>
          <p:nvPr/>
        </p:nvSpPr>
        <p:spPr>
          <a:xfrm>
            <a:off x="1772095" y="5940623"/>
            <a:ext cx="1452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Bud ABV:5%</a:t>
            </a:r>
          </a:p>
        </p:txBody>
      </p:sp>
    </p:spTree>
    <p:extLst>
      <p:ext uri="{BB962C8B-B14F-4D97-AF65-F5344CB8AC3E}">
        <p14:creationId xmlns:p14="http://schemas.microsoft.com/office/powerpoint/2010/main" val="3980475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15634-8235-4049-8DF4-D9247E4A5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Median International Bitterness Units (IBU) by State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3BC9A4-EB62-47D8-B952-675FE3FCF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638" y="2562050"/>
            <a:ext cx="5977002" cy="36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032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BF98C-AE5E-4C8A-A63C-6F967E657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most extreme Alcohol by Volume and International Bitterness Unit State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15A708-3137-424D-AC8C-D39F65C24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465" y="2162610"/>
            <a:ext cx="3767626" cy="23237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AE1DD6-FB34-4538-9C6B-1FB1486DF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7294" y="2278020"/>
            <a:ext cx="3767626" cy="232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527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3D8BA-14D0-4F95-89EB-CA134159C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Histogram of Alcohol by Volumes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44F54C-3F58-422A-A3CD-4D1F16502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095" y="1930400"/>
            <a:ext cx="7123809" cy="439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391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A0393-82D3-4587-AC24-AA4844819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ABV Summary Statistics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94FA96A-0765-4025-AFB4-53E8602269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421806"/>
              </p:ext>
            </p:extLst>
          </p:nvPr>
        </p:nvGraphicFramePr>
        <p:xfrm>
          <a:off x="602331" y="2309707"/>
          <a:ext cx="284252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1264">
                  <a:extLst>
                    <a:ext uri="{9D8B030D-6E8A-4147-A177-3AD203B41FA5}">
                      <a16:colId xmlns:a16="http://schemas.microsoft.com/office/drawing/2014/main" val="461675407"/>
                    </a:ext>
                  </a:extLst>
                </a:gridCol>
                <a:gridCol w="1421264">
                  <a:extLst>
                    <a:ext uri="{9D8B030D-6E8A-4147-A177-3AD203B41FA5}">
                      <a16:colId xmlns:a16="http://schemas.microsoft.com/office/drawing/2014/main" val="4033762415"/>
                    </a:ext>
                  </a:extLst>
                </a:gridCol>
              </a:tblGrid>
              <a:tr h="293145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Summary Statistics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065376"/>
                  </a:ext>
                </a:extLst>
              </a:tr>
              <a:tr h="293145"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.001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336859"/>
                  </a:ext>
                </a:extLst>
              </a:tr>
              <a:tr h="293145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Quartile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203332"/>
                  </a:ext>
                </a:extLst>
              </a:tr>
              <a:tr h="293145">
                <a:tc>
                  <a:txBody>
                    <a:bodyPr/>
                    <a:lstStyle/>
                    <a:p>
                      <a:r>
                        <a:rPr lang="en-US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.056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258789"/>
                  </a:ext>
                </a:extLst>
              </a:tr>
              <a:tr h="293145"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.059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532118"/>
                  </a:ext>
                </a:extLst>
              </a:tr>
              <a:tr h="293145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Quartile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.067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085853"/>
                  </a:ext>
                </a:extLst>
              </a:tr>
              <a:tr h="293145"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.128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46931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845FAB86-6A34-4609-8646-09AEEC84B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318" y="1914618"/>
            <a:ext cx="5472728" cy="337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271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AB69A-AA1C-4A9C-B97E-8E133BA19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5075396" cy="1320800"/>
          </a:xfrm>
        </p:spPr>
        <p:txBody>
          <a:bodyPr/>
          <a:lstStyle/>
          <a:p>
            <a:r>
              <a:rPr lang="en-US" dirty="0"/>
              <a:t>IBU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D88474-FF05-4603-833D-36DE785E26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85796"/>
              </p:ext>
            </p:extLst>
          </p:nvPr>
        </p:nvGraphicFramePr>
        <p:xfrm>
          <a:off x="597435" y="2307011"/>
          <a:ext cx="284252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1264">
                  <a:extLst>
                    <a:ext uri="{9D8B030D-6E8A-4147-A177-3AD203B41FA5}">
                      <a16:colId xmlns:a16="http://schemas.microsoft.com/office/drawing/2014/main" val="461675407"/>
                    </a:ext>
                  </a:extLst>
                </a:gridCol>
                <a:gridCol w="1421264">
                  <a:extLst>
                    <a:ext uri="{9D8B030D-6E8A-4147-A177-3AD203B41FA5}">
                      <a16:colId xmlns:a16="http://schemas.microsoft.com/office/drawing/2014/main" val="4033762415"/>
                    </a:ext>
                  </a:extLst>
                </a:gridCol>
              </a:tblGrid>
              <a:tr h="293145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Summary Statistics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065376"/>
                  </a:ext>
                </a:extLst>
              </a:tr>
              <a:tr h="293145"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336859"/>
                  </a:ext>
                </a:extLst>
              </a:tr>
              <a:tr h="293145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Quartile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203332"/>
                  </a:ext>
                </a:extLst>
              </a:tr>
              <a:tr h="293145">
                <a:tc>
                  <a:txBody>
                    <a:bodyPr/>
                    <a:lstStyle/>
                    <a:p>
                      <a:r>
                        <a:rPr lang="en-US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258789"/>
                  </a:ext>
                </a:extLst>
              </a:tr>
              <a:tr h="293145"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532118"/>
                  </a:ext>
                </a:extLst>
              </a:tr>
              <a:tr h="293145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Quartile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085853"/>
                  </a:ext>
                </a:extLst>
              </a:tr>
              <a:tr h="293145"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46931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7061A442-0C36-416F-BF24-523EC4917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997" y="1992718"/>
            <a:ext cx="5141662" cy="317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6762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1565</TotalTime>
  <Words>378</Words>
  <Application>Microsoft Office PowerPoint</Application>
  <PresentationFormat>Widescreen</PresentationFormat>
  <Paragraphs>65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Trebuchet MS</vt:lpstr>
      <vt:lpstr>Wingdings 3</vt:lpstr>
      <vt:lpstr>Facet</vt:lpstr>
      <vt:lpstr>Craft Beer Study</vt:lpstr>
      <vt:lpstr>Breweries by State</vt:lpstr>
      <vt:lpstr>Data Imputation</vt:lpstr>
      <vt:lpstr>Median Alcohol by Volume (ABV) by State</vt:lpstr>
      <vt:lpstr>Median International Bitterness Units (IBU) by State</vt:lpstr>
      <vt:lpstr>The most extreme Alcohol by Volume and International Bitterness Unit State</vt:lpstr>
      <vt:lpstr>Histogram of Alcohol by Volumes</vt:lpstr>
      <vt:lpstr>ABV Summary Statistics</vt:lpstr>
      <vt:lpstr>IBU Analysis</vt:lpstr>
      <vt:lpstr>Alcohol by Volume and  International Bitterness Units by Style</vt:lpstr>
      <vt:lpstr>KNN Investigation between IPAs and other ALEs</vt:lpstr>
      <vt:lpstr>Regional Study:  Beer Styles, ABV and IBU</vt:lpstr>
      <vt:lpstr>Thank You for your Time!</vt:lpstr>
      <vt:lpstr>Backup</vt:lpstr>
      <vt:lpstr>Other Questions of Interest</vt:lpstr>
      <vt:lpstr>Linear Regression to test for Relationship</vt:lpstr>
      <vt:lpstr>Question of Interest:  A relationship exists between Alcohol by Volume and International Bitterness Units.</vt:lpstr>
      <vt:lpstr>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Beer Data ETA</dc:title>
  <dc:creator>Malcolm Carlson</dc:creator>
  <cp:lastModifiedBy>Malcolm Carlson</cp:lastModifiedBy>
  <cp:revision>41</cp:revision>
  <dcterms:created xsi:type="dcterms:W3CDTF">2019-10-16T22:21:06Z</dcterms:created>
  <dcterms:modified xsi:type="dcterms:W3CDTF">2019-10-22T19:48:07Z</dcterms:modified>
</cp:coreProperties>
</file>