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0" r:id="rId5"/>
    <p:sldId id="268" r:id="rId6"/>
    <p:sldId id="261" r:id="rId7"/>
    <p:sldId id="262" r:id="rId8"/>
    <p:sldId id="269"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Carlson" initials="MC" lastIdx="1" clrIdx="0">
    <p:extLst>
      <p:ext uri="{19B8F6BF-5375-455C-9EA6-DF929625EA0E}">
        <p15:presenceInfo xmlns:p15="http://schemas.microsoft.com/office/powerpoint/2012/main" userId="7a3f77fc416ee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10619-A5AD-4FBE-8267-47BE2B1199F7}"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DEE2-34CF-4AC0-92C7-876E2D6A0326}" type="slidenum">
              <a:rPr lang="en-US" smtClean="0"/>
              <a:t>‹#›</a:t>
            </a:fld>
            <a:endParaRPr lang="en-US"/>
          </a:p>
        </p:txBody>
      </p:sp>
    </p:spTree>
    <p:extLst>
      <p:ext uri="{BB962C8B-B14F-4D97-AF65-F5344CB8AC3E}">
        <p14:creationId xmlns:p14="http://schemas.microsoft.com/office/powerpoint/2010/main" val="209890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C971-F373-4CEB-8DC5-8A399E0A482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Case Study 1</a:t>
            </a:r>
            <a:br>
              <a:rPr lang="en-US" dirty="0">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US Craft Beer</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89C0170-1F1B-4738-BC2B-86DA93A6BB15}"/>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DDS 6306</a:t>
            </a:r>
          </a:p>
          <a:p>
            <a:r>
              <a:rPr lang="en-US" dirty="0">
                <a:latin typeface="Arial" panose="020B0604020202020204" pitchFamily="34" charset="0"/>
                <a:cs typeface="Arial" panose="020B0604020202020204" pitchFamily="34" charset="0"/>
              </a:rPr>
              <a:t>Malcolm Carlson</a:t>
            </a:r>
          </a:p>
        </p:txBody>
      </p:sp>
    </p:spTree>
    <p:extLst>
      <p:ext uri="{BB962C8B-B14F-4D97-AF65-F5344CB8AC3E}">
        <p14:creationId xmlns:p14="http://schemas.microsoft.com/office/powerpoint/2010/main" val="17035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0B17-B4A1-4352-9413-B62CFC7787E1}"/>
              </a:ext>
            </a:extLst>
          </p:cNvPr>
          <p:cNvSpPr>
            <a:spLocks noGrp="1"/>
          </p:cNvSpPr>
          <p:nvPr>
            <p:ph type="title"/>
          </p:nvPr>
        </p:nvSpPr>
        <p:spPr/>
        <p:txBody>
          <a:bodyPr/>
          <a:lstStyle/>
          <a:p>
            <a:r>
              <a:rPr lang="en-US" dirty="0"/>
              <a:t>Linear Regression to test for Relationship</a:t>
            </a:r>
          </a:p>
        </p:txBody>
      </p:sp>
      <p:pic>
        <p:nvPicPr>
          <p:cNvPr id="4" name="Picture 3">
            <a:extLst>
              <a:ext uri="{FF2B5EF4-FFF2-40B4-BE49-F238E27FC236}">
                <a16:creationId xmlns:a16="http://schemas.microsoft.com/office/drawing/2014/main" id="{068800BD-CF6E-4613-AEF7-EB2A0B99D39A}"/>
              </a:ext>
            </a:extLst>
          </p:cNvPr>
          <p:cNvPicPr>
            <a:picLocks noChangeAspect="1"/>
          </p:cNvPicPr>
          <p:nvPr/>
        </p:nvPicPr>
        <p:blipFill>
          <a:blip r:embed="rId2"/>
          <a:stretch>
            <a:fillRect/>
          </a:stretch>
        </p:blipFill>
        <p:spPr>
          <a:xfrm>
            <a:off x="5736983" y="1930400"/>
            <a:ext cx="6272336" cy="3796632"/>
          </a:xfrm>
          <a:prstGeom prst="rect">
            <a:avLst/>
          </a:prstGeom>
        </p:spPr>
      </p:pic>
      <p:sp>
        <p:nvSpPr>
          <p:cNvPr id="6" name="TextBox 5">
            <a:extLst>
              <a:ext uri="{FF2B5EF4-FFF2-40B4-BE49-F238E27FC236}">
                <a16:creationId xmlns:a16="http://schemas.microsoft.com/office/drawing/2014/main" id="{B3B5174C-868B-4D84-ADCE-AE2FA0BB292A}"/>
              </a:ext>
            </a:extLst>
          </p:cNvPr>
          <p:cNvSpPr txBox="1"/>
          <p:nvPr/>
        </p:nvSpPr>
        <p:spPr>
          <a:xfrm>
            <a:off x="677334" y="2092417"/>
            <a:ext cx="485559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Results form Linear Regression Test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Reject the Null hypothesis that there is a relationship between Alcohol by Volume and International Bitterness Units with a P-value significantly less than an alpha of .05.</a:t>
            </a:r>
          </a:p>
        </p:txBody>
      </p:sp>
    </p:spTree>
    <p:extLst>
      <p:ext uri="{BB962C8B-B14F-4D97-AF65-F5344CB8AC3E}">
        <p14:creationId xmlns:p14="http://schemas.microsoft.com/office/powerpoint/2010/main" val="405930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F948-B4C6-422F-9E04-43BB3ED65E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Questions of Interest</a:t>
            </a:r>
          </a:p>
        </p:txBody>
      </p:sp>
      <p:sp>
        <p:nvSpPr>
          <p:cNvPr id="3" name="Content Placeholder 2">
            <a:extLst>
              <a:ext uri="{FF2B5EF4-FFF2-40B4-BE49-F238E27FC236}">
                <a16:creationId xmlns:a16="http://schemas.microsoft.com/office/drawing/2014/main" id="{874FE95F-C200-4854-9E29-A041DAEA740A}"/>
              </a:ext>
            </a:extLst>
          </p:cNvPr>
          <p:cNvSpPr>
            <a:spLocks noGrp="1"/>
          </p:cNvSpPr>
          <p:nvPr>
            <p:ph idx="1"/>
          </p:nvPr>
        </p:nvSpPr>
        <p:spPr/>
        <p:txBody>
          <a:bodyPr/>
          <a:lstStyle/>
          <a:p>
            <a:r>
              <a:rPr lang="en-US" dirty="0"/>
              <a:t>What is the most popular beer style per geographic region?</a:t>
            </a:r>
          </a:p>
          <a:p>
            <a:r>
              <a:rPr lang="en-US" dirty="0"/>
              <a:t>Is there a relationship between style of beer an regional population?</a:t>
            </a:r>
          </a:p>
          <a:p>
            <a:r>
              <a:rPr lang="en-US" dirty="0"/>
              <a:t>Is there an opportunity for investing in high IBU beer supplier in </a:t>
            </a:r>
            <a:r>
              <a:rPr lang="en-US"/>
              <a:t>the West?</a:t>
            </a:r>
          </a:p>
          <a:p>
            <a:endParaRPr lang="en-US" dirty="0"/>
          </a:p>
        </p:txBody>
      </p:sp>
    </p:spTree>
    <p:extLst>
      <p:ext uri="{BB962C8B-B14F-4D97-AF65-F5344CB8AC3E}">
        <p14:creationId xmlns:p14="http://schemas.microsoft.com/office/powerpoint/2010/main" val="238947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8142-A23F-4F98-A5BB-4318843625FA}"/>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8C0C09CA-ACFC-4500-92FC-07CAF0572B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085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9432-A29A-4F12-8BE8-C8FBC306825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C18616BF-1EE1-4D1D-B109-7232B6B652F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662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87BC-A2E2-4088-8504-8A33755793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Breweries by State</a:t>
            </a:r>
          </a:p>
        </p:txBody>
      </p:sp>
      <p:pic>
        <p:nvPicPr>
          <p:cNvPr id="5" name="Picture 4">
            <a:extLst>
              <a:ext uri="{FF2B5EF4-FFF2-40B4-BE49-F238E27FC236}">
                <a16:creationId xmlns:a16="http://schemas.microsoft.com/office/drawing/2014/main" id="{C434239E-2D09-40D3-9765-DAFA974E4E33}"/>
              </a:ext>
            </a:extLst>
          </p:cNvPr>
          <p:cNvPicPr>
            <a:picLocks noChangeAspect="1"/>
          </p:cNvPicPr>
          <p:nvPr/>
        </p:nvPicPr>
        <p:blipFill>
          <a:blip r:embed="rId2"/>
          <a:stretch>
            <a:fillRect/>
          </a:stretch>
        </p:blipFill>
        <p:spPr>
          <a:xfrm>
            <a:off x="5388242" y="1930400"/>
            <a:ext cx="4469485" cy="2758311"/>
          </a:xfrm>
          <a:prstGeom prst="rect">
            <a:avLst/>
          </a:prstGeom>
        </p:spPr>
      </p:pic>
      <p:graphicFrame>
        <p:nvGraphicFramePr>
          <p:cNvPr id="3" name="Table 2">
            <a:extLst>
              <a:ext uri="{FF2B5EF4-FFF2-40B4-BE49-F238E27FC236}">
                <a16:creationId xmlns:a16="http://schemas.microsoft.com/office/drawing/2014/main" id="{92378B3C-A873-45AB-90D3-F8CE794B58F7}"/>
              </a:ext>
            </a:extLst>
          </p:cNvPr>
          <p:cNvGraphicFramePr>
            <a:graphicFrameLocks noGrp="1"/>
          </p:cNvGraphicFramePr>
          <p:nvPr>
            <p:extLst>
              <p:ext uri="{D42A27DB-BD31-4B8C-83A1-F6EECF244321}">
                <p14:modId xmlns:p14="http://schemas.microsoft.com/office/powerpoint/2010/main" val="2422140657"/>
              </p:ext>
            </p:extLst>
          </p:nvPr>
        </p:nvGraphicFramePr>
        <p:xfrm>
          <a:off x="941556" y="1930400"/>
          <a:ext cx="3952884" cy="2899476"/>
        </p:xfrm>
        <a:graphic>
          <a:graphicData uri="http://schemas.openxmlformats.org/drawingml/2006/table">
            <a:tbl>
              <a:tblPr/>
              <a:tblGrid>
                <a:gridCol w="460674">
                  <a:extLst>
                    <a:ext uri="{9D8B030D-6E8A-4147-A177-3AD203B41FA5}">
                      <a16:colId xmlns:a16="http://schemas.microsoft.com/office/drawing/2014/main" val="3176456712"/>
                    </a:ext>
                  </a:extLst>
                </a:gridCol>
                <a:gridCol w="416093">
                  <a:extLst>
                    <a:ext uri="{9D8B030D-6E8A-4147-A177-3AD203B41FA5}">
                      <a16:colId xmlns:a16="http://schemas.microsoft.com/office/drawing/2014/main" val="974884439"/>
                    </a:ext>
                  </a:extLst>
                </a:gridCol>
                <a:gridCol w="475535">
                  <a:extLst>
                    <a:ext uri="{9D8B030D-6E8A-4147-A177-3AD203B41FA5}">
                      <a16:colId xmlns:a16="http://schemas.microsoft.com/office/drawing/2014/main" val="2897707145"/>
                    </a:ext>
                  </a:extLst>
                </a:gridCol>
                <a:gridCol w="312070">
                  <a:extLst>
                    <a:ext uri="{9D8B030D-6E8A-4147-A177-3AD203B41FA5}">
                      <a16:colId xmlns:a16="http://schemas.microsoft.com/office/drawing/2014/main" val="4223699687"/>
                    </a:ext>
                  </a:extLst>
                </a:gridCol>
                <a:gridCol w="430954">
                  <a:extLst>
                    <a:ext uri="{9D8B030D-6E8A-4147-A177-3AD203B41FA5}">
                      <a16:colId xmlns:a16="http://schemas.microsoft.com/office/drawing/2014/main" val="539320464"/>
                    </a:ext>
                  </a:extLst>
                </a:gridCol>
                <a:gridCol w="312070">
                  <a:extLst>
                    <a:ext uri="{9D8B030D-6E8A-4147-A177-3AD203B41FA5}">
                      <a16:colId xmlns:a16="http://schemas.microsoft.com/office/drawing/2014/main" val="1903485265"/>
                    </a:ext>
                  </a:extLst>
                </a:gridCol>
                <a:gridCol w="460674">
                  <a:extLst>
                    <a:ext uri="{9D8B030D-6E8A-4147-A177-3AD203B41FA5}">
                      <a16:colId xmlns:a16="http://schemas.microsoft.com/office/drawing/2014/main" val="843193713"/>
                    </a:ext>
                  </a:extLst>
                </a:gridCol>
                <a:gridCol w="312070">
                  <a:extLst>
                    <a:ext uri="{9D8B030D-6E8A-4147-A177-3AD203B41FA5}">
                      <a16:colId xmlns:a16="http://schemas.microsoft.com/office/drawing/2014/main" val="1227244234"/>
                    </a:ext>
                  </a:extLst>
                </a:gridCol>
                <a:gridCol w="460674">
                  <a:extLst>
                    <a:ext uri="{9D8B030D-6E8A-4147-A177-3AD203B41FA5}">
                      <a16:colId xmlns:a16="http://schemas.microsoft.com/office/drawing/2014/main" val="620892033"/>
                    </a:ext>
                  </a:extLst>
                </a:gridCol>
                <a:gridCol w="312070">
                  <a:extLst>
                    <a:ext uri="{9D8B030D-6E8A-4147-A177-3AD203B41FA5}">
                      <a16:colId xmlns:a16="http://schemas.microsoft.com/office/drawing/2014/main" val="3871882472"/>
                    </a:ext>
                  </a:extLst>
                </a:gridCol>
              </a:tblGrid>
              <a:tr h="238472">
                <a:tc gridSpan="10">
                  <a:txBody>
                    <a:bodyPr/>
                    <a:lstStyle/>
                    <a:p>
                      <a:pPr algn="ctr" fontAlgn="b"/>
                      <a:r>
                        <a:rPr lang="en-US" sz="1100" b="0" i="0" u="none" strike="noStrike">
                          <a:solidFill>
                            <a:srgbClr val="000000"/>
                          </a:solidFill>
                          <a:effectLst/>
                          <a:latin typeface="Calibri" panose="020F0502020204030204" pitchFamily="34" charset="0"/>
                        </a:rPr>
                        <a:t>Brewries by State - Ascending Order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0439369"/>
                  </a:ext>
                </a:extLst>
              </a:tr>
              <a:tr h="238472">
                <a:tc>
                  <a:txBody>
                    <a:bodyPr/>
                    <a:lstStyle/>
                    <a:p>
                      <a:pPr algn="l" fontAlgn="b"/>
                      <a:r>
                        <a:rPr lang="en-US" sz="1100" b="0" i="0" u="none" strike="noStrike">
                          <a:solidFill>
                            <a:srgbClr val="000000"/>
                          </a:solidFill>
                          <a:effectLst/>
                          <a:latin typeface="Calibri" panose="020F0502020204030204" pitchFamily="34" charset="0"/>
                        </a:rPr>
                        <a:t> CO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IA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KS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97343"/>
                  </a:ext>
                </a:extLst>
              </a:tr>
              <a:tr h="238472">
                <a:tc>
                  <a:txBody>
                    <a:bodyPr/>
                    <a:lstStyle/>
                    <a:p>
                      <a:pPr algn="l" fontAlgn="b"/>
                      <a:r>
                        <a:rPr lang="en-US" sz="1100" b="0" i="0" u="none" strike="noStrike">
                          <a:solidFill>
                            <a:srgbClr val="000000"/>
                          </a:solidFill>
                          <a:effectLst/>
                          <a:latin typeface="Calibri" panose="020F0502020204030204" pitchFamily="34" charset="0"/>
                        </a:rPr>
                        <a:t> CA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WA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KY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269881"/>
                  </a:ext>
                </a:extLst>
              </a:tr>
              <a:tr h="238472">
                <a:tc>
                  <a:txBody>
                    <a:bodyPr/>
                    <a:lstStyle/>
                    <a:p>
                      <a:pPr algn="l" fontAlgn="b"/>
                      <a:r>
                        <a:rPr lang="en-US" sz="1100" b="0" i="0" u="none" strike="noStrike">
                          <a:solidFill>
                            <a:srgbClr val="000000"/>
                          </a:solidFill>
                          <a:effectLst/>
                          <a:latin typeface="Calibri" panose="020F0502020204030204" pitchFamily="34" charset="0"/>
                        </a:rPr>
                        <a:t> MI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188786"/>
                  </a:ext>
                </a:extLst>
              </a:tr>
              <a:tr h="238472">
                <a:tc>
                  <a:txBody>
                    <a:bodyPr/>
                    <a:lstStyle/>
                    <a:p>
                      <a:pPr algn="l" fontAlgn="b"/>
                      <a:r>
                        <a:rPr lang="en-US" sz="1100" b="0" i="0" u="none" strike="noStrike">
                          <a:solidFill>
                            <a:srgbClr val="000000"/>
                          </a:solidFill>
                          <a:effectLst/>
                          <a:latin typeface="Calibri" panose="020F0502020204030204" pitchFamily="34" charset="0"/>
                        </a:rPr>
                        <a:t> 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FL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HI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LA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NJ</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243273"/>
                  </a:ext>
                </a:extLst>
              </a:tr>
              <a:tr h="238472">
                <a:tc>
                  <a:txBody>
                    <a:bodyPr/>
                    <a:lstStyle/>
                    <a:p>
                      <a:pPr algn="l" fontAlgn="b"/>
                      <a:r>
                        <a:rPr lang="en-US" sz="1100" b="0" i="0" u="none" strike="noStrike">
                          <a:solidFill>
                            <a:srgbClr val="000000"/>
                          </a:solidFill>
                          <a:effectLst/>
                          <a:latin typeface="Calibri" panose="020F0502020204030204" pitchFamily="34" charset="0"/>
                        </a:rPr>
                        <a:t> 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OK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SD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744288"/>
                  </a:ext>
                </a:extLst>
              </a:tr>
              <a:tr h="276284">
                <a:tc>
                  <a:txBody>
                    <a:bodyPr/>
                    <a:lstStyle/>
                    <a:p>
                      <a:pPr algn="l" fontAlgn="b"/>
                      <a:r>
                        <a:rPr lang="en-US" sz="1100" b="0" i="0" u="none" strike="noStrike">
                          <a:solidFill>
                            <a:srgbClr val="000000"/>
                          </a:solidFill>
                          <a:effectLst/>
                          <a:latin typeface="Calibri" panose="020F0502020204030204" pitchFamily="34" charset="0"/>
                        </a:rPr>
                        <a:t> 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OH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RI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GA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TN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401312"/>
                  </a:ext>
                </a:extLst>
              </a:tr>
              <a:tr h="238472">
                <a:tc>
                  <a:txBody>
                    <a:bodyPr/>
                    <a:lstStyle/>
                    <a:p>
                      <a:pPr algn="l" fontAlgn="b"/>
                      <a:r>
                        <a:rPr lang="en-US" sz="1100" b="0" i="0" u="none" strike="noStrike">
                          <a:solidFill>
                            <a:srgbClr val="000000"/>
                          </a:solidFill>
                          <a:effectLst/>
                          <a:latin typeface="Calibri" panose="020F0502020204030204" pitchFamily="34" charset="0"/>
                        </a:rPr>
                        <a:t> PA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AZ</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VT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WY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106200"/>
                  </a:ext>
                </a:extLst>
              </a:tr>
              <a:tr h="238472">
                <a:tc>
                  <a:txBody>
                    <a:bodyPr/>
                    <a:lstStyle/>
                    <a:p>
                      <a:pPr algn="l" fontAlgn="b"/>
                      <a:r>
                        <a:rPr lang="en-US" sz="1100" b="0" i="0" u="none" strike="noStrike">
                          <a:solidFill>
                            <a:srgbClr val="000000"/>
                          </a:solidFill>
                          <a:effectLst/>
                          <a:latin typeface="Calibri" panose="020F0502020204030204" pitchFamily="34" charset="0"/>
                        </a:rPr>
                        <a:t> 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UT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190145"/>
                  </a:ext>
                </a:extLst>
              </a:tr>
              <a:tr h="238472">
                <a:tc>
                  <a:txBody>
                    <a:bodyPr/>
                    <a:lstStyle/>
                    <a:p>
                      <a:pPr algn="l" fontAlgn="b"/>
                      <a:r>
                        <a:rPr lang="en-US" sz="1100" b="0" i="0" u="none" strike="noStrike">
                          <a:solidFill>
                            <a:srgbClr val="000000"/>
                          </a:solidFill>
                          <a:effectLst/>
                          <a:latin typeface="Calibri" panose="020F0502020204030204" pitchFamily="34" charset="0"/>
                        </a:rPr>
                        <a:t> WI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SC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DE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53005"/>
                  </a:ext>
                </a:extLst>
              </a:tr>
              <a:tr h="238472">
                <a:tc>
                  <a:txBody>
                    <a:bodyPr/>
                    <a:lstStyle/>
                    <a:p>
                      <a:pPr algn="l" fontAlgn="b"/>
                      <a:r>
                        <a:rPr lang="en-US" sz="1100" b="0" i="0" u="none" strike="noStrike">
                          <a:solidFill>
                            <a:srgbClr val="000000"/>
                          </a:solidFill>
                          <a:effectLst/>
                          <a:latin typeface="Calibri" panose="020F0502020204030204" pitchFamily="34" charset="0"/>
                        </a:rPr>
                        <a:t> MA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VA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WV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0578478"/>
                  </a:ext>
                </a:extLst>
              </a:tr>
              <a:tr h="238472">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Calibri" panose="020F0502020204030204" pitchFamily="34" charset="0"/>
                        </a:rPr>
                        <a:t> DC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261975936"/>
                  </a:ext>
                </a:extLst>
              </a:tr>
            </a:tbl>
          </a:graphicData>
        </a:graphic>
      </p:graphicFrame>
    </p:spTree>
    <p:extLst>
      <p:ext uri="{BB962C8B-B14F-4D97-AF65-F5344CB8AC3E}">
        <p14:creationId xmlns:p14="http://schemas.microsoft.com/office/powerpoint/2010/main" val="56456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87EF-8451-427E-9F91-B48BB836CB1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Imputation</a:t>
            </a:r>
          </a:p>
        </p:txBody>
      </p:sp>
      <p:sp>
        <p:nvSpPr>
          <p:cNvPr id="3" name="Content Placeholder 2">
            <a:extLst>
              <a:ext uri="{FF2B5EF4-FFF2-40B4-BE49-F238E27FC236}">
                <a16:creationId xmlns:a16="http://schemas.microsoft.com/office/drawing/2014/main" id="{B4D9381F-E3D9-40D7-B346-FA786CEF7BFA}"/>
              </a:ext>
            </a:extLst>
          </p:cNvPr>
          <p:cNvSpPr>
            <a:spLocks noGrp="1"/>
          </p:cNvSpPr>
          <p:nvPr>
            <p:ph idx="1"/>
          </p:nvPr>
        </p:nvSpPr>
        <p:spPr/>
        <p:txBody>
          <a:bodyPr>
            <a:normAutofit/>
          </a:bodyPr>
          <a:lstStyle/>
          <a:p>
            <a:pPr marL="0" indent="0">
              <a:buNone/>
            </a:pPr>
            <a:r>
              <a:rPr lang="en-US" dirty="0">
                <a:latin typeface="Arial" panose="020B0604020202020204" pitchFamily="34" charset="0"/>
                <a:cs typeface="Arial" panose="020B0604020202020204" pitchFamily="34" charset="0"/>
              </a:rPr>
              <a:t>The ABV and IBU were missing ABV(62) and IBU(1005) values which needed to be resolved to get more accurate data analysis.  </a:t>
            </a:r>
          </a:p>
          <a:p>
            <a:pPr marL="0" indent="0">
              <a:buNone/>
            </a:pPr>
            <a:r>
              <a:rPr lang="en-US" dirty="0">
                <a:latin typeface="Arial" panose="020B0604020202020204" pitchFamily="34" charset="0"/>
                <a:cs typeface="Arial" panose="020B0604020202020204" pitchFamily="34" charset="0"/>
              </a:rPr>
              <a:t>The mice library(Multivariate Imputation by Chained Equations) was chosen to address the missing values.  </a:t>
            </a:r>
          </a:p>
          <a:p>
            <a:pPr marL="0" indent="0">
              <a:buNone/>
            </a:pPr>
            <a:r>
              <a:rPr lang="en-US" dirty="0">
                <a:latin typeface="Arial" panose="020B0604020202020204" pitchFamily="34" charset="0"/>
                <a:cs typeface="Arial" panose="020B0604020202020204" pitchFamily="34" charset="0"/>
              </a:rPr>
              <a:t>MICE uses chosen columns to simulate plausible values for the missing data.</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259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634-8235-4049-8DF4-D9247E4A57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Median Alcohol by Volume</a:t>
            </a:r>
          </a:p>
        </p:txBody>
      </p:sp>
      <p:pic>
        <p:nvPicPr>
          <p:cNvPr id="4" name="Picture 3">
            <a:extLst>
              <a:ext uri="{FF2B5EF4-FFF2-40B4-BE49-F238E27FC236}">
                <a16:creationId xmlns:a16="http://schemas.microsoft.com/office/drawing/2014/main" id="{C5B30003-7FF8-4186-9A40-56C86794CABC}"/>
              </a:ext>
            </a:extLst>
          </p:cNvPr>
          <p:cNvPicPr>
            <a:picLocks noChangeAspect="1"/>
          </p:cNvPicPr>
          <p:nvPr/>
        </p:nvPicPr>
        <p:blipFill>
          <a:blip r:embed="rId2"/>
          <a:stretch>
            <a:fillRect/>
          </a:stretch>
        </p:blipFill>
        <p:spPr>
          <a:xfrm>
            <a:off x="5701358" y="1481511"/>
            <a:ext cx="4583013" cy="2828374"/>
          </a:xfrm>
          <a:prstGeom prst="rect">
            <a:avLst/>
          </a:prstGeom>
        </p:spPr>
      </p:pic>
      <p:pic>
        <p:nvPicPr>
          <p:cNvPr id="6" name="Picture 5">
            <a:extLst>
              <a:ext uri="{FF2B5EF4-FFF2-40B4-BE49-F238E27FC236}">
                <a16:creationId xmlns:a16="http://schemas.microsoft.com/office/drawing/2014/main" id="{C4DFF84A-CA38-4426-9310-67023A079140}"/>
              </a:ext>
            </a:extLst>
          </p:cNvPr>
          <p:cNvPicPr>
            <a:picLocks noChangeAspect="1"/>
          </p:cNvPicPr>
          <p:nvPr/>
        </p:nvPicPr>
        <p:blipFill>
          <a:blip r:embed="rId3"/>
          <a:stretch>
            <a:fillRect/>
          </a:stretch>
        </p:blipFill>
        <p:spPr>
          <a:xfrm>
            <a:off x="782319" y="1564836"/>
            <a:ext cx="4447996" cy="2745049"/>
          </a:xfrm>
          <a:prstGeom prst="rect">
            <a:avLst/>
          </a:prstGeom>
        </p:spPr>
      </p:pic>
    </p:spTree>
    <p:extLst>
      <p:ext uri="{BB962C8B-B14F-4D97-AF65-F5344CB8AC3E}">
        <p14:creationId xmlns:p14="http://schemas.microsoft.com/office/powerpoint/2010/main" val="151003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E608-A1DE-45A7-9C83-DAF08AB9DA67}"/>
              </a:ext>
            </a:extLst>
          </p:cNvPr>
          <p:cNvSpPr>
            <a:spLocks noGrp="1"/>
          </p:cNvSpPr>
          <p:nvPr>
            <p:ph type="title"/>
          </p:nvPr>
        </p:nvSpPr>
        <p:spPr/>
        <p:txBody>
          <a:bodyPr/>
          <a:lstStyle/>
          <a:p>
            <a:r>
              <a:rPr lang="en-US" dirty="0"/>
              <a:t>Median IBU by State</a:t>
            </a:r>
          </a:p>
        </p:txBody>
      </p:sp>
      <p:pic>
        <p:nvPicPr>
          <p:cNvPr id="4" name="Picture 3">
            <a:extLst>
              <a:ext uri="{FF2B5EF4-FFF2-40B4-BE49-F238E27FC236}">
                <a16:creationId xmlns:a16="http://schemas.microsoft.com/office/drawing/2014/main" id="{5B7839B6-655A-4AE6-887A-6AD3F90F2177}"/>
              </a:ext>
            </a:extLst>
          </p:cNvPr>
          <p:cNvPicPr>
            <a:picLocks noChangeAspect="1"/>
          </p:cNvPicPr>
          <p:nvPr/>
        </p:nvPicPr>
        <p:blipFill>
          <a:blip r:embed="rId2"/>
          <a:stretch>
            <a:fillRect/>
          </a:stretch>
        </p:blipFill>
        <p:spPr>
          <a:xfrm>
            <a:off x="6220074" y="2413000"/>
            <a:ext cx="4982925" cy="3075176"/>
          </a:xfrm>
          <a:prstGeom prst="rect">
            <a:avLst/>
          </a:prstGeom>
        </p:spPr>
      </p:pic>
      <p:pic>
        <p:nvPicPr>
          <p:cNvPr id="7" name="Picture 6">
            <a:extLst>
              <a:ext uri="{FF2B5EF4-FFF2-40B4-BE49-F238E27FC236}">
                <a16:creationId xmlns:a16="http://schemas.microsoft.com/office/drawing/2014/main" id="{5817296D-14D1-4EAA-9767-D2351006BB91}"/>
              </a:ext>
            </a:extLst>
          </p:cNvPr>
          <p:cNvPicPr>
            <a:picLocks noChangeAspect="1"/>
          </p:cNvPicPr>
          <p:nvPr/>
        </p:nvPicPr>
        <p:blipFill>
          <a:blip r:embed="rId3"/>
          <a:stretch>
            <a:fillRect/>
          </a:stretch>
        </p:blipFill>
        <p:spPr>
          <a:xfrm>
            <a:off x="581661" y="2413000"/>
            <a:ext cx="5390266" cy="3326564"/>
          </a:xfrm>
          <a:prstGeom prst="rect">
            <a:avLst/>
          </a:prstGeom>
        </p:spPr>
      </p:pic>
    </p:spTree>
    <p:extLst>
      <p:ext uri="{BB962C8B-B14F-4D97-AF65-F5344CB8AC3E}">
        <p14:creationId xmlns:p14="http://schemas.microsoft.com/office/powerpoint/2010/main" val="398047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F98C-AE5E-4C8A-A63C-6F967E657FBF}"/>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The most extreme Alcohol by Volume and International Bitterness Unit State</a:t>
            </a:r>
          </a:p>
        </p:txBody>
      </p:sp>
      <p:graphicFrame>
        <p:nvGraphicFramePr>
          <p:cNvPr id="6" name="Table 5">
            <a:extLst>
              <a:ext uri="{FF2B5EF4-FFF2-40B4-BE49-F238E27FC236}">
                <a16:creationId xmlns:a16="http://schemas.microsoft.com/office/drawing/2014/main" id="{55E6E44D-332D-479B-833C-B546A5F76FD1}"/>
              </a:ext>
            </a:extLst>
          </p:cNvPr>
          <p:cNvGraphicFramePr>
            <a:graphicFrameLocks noGrp="1"/>
          </p:cNvGraphicFramePr>
          <p:nvPr>
            <p:extLst>
              <p:ext uri="{D42A27DB-BD31-4B8C-83A1-F6EECF244321}">
                <p14:modId xmlns:p14="http://schemas.microsoft.com/office/powerpoint/2010/main" val="1150861079"/>
              </p:ext>
            </p:extLst>
          </p:nvPr>
        </p:nvGraphicFramePr>
        <p:xfrm>
          <a:off x="889739" y="2489063"/>
          <a:ext cx="4578905" cy="1010920"/>
        </p:xfrm>
        <a:graphic>
          <a:graphicData uri="http://schemas.openxmlformats.org/drawingml/2006/table">
            <a:tbl>
              <a:tblPr firstRow="1" bandRow="1">
                <a:tableStyleId>{5C22544A-7EE6-4342-B048-85BDC9FD1C3A}</a:tableStyleId>
              </a:tblPr>
              <a:tblGrid>
                <a:gridCol w="3059947">
                  <a:extLst>
                    <a:ext uri="{9D8B030D-6E8A-4147-A177-3AD203B41FA5}">
                      <a16:colId xmlns:a16="http://schemas.microsoft.com/office/drawing/2014/main" val="3890387489"/>
                    </a:ext>
                  </a:extLst>
                </a:gridCol>
                <a:gridCol w="1518958">
                  <a:extLst>
                    <a:ext uri="{9D8B030D-6E8A-4147-A177-3AD203B41FA5}">
                      <a16:colId xmlns:a16="http://schemas.microsoft.com/office/drawing/2014/main" val="134722026"/>
                    </a:ext>
                  </a:extLst>
                </a:gridCol>
              </a:tblGrid>
              <a:tr h="370840">
                <a:tc>
                  <a:txBody>
                    <a:bodyPr/>
                    <a:lstStyle/>
                    <a:p>
                      <a:r>
                        <a:rPr lang="en-US" dirty="0"/>
                        <a:t>State</a:t>
                      </a:r>
                    </a:p>
                  </a:txBody>
                  <a:tcPr/>
                </a:tc>
                <a:tc>
                  <a:txBody>
                    <a:bodyPr/>
                    <a:lstStyle/>
                    <a:p>
                      <a:r>
                        <a:rPr lang="en-US" dirty="0"/>
                        <a:t>Alcohol by Volume</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13%</a:t>
                      </a:r>
                    </a:p>
                  </a:txBody>
                  <a:tcPr/>
                </a:tc>
                <a:extLst>
                  <a:ext uri="{0D108BD9-81ED-4DB2-BD59-A6C34878D82A}">
                    <a16:rowId xmlns:a16="http://schemas.microsoft.com/office/drawing/2014/main" val="2380199904"/>
                  </a:ext>
                </a:extLst>
              </a:tr>
            </a:tbl>
          </a:graphicData>
        </a:graphic>
      </p:graphicFrame>
      <p:graphicFrame>
        <p:nvGraphicFramePr>
          <p:cNvPr id="7" name="Table 6">
            <a:extLst>
              <a:ext uri="{FF2B5EF4-FFF2-40B4-BE49-F238E27FC236}">
                <a16:creationId xmlns:a16="http://schemas.microsoft.com/office/drawing/2014/main" id="{435346F6-D5C1-4B52-B9B8-F09D349B8282}"/>
              </a:ext>
            </a:extLst>
          </p:cNvPr>
          <p:cNvGraphicFramePr>
            <a:graphicFrameLocks noGrp="1"/>
          </p:cNvGraphicFramePr>
          <p:nvPr>
            <p:extLst>
              <p:ext uri="{D42A27DB-BD31-4B8C-83A1-F6EECF244321}">
                <p14:modId xmlns:p14="http://schemas.microsoft.com/office/powerpoint/2010/main" val="2849353981"/>
              </p:ext>
            </p:extLst>
          </p:nvPr>
        </p:nvGraphicFramePr>
        <p:xfrm>
          <a:off x="5648170" y="2489063"/>
          <a:ext cx="4578906" cy="1010920"/>
        </p:xfrm>
        <a:graphic>
          <a:graphicData uri="http://schemas.openxmlformats.org/drawingml/2006/table">
            <a:tbl>
              <a:tblPr firstRow="1" bandRow="1">
                <a:tableStyleId>{5C22544A-7EE6-4342-B048-85BDC9FD1C3A}</a:tableStyleId>
              </a:tblPr>
              <a:tblGrid>
                <a:gridCol w="2289453">
                  <a:extLst>
                    <a:ext uri="{9D8B030D-6E8A-4147-A177-3AD203B41FA5}">
                      <a16:colId xmlns:a16="http://schemas.microsoft.com/office/drawing/2014/main" val="3890387489"/>
                    </a:ext>
                  </a:extLst>
                </a:gridCol>
                <a:gridCol w="2289453">
                  <a:extLst>
                    <a:ext uri="{9D8B030D-6E8A-4147-A177-3AD203B41FA5}">
                      <a16:colId xmlns:a16="http://schemas.microsoft.com/office/drawing/2014/main" val="134722026"/>
                    </a:ext>
                  </a:extLst>
                </a:gridCol>
              </a:tblGrid>
              <a:tr h="296761">
                <a:tc>
                  <a:txBody>
                    <a:bodyPr/>
                    <a:lstStyle/>
                    <a:p>
                      <a:r>
                        <a:rPr lang="en-US" dirty="0"/>
                        <a:t>State</a:t>
                      </a:r>
                    </a:p>
                  </a:txBody>
                  <a:tcPr/>
                </a:tc>
                <a:tc>
                  <a:txBody>
                    <a:bodyPr/>
                    <a:lstStyle/>
                    <a:p>
                      <a:r>
                        <a:rPr lang="en-US" dirty="0"/>
                        <a:t>International Bitterness Units</a:t>
                      </a:r>
                    </a:p>
                  </a:txBody>
                  <a:tcPr/>
                </a:tc>
                <a:extLst>
                  <a:ext uri="{0D108BD9-81ED-4DB2-BD59-A6C34878D82A}">
                    <a16:rowId xmlns:a16="http://schemas.microsoft.com/office/drawing/2014/main" val="836809358"/>
                  </a:ext>
                </a:extLst>
              </a:tr>
              <a:tr h="370840">
                <a:tc>
                  <a:txBody>
                    <a:bodyPr/>
                    <a:lstStyle/>
                    <a:p>
                      <a:r>
                        <a:rPr lang="en-US" dirty="0"/>
                        <a:t>Colorado</a:t>
                      </a:r>
                    </a:p>
                  </a:txBody>
                  <a:tcPr/>
                </a:tc>
                <a:tc>
                  <a:txBody>
                    <a:bodyPr/>
                    <a:lstStyle/>
                    <a:p>
                      <a:r>
                        <a:rPr lang="en-US" dirty="0"/>
                        <a:t>138</a:t>
                      </a:r>
                    </a:p>
                  </a:txBody>
                  <a:tcPr/>
                </a:tc>
                <a:extLst>
                  <a:ext uri="{0D108BD9-81ED-4DB2-BD59-A6C34878D82A}">
                    <a16:rowId xmlns:a16="http://schemas.microsoft.com/office/drawing/2014/main" val="2380199904"/>
                  </a:ext>
                </a:extLst>
              </a:tr>
            </a:tbl>
          </a:graphicData>
        </a:graphic>
      </p:graphicFrame>
    </p:spTree>
    <p:extLst>
      <p:ext uri="{BB962C8B-B14F-4D97-AF65-F5344CB8AC3E}">
        <p14:creationId xmlns:p14="http://schemas.microsoft.com/office/powerpoint/2010/main" val="257852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0393-82D3-4587-AC24-AA4844819561}"/>
              </a:ext>
            </a:extLst>
          </p:cNvPr>
          <p:cNvSpPr>
            <a:spLocks noGrp="1"/>
          </p:cNvSpPr>
          <p:nvPr>
            <p:ph type="title"/>
          </p:nvPr>
        </p:nvSpPr>
        <p:spPr>
          <a:xfrm>
            <a:off x="677333" y="609600"/>
            <a:ext cx="3851123" cy="1320800"/>
          </a:xfrm>
        </p:spPr>
        <p:txBody>
          <a:bodyPr>
            <a:normAutofit/>
          </a:bodyPr>
          <a:lstStyle/>
          <a:p>
            <a:r>
              <a:rPr lang="en-US" sz="3600" dirty="0">
                <a:latin typeface="Arial" panose="020B0604020202020204" pitchFamily="34" charset="0"/>
                <a:cs typeface="Arial" panose="020B0604020202020204" pitchFamily="34" charset="0"/>
              </a:rPr>
              <a:t>Alcohol by Volume Analysis</a:t>
            </a:r>
          </a:p>
        </p:txBody>
      </p:sp>
      <p:sp>
        <p:nvSpPr>
          <p:cNvPr id="3" name="Content Placeholder 2">
            <a:extLst>
              <a:ext uri="{FF2B5EF4-FFF2-40B4-BE49-F238E27FC236}">
                <a16:creationId xmlns:a16="http://schemas.microsoft.com/office/drawing/2014/main" id="{DC6E1BD9-C6A8-4188-96C8-92F135EC577A}"/>
              </a:ext>
            </a:extLst>
          </p:cNvPr>
          <p:cNvSpPr>
            <a:spLocks noGrp="1"/>
          </p:cNvSpPr>
          <p:nvPr>
            <p:ph idx="1"/>
          </p:nvPr>
        </p:nvSpPr>
        <p:spPr>
          <a:xfrm>
            <a:off x="74555" y="2160589"/>
            <a:ext cx="4260687" cy="4534125"/>
          </a:xfrm>
        </p:spPr>
        <p:txBody>
          <a:bodyPr>
            <a:normAutofit/>
          </a:bodyPr>
          <a:lstStyle/>
          <a:p>
            <a:pPr marL="0" indent="0">
              <a:buNone/>
            </a:pPr>
            <a:r>
              <a:rPr lang="en-US" dirty="0">
                <a:latin typeface="Arial" panose="020B0604020202020204" pitchFamily="34" charset="0"/>
                <a:cs typeface="Arial" panose="020B0604020202020204" pitchFamily="34" charset="0"/>
              </a:rPr>
              <a:t>The sample distribution of Alcohol by Volume is large enough to ensure any departure from normality can be overcome by the Central Limit Theorem.  The distribution does appear to be mostly normal but slightly right skewed.</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8553E9F-D6F6-4950-9C68-F52193BCA7CA}"/>
              </a:ext>
            </a:extLst>
          </p:cNvPr>
          <p:cNvPicPr>
            <a:picLocks noChangeAspect="1"/>
          </p:cNvPicPr>
          <p:nvPr/>
        </p:nvPicPr>
        <p:blipFill>
          <a:blip r:embed="rId2"/>
          <a:stretch>
            <a:fillRect/>
          </a:stretch>
        </p:blipFill>
        <p:spPr>
          <a:xfrm>
            <a:off x="8082549" y="3539904"/>
            <a:ext cx="4054088" cy="2501458"/>
          </a:xfrm>
          <a:prstGeom prst="rect">
            <a:avLst/>
          </a:prstGeom>
        </p:spPr>
      </p:pic>
      <p:graphicFrame>
        <p:nvGraphicFramePr>
          <p:cNvPr id="4" name="Table 3">
            <a:extLst>
              <a:ext uri="{FF2B5EF4-FFF2-40B4-BE49-F238E27FC236}">
                <a16:creationId xmlns:a16="http://schemas.microsoft.com/office/drawing/2014/main" id="{D94FA96A-0765-4025-AFB4-53E8602269F1}"/>
              </a:ext>
            </a:extLst>
          </p:cNvPr>
          <p:cNvGraphicFramePr>
            <a:graphicFrameLocks noGrp="1"/>
          </p:cNvGraphicFramePr>
          <p:nvPr>
            <p:extLst>
              <p:ext uri="{D42A27DB-BD31-4B8C-83A1-F6EECF244321}">
                <p14:modId xmlns:p14="http://schemas.microsoft.com/office/powerpoint/2010/main" val="4098428260"/>
              </p:ext>
            </p:extLst>
          </p:nvPr>
        </p:nvGraphicFramePr>
        <p:xfrm>
          <a:off x="4801469" y="2004977"/>
          <a:ext cx="2842528" cy="2560320"/>
        </p:xfrm>
        <a:graphic>
          <a:graphicData uri="http://schemas.openxmlformats.org/drawingml/2006/table">
            <a:tbl>
              <a:tblPr firstRow="1" bandRow="1">
                <a:tableStyleId>{5C22544A-7EE6-4342-B048-85BDC9FD1C3A}</a:tableStyleId>
              </a:tblPr>
              <a:tblGrid>
                <a:gridCol w="1421264">
                  <a:extLst>
                    <a:ext uri="{9D8B030D-6E8A-4147-A177-3AD203B41FA5}">
                      <a16:colId xmlns:a16="http://schemas.microsoft.com/office/drawing/2014/main" val="461675407"/>
                    </a:ext>
                  </a:extLst>
                </a:gridCol>
                <a:gridCol w="1421264">
                  <a:extLst>
                    <a:ext uri="{9D8B030D-6E8A-4147-A177-3AD203B41FA5}">
                      <a16:colId xmlns:a16="http://schemas.microsoft.com/office/drawing/2014/main" val="4033762415"/>
                    </a:ext>
                  </a:extLst>
                </a:gridCol>
              </a:tblGrid>
              <a:tr h="293145">
                <a:tc gridSpan="2">
                  <a:txBody>
                    <a:bodyPr/>
                    <a:lstStyle/>
                    <a:p>
                      <a:pPr algn="ctr"/>
                      <a:r>
                        <a:rPr lang="en-US" dirty="0"/>
                        <a:t>Summary Statistics</a:t>
                      </a:r>
                    </a:p>
                  </a:txBody>
                  <a:tcPr/>
                </a:tc>
                <a:tc hMerge="1">
                  <a:txBody>
                    <a:bodyPr/>
                    <a:lstStyle/>
                    <a:p>
                      <a:endParaRPr lang="en-US" dirty="0"/>
                    </a:p>
                  </a:txBody>
                  <a:tcPr/>
                </a:tc>
                <a:extLst>
                  <a:ext uri="{0D108BD9-81ED-4DB2-BD59-A6C34878D82A}">
                    <a16:rowId xmlns:a16="http://schemas.microsoft.com/office/drawing/2014/main" val="2309065376"/>
                  </a:ext>
                </a:extLst>
              </a:tr>
              <a:tr h="293145">
                <a:tc>
                  <a:txBody>
                    <a:bodyPr/>
                    <a:lstStyle/>
                    <a:p>
                      <a:r>
                        <a:rPr lang="en-US" dirty="0"/>
                        <a:t>Min</a:t>
                      </a:r>
                    </a:p>
                  </a:txBody>
                  <a:tcPr/>
                </a:tc>
                <a:tc>
                  <a:txBody>
                    <a:bodyPr/>
                    <a:lstStyle/>
                    <a:p>
                      <a:r>
                        <a:rPr lang="en-US" sz="1800" dirty="0">
                          <a:latin typeface="Arial" panose="020B0604020202020204" pitchFamily="34" charset="0"/>
                          <a:cs typeface="Arial" panose="020B0604020202020204" pitchFamily="34" charset="0"/>
                        </a:rPr>
                        <a:t>.00100</a:t>
                      </a:r>
                      <a:endParaRPr lang="en-US" b="1" dirty="0"/>
                    </a:p>
                  </a:txBody>
                  <a:tcPr/>
                </a:tc>
                <a:extLst>
                  <a:ext uri="{0D108BD9-81ED-4DB2-BD59-A6C34878D82A}">
                    <a16:rowId xmlns:a16="http://schemas.microsoft.com/office/drawing/2014/main" val="3552336859"/>
                  </a:ext>
                </a:extLst>
              </a:tr>
              <a:tr h="293145">
                <a:tc>
                  <a:txBody>
                    <a:bodyPr/>
                    <a:lstStyle/>
                    <a:p>
                      <a:r>
                        <a:rPr lang="en-US" dirty="0"/>
                        <a:t>1</a:t>
                      </a:r>
                      <a:r>
                        <a:rPr lang="en-US" baseline="30000" dirty="0"/>
                        <a:t>st</a:t>
                      </a:r>
                      <a:r>
                        <a:rPr lang="en-US" dirty="0"/>
                        <a:t> Quartile</a:t>
                      </a:r>
                    </a:p>
                  </a:txBody>
                  <a:tcPr/>
                </a:tc>
                <a:tc>
                  <a:txBody>
                    <a:bodyPr/>
                    <a:lstStyle/>
                    <a:p>
                      <a:r>
                        <a:rPr lang="en-US" sz="1800" dirty="0">
                          <a:latin typeface="Arial" panose="020B0604020202020204" pitchFamily="34" charset="0"/>
                          <a:cs typeface="Arial" panose="020B0604020202020204" pitchFamily="34" charset="0"/>
                        </a:rPr>
                        <a:t>.05600</a:t>
                      </a:r>
                      <a:endParaRPr lang="en-US" dirty="0"/>
                    </a:p>
                  </a:txBody>
                  <a:tcPr/>
                </a:tc>
                <a:extLst>
                  <a:ext uri="{0D108BD9-81ED-4DB2-BD59-A6C34878D82A}">
                    <a16:rowId xmlns:a16="http://schemas.microsoft.com/office/drawing/2014/main" val="1464203332"/>
                  </a:ext>
                </a:extLst>
              </a:tr>
              <a:tr h="293145">
                <a:tc>
                  <a:txBody>
                    <a:bodyPr/>
                    <a:lstStyle/>
                    <a:p>
                      <a:r>
                        <a:rPr lang="en-US" dirty="0"/>
                        <a:t>Median</a:t>
                      </a:r>
                    </a:p>
                  </a:txBody>
                  <a:tcPr/>
                </a:tc>
                <a:tc>
                  <a:txBody>
                    <a:bodyPr/>
                    <a:lstStyle/>
                    <a:p>
                      <a:r>
                        <a:rPr lang="en-US" sz="1800" dirty="0">
                          <a:latin typeface="Arial" panose="020B0604020202020204" pitchFamily="34" charset="0"/>
                          <a:cs typeface="Arial" panose="020B0604020202020204" pitchFamily="34" charset="0"/>
                        </a:rPr>
                        <a:t>.05600 </a:t>
                      </a:r>
                      <a:endParaRPr lang="en-US" dirty="0"/>
                    </a:p>
                  </a:txBody>
                  <a:tcPr/>
                </a:tc>
                <a:extLst>
                  <a:ext uri="{0D108BD9-81ED-4DB2-BD59-A6C34878D82A}">
                    <a16:rowId xmlns:a16="http://schemas.microsoft.com/office/drawing/2014/main" val="675258789"/>
                  </a:ext>
                </a:extLst>
              </a:tr>
              <a:tr h="293145">
                <a:tc>
                  <a:txBody>
                    <a:bodyPr/>
                    <a:lstStyle/>
                    <a:p>
                      <a:r>
                        <a:rPr lang="en-US" dirty="0"/>
                        <a:t>Mean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.05933</a:t>
                      </a:r>
                      <a:endParaRPr lang="en-US" dirty="0"/>
                    </a:p>
                  </a:txBody>
                  <a:tcPr/>
                </a:tc>
                <a:extLst>
                  <a:ext uri="{0D108BD9-81ED-4DB2-BD59-A6C34878D82A}">
                    <a16:rowId xmlns:a16="http://schemas.microsoft.com/office/drawing/2014/main" val="4206532118"/>
                  </a:ext>
                </a:extLst>
              </a:tr>
              <a:tr h="293145">
                <a:tc>
                  <a:txBody>
                    <a:bodyPr/>
                    <a:lstStyle/>
                    <a:p>
                      <a:r>
                        <a:rPr lang="en-US" dirty="0"/>
                        <a:t>3</a:t>
                      </a:r>
                      <a:r>
                        <a:rPr lang="en-US" baseline="30000" dirty="0"/>
                        <a:t>rd</a:t>
                      </a:r>
                      <a:r>
                        <a:rPr lang="en-US" dirty="0"/>
                        <a:t> Quartile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.06700</a:t>
                      </a:r>
                      <a:endParaRPr lang="en-US" dirty="0"/>
                    </a:p>
                  </a:txBody>
                  <a:tcPr/>
                </a:tc>
                <a:extLst>
                  <a:ext uri="{0D108BD9-81ED-4DB2-BD59-A6C34878D82A}">
                    <a16:rowId xmlns:a16="http://schemas.microsoft.com/office/drawing/2014/main" val="1762085853"/>
                  </a:ext>
                </a:extLst>
              </a:tr>
              <a:tr h="293145">
                <a:tc>
                  <a:txBody>
                    <a:bodyPr/>
                    <a:lstStyle/>
                    <a:p>
                      <a:r>
                        <a:rPr lang="en-US"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.12800</a:t>
                      </a:r>
                      <a:endParaRPr lang="en-US" dirty="0"/>
                    </a:p>
                  </a:txBody>
                  <a:tcPr/>
                </a:tc>
                <a:extLst>
                  <a:ext uri="{0D108BD9-81ED-4DB2-BD59-A6C34878D82A}">
                    <a16:rowId xmlns:a16="http://schemas.microsoft.com/office/drawing/2014/main" val="56146931"/>
                  </a:ext>
                </a:extLst>
              </a:tr>
            </a:tbl>
          </a:graphicData>
        </a:graphic>
      </p:graphicFrame>
      <p:pic>
        <p:nvPicPr>
          <p:cNvPr id="6" name="Picture 5">
            <a:extLst>
              <a:ext uri="{FF2B5EF4-FFF2-40B4-BE49-F238E27FC236}">
                <a16:creationId xmlns:a16="http://schemas.microsoft.com/office/drawing/2014/main" id="{9215E3CF-0FB1-4FE6-BD19-55B6AEB18A49}"/>
              </a:ext>
            </a:extLst>
          </p:cNvPr>
          <p:cNvPicPr>
            <a:picLocks noChangeAspect="1"/>
          </p:cNvPicPr>
          <p:nvPr/>
        </p:nvPicPr>
        <p:blipFill>
          <a:blip r:embed="rId3"/>
          <a:stretch>
            <a:fillRect/>
          </a:stretch>
        </p:blipFill>
        <p:spPr>
          <a:xfrm>
            <a:off x="8110224" y="332044"/>
            <a:ext cx="4001428" cy="2469453"/>
          </a:xfrm>
          <a:prstGeom prst="rect">
            <a:avLst/>
          </a:prstGeom>
        </p:spPr>
      </p:pic>
    </p:spTree>
    <p:extLst>
      <p:ext uri="{BB962C8B-B14F-4D97-AF65-F5344CB8AC3E}">
        <p14:creationId xmlns:p14="http://schemas.microsoft.com/office/powerpoint/2010/main" val="265727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69A-AA1C-4A9C-B97E-8E133BA197AB}"/>
              </a:ext>
            </a:extLst>
          </p:cNvPr>
          <p:cNvSpPr>
            <a:spLocks noGrp="1"/>
          </p:cNvSpPr>
          <p:nvPr>
            <p:ph type="title"/>
          </p:nvPr>
        </p:nvSpPr>
        <p:spPr>
          <a:xfrm>
            <a:off x="677334" y="609600"/>
            <a:ext cx="5075396" cy="1320800"/>
          </a:xfrm>
        </p:spPr>
        <p:txBody>
          <a:bodyPr/>
          <a:lstStyle/>
          <a:p>
            <a:r>
              <a:rPr lang="en-US" dirty="0"/>
              <a:t>IBU </a:t>
            </a:r>
            <a:r>
              <a:rPr lang="en-US" dirty="0">
                <a:latin typeface="Arial" panose="020B0604020202020204" pitchFamily="34" charset="0"/>
                <a:cs typeface="Arial" panose="020B0604020202020204" pitchFamily="34" charset="0"/>
              </a:rPr>
              <a:t>Analysis</a:t>
            </a:r>
            <a:endParaRPr lang="en-US" dirty="0"/>
          </a:p>
        </p:txBody>
      </p:sp>
      <p:sp>
        <p:nvSpPr>
          <p:cNvPr id="3" name="Content Placeholder 2">
            <a:extLst>
              <a:ext uri="{FF2B5EF4-FFF2-40B4-BE49-F238E27FC236}">
                <a16:creationId xmlns:a16="http://schemas.microsoft.com/office/drawing/2014/main" id="{F93A736B-886F-4010-8A71-6CDA2D06B444}"/>
              </a:ext>
            </a:extLst>
          </p:cNvPr>
          <p:cNvSpPr>
            <a:spLocks noGrp="1"/>
          </p:cNvSpPr>
          <p:nvPr>
            <p:ph idx="1"/>
          </p:nvPr>
        </p:nvSpPr>
        <p:spPr>
          <a:xfrm>
            <a:off x="677334" y="2160589"/>
            <a:ext cx="2971388" cy="3880773"/>
          </a:xfrm>
        </p:spPr>
        <p:txBody>
          <a:bodyPr/>
          <a:lstStyle/>
          <a:p>
            <a:pPr marL="0" indent="0">
              <a:buNone/>
            </a:pPr>
            <a:r>
              <a:rPr lang="en-US" dirty="0"/>
              <a:t>The distribution for IBU is very right skewed but could also be cleaned up by CLT.</a:t>
            </a:r>
          </a:p>
        </p:txBody>
      </p:sp>
      <p:graphicFrame>
        <p:nvGraphicFramePr>
          <p:cNvPr id="4" name="Table 3">
            <a:extLst>
              <a:ext uri="{FF2B5EF4-FFF2-40B4-BE49-F238E27FC236}">
                <a16:creationId xmlns:a16="http://schemas.microsoft.com/office/drawing/2014/main" id="{A7D88474-FF05-4603-833D-36DE785E26E1}"/>
              </a:ext>
            </a:extLst>
          </p:cNvPr>
          <p:cNvGraphicFramePr>
            <a:graphicFrameLocks noGrp="1"/>
          </p:cNvGraphicFramePr>
          <p:nvPr>
            <p:extLst>
              <p:ext uri="{D42A27DB-BD31-4B8C-83A1-F6EECF244321}">
                <p14:modId xmlns:p14="http://schemas.microsoft.com/office/powerpoint/2010/main" val="3878271384"/>
              </p:ext>
            </p:extLst>
          </p:nvPr>
        </p:nvGraphicFramePr>
        <p:xfrm>
          <a:off x="3950108" y="2310326"/>
          <a:ext cx="2842528" cy="2560320"/>
        </p:xfrm>
        <a:graphic>
          <a:graphicData uri="http://schemas.openxmlformats.org/drawingml/2006/table">
            <a:tbl>
              <a:tblPr firstRow="1" bandRow="1">
                <a:tableStyleId>{5C22544A-7EE6-4342-B048-85BDC9FD1C3A}</a:tableStyleId>
              </a:tblPr>
              <a:tblGrid>
                <a:gridCol w="1421264">
                  <a:extLst>
                    <a:ext uri="{9D8B030D-6E8A-4147-A177-3AD203B41FA5}">
                      <a16:colId xmlns:a16="http://schemas.microsoft.com/office/drawing/2014/main" val="461675407"/>
                    </a:ext>
                  </a:extLst>
                </a:gridCol>
                <a:gridCol w="1421264">
                  <a:extLst>
                    <a:ext uri="{9D8B030D-6E8A-4147-A177-3AD203B41FA5}">
                      <a16:colId xmlns:a16="http://schemas.microsoft.com/office/drawing/2014/main" val="4033762415"/>
                    </a:ext>
                  </a:extLst>
                </a:gridCol>
              </a:tblGrid>
              <a:tr h="293145">
                <a:tc gridSpan="2">
                  <a:txBody>
                    <a:bodyPr/>
                    <a:lstStyle/>
                    <a:p>
                      <a:pPr algn="ctr"/>
                      <a:r>
                        <a:rPr lang="en-US" dirty="0"/>
                        <a:t>Summary Statistics</a:t>
                      </a:r>
                    </a:p>
                  </a:txBody>
                  <a:tcPr/>
                </a:tc>
                <a:tc hMerge="1">
                  <a:txBody>
                    <a:bodyPr/>
                    <a:lstStyle/>
                    <a:p>
                      <a:endParaRPr lang="en-US" dirty="0"/>
                    </a:p>
                  </a:txBody>
                  <a:tcPr/>
                </a:tc>
                <a:extLst>
                  <a:ext uri="{0D108BD9-81ED-4DB2-BD59-A6C34878D82A}">
                    <a16:rowId xmlns:a16="http://schemas.microsoft.com/office/drawing/2014/main" val="2309065376"/>
                  </a:ext>
                </a:extLst>
              </a:tr>
              <a:tr h="293145">
                <a:tc>
                  <a:txBody>
                    <a:bodyPr/>
                    <a:lstStyle/>
                    <a:p>
                      <a:r>
                        <a:rPr lang="en-US" dirty="0"/>
                        <a:t>Min</a:t>
                      </a:r>
                    </a:p>
                  </a:txBody>
                  <a:tcPr/>
                </a:tc>
                <a:tc>
                  <a:txBody>
                    <a:bodyPr/>
                    <a:lstStyle/>
                    <a:p>
                      <a:r>
                        <a:rPr lang="en-US" sz="1800" dirty="0">
                          <a:latin typeface="Arial" panose="020B0604020202020204" pitchFamily="34" charset="0"/>
                          <a:cs typeface="Arial" panose="020B0604020202020204" pitchFamily="34" charset="0"/>
                        </a:rPr>
                        <a:t>4</a:t>
                      </a:r>
                      <a:endParaRPr lang="en-US" b="1" dirty="0"/>
                    </a:p>
                  </a:txBody>
                  <a:tcPr/>
                </a:tc>
                <a:extLst>
                  <a:ext uri="{0D108BD9-81ED-4DB2-BD59-A6C34878D82A}">
                    <a16:rowId xmlns:a16="http://schemas.microsoft.com/office/drawing/2014/main" val="3552336859"/>
                  </a:ext>
                </a:extLst>
              </a:tr>
              <a:tr h="293145">
                <a:tc>
                  <a:txBody>
                    <a:bodyPr/>
                    <a:lstStyle/>
                    <a:p>
                      <a:r>
                        <a:rPr lang="en-US" dirty="0"/>
                        <a:t>1</a:t>
                      </a:r>
                      <a:r>
                        <a:rPr lang="en-US" baseline="30000" dirty="0"/>
                        <a:t>st</a:t>
                      </a:r>
                      <a:r>
                        <a:rPr lang="en-US" dirty="0"/>
                        <a:t> Quartile</a:t>
                      </a:r>
                    </a:p>
                  </a:txBody>
                  <a:tcPr/>
                </a:tc>
                <a:tc>
                  <a:txBody>
                    <a:bodyPr/>
                    <a:lstStyle/>
                    <a:p>
                      <a:r>
                        <a:rPr lang="en-US" sz="1800" dirty="0">
                          <a:latin typeface="Arial" panose="020B0604020202020204" pitchFamily="34" charset="0"/>
                          <a:cs typeface="Arial" panose="020B0604020202020204" pitchFamily="34" charset="0"/>
                        </a:rPr>
                        <a:t>20</a:t>
                      </a:r>
                      <a:endParaRPr lang="en-US" dirty="0"/>
                    </a:p>
                  </a:txBody>
                  <a:tcPr/>
                </a:tc>
                <a:extLst>
                  <a:ext uri="{0D108BD9-81ED-4DB2-BD59-A6C34878D82A}">
                    <a16:rowId xmlns:a16="http://schemas.microsoft.com/office/drawing/2014/main" val="1464203332"/>
                  </a:ext>
                </a:extLst>
              </a:tr>
              <a:tr h="293145">
                <a:tc>
                  <a:txBody>
                    <a:bodyPr/>
                    <a:lstStyle/>
                    <a:p>
                      <a:r>
                        <a:rPr lang="en-US" dirty="0"/>
                        <a:t>Median</a:t>
                      </a:r>
                    </a:p>
                  </a:txBody>
                  <a:tcPr/>
                </a:tc>
                <a:tc>
                  <a:txBody>
                    <a:bodyPr/>
                    <a:lstStyle/>
                    <a:p>
                      <a:r>
                        <a:rPr lang="en-US" sz="1800" dirty="0">
                          <a:latin typeface="Arial" panose="020B0604020202020204" pitchFamily="34" charset="0"/>
                          <a:cs typeface="Arial" panose="020B0604020202020204" pitchFamily="34" charset="0"/>
                        </a:rPr>
                        <a:t>38</a:t>
                      </a:r>
                      <a:endParaRPr lang="en-US" dirty="0"/>
                    </a:p>
                  </a:txBody>
                  <a:tcPr/>
                </a:tc>
                <a:extLst>
                  <a:ext uri="{0D108BD9-81ED-4DB2-BD59-A6C34878D82A}">
                    <a16:rowId xmlns:a16="http://schemas.microsoft.com/office/drawing/2014/main" val="675258789"/>
                  </a:ext>
                </a:extLst>
              </a:tr>
              <a:tr h="293145">
                <a:tc>
                  <a:txBody>
                    <a:bodyPr/>
                    <a:lstStyle/>
                    <a:p>
                      <a:r>
                        <a:rPr lang="en-US" dirty="0"/>
                        <a:t>Mean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47</a:t>
                      </a:r>
                      <a:endParaRPr lang="en-US" dirty="0"/>
                    </a:p>
                  </a:txBody>
                  <a:tcPr/>
                </a:tc>
                <a:extLst>
                  <a:ext uri="{0D108BD9-81ED-4DB2-BD59-A6C34878D82A}">
                    <a16:rowId xmlns:a16="http://schemas.microsoft.com/office/drawing/2014/main" val="4206532118"/>
                  </a:ext>
                </a:extLst>
              </a:tr>
              <a:tr h="293145">
                <a:tc>
                  <a:txBody>
                    <a:bodyPr/>
                    <a:lstStyle/>
                    <a:p>
                      <a:r>
                        <a:rPr lang="en-US" dirty="0"/>
                        <a:t>3</a:t>
                      </a:r>
                      <a:r>
                        <a:rPr lang="en-US" baseline="30000" dirty="0"/>
                        <a:t>rd</a:t>
                      </a:r>
                      <a:r>
                        <a:rPr lang="en-US" dirty="0"/>
                        <a:t> Quartile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66</a:t>
                      </a:r>
                      <a:endParaRPr lang="en-US" dirty="0"/>
                    </a:p>
                  </a:txBody>
                  <a:tcPr/>
                </a:tc>
                <a:extLst>
                  <a:ext uri="{0D108BD9-81ED-4DB2-BD59-A6C34878D82A}">
                    <a16:rowId xmlns:a16="http://schemas.microsoft.com/office/drawing/2014/main" val="1762085853"/>
                  </a:ext>
                </a:extLst>
              </a:tr>
              <a:tr h="293145">
                <a:tc>
                  <a:txBody>
                    <a:bodyPr/>
                    <a:lstStyle/>
                    <a:p>
                      <a:r>
                        <a:rPr lang="en-US" dirty="0"/>
                        <a:t>Max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138</a:t>
                      </a:r>
                      <a:endParaRPr lang="en-US" dirty="0"/>
                    </a:p>
                  </a:txBody>
                  <a:tcPr/>
                </a:tc>
                <a:extLst>
                  <a:ext uri="{0D108BD9-81ED-4DB2-BD59-A6C34878D82A}">
                    <a16:rowId xmlns:a16="http://schemas.microsoft.com/office/drawing/2014/main" val="56146931"/>
                  </a:ext>
                </a:extLst>
              </a:tr>
            </a:tbl>
          </a:graphicData>
        </a:graphic>
      </p:graphicFrame>
      <p:pic>
        <p:nvPicPr>
          <p:cNvPr id="7" name="Picture 6">
            <a:extLst>
              <a:ext uri="{FF2B5EF4-FFF2-40B4-BE49-F238E27FC236}">
                <a16:creationId xmlns:a16="http://schemas.microsoft.com/office/drawing/2014/main" id="{59B81C43-9BDB-41ED-913A-CCA5B28956F6}"/>
              </a:ext>
            </a:extLst>
          </p:cNvPr>
          <p:cNvPicPr>
            <a:picLocks noChangeAspect="1"/>
          </p:cNvPicPr>
          <p:nvPr/>
        </p:nvPicPr>
        <p:blipFill>
          <a:blip r:embed="rId2"/>
          <a:stretch>
            <a:fillRect/>
          </a:stretch>
        </p:blipFill>
        <p:spPr>
          <a:xfrm>
            <a:off x="7269786" y="1026851"/>
            <a:ext cx="4148667" cy="2560320"/>
          </a:xfrm>
          <a:prstGeom prst="rect">
            <a:avLst/>
          </a:prstGeom>
        </p:spPr>
      </p:pic>
      <p:pic>
        <p:nvPicPr>
          <p:cNvPr id="10" name="Picture 9">
            <a:extLst>
              <a:ext uri="{FF2B5EF4-FFF2-40B4-BE49-F238E27FC236}">
                <a16:creationId xmlns:a16="http://schemas.microsoft.com/office/drawing/2014/main" id="{3945883C-5700-4968-A4AE-F46379B8A2EB}"/>
              </a:ext>
            </a:extLst>
          </p:cNvPr>
          <p:cNvPicPr>
            <a:picLocks noChangeAspect="1"/>
          </p:cNvPicPr>
          <p:nvPr/>
        </p:nvPicPr>
        <p:blipFill>
          <a:blip r:embed="rId3"/>
          <a:stretch>
            <a:fillRect/>
          </a:stretch>
        </p:blipFill>
        <p:spPr>
          <a:xfrm>
            <a:off x="7445551" y="3861306"/>
            <a:ext cx="4000439" cy="2468842"/>
          </a:xfrm>
          <a:prstGeom prst="rect">
            <a:avLst/>
          </a:prstGeom>
        </p:spPr>
      </p:pic>
    </p:spTree>
    <p:extLst>
      <p:ext uri="{BB962C8B-B14F-4D97-AF65-F5344CB8AC3E}">
        <p14:creationId xmlns:p14="http://schemas.microsoft.com/office/powerpoint/2010/main" val="410867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4ABE-5343-4348-8236-6BC0C27406A1}"/>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Question of Interest:  A relationship exists between Alcohol by Volume and International Bitterness Units.</a:t>
            </a:r>
          </a:p>
        </p:txBody>
      </p:sp>
      <p:sp>
        <p:nvSpPr>
          <p:cNvPr id="3" name="Content Placeholder 2">
            <a:extLst>
              <a:ext uri="{FF2B5EF4-FFF2-40B4-BE49-F238E27FC236}">
                <a16:creationId xmlns:a16="http://schemas.microsoft.com/office/drawing/2014/main" id="{20F2F60B-6F4B-4E43-8E80-7EE872BE35CF}"/>
              </a:ext>
            </a:extLst>
          </p:cNvPr>
          <p:cNvSpPr>
            <a:spLocks noGrp="1"/>
          </p:cNvSpPr>
          <p:nvPr>
            <p:ph idx="1"/>
          </p:nvPr>
        </p:nvSpPr>
        <p:spPr>
          <a:xfrm>
            <a:off x="677334" y="2160589"/>
            <a:ext cx="3491895" cy="3379077"/>
          </a:xfrm>
        </p:spPr>
        <p:txBody>
          <a:bodyPr>
            <a:normAutofit/>
          </a:bodyPr>
          <a:lstStyle/>
          <a:p>
            <a:pPr marL="0" indent="0">
              <a:buNone/>
            </a:pPr>
            <a:r>
              <a:rPr lang="en-US" dirty="0">
                <a:latin typeface="Arial" panose="020B0604020202020204" pitchFamily="34" charset="0"/>
                <a:cs typeface="Arial" panose="020B0604020202020204" pitchFamily="34" charset="0"/>
              </a:rPr>
              <a:t>A scatter plot of Alcohol by Volume and International Bitterness Unit does not appear to have a relationship.  </a:t>
            </a:r>
          </a:p>
          <a:p>
            <a:pPr marL="0" indent="0">
              <a:buNone/>
            </a:pPr>
            <a:r>
              <a:rPr lang="en-US" dirty="0">
                <a:latin typeface="Arial" panose="020B0604020202020204" pitchFamily="34" charset="0"/>
                <a:cs typeface="Arial" panose="020B0604020202020204" pitchFamily="34" charset="0"/>
              </a:rPr>
              <a:t>The scatter plots of ABV and IBU do not show much of a pattern.</a:t>
            </a:r>
          </a:p>
          <a:p>
            <a:pPr marL="0" indent="0">
              <a:buNone/>
            </a:pPr>
            <a:r>
              <a:rPr lang="en-US" dirty="0">
                <a:latin typeface="Arial" panose="020B0604020202020204" pitchFamily="34" charset="0"/>
                <a:cs typeface="Arial" panose="020B0604020202020204" pitchFamily="34" charset="0"/>
              </a:rPr>
              <a:t>A linear regression was used to test if there was a relationship between ABV and IBU. </a:t>
            </a:r>
          </a:p>
        </p:txBody>
      </p:sp>
      <p:pic>
        <p:nvPicPr>
          <p:cNvPr id="4" name="Picture 3">
            <a:extLst>
              <a:ext uri="{FF2B5EF4-FFF2-40B4-BE49-F238E27FC236}">
                <a16:creationId xmlns:a16="http://schemas.microsoft.com/office/drawing/2014/main" id="{DF0AE0DA-992B-4C8E-86CB-ACE29FC114AD}"/>
              </a:ext>
            </a:extLst>
          </p:cNvPr>
          <p:cNvPicPr>
            <a:picLocks noChangeAspect="1"/>
          </p:cNvPicPr>
          <p:nvPr/>
        </p:nvPicPr>
        <p:blipFill>
          <a:blip r:embed="rId2"/>
          <a:stretch>
            <a:fillRect/>
          </a:stretch>
        </p:blipFill>
        <p:spPr>
          <a:xfrm>
            <a:off x="4528458" y="2160589"/>
            <a:ext cx="5741536" cy="3542649"/>
          </a:xfrm>
          <a:prstGeom prst="rect">
            <a:avLst/>
          </a:prstGeom>
        </p:spPr>
      </p:pic>
    </p:spTree>
    <p:extLst>
      <p:ext uri="{BB962C8B-B14F-4D97-AF65-F5344CB8AC3E}">
        <p14:creationId xmlns:p14="http://schemas.microsoft.com/office/powerpoint/2010/main" val="35042729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517</Words>
  <Application>Microsoft Office PowerPoint</Application>
  <PresentationFormat>Widescreen</PresentationFormat>
  <Paragraphs>169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Case Study 1 US Craft Beer</vt:lpstr>
      <vt:lpstr>Breweries by State</vt:lpstr>
      <vt:lpstr>Data Imputation</vt:lpstr>
      <vt:lpstr>Median Alcohol by Volume</vt:lpstr>
      <vt:lpstr>Median IBU by State</vt:lpstr>
      <vt:lpstr>The most extreme Alcohol by Volume and International Bitterness Unit State</vt:lpstr>
      <vt:lpstr>Alcohol by Volume Analysis</vt:lpstr>
      <vt:lpstr>IBU Analysis</vt:lpstr>
      <vt:lpstr>Question of Interest:  A relationship exists between Alcohol by Volume and International Bitterness Units.</vt:lpstr>
      <vt:lpstr>Linear Regression to test for Relationship</vt:lpstr>
      <vt:lpstr>Other Questions of Interest</vt:lpstr>
      <vt:lpstr>Thank You for your Time!</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ETA</dc:title>
  <dc:creator>Malcolm Carlson</dc:creator>
  <cp:lastModifiedBy>Malcolm Carlson</cp:lastModifiedBy>
  <cp:revision>27</cp:revision>
  <dcterms:created xsi:type="dcterms:W3CDTF">2019-10-16T22:21:06Z</dcterms:created>
  <dcterms:modified xsi:type="dcterms:W3CDTF">2019-10-18T00:07:24Z</dcterms:modified>
</cp:coreProperties>
</file>