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8" r:id="rId5"/>
    <p:sldId id="260" r:id="rId6"/>
    <p:sldId id="261" r:id="rId7"/>
    <p:sldId id="274" r:id="rId8"/>
    <p:sldId id="262" r:id="rId9"/>
    <p:sldId id="271" r:id="rId10"/>
    <p:sldId id="272" r:id="rId11"/>
    <p:sldId id="275" r:id="rId12"/>
    <p:sldId id="276" r:id="rId13"/>
    <p:sldId id="277" r:id="rId14"/>
    <p:sldId id="273" r:id="rId15"/>
    <p:sldId id="265" r:id="rId16"/>
    <p:sldId id="270" r:id="rId17"/>
    <p:sldId id="266" r:id="rId18"/>
    <p:sldId id="264" r:id="rId19"/>
    <p:sldId id="263" r:id="rId20"/>
    <p:sldId id="269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Carlson" initials="MC" lastIdx="1" clrIdx="0">
    <p:extLst>
      <p:ext uri="{19B8F6BF-5375-455C-9EA6-DF929625EA0E}">
        <p15:presenceInfo xmlns:p15="http://schemas.microsoft.com/office/powerpoint/2012/main" userId="7a3f77fc416ee7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10619-A5AD-4FBE-8267-47BE2B1199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DEE2-34CF-4AC0-92C7-876E2D6A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0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C971-F373-4CEB-8DC5-8A399E0A4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Craft Beer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C0170-1F1B-4738-BC2B-86DA93A6B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DDS 6306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Jason Burk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Malcolm Carlson</a:t>
            </a:r>
          </a:p>
        </p:txBody>
      </p:sp>
    </p:spTree>
    <p:extLst>
      <p:ext uri="{BB962C8B-B14F-4D97-AF65-F5344CB8AC3E}">
        <p14:creationId xmlns:p14="http://schemas.microsoft.com/office/powerpoint/2010/main" val="170354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4C4D-1802-413A-ABAD-782AE74C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KNN results between IPAs and other ALEs, classifying ABV and IBU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3C2356-8EB1-459E-AF81-737CDEDD4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992867"/>
              </p:ext>
            </p:extLst>
          </p:nvPr>
        </p:nvGraphicFramePr>
        <p:xfrm>
          <a:off x="1334196" y="5737248"/>
          <a:ext cx="72829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78">
                  <a:extLst>
                    <a:ext uri="{9D8B030D-6E8A-4147-A177-3AD203B41FA5}">
                      <a16:colId xmlns:a16="http://schemas.microsoft.com/office/drawing/2014/main" val="3174116389"/>
                    </a:ext>
                  </a:extLst>
                </a:gridCol>
                <a:gridCol w="2264331">
                  <a:extLst>
                    <a:ext uri="{9D8B030D-6E8A-4147-A177-3AD203B41FA5}">
                      <a16:colId xmlns:a16="http://schemas.microsoft.com/office/drawing/2014/main" val="2572968694"/>
                    </a:ext>
                  </a:extLst>
                </a:gridCol>
                <a:gridCol w="1809104">
                  <a:extLst>
                    <a:ext uri="{9D8B030D-6E8A-4147-A177-3AD203B41FA5}">
                      <a16:colId xmlns:a16="http://schemas.microsoft.com/office/drawing/2014/main" val="3619162727"/>
                    </a:ext>
                  </a:extLst>
                </a:gridCol>
                <a:gridCol w="1855631">
                  <a:extLst>
                    <a:ext uri="{9D8B030D-6E8A-4147-A177-3AD203B41FA5}">
                      <a16:colId xmlns:a16="http://schemas.microsoft.com/office/drawing/2014/main" val="2428075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Best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3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5454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0494600-E250-47B3-98E8-1046C6CAF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96" y="1928290"/>
            <a:ext cx="7282944" cy="38089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076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58DD-223E-42B2-AC6E-8A7A97B2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North Eastern Region – Top Ten Beer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14703-6ECE-48B9-8C45-87F9E8BC0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150" y="2108818"/>
            <a:ext cx="2092377" cy="2932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657AA3-5204-43D5-84C5-2D85BBAE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39" y="2108818"/>
            <a:ext cx="4779763" cy="29524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B4D8DC-9206-4B90-B9F7-636D210871B7}"/>
              </a:ext>
            </a:extLst>
          </p:cNvPr>
          <p:cNvSpPr txBox="1"/>
          <p:nvPr/>
        </p:nvSpPr>
        <p:spPr>
          <a:xfrm>
            <a:off x="1792150" y="5423770"/>
            <a:ext cx="209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Budweizer</a:t>
            </a:r>
            <a:r>
              <a:rPr lang="en-US" sz="1600" dirty="0"/>
              <a:t> and Bud Light or Lagers</a:t>
            </a:r>
          </a:p>
        </p:txBody>
      </p:sp>
    </p:spTree>
    <p:extLst>
      <p:ext uri="{BB962C8B-B14F-4D97-AF65-F5344CB8AC3E}">
        <p14:creationId xmlns:p14="http://schemas.microsoft.com/office/powerpoint/2010/main" val="264373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3DE7-CA85-4037-9A22-B2BA58B7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Midwest Region: Top 10 Beer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277BD-9A59-4CFE-8F47-AAFFC542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77" y="1989110"/>
            <a:ext cx="5140524" cy="3175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132B9E-7ED1-49DD-80D4-98B9263EB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53" y="2178916"/>
            <a:ext cx="2130521" cy="298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0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DA8E-1111-461D-9BDC-ABEE8E22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Region:  Top Ten Beer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E0069-AD9E-48EF-9784-7CC69F29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50" y="2321622"/>
            <a:ext cx="4931187" cy="304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79D20-055D-481D-AA2E-CBDD98EC7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710" y="2226337"/>
            <a:ext cx="2239906" cy="32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4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C849-78FF-4EAD-9778-F385D6B8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Western Region – Top 10 Beer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B3065-FA90-4FAA-8457-281FBC1A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82" y="1930400"/>
            <a:ext cx="5550620" cy="3428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C9CC9-1E4E-479D-9D9E-300FD90FB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26" y="2054349"/>
            <a:ext cx="2072193" cy="290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87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8142-A23F-4F98-A5BB-43188436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09CA-ACFC-4500-92FC-07CAF057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AD72-9D39-4447-9D33-E6C0849A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CB13F-AB08-4B5E-B535-EDEE9F95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85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F948-B4C6-422F-9E04-43BB3ED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Questions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E95F-C200-4854-9E29-A041DAEA7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most popular beer style per geographic region?</a:t>
            </a:r>
          </a:p>
          <a:p>
            <a:r>
              <a:rPr lang="en-US" dirty="0"/>
              <a:t>Is there a relationship between style of beer an regional population?</a:t>
            </a:r>
          </a:p>
          <a:p>
            <a:r>
              <a:rPr lang="en-US" dirty="0"/>
              <a:t>Is there an opportunity for investing in high IBU beer supplier in </a:t>
            </a:r>
            <a:r>
              <a:rPr lang="en-US"/>
              <a:t>the West?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7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0B17-B4A1-4352-9413-B62CFC77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to test for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800BD-CF6E-4613-AEF7-EB2A0B99D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983" y="1930400"/>
            <a:ext cx="6272336" cy="3796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5174C-868B-4D84-ADCE-AE2FA0BB292A}"/>
              </a:ext>
            </a:extLst>
          </p:cNvPr>
          <p:cNvSpPr txBox="1"/>
          <p:nvPr/>
        </p:nvSpPr>
        <p:spPr>
          <a:xfrm>
            <a:off x="677334" y="2092417"/>
            <a:ext cx="4855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form Linear Regression Test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Reject the Null hypothesis that there is a relationship between Alcohol by Volume and International Bitterness Units with a P-value significantly less than an alpha of .05.</a:t>
            </a:r>
          </a:p>
        </p:txBody>
      </p:sp>
    </p:spTree>
    <p:extLst>
      <p:ext uri="{BB962C8B-B14F-4D97-AF65-F5344CB8AC3E}">
        <p14:creationId xmlns:p14="http://schemas.microsoft.com/office/powerpoint/2010/main" val="405930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4ABE-5343-4348-8236-6BC0C274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 of Interest:  A relationship exists between Alcohol by Volume and International Bitterness Units.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F60B-6F4B-4E43-8E80-7EE872BE3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91895" cy="337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scatter plot of Alcohol by Volume and International Bitterness Unit does not appear to have a relationship.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scatter plots of ABV and IBU do not show much of a pattern.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linear regression was used to test if there was a relationship between ABV and IBU.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AE0DA-992B-4C8E-86CB-ACE29FC1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58" y="2160589"/>
            <a:ext cx="5741536" cy="354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7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87BC-A2E2-4088-8504-8A337557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Breweries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59739-6B34-4A0B-8F98-22315E70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85" y="1532528"/>
            <a:ext cx="6310210" cy="3891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6500B1-6500-4489-8040-D19453907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66" y="1930400"/>
            <a:ext cx="3546150" cy="309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67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B69A-AA1C-4A9C-B97E-8E133BA1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075396" cy="1320800"/>
          </a:xfrm>
        </p:spPr>
        <p:txBody>
          <a:bodyPr/>
          <a:lstStyle/>
          <a:p>
            <a:r>
              <a:rPr lang="en-US" dirty="0"/>
              <a:t>IBU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D88474-FF05-4603-833D-36DE785E2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5796"/>
              </p:ext>
            </p:extLst>
          </p:nvPr>
        </p:nvGraphicFramePr>
        <p:xfrm>
          <a:off x="597435" y="2307011"/>
          <a:ext cx="28425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64">
                  <a:extLst>
                    <a:ext uri="{9D8B030D-6E8A-4147-A177-3AD203B41FA5}">
                      <a16:colId xmlns:a16="http://schemas.microsoft.com/office/drawing/2014/main" val="461675407"/>
                    </a:ext>
                  </a:extLst>
                </a:gridCol>
                <a:gridCol w="1421264">
                  <a:extLst>
                    <a:ext uri="{9D8B030D-6E8A-4147-A177-3AD203B41FA5}">
                      <a16:colId xmlns:a16="http://schemas.microsoft.com/office/drawing/2014/main" val="4033762415"/>
                    </a:ext>
                  </a:extLst>
                </a:gridCol>
              </a:tblGrid>
              <a:tr h="29314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Summary 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65376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36859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03332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58789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32118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85853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693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061A442-0C36-416F-BF24-523EC491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97" y="1992718"/>
            <a:ext cx="5141662" cy="317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76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9432-A29A-4F12-8BE8-C8FBC306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16BF-1EE1-4D1D-B109-7232B6B6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 plot for summary data</a:t>
            </a:r>
          </a:p>
        </p:txBody>
      </p:sp>
    </p:spTree>
    <p:extLst>
      <p:ext uri="{BB962C8B-B14F-4D97-AF65-F5344CB8AC3E}">
        <p14:creationId xmlns:p14="http://schemas.microsoft.com/office/powerpoint/2010/main" val="74662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87EF-8451-427E-9F91-B48BB836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381F-E3D9-40D7-B346-FA786CEF7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function called “MICE” or </a:t>
            </a:r>
            <a:r>
              <a:rPr lang="en-US" b="1" dirty="0"/>
              <a:t>Multivariate Imputation by Chained Equations</a:t>
            </a:r>
            <a:r>
              <a:rPr lang="en-US" dirty="0"/>
              <a:t> we were able to infer values for Alcohol by Volume (ABV-62 NA) and  International Bitterness Units (IBU-1005) where missing.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The MICE algorithm imputes an incomplete column (the target column) by generating 'plausible' synthetic values given other columns in the data.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9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E608-A1DE-45A7-9C83-DAF08AB9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Median Alcohol by Volume (ABV)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F92D8-8DED-4FB3-A8EF-D94409BB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58" y="2407349"/>
            <a:ext cx="6311111" cy="3898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7AE9C0-4040-415A-BFFA-A601253CB11B}"/>
              </a:ext>
            </a:extLst>
          </p:cNvPr>
          <p:cNvSpPr txBox="1"/>
          <p:nvPr/>
        </p:nvSpPr>
        <p:spPr>
          <a:xfrm>
            <a:off x="1665962" y="5940623"/>
            <a:ext cx="146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Bud ABV:5%</a:t>
            </a:r>
          </a:p>
        </p:txBody>
      </p:sp>
    </p:spTree>
    <p:extLst>
      <p:ext uri="{BB962C8B-B14F-4D97-AF65-F5344CB8AC3E}">
        <p14:creationId xmlns:p14="http://schemas.microsoft.com/office/powerpoint/2010/main" val="398047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5634-8235-4049-8DF4-D9247E4A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Median International Bitterness Units (IBU)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BC9A4-EB62-47D8-B952-675FE3FC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38" y="2571286"/>
            <a:ext cx="5977002" cy="3686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022B7F-293C-4F79-890F-D16EB4D3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638" y="6001490"/>
            <a:ext cx="1658256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3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F98C-AE5E-4C8A-A63C-6F967E65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extreme Alcohol by Volume and International Bitterness Unit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5A708-3137-424D-AC8C-D39F65C2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698" y="2513338"/>
            <a:ext cx="3767626" cy="23237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27A0E3-2199-4659-A1A3-7CA1FE885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94" y="2513338"/>
            <a:ext cx="3761828" cy="232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2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D8BA-14D0-4F95-89EB-CA134159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 of Alcohol by Volumes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4F54C-3F58-422A-A3CD-4D1F16502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95" y="1930400"/>
            <a:ext cx="7123809" cy="4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9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0393-82D3-4587-AC24-AA484481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ABV Summary Statistics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4FA96A-0765-4025-AFB4-53E860226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21806"/>
              </p:ext>
            </p:extLst>
          </p:nvPr>
        </p:nvGraphicFramePr>
        <p:xfrm>
          <a:off x="602331" y="2309707"/>
          <a:ext cx="28425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64">
                  <a:extLst>
                    <a:ext uri="{9D8B030D-6E8A-4147-A177-3AD203B41FA5}">
                      <a16:colId xmlns:a16="http://schemas.microsoft.com/office/drawing/2014/main" val="461675407"/>
                    </a:ext>
                  </a:extLst>
                </a:gridCol>
                <a:gridCol w="1421264">
                  <a:extLst>
                    <a:ext uri="{9D8B030D-6E8A-4147-A177-3AD203B41FA5}">
                      <a16:colId xmlns:a16="http://schemas.microsoft.com/office/drawing/2014/main" val="4033762415"/>
                    </a:ext>
                  </a:extLst>
                </a:gridCol>
              </a:tblGrid>
              <a:tr h="29314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Summary 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65376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36859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03332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58789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32118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85853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693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45FAB86-6A34-4609-8646-09AEEC84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99" y="1938867"/>
            <a:ext cx="5472728" cy="33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7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211F-D10D-461A-9C13-62348DA0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by Volume and </a:t>
            </a:r>
            <a:br>
              <a:rPr lang="en-US" dirty="0"/>
            </a:br>
            <a:r>
              <a:rPr lang="en-US" dirty="0"/>
              <a:t>International Bitterness Units by Style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6F93D3-8DBE-411A-BFEE-DAE8908DD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75" y="2450661"/>
            <a:ext cx="6567185" cy="3797739"/>
          </a:xfrm>
        </p:spPr>
      </p:pic>
    </p:spTree>
    <p:extLst>
      <p:ext uri="{BB962C8B-B14F-4D97-AF65-F5344CB8AC3E}">
        <p14:creationId xmlns:p14="http://schemas.microsoft.com/office/powerpoint/2010/main" val="15988840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383</Words>
  <Application>Microsoft Office PowerPoint</Application>
  <PresentationFormat>Widescreen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Craft Beer Study</vt:lpstr>
      <vt:lpstr>Breweries by State</vt:lpstr>
      <vt:lpstr>Data Imputation</vt:lpstr>
      <vt:lpstr>Median Alcohol by Volume (ABV) by State</vt:lpstr>
      <vt:lpstr>Median International Bitterness Units (IBU) by State</vt:lpstr>
      <vt:lpstr>The most extreme Alcohol by Volume and International Bitterness Unit State</vt:lpstr>
      <vt:lpstr>Histogram of Alcohol by Volumes</vt:lpstr>
      <vt:lpstr>ABV Summary Statistics</vt:lpstr>
      <vt:lpstr>Alcohol by Volume and  International Bitterness Units by Style</vt:lpstr>
      <vt:lpstr>KNN results between IPAs and other ALEs, classifying ABV and IBU</vt:lpstr>
      <vt:lpstr>North Eastern Region – Top Ten Beer Styles</vt:lpstr>
      <vt:lpstr>Midwest Region: Top 10 Beer Styles</vt:lpstr>
      <vt:lpstr>South Region:  Top Ten Beer Styles</vt:lpstr>
      <vt:lpstr>Western Region – Top 10 Beer Styles</vt:lpstr>
      <vt:lpstr>Thank You for your Time!</vt:lpstr>
      <vt:lpstr>Backup</vt:lpstr>
      <vt:lpstr>Other Questions of Interest</vt:lpstr>
      <vt:lpstr>Linear Regression to test for Relationship</vt:lpstr>
      <vt:lpstr>Question of Interest:  A relationship exists between Alcohol by Volume and International Bitterness Units.</vt:lpstr>
      <vt:lpstr>IBU Analysis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Data ETA</dc:title>
  <dc:creator>Malcolm Carlson</dc:creator>
  <cp:lastModifiedBy>Malcolm Carlson</cp:lastModifiedBy>
  <cp:revision>55</cp:revision>
  <dcterms:created xsi:type="dcterms:W3CDTF">2019-10-16T22:21:06Z</dcterms:created>
  <dcterms:modified xsi:type="dcterms:W3CDTF">2019-10-26T03:18:08Z</dcterms:modified>
</cp:coreProperties>
</file>