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9" r:id="rId4"/>
    <p:sldId id="268" r:id="rId5"/>
    <p:sldId id="260" r:id="rId6"/>
    <p:sldId id="261" r:id="rId7"/>
    <p:sldId id="274" r:id="rId8"/>
    <p:sldId id="262" r:id="rId9"/>
    <p:sldId id="271" r:id="rId10"/>
    <p:sldId id="278" r:id="rId11"/>
    <p:sldId id="272" r:id="rId12"/>
    <p:sldId id="275" r:id="rId13"/>
    <p:sldId id="276" r:id="rId14"/>
    <p:sldId id="277" r:id="rId15"/>
    <p:sldId id="273" r:id="rId16"/>
    <p:sldId id="265" r:id="rId17"/>
    <p:sldId id="270" r:id="rId18"/>
    <p:sldId id="266" r:id="rId19"/>
    <p:sldId id="264" r:id="rId20"/>
    <p:sldId id="263" r:id="rId21"/>
    <p:sldId id="269"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colm Carlson" initials="MC" lastIdx="1" clrIdx="0">
    <p:extLst>
      <p:ext uri="{19B8F6BF-5375-455C-9EA6-DF929625EA0E}">
        <p15:presenceInfo xmlns:p15="http://schemas.microsoft.com/office/powerpoint/2012/main" userId="7a3f77fc416ee7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3" autoAdjust="0"/>
    <p:restoredTop sz="83501" autoAdjust="0"/>
  </p:normalViewPr>
  <p:slideViewPr>
    <p:cSldViewPr snapToGrid="0">
      <p:cViewPr>
        <p:scale>
          <a:sx n="75" d="100"/>
          <a:sy n="75" d="100"/>
        </p:scale>
        <p:origin x="22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10619-A5AD-4FBE-8267-47BE2B1199F7}" type="datetimeFigureOut">
              <a:rPr lang="en-US" smtClean="0"/>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DEE2-34CF-4AC0-92C7-876E2D6A0326}" type="slidenum">
              <a:rPr lang="en-US" smtClean="0"/>
              <a:t>‹#›</a:t>
            </a:fld>
            <a:endParaRPr lang="en-US"/>
          </a:p>
        </p:txBody>
      </p:sp>
    </p:spTree>
    <p:extLst>
      <p:ext uri="{BB962C8B-B14F-4D97-AF65-F5344CB8AC3E}">
        <p14:creationId xmlns:p14="http://schemas.microsoft.com/office/powerpoint/2010/main" val="209890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p>
          <a:p>
            <a:r>
              <a:rPr lang="en-US" dirty="0"/>
              <a:t>I’m Malcolm Carlson and I will be presenting a case study that Jason Burk and I worked on about Craft Beer in the United States.</a:t>
            </a:r>
          </a:p>
        </p:txBody>
      </p:sp>
      <p:sp>
        <p:nvSpPr>
          <p:cNvPr id="4" name="Slide Number Placeholder 3"/>
          <p:cNvSpPr>
            <a:spLocks noGrp="1"/>
          </p:cNvSpPr>
          <p:nvPr>
            <p:ph type="sldNum" sz="quarter" idx="5"/>
          </p:nvPr>
        </p:nvSpPr>
        <p:spPr/>
        <p:txBody>
          <a:bodyPr/>
          <a:lstStyle/>
          <a:p>
            <a:fld id="{F5C4DEE2-34CF-4AC0-92C7-876E2D6A0326}" type="slidenum">
              <a:rPr lang="en-US" smtClean="0"/>
              <a:t>1</a:t>
            </a:fld>
            <a:endParaRPr lang="en-US"/>
          </a:p>
        </p:txBody>
      </p:sp>
    </p:spTree>
    <p:extLst>
      <p:ext uri="{BB962C8B-B14F-4D97-AF65-F5344CB8AC3E}">
        <p14:creationId xmlns:p14="http://schemas.microsoft.com/office/powerpoint/2010/main" val="3008007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has the top 10 most popular beer styles by region.  We are looking at the North Eastern states here.  We have a map of the North East regions by both ABV and IBU.</a:t>
            </a:r>
          </a:p>
        </p:txBody>
      </p:sp>
      <p:sp>
        <p:nvSpPr>
          <p:cNvPr id="4" name="Slide Number Placeholder 3"/>
          <p:cNvSpPr>
            <a:spLocks noGrp="1"/>
          </p:cNvSpPr>
          <p:nvPr>
            <p:ph type="sldNum" sz="quarter" idx="5"/>
          </p:nvPr>
        </p:nvSpPr>
        <p:spPr/>
        <p:txBody>
          <a:bodyPr/>
          <a:lstStyle/>
          <a:p>
            <a:fld id="{F5C4DEE2-34CF-4AC0-92C7-876E2D6A0326}" type="slidenum">
              <a:rPr lang="en-US" smtClean="0"/>
              <a:t>12</a:t>
            </a:fld>
            <a:endParaRPr lang="en-US"/>
          </a:p>
        </p:txBody>
      </p:sp>
    </p:spTree>
    <p:extLst>
      <p:ext uri="{BB962C8B-B14F-4D97-AF65-F5344CB8AC3E}">
        <p14:creationId xmlns:p14="http://schemas.microsoft.com/office/powerpoint/2010/main" val="3451594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Midwest part of the country, the same trend holds true in that craft beer drinkers prefer IPAs and most other Ales.</a:t>
            </a:r>
          </a:p>
        </p:txBody>
      </p:sp>
      <p:sp>
        <p:nvSpPr>
          <p:cNvPr id="4" name="Slide Number Placeholder 3"/>
          <p:cNvSpPr>
            <a:spLocks noGrp="1"/>
          </p:cNvSpPr>
          <p:nvPr>
            <p:ph type="sldNum" sz="quarter" idx="5"/>
          </p:nvPr>
        </p:nvSpPr>
        <p:spPr/>
        <p:txBody>
          <a:bodyPr/>
          <a:lstStyle/>
          <a:p>
            <a:fld id="{F5C4DEE2-34CF-4AC0-92C7-876E2D6A0326}" type="slidenum">
              <a:rPr lang="en-US" smtClean="0"/>
              <a:t>13</a:t>
            </a:fld>
            <a:endParaRPr lang="en-US"/>
          </a:p>
        </p:txBody>
      </p:sp>
    </p:spTree>
    <p:extLst>
      <p:ext uri="{BB962C8B-B14F-4D97-AF65-F5344CB8AC3E}">
        <p14:creationId xmlns:p14="http://schemas.microsoft.com/office/powerpoint/2010/main" val="173371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in the South, we also prefer IPAs and Ales but do not have as many choices as the Midwest and the Western states. </a:t>
            </a:r>
          </a:p>
        </p:txBody>
      </p:sp>
      <p:sp>
        <p:nvSpPr>
          <p:cNvPr id="4" name="Slide Number Placeholder 3"/>
          <p:cNvSpPr>
            <a:spLocks noGrp="1"/>
          </p:cNvSpPr>
          <p:nvPr>
            <p:ph type="sldNum" sz="quarter" idx="5"/>
          </p:nvPr>
        </p:nvSpPr>
        <p:spPr/>
        <p:txBody>
          <a:bodyPr/>
          <a:lstStyle/>
          <a:p>
            <a:fld id="{F5C4DEE2-34CF-4AC0-92C7-876E2D6A0326}" type="slidenum">
              <a:rPr lang="en-US" smtClean="0"/>
              <a:t>14</a:t>
            </a:fld>
            <a:endParaRPr lang="en-US"/>
          </a:p>
        </p:txBody>
      </p:sp>
    </p:spTree>
    <p:extLst>
      <p:ext uri="{BB962C8B-B14F-4D97-AF65-F5344CB8AC3E}">
        <p14:creationId xmlns:p14="http://schemas.microsoft.com/office/powerpoint/2010/main" val="929405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Wester part of the country really loves IPA’s and Ales in general and they have the most option when it comes to those beers.  California and Colorado, both very popular craft brew hubs, account for a large part of these result.</a:t>
            </a:r>
          </a:p>
        </p:txBody>
      </p:sp>
      <p:sp>
        <p:nvSpPr>
          <p:cNvPr id="4" name="Slide Number Placeholder 3"/>
          <p:cNvSpPr>
            <a:spLocks noGrp="1"/>
          </p:cNvSpPr>
          <p:nvPr>
            <p:ph type="sldNum" sz="quarter" idx="5"/>
          </p:nvPr>
        </p:nvSpPr>
        <p:spPr/>
        <p:txBody>
          <a:bodyPr/>
          <a:lstStyle/>
          <a:p>
            <a:fld id="{F5C4DEE2-34CF-4AC0-92C7-876E2D6A0326}" type="slidenum">
              <a:rPr lang="en-US" smtClean="0"/>
              <a:t>15</a:t>
            </a:fld>
            <a:endParaRPr lang="en-US"/>
          </a:p>
        </p:txBody>
      </p:sp>
    </p:spTree>
    <p:extLst>
      <p:ext uri="{BB962C8B-B14F-4D97-AF65-F5344CB8AC3E}">
        <p14:creationId xmlns:p14="http://schemas.microsoft.com/office/powerpoint/2010/main" val="256183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study, </a:t>
            </a:r>
            <a:r>
              <a:rPr lang="en-US" dirty="0" err="1"/>
              <a:t>Budwiezer</a:t>
            </a:r>
            <a:r>
              <a:rPr lang="en-US" dirty="0"/>
              <a:t> may want to consider investing in beer offerings that have higher bitterness and ABV levels, particularly in IPAs and Ales to reach more of the craft beer market.  There is definitely opportunities for growth in those segments.</a:t>
            </a:r>
          </a:p>
          <a:p>
            <a:endParaRPr lang="en-US" dirty="0"/>
          </a:p>
          <a:p>
            <a:r>
              <a:rPr lang="en-US" dirty="0"/>
              <a:t>Thank you for your time and let me know if you have any questions.</a:t>
            </a:r>
          </a:p>
          <a:p>
            <a:endParaRPr lang="en-US" dirty="0"/>
          </a:p>
          <a:p>
            <a:endParaRPr lang="en-US" dirty="0"/>
          </a:p>
        </p:txBody>
      </p:sp>
      <p:sp>
        <p:nvSpPr>
          <p:cNvPr id="4" name="Slide Number Placeholder 3"/>
          <p:cNvSpPr>
            <a:spLocks noGrp="1"/>
          </p:cNvSpPr>
          <p:nvPr>
            <p:ph type="sldNum" sz="quarter" idx="5"/>
          </p:nvPr>
        </p:nvSpPr>
        <p:spPr/>
        <p:txBody>
          <a:bodyPr/>
          <a:lstStyle/>
          <a:p>
            <a:fld id="{F5C4DEE2-34CF-4AC0-92C7-876E2D6A0326}" type="slidenum">
              <a:rPr lang="en-US" smtClean="0"/>
              <a:t>16</a:t>
            </a:fld>
            <a:endParaRPr lang="en-US"/>
          </a:p>
        </p:txBody>
      </p:sp>
    </p:spTree>
    <p:extLst>
      <p:ext uri="{BB962C8B-B14F-4D97-AF65-F5344CB8AC3E}">
        <p14:creationId xmlns:p14="http://schemas.microsoft.com/office/powerpoint/2010/main" val="381511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we are showing a sorted list in ascending order of craft breweries by state.  </a:t>
            </a:r>
          </a:p>
          <a:p>
            <a:r>
              <a:rPr lang="en-US" dirty="0"/>
              <a:t>On the right we have a map of all the states color shaded by number of breweries.  The lighter the color, the more breweries the </a:t>
            </a:r>
            <a:r>
              <a:rPr lang="en-US"/>
              <a:t>state has.  </a:t>
            </a:r>
            <a:endParaRPr lang="en-US" dirty="0"/>
          </a:p>
          <a:p>
            <a:endParaRPr lang="en-US" dirty="0"/>
          </a:p>
          <a:p>
            <a:r>
              <a:rPr lang="en-US" dirty="0"/>
              <a:t>My home state of Texas is in the Top 5  with 28 and Jason’s home state of Colorado has the highest number of craft breweries.</a:t>
            </a:r>
          </a:p>
        </p:txBody>
      </p:sp>
      <p:sp>
        <p:nvSpPr>
          <p:cNvPr id="4" name="Slide Number Placeholder 3"/>
          <p:cNvSpPr>
            <a:spLocks noGrp="1"/>
          </p:cNvSpPr>
          <p:nvPr>
            <p:ph type="sldNum" sz="quarter" idx="5"/>
          </p:nvPr>
        </p:nvSpPr>
        <p:spPr/>
        <p:txBody>
          <a:bodyPr/>
          <a:lstStyle/>
          <a:p>
            <a:fld id="{F5C4DEE2-34CF-4AC0-92C7-876E2D6A0326}" type="slidenum">
              <a:rPr lang="en-US" smtClean="0"/>
              <a:t>2</a:t>
            </a:fld>
            <a:endParaRPr lang="en-US"/>
          </a:p>
        </p:txBody>
      </p:sp>
    </p:spTree>
    <p:extLst>
      <p:ext uri="{BB962C8B-B14F-4D97-AF65-F5344CB8AC3E}">
        <p14:creationId xmlns:p14="http://schemas.microsoft.com/office/powerpoint/2010/main" val="572783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study we had to properly address missing data.  There were missing values in the Alcohol By Volume and IBU columns which were important to our study so we used the mice library(or </a:t>
            </a:r>
            <a:r>
              <a:rPr lang="en-US" b="1" dirty="0"/>
              <a:t>Multivariate Imputation by Chained Equations)</a:t>
            </a:r>
            <a:r>
              <a:rPr lang="en-US" dirty="0"/>
              <a:t> to synthesize missing values using other columns in the data.  This was important because the IBU data was missing over a thousand values which would have impacted the accuracy of our results.</a:t>
            </a:r>
          </a:p>
        </p:txBody>
      </p:sp>
      <p:sp>
        <p:nvSpPr>
          <p:cNvPr id="4" name="Slide Number Placeholder 3"/>
          <p:cNvSpPr>
            <a:spLocks noGrp="1"/>
          </p:cNvSpPr>
          <p:nvPr>
            <p:ph type="sldNum" sz="quarter" idx="5"/>
          </p:nvPr>
        </p:nvSpPr>
        <p:spPr/>
        <p:txBody>
          <a:bodyPr/>
          <a:lstStyle/>
          <a:p>
            <a:fld id="{F5C4DEE2-34CF-4AC0-92C7-876E2D6A0326}" type="slidenum">
              <a:rPr lang="en-US" smtClean="0"/>
              <a:t>3</a:t>
            </a:fld>
            <a:endParaRPr lang="en-US"/>
          </a:p>
        </p:txBody>
      </p:sp>
    </p:spTree>
    <p:extLst>
      <p:ext uri="{BB962C8B-B14F-4D97-AF65-F5344CB8AC3E}">
        <p14:creationId xmlns:p14="http://schemas.microsoft.com/office/powerpoint/2010/main" val="449705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median alcohol by volume across all the states where we have the top 10 states on the left and on the right, we have map of all the states shaded by median ABV. The bluest states have craft beers with the highest ABV.  </a:t>
            </a:r>
            <a:r>
              <a:rPr lang="en-US" dirty="0" err="1"/>
              <a:t>Budweizer</a:t>
            </a:r>
            <a:r>
              <a:rPr lang="en-US" dirty="0"/>
              <a:t> has an ABV of .05 or 5%</a:t>
            </a:r>
          </a:p>
          <a:p>
            <a:r>
              <a:rPr lang="pt-BR" b="1" dirty="0">
                <a:effectLst/>
              </a:rPr>
              <a:t>DE</a:t>
            </a:r>
            <a:r>
              <a:rPr lang="pt-BR" dirty="0">
                <a:effectLst/>
              </a:rPr>
              <a:t> %6.3</a:t>
            </a:r>
            <a:r>
              <a:rPr lang="pt-BR" u="sng" dirty="0">
                <a:effectLst/>
              </a:rPr>
              <a:t>5,</a:t>
            </a:r>
            <a:r>
              <a:rPr lang="pt-BR" b="1" dirty="0">
                <a:effectLst/>
              </a:rPr>
              <a:t>CA</a:t>
            </a:r>
            <a:r>
              <a:rPr lang="pt-BR" dirty="0">
                <a:effectLst/>
              </a:rPr>
              <a:t> %6 ,</a:t>
            </a:r>
            <a:r>
              <a:rPr lang="pt-BR" b="1" dirty="0">
                <a:effectLst/>
              </a:rPr>
              <a:t>AR</a:t>
            </a:r>
            <a:r>
              <a:rPr lang="pt-BR" dirty="0">
                <a:effectLst/>
              </a:rPr>
              <a:t> %5,</a:t>
            </a:r>
            <a:r>
              <a:rPr lang="pt-BR" b="1" dirty="0">
                <a:effectLst/>
              </a:rPr>
              <a:t>AK</a:t>
            </a:r>
            <a:r>
              <a:rPr lang="pt-BR" dirty="0">
                <a:effectLst/>
              </a:rPr>
              <a:t> %5.6,</a:t>
            </a:r>
            <a:r>
              <a:rPr lang="pt-BR" b="1" dirty="0">
                <a:effectLst/>
              </a:rPr>
              <a:t>AL</a:t>
            </a:r>
            <a:r>
              <a:rPr lang="pt-BR" dirty="0">
                <a:effectLst/>
              </a:rPr>
              <a:t> %6 </a:t>
            </a:r>
            <a:endParaRPr lang="en-US" dirty="0"/>
          </a:p>
        </p:txBody>
      </p:sp>
      <p:sp>
        <p:nvSpPr>
          <p:cNvPr id="4" name="Slide Number Placeholder 3"/>
          <p:cNvSpPr>
            <a:spLocks noGrp="1"/>
          </p:cNvSpPr>
          <p:nvPr>
            <p:ph type="sldNum" sz="quarter" idx="5"/>
          </p:nvPr>
        </p:nvSpPr>
        <p:spPr/>
        <p:txBody>
          <a:bodyPr/>
          <a:lstStyle/>
          <a:p>
            <a:fld id="{F5C4DEE2-34CF-4AC0-92C7-876E2D6A0326}" type="slidenum">
              <a:rPr lang="en-US" smtClean="0"/>
              <a:t>4</a:t>
            </a:fld>
            <a:endParaRPr lang="en-US"/>
          </a:p>
        </p:txBody>
      </p:sp>
    </p:spTree>
    <p:extLst>
      <p:ext uri="{BB962C8B-B14F-4D97-AF65-F5344CB8AC3E}">
        <p14:creationId xmlns:p14="http://schemas.microsoft.com/office/powerpoint/2010/main" val="2090369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shows the median international bitterness units across all the states with a top 10 bar chart on the left and a map of all the states by IBU on the right.. The lightest blue states have craft beers with the highest IBU. </a:t>
            </a:r>
            <a:r>
              <a:rPr lang="en-US" dirty="0" err="1"/>
              <a:t>Budweizer</a:t>
            </a:r>
            <a:r>
              <a:rPr lang="en-US" dirty="0"/>
              <a:t> has an IBU of 7.</a:t>
            </a:r>
          </a:p>
          <a:p>
            <a:r>
              <a:rPr lang="en-US" b="1" dirty="0"/>
              <a:t>DE</a:t>
            </a:r>
            <a:r>
              <a:rPr lang="en-US" dirty="0"/>
              <a:t> 70, </a:t>
            </a:r>
            <a:r>
              <a:rPr lang="en-US" b="1" dirty="0"/>
              <a:t>CA</a:t>
            </a:r>
            <a:r>
              <a:rPr lang="en-US" dirty="0"/>
              <a:t> 47, </a:t>
            </a:r>
            <a:r>
              <a:rPr lang="en-US" b="1" dirty="0"/>
              <a:t>AR</a:t>
            </a:r>
            <a:r>
              <a:rPr lang="en-US" dirty="0"/>
              <a:t> 45, </a:t>
            </a:r>
            <a:r>
              <a:rPr lang="en-US" b="1" dirty="0"/>
              <a:t>AK</a:t>
            </a:r>
            <a:r>
              <a:rPr lang="en-US" dirty="0"/>
              <a:t> 40, </a:t>
            </a:r>
            <a:r>
              <a:rPr lang="en-US" b="1" dirty="0"/>
              <a:t>AL</a:t>
            </a:r>
            <a:r>
              <a:rPr lang="en-US" dirty="0"/>
              <a:t> 39.5, </a:t>
            </a:r>
            <a:r>
              <a:rPr lang="en-US" b="1" dirty="0"/>
              <a:t>CO</a:t>
            </a:r>
            <a:r>
              <a:rPr lang="en-US" dirty="0"/>
              <a:t> 37, </a:t>
            </a:r>
            <a:r>
              <a:rPr lang="en-US" b="1" dirty="0"/>
              <a:t>FL</a:t>
            </a:r>
            <a:r>
              <a:rPr lang="en-US" dirty="0"/>
              <a:t> 29.5, </a:t>
            </a:r>
            <a:r>
              <a:rPr lang="en-US" b="1" dirty="0"/>
              <a:t>AZ</a:t>
            </a:r>
            <a:r>
              <a:rPr lang="en-US" dirty="0"/>
              <a:t> 20, </a:t>
            </a:r>
            <a:r>
              <a:rPr lang="en-US" b="1" dirty="0"/>
              <a:t>CT</a:t>
            </a:r>
            <a:r>
              <a:rPr lang="en-US" dirty="0"/>
              <a:t> 17, </a:t>
            </a:r>
            <a:r>
              <a:rPr lang="en-US" b="1" dirty="0"/>
              <a:t>DC</a:t>
            </a:r>
            <a:r>
              <a:rPr lang="en-US" dirty="0"/>
              <a:t> 16</a:t>
            </a:r>
          </a:p>
        </p:txBody>
      </p:sp>
      <p:sp>
        <p:nvSpPr>
          <p:cNvPr id="4" name="Slide Number Placeholder 3"/>
          <p:cNvSpPr>
            <a:spLocks noGrp="1"/>
          </p:cNvSpPr>
          <p:nvPr>
            <p:ph type="sldNum" sz="quarter" idx="5"/>
          </p:nvPr>
        </p:nvSpPr>
        <p:spPr/>
        <p:txBody>
          <a:bodyPr/>
          <a:lstStyle/>
          <a:p>
            <a:fld id="{F5C4DEE2-34CF-4AC0-92C7-876E2D6A0326}" type="slidenum">
              <a:rPr lang="en-US" smtClean="0"/>
              <a:t>5</a:t>
            </a:fld>
            <a:endParaRPr lang="en-US"/>
          </a:p>
        </p:txBody>
      </p:sp>
    </p:spTree>
    <p:extLst>
      <p:ext uri="{BB962C8B-B14F-4D97-AF65-F5344CB8AC3E}">
        <p14:creationId xmlns:p14="http://schemas.microsoft.com/office/powerpoint/2010/main" val="1246851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ABV Max =~13%, CO IBU=138</a:t>
            </a:r>
          </a:p>
        </p:txBody>
      </p:sp>
      <p:sp>
        <p:nvSpPr>
          <p:cNvPr id="4" name="Slide Number Placeholder 3"/>
          <p:cNvSpPr>
            <a:spLocks noGrp="1"/>
          </p:cNvSpPr>
          <p:nvPr>
            <p:ph type="sldNum" sz="quarter" idx="5"/>
          </p:nvPr>
        </p:nvSpPr>
        <p:spPr/>
        <p:txBody>
          <a:bodyPr/>
          <a:lstStyle/>
          <a:p>
            <a:fld id="{F5C4DEE2-34CF-4AC0-92C7-876E2D6A0326}" type="slidenum">
              <a:rPr lang="en-US" smtClean="0"/>
              <a:t>6</a:t>
            </a:fld>
            <a:endParaRPr lang="en-US"/>
          </a:p>
        </p:txBody>
      </p:sp>
    </p:spTree>
    <p:extLst>
      <p:ext uri="{BB962C8B-B14F-4D97-AF65-F5344CB8AC3E}">
        <p14:creationId xmlns:p14="http://schemas.microsoft.com/office/powerpoint/2010/main" val="414669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shows Alcohol by volume on the x axis with the bitterness units on the y axis.  The styles of beers are listed in the legend on the right with counts of beer styles represented by the size of dot on this plot.  What this tells us is what beers have the most representation and what their IBU and ABV levels are.</a:t>
            </a:r>
          </a:p>
          <a:p>
            <a:endParaRPr lang="en-US" dirty="0"/>
          </a:p>
          <a:p>
            <a:r>
              <a:rPr lang="en-US" dirty="0"/>
              <a:t>Highest bitterness and alcohol by volume are the IPAs in the upper right hand corner of the plot.  The IPAs have the largest circle, meaning there are more IPAs than the other beers.  Stout beers, the orange dot on the right below IPAs are high in ABV and IBU but not as many offerings as their circle is smaller.</a:t>
            </a:r>
          </a:p>
          <a:p>
            <a:endParaRPr lang="en-US" dirty="0"/>
          </a:p>
          <a:p>
            <a:r>
              <a:rPr lang="en-US" dirty="0"/>
              <a:t>Regular Ales are the second most popular in terms of count and are in the mid range in ABV and lower than the middle in bitterness.</a:t>
            </a:r>
          </a:p>
          <a:p>
            <a:endParaRPr lang="en-US" dirty="0"/>
          </a:p>
          <a:p>
            <a:r>
              <a:rPr lang="en-US" dirty="0"/>
              <a:t>Lowest ABV and IBU beers seem to be the least popular with the craft brew producers (Lagers, Blonde Ale, Pilsner, hefeweizen)</a:t>
            </a:r>
          </a:p>
        </p:txBody>
      </p:sp>
      <p:sp>
        <p:nvSpPr>
          <p:cNvPr id="4" name="Slide Number Placeholder 3"/>
          <p:cNvSpPr>
            <a:spLocks noGrp="1"/>
          </p:cNvSpPr>
          <p:nvPr>
            <p:ph type="sldNum" sz="quarter" idx="5"/>
          </p:nvPr>
        </p:nvSpPr>
        <p:spPr/>
        <p:txBody>
          <a:bodyPr/>
          <a:lstStyle/>
          <a:p>
            <a:fld id="{F5C4DEE2-34CF-4AC0-92C7-876E2D6A0326}" type="slidenum">
              <a:rPr lang="en-US" smtClean="0"/>
              <a:t>9</a:t>
            </a:fld>
            <a:endParaRPr lang="en-US"/>
          </a:p>
        </p:txBody>
      </p:sp>
    </p:spTree>
    <p:extLst>
      <p:ext uri="{BB962C8B-B14F-4D97-AF65-F5344CB8AC3E}">
        <p14:creationId xmlns:p14="http://schemas.microsoft.com/office/powerpoint/2010/main" val="1105539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has ABV across the x axis and IBU on the y axis and is plotting division between IPAs colored in the blue green color and regular Ales, colored in orange.</a:t>
            </a:r>
          </a:p>
        </p:txBody>
      </p:sp>
      <p:sp>
        <p:nvSpPr>
          <p:cNvPr id="4" name="Slide Number Placeholder 3"/>
          <p:cNvSpPr>
            <a:spLocks noGrp="1"/>
          </p:cNvSpPr>
          <p:nvPr>
            <p:ph type="sldNum" sz="quarter" idx="5"/>
          </p:nvPr>
        </p:nvSpPr>
        <p:spPr/>
        <p:txBody>
          <a:bodyPr/>
          <a:lstStyle/>
          <a:p>
            <a:fld id="{F5C4DEE2-34CF-4AC0-92C7-876E2D6A0326}" type="slidenum">
              <a:rPr lang="en-US" smtClean="0"/>
              <a:t>10</a:t>
            </a:fld>
            <a:endParaRPr lang="en-US"/>
          </a:p>
        </p:txBody>
      </p:sp>
    </p:spTree>
    <p:extLst>
      <p:ext uri="{BB962C8B-B14F-4D97-AF65-F5344CB8AC3E}">
        <p14:creationId xmlns:p14="http://schemas.microsoft.com/office/powerpoint/2010/main" val="143257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and table of the K Nearest Neighbor classifier describes how the Ales vs IPAs were classified using ABV and IBU.  The best K value is the value the generates the most accurate classifications. We were able to classify our subset of all Ales as either IPA or other Ales.</a:t>
            </a:r>
          </a:p>
        </p:txBody>
      </p:sp>
      <p:sp>
        <p:nvSpPr>
          <p:cNvPr id="4" name="Slide Number Placeholder 3"/>
          <p:cNvSpPr>
            <a:spLocks noGrp="1"/>
          </p:cNvSpPr>
          <p:nvPr>
            <p:ph type="sldNum" sz="quarter" idx="5"/>
          </p:nvPr>
        </p:nvSpPr>
        <p:spPr/>
        <p:txBody>
          <a:bodyPr/>
          <a:lstStyle/>
          <a:p>
            <a:fld id="{F5C4DEE2-34CF-4AC0-92C7-876E2D6A0326}" type="slidenum">
              <a:rPr lang="en-US" smtClean="0"/>
              <a:t>11</a:t>
            </a:fld>
            <a:endParaRPr lang="en-US"/>
          </a:p>
        </p:txBody>
      </p:sp>
    </p:spTree>
    <p:extLst>
      <p:ext uri="{BB962C8B-B14F-4D97-AF65-F5344CB8AC3E}">
        <p14:creationId xmlns:p14="http://schemas.microsoft.com/office/powerpoint/2010/main" val="3502404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C971-F373-4CEB-8DC5-8A399E0A4826}"/>
              </a:ext>
            </a:extLst>
          </p:cNvPr>
          <p:cNvSpPr>
            <a:spLocks noGrp="1"/>
          </p:cNvSpPr>
          <p:nvPr>
            <p:ph type="ctrTitle"/>
          </p:nvPr>
        </p:nvSpPr>
        <p:spPr>
          <a:xfrm>
            <a:off x="1507067" y="2404531"/>
            <a:ext cx="7766936" cy="1646302"/>
          </a:xfrm>
        </p:spPr>
        <p:txBody>
          <a:bodyPr/>
          <a:lstStyle/>
          <a:p>
            <a:r>
              <a:rPr lang="en-US" dirty="0">
                <a:latin typeface="Arial" panose="020B0604020202020204" pitchFamily="34" charset="0"/>
                <a:cs typeface="Arial" panose="020B0604020202020204" pitchFamily="34" charset="0"/>
              </a:rPr>
              <a:t>Craft Beer Study</a:t>
            </a:r>
          </a:p>
        </p:txBody>
      </p:sp>
      <p:sp>
        <p:nvSpPr>
          <p:cNvPr id="3" name="Subtitle 2">
            <a:extLst>
              <a:ext uri="{FF2B5EF4-FFF2-40B4-BE49-F238E27FC236}">
                <a16:creationId xmlns:a16="http://schemas.microsoft.com/office/drawing/2014/main" id="{389C0170-1F1B-4738-BC2B-86DA93A6BB15}"/>
              </a:ext>
            </a:extLst>
          </p:cNvPr>
          <p:cNvSpPr>
            <a:spLocks noGrp="1"/>
          </p:cNvSpPr>
          <p:nvPr>
            <p:ph type="subTitle" idx="1"/>
          </p:nvPr>
        </p:nvSpPr>
        <p:spPr/>
        <p:txBody>
          <a:bodyPr>
            <a:normAutofit lnSpcReduction="10000"/>
          </a:bodyPr>
          <a:lstStyle/>
          <a:p>
            <a:r>
              <a:rPr lang="en-US" dirty="0">
                <a:latin typeface="Arial" panose="020B0604020202020204" pitchFamily="34" charset="0"/>
                <a:cs typeface="Arial" panose="020B0604020202020204" pitchFamily="34" charset="0"/>
              </a:rPr>
              <a:t>DDS 6306</a:t>
            </a:r>
          </a:p>
          <a:p>
            <a:r>
              <a:rPr lang="en-US" dirty="0">
                <a:latin typeface="Arial" panose="020B0604020202020204" pitchFamily="34" charset="0"/>
                <a:cs typeface="Arial" panose="020B0604020202020204" pitchFamily="34" charset="0"/>
              </a:rPr>
              <a:t>Jason Burk</a:t>
            </a:r>
          </a:p>
          <a:p>
            <a:r>
              <a:rPr lang="en-US" dirty="0">
                <a:latin typeface="Arial" panose="020B0604020202020204" pitchFamily="34" charset="0"/>
                <a:cs typeface="Arial" panose="020B0604020202020204" pitchFamily="34" charset="0"/>
              </a:rPr>
              <a:t>Malcolm Carlson</a:t>
            </a:r>
          </a:p>
        </p:txBody>
      </p:sp>
    </p:spTree>
    <p:extLst>
      <p:ext uri="{BB962C8B-B14F-4D97-AF65-F5344CB8AC3E}">
        <p14:creationId xmlns:p14="http://schemas.microsoft.com/office/powerpoint/2010/main" val="170354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0BED-7B1D-4791-B590-2714E6014A7E}"/>
              </a:ext>
            </a:extLst>
          </p:cNvPr>
          <p:cNvSpPr>
            <a:spLocks noGrp="1"/>
          </p:cNvSpPr>
          <p:nvPr>
            <p:ph type="title"/>
          </p:nvPr>
        </p:nvSpPr>
        <p:spPr/>
        <p:txBody>
          <a:bodyPr/>
          <a:lstStyle/>
          <a:p>
            <a:r>
              <a:rPr lang="en-US" dirty="0"/>
              <a:t>Scatter Plot of ABV and IBU for all Ales</a:t>
            </a:r>
          </a:p>
        </p:txBody>
      </p:sp>
      <p:pic>
        <p:nvPicPr>
          <p:cNvPr id="4" name="Picture 3">
            <a:extLst>
              <a:ext uri="{FF2B5EF4-FFF2-40B4-BE49-F238E27FC236}">
                <a16:creationId xmlns:a16="http://schemas.microsoft.com/office/drawing/2014/main" id="{E7453A86-E8B0-469F-9E88-14067E02E948}"/>
              </a:ext>
            </a:extLst>
          </p:cNvPr>
          <p:cNvPicPr>
            <a:picLocks noChangeAspect="1"/>
          </p:cNvPicPr>
          <p:nvPr/>
        </p:nvPicPr>
        <p:blipFill>
          <a:blip r:embed="rId3"/>
          <a:stretch>
            <a:fillRect/>
          </a:stretch>
        </p:blipFill>
        <p:spPr>
          <a:xfrm>
            <a:off x="468782" y="1566444"/>
            <a:ext cx="8768622" cy="3471112"/>
          </a:xfrm>
          <a:prstGeom prst="rect">
            <a:avLst/>
          </a:prstGeom>
        </p:spPr>
      </p:pic>
    </p:spTree>
    <p:extLst>
      <p:ext uri="{BB962C8B-B14F-4D97-AF65-F5344CB8AC3E}">
        <p14:creationId xmlns:p14="http://schemas.microsoft.com/office/powerpoint/2010/main" val="365166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4C4D-1802-413A-ABAD-782AE74CB4A4}"/>
              </a:ext>
            </a:extLst>
          </p:cNvPr>
          <p:cNvSpPr>
            <a:spLocks noGrp="1"/>
          </p:cNvSpPr>
          <p:nvPr>
            <p:ph type="title"/>
          </p:nvPr>
        </p:nvSpPr>
        <p:spPr/>
        <p:txBody>
          <a:bodyPr/>
          <a:lstStyle/>
          <a:p>
            <a:pPr algn="ctr"/>
            <a:r>
              <a:rPr lang="en-US" dirty="0"/>
              <a:t>KNN results classifying IPAs or ALEs, using ABV and IBU</a:t>
            </a:r>
          </a:p>
        </p:txBody>
      </p:sp>
      <p:graphicFrame>
        <p:nvGraphicFramePr>
          <p:cNvPr id="5" name="Content Placeholder 4">
            <a:extLst>
              <a:ext uri="{FF2B5EF4-FFF2-40B4-BE49-F238E27FC236}">
                <a16:creationId xmlns:a16="http://schemas.microsoft.com/office/drawing/2014/main" id="{1A3C2356-8EB1-459E-AF81-737CDEDD411C}"/>
              </a:ext>
            </a:extLst>
          </p:cNvPr>
          <p:cNvGraphicFramePr>
            <a:graphicFrameLocks noGrp="1"/>
          </p:cNvGraphicFramePr>
          <p:nvPr>
            <p:ph idx="1"/>
            <p:extLst>
              <p:ext uri="{D42A27DB-BD31-4B8C-83A1-F6EECF244321}">
                <p14:modId xmlns:p14="http://schemas.microsoft.com/office/powerpoint/2010/main" val="1887992867"/>
              </p:ext>
            </p:extLst>
          </p:nvPr>
        </p:nvGraphicFramePr>
        <p:xfrm>
          <a:off x="1334196" y="5737248"/>
          <a:ext cx="7282944" cy="741680"/>
        </p:xfrm>
        <a:graphic>
          <a:graphicData uri="http://schemas.openxmlformats.org/drawingml/2006/table">
            <a:tbl>
              <a:tblPr firstRow="1" bandRow="1">
                <a:tableStyleId>{5C22544A-7EE6-4342-B048-85BDC9FD1C3A}</a:tableStyleId>
              </a:tblPr>
              <a:tblGrid>
                <a:gridCol w="1353878">
                  <a:extLst>
                    <a:ext uri="{9D8B030D-6E8A-4147-A177-3AD203B41FA5}">
                      <a16:colId xmlns:a16="http://schemas.microsoft.com/office/drawing/2014/main" val="3174116389"/>
                    </a:ext>
                  </a:extLst>
                </a:gridCol>
                <a:gridCol w="2264331">
                  <a:extLst>
                    <a:ext uri="{9D8B030D-6E8A-4147-A177-3AD203B41FA5}">
                      <a16:colId xmlns:a16="http://schemas.microsoft.com/office/drawing/2014/main" val="2572968694"/>
                    </a:ext>
                  </a:extLst>
                </a:gridCol>
                <a:gridCol w="1809104">
                  <a:extLst>
                    <a:ext uri="{9D8B030D-6E8A-4147-A177-3AD203B41FA5}">
                      <a16:colId xmlns:a16="http://schemas.microsoft.com/office/drawing/2014/main" val="3619162727"/>
                    </a:ext>
                  </a:extLst>
                </a:gridCol>
                <a:gridCol w="1855631">
                  <a:extLst>
                    <a:ext uri="{9D8B030D-6E8A-4147-A177-3AD203B41FA5}">
                      <a16:colId xmlns:a16="http://schemas.microsoft.com/office/drawing/2014/main" val="2428075734"/>
                    </a:ext>
                  </a:extLst>
                </a:gridCol>
              </a:tblGrid>
              <a:tr h="370840">
                <a:tc>
                  <a:txBody>
                    <a:bodyPr/>
                    <a:lstStyle/>
                    <a:p>
                      <a:pPr algn="ctr"/>
                      <a:r>
                        <a:rPr lang="en-US" sz="1600" dirty="0"/>
                        <a:t>Best K</a:t>
                      </a:r>
                    </a:p>
                  </a:txBody>
                  <a:tcPr/>
                </a:tc>
                <a:tc>
                  <a:txBody>
                    <a:bodyPr/>
                    <a:lstStyle/>
                    <a:p>
                      <a:pPr algn="ctr"/>
                      <a:r>
                        <a:rPr lang="en-US" sz="1600" dirty="0"/>
                        <a:t>Specificity</a:t>
                      </a:r>
                    </a:p>
                  </a:txBody>
                  <a:tcPr/>
                </a:tc>
                <a:tc>
                  <a:txBody>
                    <a:bodyPr/>
                    <a:lstStyle/>
                    <a:p>
                      <a:pPr algn="ctr"/>
                      <a:r>
                        <a:rPr lang="en-US" sz="1600" dirty="0"/>
                        <a:t>Sensitivity</a:t>
                      </a:r>
                    </a:p>
                  </a:txBody>
                  <a:tcPr/>
                </a:tc>
                <a:tc>
                  <a:txBody>
                    <a:bodyPr/>
                    <a:lstStyle/>
                    <a:p>
                      <a:pPr algn="ctr"/>
                      <a:r>
                        <a:rPr lang="en-US" sz="1600" dirty="0"/>
                        <a:t>Accuracy</a:t>
                      </a:r>
                    </a:p>
                  </a:txBody>
                  <a:tcPr/>
                </a:tc>
                <a:extLst>
                  <a:ext uri="{0D108BD9-81ED-4DB2-BD59-A6C34878D82A}">
                    <a16:rowId xmlns:a16="http://schemas.microsoft.com/office/drawing/2014/main" val="3022534811"/>
                  </a:ext>
                </a:extLst>
              </a:tr>
              <a:tr h="370840">
                <a:tc>
                  <a:txBody>
                    <a:bodyPr/>
                    <a:lstStyle/>
                    <a:p>
                      <a:pPr algn="ctr"/>
                      <a:r>
                        <a:rPr lang="en-US" dirty="0"/>
                        <a:t>5</a:t>
                      </a:r>
                    </a:p>
                  </a:txBody>
                  <a:tcPr/>
                </a:tc>
                <a:tc>
                  <a:txBody>
                    <a:bodyPr/>
                    <a:lstStyle/>
                    <a:p>
                      <a:pPr algn="ctr"/>
                      <a:r>
                        <a:rPr lang="en-US" dirty="0"/>
                        <a:t>72%</a:t>
                      </a:r>
                    </a:p>
                  </a:txBody>
                  <a:tcPr/>
                </a:tc>
                <a:tc>
                  <a:txBody>
                    <a:bodyPr/>
                    <a:lstStyle/>
                    <a:p>
                      <a:pPr algn="ctr"/>
                      <a:r>
                        <a:rPr lang="en-US" dirty="0"/>
                        <a:t>90%</a:t>
                      </a:r>
                    </a:p>
                  </a:txBody>
                  <a:tcPr/>
                </a:tc>
                <a:tc>
                  <a:txBody>
                    <a:bodyPr/>
                    <a:lstStyle/>
                    <a:p>
                      <a:pPr algn="ctr"/>
                      <a:r>
                        <a:rPr lang="en-US" dirty="0"/>
                        <a:t>83%</a:t>
                      </a:r>
                    </a:p>
                  </a:txBody>
                  <a:tcPr/>
                </a:tc>
                <a:extLst>
                  <a:ext uri="{0D108BD9-81ED-4DB2-BD59-A6C34878D82A}">
                    <a16:rowId xmlns:a16="http://schemas.microsoft.com/office/drawing/2014/main" val="4085454544"/>
                  </a:ext>
                </a:extLst>
              </a:tr>
            </a:tbl>
          </a:graphicData>
        </a:graphic>
      </p:graphicFrame>
      <p:pic>
        <p:nvPicPr>
          <p:cNvPr id="6" name="Picture 5">
            <a:extLst>
              <a:ext uri="{FF2B5EF4-FFF2-40B4-BE49-F238E27FC236}">
                <a16:creationId xmlns:a16="http://schemas.microsoft.com/office/drawing/2014/main" id="{50494600-E250-47B3-98E8-1046C6CAF1E0}"/>
              </a:ext>
            </a:extLst>
          </p:cNvPr>
          <p:cNvPicPr>
            <a:picLocks noChangeAspect="1"/>
          </p:cNvPicPr>
          <p:nvPr/>
        </p:nvPicPr>
        <p:blipFill>
          <a:blip r:embed="rId3"/>
          <a:stretch>
            <a:fillRect/>
          </a:stretch>
        </p:blipFill>
        <p:spPr>
          <a:xfrm>
            <a:off x="1334196" y="1928290"/>
            <a:ext cx="7282944" cy="3808958"/>
          </a:xfrm>
          <a:prstGeom prst="rect">
            <a:avLst/>
          </a:prstGeom>
          <a:ln>
            <a:solidFill>
              <a:schemeClr val="accent1"/>
            </a:solidFill>
          </a:ln>
        </p:spPr>
      </p:pic>
    </p:spTree>
    <p:extLst>
      <p:ext uri="{BB962C8B-B14F-4D97-AF65-F5344CB8AC3E}">
        <p14:creationId xmlns:p14="http://schemas.microsoft.com/office/powerpoint/2010/main" val="2540766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58DD-223E-42B2-AC6E-8A7A97B29625}"/>
              </a:ext>
            </a:extLst>
          </p:cNvPr>
          <p:cNvSpPr>
            <a:spLocks noGrp="1"/>
          </p:cNvSpPr>
          <p:nvPr>
            <p:ph type="title"/>
          </p:nvPr>
        </p:nvSpPr>
        <p:spPr/>
        <p:txBody>
          <a:bodyPr/>
          <a:lstStyle/>
          <a:p>
            <a:pPr algn="ctr"/>
            <a:r>
              <a:rPr lang="en-US" dirty="0"/>
              <a:t>North Eastern Region – Top Ten Beer Styles</a:t>
            </a:r>
          </a:p>
        </p:txBody>
      </p:sp>
      <p:pic>
        <p:nvPicPr>
          <p:cNvPr id="4" name="Picture 3">
            <a:extLst>
              <a:ext uri="{FF2B5EF4-FFF2-40B4-BE49-F238E27FC236}">
                <a16:creationId xmlns:a16="http://schemas.microsoft.com/office/drawing/2014/main" id="{8C214703-6ECE-48B9-8C45-87F9E8BC0816}"/>
              </a:ext>
            </a:extLst>
          </p:cNvPr>
          <p:cNvPicPr>
            <a:picLocks noChangeAspect="1"/>
          </p:cNvPicPr>
          <p:nvPr/>
        </p:nvPicPr>
        <p:blipFill>
          <a:blip r:embed="rId3"/>
          <a:stretch>
            <a:fillRect/>
          </a:stretch>
        </p:blipFill>
        <p:spPr>
          <a:xfrm>
            <a:off x="1792150" y="2108818"/>
            <a:ext cx="2092377" cy="2932076"/>
          </a:xfrm>
          <a:prstGeom prst="rect">
            <a:avLst/>
          </a:prstGeom>
        </p:spPr>
      </p:pic>
      <p:pic>
        <p:nvPicPr>
          <p:cNvPr id="6" name="Picture 5">
            <a:extLst>
              <a:ext uri="{FF2B5EF4-FFF2-40B4-BE49-F238E27FC236}">
                <a16:creationId xmlns:a16="http://schemas.microsoft.com/office/drawing/2014/main" id="{0F086295-894F-4999-8B92-C85F4B266CEC}"/>
              </a:ext>
            </a:extLst>
          </p:cNvPr>
          <p:cNvPicPr>
            <a:picLocks noChangeAspect="1"/>
          </p:cNvPicPr>
          <p:nvPr/>
        </p:nvPicPr>
        <p:blipFill>
          <a:blip r:embed="rId4"/>
          <a:stretch>
            <a:fillRect/>
          </a:stretch>
        </p:blipFill>
        <p:spPr>
          <a:xfrm>
            <a:off x="5217245" y="1930400"/>
            <a:ext cx="2851488" cy="1710893"/>
          </a:xfrm>
          <a:prstGeom prst="rect">
            <a:avLst/>
          </a:prstGeom>
        </p:spPr>
      </p:pic>
      <p:pic>
        <p:nvPicPr>
          <p:cNvPr id="7" name="Picture 6">
            <a:extLst>
              <a:ext uri="{FF2B5EF4-FFF2-40B4-BE49-F238E27FC236}">
                <a16:creationId xmlns:a16="http://schemas.microsoft.com/office/drawing/2014/main" id="{803665DE-6182-45A2-80C5-87E9270E85CD}"/>
              </a:ext>
            </a:extLst>
          </p:cNvPr>
          <p:cNvPicPr>
            <a:picLocks noChangeAspect="1"/>
          </p:cNvPicPr>
          <p:nvPr/>
        </p:nvPicPr>
        <p:blipFill>
          <a:blip r:embed="rId5"/>
          <a:stretch>
            <a:fillRect/>
          </a:stretch>
        </p:blipFill>
        <p:spPr>
          <a:xfrm>
            <a:off x="5217245" y="4005264"/>
            <a:ext cx="2851488" cy="1710893"/>
          </a:xfrm>
          <a:prstGeom prst="rect">
            <a:avLst/>
          </a:prstGeom>
        </p:spPr>
      </p:pic>
    </p:spTree>
    <p:extLst>
      <p:ext uri="{BB962C8B-B14F-4D97-AF65-F5344CB8AC3E}">
        <p14:creationId xmlns:p14="http://schemas.microsoft.com/office/powerpoint/2010/main" val="2643732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3DE7-CA85-4037-9A22-B2BA58B78361}"/>
              </a:ext>
            </a:extLst>
          </p:cNvPr>
          <p:cNvSpPr>
            <a:spLocks noGrp="1"/>
          </p:cNvSpPr>
          <p:nvPr>
            <p:ph type="title"/>
          </p:nvPr>
        </p:nvSpPr>
        <p:spPr/>
        <p:txBody>
          <a:bodyPr/>
          <a:lstStyle/>
          <a:p>
            <a:pPr algn="ctr"/>
            <a:r>
              <a:rPr lang="en-US" dirty="0"/>
              <a:t>Midwest Region: Top 10 Beer Styles</a:t>
            </a:r>
          </a:p>
        </p:txBody>
      </p:sp>
      <p:pic>
        <p:nvPicPr>
          <p:cNvPr id="5" name="Picture 4">
            <a:extLst>
              <a:ext uri="{FF2B5EF4-FFF2-40B4-BE49-F238E27FC236}">
                <a16:creationId xmlns:a16="http://schemas.microsoft.com/office/drawing/2014/main" id="{6C132B9E-7ED1-49DD-80D4-98B9263EB9DC}"/>
              </a:ext>
            </a:extLst>
          </p:cNvPr>
          <p:cNvPicPr>
            <a:picLocks noChangeAspect="1"/>
          </p:cNvPicPr>
          <p:nvPr/>
        </p:nvPicPr>
        <p:blipFill>
          <a:blip r:embed="rId3"/>
          <a:stretch>
            <a:fillRect/>
          </a:stretch>
        </p:blipFill>
        <p:spPr>
          <a:xfrm>
            <a:off x="1748753" y="2178916"/>
            <a:ext cx="2130521" cy="2985528"/>
          </a:xfrm>
          <a:prstGeom prst="rect">
            <a:avLst/>
          </a:prstGeom>
        </p:spPr>
      </p:pic>
      <p:pic>
        <p:nvPicPr>
          <p:cNvPr id="3" name="Picture 2">
            <a:extLst>
              <a:ext uri="{FF2B5EF4-FFF2-40B4-BE49-F238E27FC236}">
                <a16:creationId xmlns:a16="http://schemas.microsoft.com/office/drawing/2014/main" id="{2F21EE0F-4F4E-4760-A836-4F59349099CD}"/>
              </a:ext>
            </a:extLst>
          </p:cNvPr>
          <p:cNvPicPr>
            <a:picLocks noChangeAspect="1"/>
          </p:cNvPicPr>
          <p:nvPr/>
        </p:nvPicPr>
        <p:blipFill>
          <a:blip r:embed="rId4"/>
          <a:stretch>
            <a:fillRect/>
          </a:stretch>
        </p:blipFill>
        <p:spPr>
          <a:xfrm>
            <a:off x="4975668" y="1848716"/>
            <a:ext cx="3225988" cy="1935593"/>
          </a:xfrm>
          <a:prstGeom prst="rect">
            <a:avLst/>
          </a:prstGeom>
        </p:spPr>
      </p:pic>
      <p:pic>
        <p:nvPicPr>
          <p:cNvPr id="6" name="Picture 5">
            <a:extLst>
              <a:ext uri="{FF2B5EF4-FFF2-40B4-BE49-F238E27FC236}">
                <a16:creationId xmlns:a16="http://schemas.microsoft.com/office/drawing/2014/main" id="{8A3365C1-3856-4B71-92EC-D57DB02877BC}"/>
              </a:ext>
            </a:extLst>
          </p:cNvPr>
          <p:cNvPicPr>
            <a:picLocks noChangeAspect="1"/>
          </p:cNvPicPr>
          <p:nvPr/>
        </p:nvPicPr>
        <p:blipFill>
          <a:blip r:embed="rId5"/>
          <a:stretch>
            <a:fillRect/>
          </a:stretch>
        </p:blipFill>
        <p:spPr>
          <a:xfrm>
            <a:off x="4975668" y="4312807"/>
            <a:ext cx="3225988" cy="1935593"/>
          </a:xfrm>
          <a:prstGeom prst="rect">
            <a:avLst/>
          </a:prstGeom>
        </p:spPr>
      </p:pic>
    </p:spTree>
    <p:extLst>
      <p:ext uri="{BB962C8B-B14F-4D97-AF65-F5344CB8AC3E}">
        <p14:creationId xmlns:p14="http://schemas.microsoft.com/office/powerpoint/2010/main" val="91650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DA8E-1111-461D-9BDC-ABEE8E229C11}"/>
              </a:ext>
            </a:extLst>
          </p:cNvPr>
          <p:cNvSpPr>
            <a:spLocks noGrp="1"/>
          </p:cNvSpPr>
          <p:nvPr>
            <p:ph type="title"/>
          </p:nvPr>
        </p:nvSpPr>
        <p:spPr/>
        <p:txBody>
          <a:bodyPr/>
          <a:lstStyle/>
          <a:p>
            <a:r>
              <a:rPr lang="en-US" dirty="0"/>
              <a:t>South Region:  Top Ten Beer Styles</a:t>
            </a:r>
          </a:p>
        </p:txBody>
      </p:sp>
      <p:pic>
        <p:nvPicPr>
          <p:cNvPr id="5" name="Picture 4">
            <a:extLst>
              <a:ext uri="{FF2B5EF4-FFF2-40B4-BE49-F238E27FC236}">
                <a16:creationId xmlns:a16="http://schemas.microsoft.com/office/drawing/2014/main" id="{B1079D20-055D-481D-AA2E-CBDD98EC701D}"/>
              </a:ext>
            </a:extLst>
          </p:cNvPr>
          <p:cNvPicPr>
            <a:picLocks noChangeAspect="1"/>
          </p:cNvPicPr>
          <p:nvPr/>
        </p:nvPicPr>
        <p:blipFill>
          <a:blip r:embed="rId3"/>
          <a:stretch>
            <a:fillRect/>
          </a:stretch>
        </p:blipFill>
        <p:spPr>
          <a:xfrm>
            <a:off x="1672710" y="2226337"/>
            <a:ext cx="2239906" cy="3236593"/>
          </a:xfrm>
          <a:prstGeom prst="rect">
            <a:avLst/>
          </a:prstGeom>
        </p:spPr>
      </p:pic>
      <p:pic>
        <p:nvPicPr>
          <p:cNvPr id="3" name="Picture 2">
            <a:extLst>
              <a:ext uri="{FF2B5EF4-FFF2-40B4-BE49-F238E27FC236}">
                <a16:creationId xmlns:a16="http://schemas.microsoft.com/office/drawing/2014/main" id="{81DB26EC-5A2A-4164-B43B-934E53E05E7B}"/>
              </a:ext>
            </a:extLst>
          </p:cNvPr>
          <p:cNvPicPr>
            <a:picLocks noChangeAspect="1"/>
          </p:cNvPicPr>
          <p:nvPr/>
        </p:nvPicPr>
        <p:blipFill>
          <a:blip r:embed="rId4"/>
          <a:stretch>
            <a:fillRect/>
          </a:stretch>
        </p:blipFill>
        <p:spPr>
          <a:xfrm>
            <a:off x="4989254" y="1828799"/>
            <a:ext cx="3290132" cy="1974079"/>
          </a:xfrm>
          <a:prstGeom prst="rect">
            <a:avLst/>
          </a:prstGeom>
        </p:spPr>
      </p:pic>
      <p:pic>
        <p:nvPicPr>
          <p:cNvPr id="6" name="Picture 5">
            <a:extLst>
              <a:ext uri="{FF2B5EF4-FFF2-40B4-BE49-F238E27FC236}">
                <a16:creationId xmlns:a16="http://schemas.microsoft.com/office/drawing/2014/main" id="{D5646DDC-FE45-42B1-861F-4FC1D79FE5B5}"/>
              </a:ext>
            </a:extLst>
          </p:cNvPr>
          <p:cNvPicPr>
            <a:picLocks noChangeAspect="1"/>
          </p:cNvPicPr>
          <p:nvPr/>
        </p:nvPicPr>
        <p:blipFill>
          <a:blip r:embed="rId5"/>
          <a:stretch>
            <a:fillRect/>
          </a:stretch>
        </p:blipFill>
        <p:spPr>
          <a:xfrm>
            <a:off x="4989254" y="4325120"/>
            <a:ext cx="3205467" cy="1923280"/>
          </a:xfrm>
          <a:prstGeom prst="rect">
            <a:avLst/>
          </a:prstGeom>
        </p:spPr>
      </p:pic>
    </p:spTree>
    <p:extLst>
      <p:ext uri="{BB962C8B-B14F-4D97-AF65-F5344CB8AC3E}">
        <p14:creationId xmlns:p14="http://schemas.microsoft.com/office/powerpoint/2010/main" val="54764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C849-78FF-4EAD-9778-F385D6B86F75}"/>
              </a:ext>
            </a:extLst>
          </p:cNvPr>
          <p:cNvSpPr>
            <a:spLocks noGrp="1"/>
          </p:cNvSpPr>
          <p:nvPr>
            <p:ph type="title"/>
          </p:nvPr>
        </p:nvSpPr>
        <p:spPr/>
        <p:txBody>
          <a:bodyPr/>
          <a:lstStyle/>
          <a:p>
            <a:pPr algn="ctr"/>
            <a:r>
              <a:rPr lang="en-US" dirty="0"/>
              <a:t>Western Region – Top 10 Beer Styles</a:t>
            </a:r>
          </a:p>
        </p:txBody>
      </p:sp>
      <p:pic>
        <p:nvPicPr>
          <p:cNvPr id="9" name="Picture 8">
            <a:extLst>
              <a:ext uri="{FF2B5EF4-FFF2-40B4-BE49-F238E27FC236}">
                <a16:creationId xmlns:a16="http://schemas.microsoft.com/office/drawing/2014/main" id="{CAAC9CC9-1E4E-479D-9D9E-300FD90FBA0A}"/>
              </a:ext>
            </a:extLst>
          </p:cNvPr>
          <p:cNvPicPr>
            <a:picLocks noChangeAspect="1"/>
          </p:cNvPicPr>
          <p:nvPr/>
        </p:nvPicPr>
        <p:blipFill>
          <a:blip r:embed="rId3"/>
          <a:stretch>
            <a:fillRect/>
          </a:stretch>
        </p:blipFill>
        <p:spPr>
          <a:xfrm>
            <a:off x="1818826" y="2054349"/>
            <a:ext cx="2072193" cy="2903792"/>
          </a:xfrm>
          <a:prstGeom prst="rect">
            <a:avLst/>
          </a:prstGeom>
        </p:spPr>
      </p:pic>
      <p:pic>
        <p:nvPicPr>
          <p:cNvPr id="3" name="Picture 2">
            <a:extLst>
              <a:ext uri="{FF2B5EF4-FFF2-40B4-BE49-F238E27FC236}">
                <a16:creationId xmlns:a16="http://schemas.microsoft.com/office/drawing/2014/main" id="{A67A30F8-A6D4-4F0B-91B2-6838871293E6}"/>
              </a:ext>
            </a:extLst>
          </p:cNvPr>
          <p:cNvPicPr>
            <a:picLocks noChangeAspect="1"/>
          </p:cNvPicPr>
          <p:nvPr/>
        </p:nvPicPr>
        <p:blipFill>
          <a:blip r:embed="rId4"/>
          <a:stretch>
            <a:fillRect/>
          </a:stretch>
        </p:blipFill>
        <p:spPr>
          <a:xfrm>
            <a:off x="4817533" y="1556179"/>
            <a:ext cx="3565974" cy="2139585"/>
          </a:xfrm>
          <a:prstGeom prst="rect">
            <a:avLst/>
          </a:prstGeom>
        </p:spPr>
      </p:pic>
      <p:pic>
        <p:nvPicPr>
          <p:cNvPr id="4" name="Picture 3">
            <a:extLst>
              <a:ext uri="{FF2B5EF4-FFF2-40B4-BE49-F238E27FC236}">
                <a16:creationId xmlns:a16="http://schemas.microsoft.com/office/drawing/2014/main" id="{A5E8E59E-BBD6-4DF7-AEE5-D192B0956251}"/>
              </a:ext>
            </a:extLst>
          </p:cNvPr>
          <p:cNvPicPr>
            <a:picLocks noChangeAspect="1"/>
          </p:cNvPicPr>
          <p:nvPr/>
        </p:nvPicPr>
        <p:blipFill>
          <a:blip r:embed="rId5"/>
          <a:stretch>
            <a:fillRect/>
          </a:stretch>
        </p:blipFill>
        <p:spPr>
          <a:xfrm>
            <a:off x="4817533" y="4232028"/>
            <a:ext cx="3565975" cy="2139586"/>
          </a:xfrm>
          <a:prstGeom prst="rect">
            <a:avLst/>
          </a:prstGeom>
        </p:spPr>
      </p:pic>
    </p:spTree>
    <p:extLst>
      <p:ext uri="{BB962C8B-B14F-4D97-AF65-F5344CB8AC3E}">
        <p14:creationId xmlns:p14="http://schemas.microsoft.com/office/powerpoint/2010/main" val="6259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8142-A23F-4F98-A5BB-4318843625FA}"/>
              </a:ext>
            </a:extLst>
          </p:cNvPr>
          <p:cNvSpPr>
            <a:spLocks noGrp="1"/>
          </p:cNvSpPr>
          <p:nvPr>
            <p:ph type="title"/>
          </p:nvPr>
        </p:nvSpPr>
        <p:spPr/>
        <p:txBody>
          <a:bodyPr/>
          <a:lstStyle/>
          <a:p>
            <a:r>
              <a:rPr lang="en-US" dirty="0"/>
              <a:t>Thank You for your Time!</a:t>
            </a:r>
          </a:p>
        </p:txBody>
      </p:sp>
      <p:sp>
        <p:nvSpPr>
          <p:cNvPr id="3" name="Content Placeholder 2">
            <a:extLst>
              <a:ext uri="{FF2B5EF4-FFF2-40B4-BE49-F238E27FC236}">
                <a16:creationId xmlns:a16="http://schemas.microsoft.com/office/drawing/2014/main" id="{8C0C09CA-ACFC-4500-92FC-07CAF0572B0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20854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AD72-9D39-4447-9D33-E6C0849A74F0}"/>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161CB13F-AB08-4B5E-B535-EDEE9F95A8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848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F948-B4C6-422F-9E04-43BB3ED65E2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Other Questions of Interest</a:t>
            </a:r>
          </a:p>
        </p:txBody>
      </p:sp>
      <p:sp>
        <p:nvSpPr>
          <p:cNvPr id="3" name="Content Placeholder 2">
            <a:extLst>
              <a:ext uri="{FF2B5EF4-FFF2-40B4-BE49-F238E27FC236}">
                <a16:creationId xmlns:a16="http://schemas.microsoft.com/office/drawing/2014/main" id="{874FE95F-C200-4854-9E29-A041DAEA740A}"/>
              </a:ext>
            </a:extLst>
          </p:cNvPr>
          <p:cNvSpPr>
            <a:spLocks noGrp="1"/>
          </p:cNvSpPr>
          <p:nvPr>
            <p:ph idx="1"/>
          </p:nvPr>
        </p:nvSpPr>
        <p:spPr/>
        <p:txBody>
          <a:bodyPr/>
          <a:lstStyle/>
          <a:p>
            <a:r>
              <a:rPr lang="en-US" dirty="0"/>
              <a:t>What is the most popular beer style per geographic region?</a:t>
            </a:r>
          </a:p>
          <a:p>
            <a:r>
              <a:rPr lang="en-US" dirty="0"/>
              <a:t>Is there a relationship between style of beer an regional population?</a:t>
            </a:r>
          </a:p>
          <a:p>
            <a:r>
              <a:rPr lang="en-US" dirty="0"/>
              <a:t>Is there an opportunity for investing in high IBU beer supplier in </a:t>
            </a:r>
            <a:r>
              <a:rPr lang="en-US"/>
              <a:t>the West?</a:t>
            </a:r>
          </a:p>
          <a:p>
            <a:endParaRPr lang="en-US" dirty="0"/>
          </a:p>
        </p:txBody>
      </p:sp>
    </p:spTree>
    <p:extLst>
      <p:ext uri="{BB962C8B-B14F-4D97-AF65-F5344CB8AC3E}">
        <p14:creationId xmlns:p14="http://schemas.microsoft.com/office/powerpoint/2010/main" val="2389479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0B17-B4A1-4352-9413-B62CFC7787E1}"/>
              </a:ext>
            </a:extLst>
          </p:cNvPr>
          <p:cNvSpPr>
            <a:spLocks noGrp="1"/>
          </p:cNvSpPr>
          <p:nvPr>
            <p:ph type="title"/>
          </p:nvPr>
        </p:nvSpPr>
        <p:spPr/>
        <p:txBody>
          <a:bodyPr/>
          <a:lstStyle/>
          <a:p>
            <a:r>
              <a:rPr lang="en-US" dirty="0"/>
              <a:t>Linear Regression to test for Relationship</a:t>
            </a:r>
          </a:p>
        </p:txBody>
      </p:sp>
      <p:pic>
        <p:nvPicPr>
          <p:cNvPr id="4" name="Picture 3">
            <a:extLst>
              <a:ext uri="{FF2B5EF4-FFF2-40B4-BE49-F238E27FC236}">
                <a16:creationId xmlns:a16="http://schemas.microsoft.com/office/drawing/2014/main" id="{068800BD-CF6E-4613-AEF7-EB2A0B99D39A}"/>
              </a:ext>
            </a:extLst>
          </p:cNvPr>
          <p:cNvPicPr>
            <a:picLocks noChangeAspect="1"/>
          </p:cNvPicPr>
          <p:nvPr/>
        </p:nvPicPr>
        <p:blipFill>
          <a:blip r:embed="rId2"/>
          <a:stretch>
            <a:fillRect/>
          </a:stretch>
        </p:blipFill>
        <p:spPr>
          <a:xfrm>
            <a:off x="5736983" y="1930400"/>
            <a:ext cx="6272336" cy="3796632"/>
          </a:xfrm>
          <a:prstGeom prst="rect">
            <a:avLst/>
          </a:prstGeom>
        </p:spPr>
      </p:pic>
      <p:sp>
        <p:nvSpPr>
          <p:cNvPr id="6" name="TextBox 5">
            <a:extLst>
              <a:ext uri="{FF2B5EF4-FFF2-40B4-BE49-F238E27FC236}">
                <a16:creationId xmlns:a16="http://schemas.microsoft.com/office/drawing/2014/main" id="{B3B5174C-868B-4D84-ADCE-AE2FA0BB292A}"/>
              </a:ext>
            </a:extLst>
          </p:cNvPr>
          <p:cNvSpPr txBox="1"/>
          <p:nvPr/>
        </p:nvSpPr>
        <p:spPr>
          <a:xfrm>
            <a:off x="677334" y="2092417"/>
            <a:ext cx="4855594"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Results form Linear Regression Test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Reject the Null hypothesis that there is a relationship between Alcohol by Volume and International Bitterness Units with a P-value significantly less than an alpha of .05.</a:t>
            </a:r>
          </a:p>
        </p:txBody>
      </p:sp>
    </p:spTree>
    <p:extLst>
      <p:ext uri="{BB962C8B-B14F-4D97-AF65-F5344CB8AC3E}">
        <p14:creationId xmlns:p14="http://schemas.microsoft.com/office/powerpoint/2010/main" val="405930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87BC-A2E2-4088-8504-8A33755793E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Breweries by State</a:t>
            </a:r>
          </a:p>
        </p:txBody>
      </p:sp>
      <p:pic>
        <p:nvPicPr>
          <p:cNvPr id="7" name="Picture 6">
            <a:extLst>
              <a:ext uri="{FF2B5EF4-FFF2-40B4-BE49-F238E27FC236}">
                <a16:creationId xmlns:a16="http://schemas.microsoft.com/office/drawing/2014/main" id="{D6C59739-6B34-4A0B-8F98-22315E70F426}"/>
              </a:ext>
            </a:extLst>
          </p:cNvPr>
          <p:cNvPicPr>
            <a:picLocks noChangeAspect="1"/>
          </p:cNvPicPr>
          <p:nvPr/>
        </p:nvPicPr>
        <p:blipFill>
          <a:blip r:embed="rId3"/>
          <a:stretch>
            <a:fillRect/>
          </a:stretch>
        </p:blipFill>
        <p:spPr>
          <a:xfrm>
            <a:off x="5383085" y="1532528"/>
            <a:ext cx="6310210" cy="3891859"/>
          </a:xfrm>
          <a:prstGeom prst="rect">
            <a:avLst/>
          </a:prstGeom>
        </p:spPr>
      </p:pic>
      <p:pic>
        <p:nvPicPr>
          <p:cNvPr id="9" name="Picture 8">
            <a:extLst>
              <a:ext uri="{FF2B5EF4-FFF2-40B4-BE49-F238E27FC236}">
                <a16:creationId xmlns:a16="http://schemas.microsoft.com/office/drawing/2014/main" id="{586500B1-6500-4489-8040-D194539074C7}"/>
              </a:ext>
            </a:extLst>
          </p:cNvPr>
          <p:cNvPicPr>
            <a:picLocks noChangeAspect="1"/>
          </p:cNvPicPr>
          <p:nvPr/>
        </p:nvPicPr>
        <p:blipFill>
          <a:blip r:embed="rId4"/>
          <a:stretch>
            <a:fillRect/>
          </a:stretch>
        </p:blipFill>
        <p:spPr>
          <a:xfrm>
            <a:off x="796132" y="1930400"/>
            <a:ext cx="3546150" cy="3096117"/>
          </a:xfrm>
          <a:prstGeom prst="rect">
            <a:avLst/>
          </a:prstGeom>
        </p:spPr>
      </p:pic>
    </p:spTree>
    <p:extLst>
      <p:ext uri="{BB962C8B-B14F-4D97-AF65-F5344CB8AC3E}">
        <p14:creationId xmlns:p14="http://schemas.microsoft.com/office/powerpoint/2010/main" val="56456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4ABE-5343-4348-8236-6BC0C27406A1}"/>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Question of Interest:  A relationship exists between Alcohol by Volume and International Bitterness Units.</a:t>
            </a:r>
          </a:p>
        </p:txBody>
      </p:sp>
      <p:sp>
        <p:nvSpPr>
          <p:cNvPr id="3" name="Content Placeholder 2">
            <a:extLst>
              <a:ext uri="{FF2B5EF4-FFF2-40B4-BE49-F238E27FC236}">
                <a16:creationId xmlns:a16="http://schemas.microsoft.com/office/drawing/2014/main" id="{20F2F60B-6F4B-4E43-8E80-7EE872BE35CF}"/>
              </a:ext>
            </a:extLst>
          </p:cNvPr>
          <p:cNvSpPr>
            <a:spLocks noGrp="1"/>
          </p:cNvSpPr>
          <p:nvPr>
            <p:ph idx="1"/>
          </p:nvPr>
        </p:nvSpPr>
        <p:spPr>
          <a:xfrm>
            <a:off x="677334" y="2160589"/>
            <a:ext cx="3491895" cy="3379077"/>
          </a:xfrm>
        </p:spPr>
        <p:txBody>
          <a:bodyPr>
            <a:normAutofit/>
          </a:bodyPr>
          <a:lstStyle/>
          <a:p>
            <a:pPr marL="0" indent="0">
              <a:buNone/>
            </a:pPr>
            <a:r>
              <a:rPr lang="en-US" dirty="0">
                <a:latin typeface="Arial" panose="020B0604020202020204" pitchFamily="34" charset="0"/>
                <a:cs typeface="Arial" panose="020B0604020202020204" pitchFamily="34" charset="0"/>
              </a:rPr>
              <a:t>A scatter plot of Alcohol by Volume and International Bitterness Unit does not appear to have a relationship.  </a:t>
            </a:r>
          </a:p>
          <a:p>
            <a:pPr marL="0" indent="0">
              <a:buNone/>
            </a:pPr>
            <a:r>
              <a:rPr lang="en-US" dirty="0">
                <a:latin typeface="Arial" panose="020B0604020202020204" pitchFamily="34" charset="0"/>
                <a:cs typeface="Arial" panose="020B0604020202020204" pitchFamily="34" charset="0"/>
              </a:rPr>
              <a:t>The scatter plots of ABV and IBU do not show much of a pattern.</a:t>
            </a:r>
          </a:p>
          <a:p>
            <a:pPr marL="0" indent="0">
              <a:buNone/>
            </a:pPr>
            <a:r>
              <a:rPr lang="en-US" dirty="0">
                <a:latin typeface="Arial" panose="020B0604020202020204" pitchFamily="34" charset="0"/>
                <a:cs typeface="Arial" panose="020B0604020202020204" pitchFamily="34" charset="0"/>
              </a:rPr>
              <a:t>A linear regression was used to test if there was a relationship between ABV and IBU. </a:t>
            </a:r>
          </a:p>
        </p:txBody>
      </p:sp>
      <p:pic>
        <p:nvPicPr>
          <p:cNvPr id="4" name="Picture 3">
            <a:extLst>
              <a:ext uri="{FF2B5EF4-FFF2-40B4-BE49-F238E27FC236}">
                <a16:creationId xmlns:a16="http://schemas.microsoft.com/office/drawing/2014/main" id="{DF0AE0DA-992B-4C8E-86CB-ACE29FC114AD}"/>
              </a:ext>
            </a:extLst>
          </p:cNvPr>
          <p:cNvPicPr>
            <a:picLocks noChangeAspect="1"/>
          </p:cNvPicPr>
          <p:nvPr/>
        </p:nvPicPr>
        <p:blipFill>
          <a:blip r:embed="rId2"/>
          <a:stretch>
            <a:fillRect/>
          </a:stretch>
        </p:blipFill>
        <p:spPr>
          <a:xfrm>
            <a:off x="4528458" y="2160589"/>
            <a:ext cx="5741536" cy="3542649"/>
          </a:xfrm>
          <a:prstGeom prst="rect">
            <a:avLst/>
          </a:prstGeom>
        </p:spPr>
      </p:pic>
    </p:spTree>
    <p:extLst>
      <p:ext uri="{BB962C8B-B14F-4D97-AF65-F5344CB8AC3E}">
        <p14:creationId xmlns:p14="http://schemas.microsoft.com/office/powerpoint/2010/main" val="350427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B69A-AA1C-4A9C-B97E-8E133BA197AB}"/>
              </a:ext>
            </a:extLst>
          </p:cNvPr>
          <p:cNvSpPr>
            <a:spLocks noGrp="1"/>
          </p:cNvSpPr>
          <p:nvPr>
            <p:ph type="title"/>
          </p:nvPr>
        </p:nvSpPr>
        <p:spPr>
          <a:xfrm>
            <a:off x="677334" y="609600"/>
            <a:ext cx="5075396" cy="1320800"/>
          </a:xfrm>
        </p:spPr>
        <p:txBody>
          <a:bodyPr/>
          <a:lstStyle/>
          <a:p>
            <a:r>
              <a:rPr lang="en-US" dirty="0"/>
              <a:t>IBU </a:t>
            </a:r>
            <a:r>
              <a:rPr lang="en-US" dirty="0">
                <a:latin typeface="Arial" panose="020B0604020202020204" pitchFamily="34" charset="0"/>
                <a:cs typeface="Arial" panose="020B0604020202020204" pitchFamily="34" charset="0"/>
              </a:rPr>
              <a:t>Analysis</a:t>
            </a:r>
            <a:endParaRPr lang="en-US" dirty="0"/>
          </a:p>
        </p:txBody>
      </p:sp>
      <p:graphicFrame>
        <p:nvGraphicFramePr>
          <p:cNvPr id="4" name="Table 3">
            <a:extLst>
              <a:ext uri="{FF2B5EF4-FFF2-40B4-BE49-F238E27FC236}">
                <a16:creationId xmlns:a16="http://schemas.microsoft.com/office/drawing/2014/main" id="{A7D88474-FF05-4603-833D-36DE785E26E1}"/>
              </a:ext>
            </a:extLst>
          </p:cNvPr>
          <p:cNvGraphicFramePr>
            <a:graphicFrameLocks noGrp="1"/>
          </p:cNvGraphicFramePr>
          <p:nvPr>
            <p:extLst>
              <p:ext uri="{D42A27DB-BD31-4B8C-83A1-F6EECF244321}">
                <p14:modId xmlns:p14="http://schemas.microsoft.com/office/powerpoint/2010/main" val="414285796"/>
              </p:ext>
            </p:extLst>
          </p:nvPr>
        </p:nvGraphicFramePr>
        <p:xfrm>
          <a:off x="597435" y="2307011"/>
          <a:ext cx="2842528" cy="2560320"/>
        </p:xfrm>
        <a:graphic>
          <a:graphicData uri="http://schemas.openxmlformats.org/drawingml/2006/table">
            <a:tbl>
              <a:tblPr firstRow="1" bandRow="1">
                <a:tableStyleId>{5C22544A-7EE6-4342-B048-85BDC9FD1C3A}</a:tableStyleId>
              </a:tblPr>
              <a:tblGrid>
                <a:gridCol w="1421264">
                  <a:extLst>
                    <a:ext uri="{9D8B030D-6E8A-4147-A177-3AD203B41FA5}">
                      <a16:colId xmlns:a16="http://schemas.microsoft.com/office/drawing/2014/main" val="461675407"/>
                    </a:ext>
                  </a:extLst>
                </a:gridCol>
                <a:gridCol w="1421264">
                  <a:extLst>
                    <a:ext uri="{9D8B030D-6E8A-4147-A177-3AD203B41FA5}">
                      <a16:colId xmlns:a16="http://schemas.microsoft.com/office/drawing/2014/main" val="4033762415"/>
                    </a:ext>
                  </a:extLst>
                </a:gridCol>
              </a:tblGrid>
              <a:tr h="293145">
                <a:tc gridSpan="2">
                  <a:txBody>
                    <a:bodyPr/>
                    <a:lstStyle/>
                    <a:p>
                      <a:pPr algn="ctr"/>
                      <a:r>
                        <a:rPr lang="en-US" dirty="0"/>
                        <a:t>Summary Statistics</a:t>
                      </a:r>
                    </a:p>
                  </a:txBody>
                  <a:tcPr/>
                </a:tc>
                <a:tc hMerge="1">
                  <a:txBody>
                    <a:bodyPr/>
                    <a:lstStyle/>
                    <a:p>
                      <a:endParaRPr lang="en-US" dirty="0"/>
                    </a:p>
                  </a:txBody>
                  <a:tcPr/>
                </a:tc>
                <a:extLst>
                  <a:ext uri="{0D108BD9-81ED-4DB2-BD59-A6C34878D82A}">
                    <a16:rowId xmlns:a16="http://schemas.microsoft.com/office/drawing/2014/main" val="2309065376"/>
                  </a:ext>
                </a:extLst>
              </a:tr>
              <a:tr h="293145">
                <a:tc>
                  <a:txBody>
                    <a:bodyPr/>
                    <a:lstStyle/>
                    <a:p>
                      <a:r>
                        <a:rPr lang="en-US" dirty="0"/>
                        <a:t>Min</a:t>
                      </a:r>
                    </a:p>
                  </a:txBody>
                  <a:tcPr/>
                </a:tc>
                <a:tc>
                  <a:txBody>
                    <a:bodyPr/>
                    <a:lstStyle/>
                    <a:p>
                      <a:r>
                        <a:rPr lang="en-US" sz="1800" dirty="0">
                          <a:latin typeface="Arial" panose="020B0604020202020204" pitchFamily="34" charset="0"/>
                          <a:cs typeface="Arial" panose="020B0604020202020204" pitchFamily="34" charset="0"/>
                        </a:rPr>
                        <a:t>4</a:t>
                      </a:r>
                      <a:endParaRPr lang="en-US" b="1" dirty="0"/>
                    </a:p>
                  </a:txBody>
                  <a:tcPr/>
                </a:tc>
                <a:extLst>
                  <a:ext uri="{0D108BD9-81ED-4DB2-BD59-A6C34878D82A}">
                    <a16:rowId xmlns:a16="http://schemas.microsoft.com/office/drawing/2014/main" val="3552336859"/>
                  </a:ext>
                </a:extLst>
              </a:tr>
              <a:tr h="293145">
                <a:tc>
                  <a:txBody>
                    <a:bodyPr/>
                    <a:lstStyle/>
                    <a:p>
                      <a:r>
                        <a:rPr lang="en-US" dirty="0"/>
                        <a:t>1</a:t>
                      </a:r>
                      <a:r>
                        <a:rPr lang="en-US" baseline="30000" dirty="0"/>
                        <a:t>st</a:t>
                      </a:r>
                      <a:r>
                        <a:rPr lang="en-US" dirty="0"/>
                        <a:t> Quartile</a:t>
                      </a:r>
                    </a:p>
                  </a:txBody>
                  <a:tcPr/>
                </a:tc>
                <a:tc>
                  <a:txBody>
                    <a:bodyPr/>
                    <a:lstStyle/>
                    <a:p>
                      <a:r>
                        <a:rPr lang="en-US" sz="1800" dirty="0">
                          <a:latin typeface="Arial" panose="020B0604020202020204" pitchFamily="34" charset="0"/>
                          <a:cs typeface="Arial" panose="020B0604020202020204" pitchFamily="34" charset="0"/>
                        </a:rPr>
                        <a:t>20</a:t>
                      </a:r>
                      <a:endParaRPr lang="en-US" dirty="0"/>
                    </a:p>
                  </a:txBody>
                  <a:tcPr/>
                </a:tc>
                <a:extLst>
                  <a:ext uri="{0D108BD9-81ED-4DB2-BD59-A6C34878D82A}">
                    <a16:rowId xmlns:a16="http://schemas.microsoft.com/office/drawing/2014/main" val="1464203332"/>
                  </a:ext>
                </a:extLst>
              </a:tr>
              <a:tr h="293145">
                <a:tc>
                  <a:txBody>
                    <a:bodyPr/>
                    <a:lstStyle/>
                    <a:p>
                      <a:r>
                        <a:rPr lang="en-US" dirty="0"/>
                        <a:t>Median</a:t>
                      </a:r>
                    </a:p>
                  </a:txBody>
                  <a:tcPr/>
                </a:tc>
                <a:tc>
                  <a:txBody>
                    <a:bodyPr/>
                    <a:lstStyle/>
                    <a:p>
                      <a:r>
                        <a:rPr lang="en-US" sz="1800" dirty="0">
                          <a:latin typeface="Arial" panose="020B0604020202020204" pitchFamily="34" charset="0"/>
                          <a:cs typeface="Arial" panose="020B0604020202020204" pitchFamily="34" charset="0"/>
                        </a:rPr>
                        <a:t>38</a:t>
                      </a:r>
                      <a:endParaRPr lang="en-US" dirty="0"/>
                    </a:p>
                  </a:txBody>
                  <a:tcPr/>
                </a:tc>
                <a:extLst>
                  <a:ext uri="{0D108BD9-81ED-4DB2-BD59-A6C34878D82A}">
                    <a16:rowId xmlns:a16="http://schemas.microsoft.com/office/drawing/2014/main" val="675258789"/>
                  </a:ext>
                </a:extLst>
              </a:tr>
              <a:tr h="293145">
                <a:tc>
                  <a:txBody>
                    <a:bodyPr/>
                    <a:lstStyle/>
                    <a:p>
                      <a:r>
                        <a:rPr lang="en-US" dirty="0"/>
                        <a:t>Mean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47</a:t>
                      </a:r>
                      <a:endParaRPr lang="en-US" dirty="0"/>
                    </a:p>
                  </a:txBody>
                  <a:tcPr/>
                </a:tc>
                <a:extLst>
                  <a:ext uri="{0D108BD9-81ED-4DB2-BD59-A6C34878D82A}">
                    <a16:rowId xmlns:a16="http://schemas.microsoft.com/office/drawing/2014/main" val="4206532118"/>
                  </a:ext>
                </a:extLst>
              </a:tr>
              <a:tr h="293145">
                <a:tc>
                  <a:txBody>
                    <a:bodyPr/>
                    <a:lstStyle/>
                    <a:p>
                      <a:r>
                        <a:rPr lang="en-US" dirty="0"/>
                        <a:t>3</a:t>
                      </a:r>
                      <a:r>
                        <a:rPr lang="en-US" baseline="30000" dirty="0"/>
                        <a:t>rd</a:t>
                      </a:r>
                      <a:r>
                        <a:rPr lang="en-US" dirty="0"/>
                        <a:t> Quartile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66</a:t>
                      </a:r>
                      <a:endParaRPr lang="en-US" dirty="0"/>
                    </a:p>
                  </a:txBody>
                  <a:tcPr/>
                </a:tc>
                <a:extLst>
                  <a:ext uri="{0D108BD9-81ED-4DB2-BD59-A6C34878D82A}">
                    <a16:rowId xmlns:a16="http://schemas.microsoft.com/office/drawing/2014/main" val="1762085853"/>
                  </a:ext>
                </a:extLst>
              </a:tr>
              <a:tr h="293145">
                <a:tc>
                  <a:txBody>
                    <a:bodyPr/>
                    <a:lstStyle/>
                    <a:p>
                      <a:r>
                        <a:rPr lang="en-US" dirty="0"/>
                        <a:t>Max</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138</a:t>
                      </a:r>
                      <a:endParaRPr lang="en-US" dirty="0"/>
                    </a:p>
                  </a:txBody>
                  <a:tcPr/>
                </a:tc>
                <a:extLst>
                  <a:ext uri="{0D108BD9-81ED-4DB2-BD59-A6C34878D82A}">
                    <a16:rowId xmlns:a16="http://schemas.microsoft.com/office/drawing/2014/main" val="56146931"/>
                  </a:ext>
                </a:extLst>
              </a:tr>
            </a:tbl>
          </a:graphicData>
        </a:graphic>
      </p:graphicFrame>
      <p:pic>
        <p:nvPicPr>
          <p:cNvPr id="8" name="Picture 7">
            <a:extLst>
              <a:ext uri="{FF2B5EF4-FFF2-40B4-BE49-F238E27FC236}">
                <a16:creationId xmlns:a16="http://schemas.microsoft.com/office/drawing/2014/main" id="{7061A442-0C36-416F-BF24-523EC4917969}"/>
              </a:ext>
            </a:extLst>
          </p:cNvPr>
          <p:cNvPicPr>
            <a:picLocks noChangeAspect="1"/>
          </p:cNvPicPr>
          <p:nvPr/>
        </p:nvPicPr>
        <p:blipFill>
          <a:blip r:embed="rId2"/>
          <a:stretch>
            <a:fillRect/>
          </a:stretch>
        </p:blipFill>
        <p:spPr>
          <a:xfrm>
            <a:off x="4533997" y="1992718"/>
            <a:ext cx="5141662" cy="3171150"/>
          </a:xfrm>
          <a:prstGeom prst="rect">
            <a:avLst/>
          </a:prstGeom>
        </p:spPr>
      </p:pic>
    </p:spTree>
    <p:extLst>
      <p:ext uri="{BB962C8B-B14F-4D97-AF65-F5344CB8AC3E}">
        <p14:creationId xmlns:p14="http://schemas.microsoft.com/office/powerpoint/2010/main" val="4108676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9432-A29A-4F12-8BE8-C8FBC3068259}"/>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C18616BF-1EE1-4D1D-B109-7232B6B652F3}"/>
              </a:ext>
            </a:extLst>
          </p:cNvPr>
          <p:cNvSpPr>
            <a:spLocks noGrp="1"/>
          </p:cNvSpPr>
          <p:nvPr>
            <p:ph idx="1"/>
          </p:nvPr>
        </p:nvSpPr>
        <p:spPr/>
        <p:txBody>
          <a:bodyPr/>
          <a:lstStyle/>
          <a:p>
            <a:r>
              <a:rPr lang="en-US" dirty="0"/>
              <a:t>Box plot for summary data</a:t>
            </a:r>
          </a:p>
        </p:txBody>
      </p:sp>
    </p:spTree>
    <p:extLst>
      <p:ext uri="{BB962C8B-B14F-4D97-AF65-F5344CB8AC3E}">
        <p14:creationId xmlns:p14="http://schemas.microsoft.com/office/powerpoint/2010/main" val="74662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87EF-8451-427E-9F91-B48BB836CB19}"/>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Addressing Missing Data</a:t>
            </a:r>
          </a:p>
        </p:txBody>
      </p:sp>
      <p:sp>
        <p:nvSpPr>
          <p:cNvPr id="3" name="Content Placeholder 2">
            <a:extLst>
              <a:ext uri="{FF2B5EF4-FFF2-40B4-BE49-F238E27FC236}">
                <a16:creationId xmlns:a16="http://schemas.microsoft.com/office/drawing/2014/main" id="{B4D9381F-E3D9-40D7-B346-FA786CEF7BFA}"/>
              </a:ext>
            </a:extLst>
          </p:cNvPr>
          <p:cNvSpPr>
            <a:spLocks noGrp="1"/>
          </p:cNvSpPr>
          <p:nvPr>
            <p:ph idx="1"/>
          </p:nvPr>
        </p:nvSpPr>
        <p:spPr/>
        <p:txBody>
          <a:bodyPr>
            <a:normAutofit/>
          </a:bodyPr>
          <a:lstStyle/>
          <a:p>
            <a:r>
              <a:rPr lang="en-US" dirty="0"/>
              <a:t>Using a function called “MICE” or </a:t>
            </a:r>
            <a:r>
              <a:rPr lang="en-US" b="1" dirty="0"/>
              <a:t>Multivariate Imputation by Chained Equations</a:t>
            </a:r>
            <a:r>
              <a:rPr lang="en-US" dirty="0"/>
              <a:t> we were able to infer values for Alcohol by Volume (ABV-62 NA) and  International Bitterness Units (IBU-1005) where missing.</a:t>
            </a:r>
            <a:endParaRPr lang="en-US" dirty="0">
              <a:latin typeface="Arial" panose="020B0604020202020204" pitchFamily="34" charset="0"/>
              <a:cs typeface="Arial" panose="020B0604020202020204" pitchFamily="34" charset="0"/>
            </a:endParaRPr>
          </a:p>
          <a:p>
            <a:r>
              <a:rPr lang="en-US" dirty="0"/>
              <a:t>The MICE algorithm imputes an incomplete column (the target column) by generating 'plausible' synthetic values given other columns in the data.</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259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E608-A1DE-45A7-9C83-DAF08AB9DA67}"/>
              </a:ext>
            </a:extLst>
          </p:cNvPr>
          <p:cNvSpPr>
            <a:spLocks noGrp="1"/>
          </p:cNvSpPr>
          <p:nvPr>
            <p:ph type="title"/>
          </p:nvPr>
        </p:nvSpPr>
        <p:spPr/>
        <p:txBody>
          <a:bodyPr/>
          <a:lstStyle/>
          <a:p>
            <a:pPr algn="ctr"/>
            <a:r>
              <a:rPr lang="en-US" dirty="0"/>
              <a:t>Median Alcohol by Volume (ABV) by State</a:t>
            </a:r>
          </a:p>
        </p:txBody>
      </p:sp>
      <p:pic>
        <p:nvPicPr>
          <p:cNvPr id="4" name="Picture 3">
            <a:extLst>
              <a:ext uri="{FF2B5EF4-FFF2-40B4-BE49-F238E27FC236}">
                <a16:creationId xmlns:a16="http://schemas.microsoft.com/office/drawing/2014/main" id="{87CF92D8-8DED-4FB3-A8EF-D94409BB4682}"/>
              </a:ext>
            </a:extLst>
          </p:cNvPr>
          <p:cNvPicPr>
            <a:picLocks noChangeAspect="1"/>
          </p:cNvPicPr>
          <p:nvPr/>
        </p:nvPicPr>
        <p:blipFill>
          <a:blip r:embed="rId3"/>
          <a:stretch>
            <a:fillRect/>
          </a:stretch>
        </p:blipFill>
        <p:spPr>
          <a:xfrm>
            <a:off x="7167034" y="1930400"/>
            <a:ext cx="4572269" cy="2824319"/>
          </a:xfrm>
          <a:prstGeom prst="rect">
            <a:avLst/>
          </a:prstGeom>
        </p:spPr>
      </p:pic>
      <p:sp>
        <p:nvSpPr>
          <p:cNvPr id="5" name="TextBox 4">
            <a:extLst>
              <a:ext uri="{FF2B5EF4-FFF2-40B4-BE49-F238E27FC236}">
                <a16:creationId xmlns:a16="http://schemas.microsoft.com/office/drawing/2014/main" id="{357AE9C0-4040-415A-BFFA-A601253CB11B}"/>
              </a:ext>
            </a:extLst>
          </p:cNvPr>
          <p:cNvSpPr txBox="1"/>
          <p:nvPr/>
        </p:nvSpPr>
        <p:spPr>
          <a:xfrm>
            <a:off x="7167034" y="4856320"/>
            <a:ext cx="1469605" cy="307777"/>
          </a:xfrm>
          <a:prstGeom prst="rect">
            <a:avLst/>
          </a:prstGeom>
          <a:noFill/>
        </p:spPr>
        <p:txBody>
          <a:bodyPr wrap="square" rtlCol="0">
            <a:spAutoFit/>
          </a:bodyPr>
          <a:lstStyle/>
          <a:p>
            <a:r>
              <a:rPr lang="en-US" sz="1400" dirty="0"/>
              <a:t>Bud ABV: .05</a:t>
            </a:r>
          </a:p>
        </p:txBody>
      </p:sp>
      <p:pic>
        <p:nvPicPr>
          <p:cNvPr id="3" name="Picture 2">
            <a:extLst>
              <a:ext uri="{FF2B5EF4-FFF2-40B4-BE49-F238E27FC236}">
                <a16:creationId xmlns:a16="http://schemas.microsoft.com/office/drawing/2014/main" id="{E8F8E485-EBC9-4B5C-B1E1-7E496D1716BF}"/>
              </a:ext>
            </a:extLst>
          </p:cNvPr>
          <p:cNvPicPr>
            <a:picLocks noChangeAspect="1"/>
          </p:cNvPicPr>
          <p:nvPr/>
        </p:nvPicPr>
        <p:blipFill>
          <a:blip r:embed="rId4"/>
          <a:stretch>
            <a:fillRect/>
          </a:stretch>
        </p:blipFill>
        <p:spPr>
          <a:xfrm>
            <a:off x="550334" y="1991063"/>
            <a:ext cx="5774266" cy="3562649"/>
          </a:xfrm>
          <a:prstGeom prst="rect">
            <a:avLst/>
          </a:prstGeom>
        </p:spPr>
      </p:pic>
    </p:spTree>
    <p:extLst>
      <p:ext uri="{BB962C8B-B14F-4D97-AF65-F5344CB8AC3E}">
        <p14:creationId xmlns:p14="http://schemas.microsoft.com/office/powerpoint/2010/main" val="398047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5634-8235-4049-8DF4-D9247E4A570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Median International Bitterness Units (IBU) by State</a:t>
            </a:r>
          </a:p>
        </p:txBody>
      </p:sp>
      <p:pic>
        <p:nvPicPr>
          <p:cNvPr id="7" name="Picture 6">
            <a:extLst>
              <a:ext uri="{FF2B5EF4-FFF2-40B4-BE49-F238E27FC236}">
                <a16:creationId xmlns:a16="http://schemas.microsoft.com/office/drawing/2014/main" id="{6E3BC9A4-EB62-47D8-B952-675FE3FCF1AA}"/>
              </a:ext>
            </a:extLst>
          </p:cNvPr>
          <p:cNvPicPr>
            <a:picLocks noChangeAspect="1"/>
          </p:cNvPicPr>
          <p:nvPr/>
        </p:nvPicPr>
        <p:blipFill>
          <a:blip r:embed="rId3"/>
          <a:stretch>
            <a:fillRect/>
          </a:stretch>
        </p:blipFill>
        <p:spPr>
          <a:xfrm>
            <a:off x="7124700" y="1904846"/>
            <a:ext cx="4584700" cy="2827640"/>
          </a:xfrm>
          <a:prstGeom prst="rect">
            <a:avLst/>
          </a:prstGeom>
        </p:spPr>
      </p:pic>
      <p:pic>
        <p:nvPicPr>
          <p:cNvPr id="3" name="Picture 2">
            <a:extLst>
              <a:ext uri="{FF2B5EF4-FFF2-40B4-BE49-F238E27FC236}">
                <a16:creationId xmlns:a16="http://schemas.microsoft.com/office/drawing/2014/main" id="{D3022B7F-293C-4F79-890F-D16EB4D3C82B}"/>
              </a:ext>
            </a:extLst>
          </p:cNvPr>
          <p:cNvPicPr>
            <a:picLocks noChangeAspect="1"/>
          </p:cNvPicPr>
          <p:nvPr/>
        </p:nvPicPr>
        <p:blipFill>
          <a:blip r:embed="rId4"/>
          <a:stretch>
            <a:fillRect/>
          </a:stretch>
        </p:blipFill>
        <p:spPr>
          <a:xfrm>
            <a:off x="7124700" y="4732486"/>
            <a:ext cx="1658256" cy="493819"/>
          </a:xfrm>
          <a:prstGeom prst="rect">
            <a:avLst/>
          </a:prstGeom>
        </p:spPr>
      </p:pic>
      <p:pic>
        <p:nvPicPr>
          <p:cNvPr id="4" name="Picture 3">
            <a:extLst>
              <a:ext uri="{FF2B5EF4-FFF2-40B4-BE49-F238E27FC236}">
                <a16:creationId xmlns:a16="http://schemas.microsoft.com/office/drawing/2014/main" id="{0E28B4AE-CD82-4EF0-9036-D82C9F78AC1D}"/>
              </a:ext>
            </a:extLst>
          </p:cNvPr>
          <p:cNvPicPr>
            <a:picLocks noChangeAspect="1"/>
          </p:cNvPicPr>
          <p:nvPr/>
        </p:nvPicPr>
        <p:blipFill>
          <a:blip r:embed="rId5"/>
          <a:stretch>
            <a:fillRect/>
          </a:stretch>
        </p:blipFill>
        <p:spPr>
          <a:xfrm>
            <a:off x="494292" y="1904846"/>
            <a:ext cx="5804907" cy="3581554"/>
          </a:xfrm>
          <a:prstGeom prst="rect">
            <a:avLst/>
          </a:prstGeom>
        </p:spPr>
      </p:pic>
    </p:spTree>
    <p:extLst>
      <p:ext uri="{BB962C8B-B14F-4D97-AF65-F5344CB8AC3E}">
        <p14:creationId xmlns:p14="http://schemas.microsoft.com/office/powerpoint/2010/main" val="151003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F98C-AE5E-4C8A-A63C-6F967E657FBF}"/>
              </a:ext>
            </a:extLst>
          </p:cNvPr>
          <p:cNvSpPr>
            <a:spLocks noGrp="1"/>
          </p:cNvSpPr>
          <p:nvPr>
            <p:ph type="title"/>
          </p:nvPr>
        </p:nvSpPr>
        <p:spPr/>
        <p:txBody>
          <a:bodyPr>
            <a:normAutofit/>
          </a:bodyPr>
          <a:lstStyle/>
          <a:p>
            <a:pPr algn="ctr"/>
            <a:r>
              <a:rPr lang="en-US" dirty="0">
                <a:latin typeface="Arial" panose="020B0604020202020204" pitchFamily="34" charset="0"/>
                <a:cs typeface="Arial" panose="020B0604020202020204" pitchFamily="34" charset="0"/>
              </a:rPr>
              <a:t>The most extreme Alcohol by Volume and International Bitterness Unit State</a:t>
            </a:r>
          </a:p>
        </p:txBody>
      </p:sp>
      <p:pic>
        <p:nvPicPr>
          <p:cNvPr id="4" name="Picture 3">
            <a:extLst>
              <a:ext uri="{FF2B5EF4-FFF2-40B4-BE49-F238E27FC236}">
                <a16:creationId xmlns:a16="http://schemas.microsoft.com/office/drawing/2014/main" id="{AE15A708-3137-424D-AC8C-D39F65C24E07}"/>
              </a:ext>
            </a:extLst>
          </p:cNvPr>
          <p:cNvPicPr>
            <a:picLocks noChangeAspect="1"/>
          </p:cNvPicPr>
          <p:nvPr/>
        </p:nvPicPr>
        <p:blipFill>
          <a:blip r:embed="rId3"/>
          <a:stretch>
            <a:fillRect/>
          </a:stretch>
        </p:blipFill>
        <p:spPr>
          <a:xfrm>
            <a:off x="5886698" y="2513338"/>
            <a:ext cx="3767626" cy="2323705"/>
          </a:xfrm>
          <a:prstGeom prst="rect">
            <a:avLst/>
          </a:prstGeom>
        </p:spPr>
      </p:pic>
      <p:pic>
        <p:nvPicPr>
          <p:cNvPr id="3" name="Picture 2">
            <a:extLst>
              <a:ext uri="{FF2B5EF4-FFF2-40B4-BE49-F238E27FC236}">
                <a16:creationId xmlns:a16="http://schemas.microsoft.com/office/drawing/2014/main" id="{D127A0E3-2199-4659-A1A3-7CA1FE8851C5}"/>
              </a:ext>
            </a:extLst>
          </p:cNvPr>
          <p:cNvPicPr>
            <a:picLocks noChangeAspect="1"/>
          </p:cNvPicPr>
          <p:nvPr/>
        </p:nvPicPr>
        <p:blipFill>
          <a:blip r:embed="rId4"/>
          <a:stretch>
            <a:fillRect/>
          </a:stretch>
        </p:blipFill>
        <p:spPr>
          <a:xfrm>
            <a:off x="1069094" y="2513338"/>
            <a:ext cx="3761828" cy="2323705"/>
          </a:xfrm>
          <a:prstGeom prst="rect">
            <a:avLst/>
          </a:prstGeom>
        </p:spPr>
      </p:pic>
    </p:spTree>
    <p:extLst>
      <p:ext uri="{BB962C8B-B14F-4D97-AF65-F5344CB8AC3E}">
        <p14:creationId xmlns:p14="http://schemas.microsoft.com/office/powerpoint/2010/main" val="257852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D8BA-14D0-4F95-89EB-CA134159C737}"/>
              </a:ext>
            </a:extLst>
          </p:cNvPr>
          <p:cNvSpPr>
            <a:spLocks noGrp="1"/>
          </p:cNvSpPr>
          <p:nvPr>
            <p:ph type="title"/>
          </p:nvPr>
        </p:nvSpPr>
        <p:spPr/>
        <p:txBody>
          <a:bodyPr/>
          <a:lstStyle/>
          <a:p>
            <a:pPr algn="ctr"/>
            <a:r>
              <a:rPr lang="en-US" dirty="0"/>
              <a:t>Histogram of Alcohol by Volumes</a:t>
            </a:r>
          </a:p>
        </p:txBody>
      </p:sp>
      <p:pic>
        <p:nvPicPr>
          <p:cNvPr id="4" name="Picture 3">
            <a:extLst>
              <a:ext uri="{FF2B5EF4-FFF2-40B4-BE49-F238E27FC236}">
                <a16:creationId xmlns:a16="http://schemas.microsoft.com/office/drawing/2014/main" id="{8944F54C-3F58-422A-A3CD-4D1F16502C30}"/>
              </a:ext>
            </a:extLst>
          </p:cNvPr>
          <p:cNvPicPr>
            <a:picLocks noChangeAspect="1"/>
          </p:cNvPicPr>
          <p:nvPr/>
        </p:nvPicPr>
        <p:blipFill>
          <a:blip r:embed="rId2"/>
          <a:stretch>
            <a:fillRect/>
          </a:stretch>
        </p:blipFill>
        <p:spPr>
          <a:xfrm>
            <a:off x="2534095" y="1930400"/>
            <a:ext cx="7123809" cy="4393651"/>
          </a:xfrm>
          <a:prstGeom prst="rect">
            <a:avLst/>
          </a:prstGeom>
        </p:spPr>
      </p:pic>
    </p:spTree>
    <p:extLst>
      <p:ext uri="{BB962C8B-B14F-4D97-AF65-F5344CB8AC3E}">
        <p14:creationId xmlns:p14="http://schemas.microsoft.com/office/powerpoint/2010/main" val="43539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0393-82D3-4587-AC24-AA4844819561}"/>
              </a:ext>
            </a:extLst>
          </p:cNvPr>
          <p:cNvSpPr>
            <a:spLocks noGrp="1"/>
          </p:cNvSpPr>
          <p:nvPr>
            <p:ph type="title"/>
          </p:nvPr>
        </p:nvSpPr>
        <p:spPr>
          <a:xfrm>
            <a:off x="677333" y="609600"/>
            <a:ext cx="3851123" cy="1320800"/>
          </a:xfrm>
        </p:spPr>
        <p:txBody>
          <a:bodyPr>
            <a:normAutofit/>
          </a:bodyPr>
          <a:lstStyle/>
          <a:p>
            <a:r>
              <a:rPr lang="en-US" sz="3600" dirty="0">
                <a:latin typeface="Arial" panose="020B0604020202020204" pitchFamily="34" charset="0"/>
                <a:cs typeface="Arial" panose="020B0604020202020204" pitchFamily="34" charset="0"/>
              </a:rPr>
              <a:t>ABV Summary Statistics</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D94FA96A-0765-4025-AFB4-53E8602269F1}"/>
              </a:ext>
            </a:extLst>
          </p:cNvPr>
          <p:cNvGraphicFramePr>
            <a:graphicFrameLocks noGrp="1"/>
          </p:cNvGraphicFramePr>
          <p:nvPr>
            <p:extLst>
              <p:ext uri="{D42A27DB-BD31-4B8C-83A1-F6EECF244321}">
                <p14:modId xmlns:p14="http://schemas.microsoft.com/office/powerpoint/2010/main" val="2291421806"/>
              </p:ext>
            </p:extLst>
          </p:nvPr>
        </p:nvGraphicFramePr>
        <p:xfrm>
          <a:off x="602331" y="2309707"/>
          <a:ext cx="2842528" cy="2560320"/>
        </p:xfrm>
        <a:graphic>
          <a:graphicData uri="http://schemas.openxmlformats.org/drawingml/2006/table">
            <a:tbl>
              <a:tblPr firstRow="1" bandRow="1">
                <a:tableStyleId>{5C22544A-7EE6-4342-B048-85BDC9FD1C3A}</a:tableStyleId>
              </a:tblPr>
              <a:tblGrid>
                <a:gridCol w="1421264">
                  <a:extLst>
                    <a:ext uri="{9D8B030D-6E8A-4147-A177-3AD203B41FA5}">
                      <a16:colId xmlns:a16="http://schemas.microsoft.com/office/drawing/2014/main" val="461675407"/>
                    </a:ext>
                  </a:extLst>
                </a:gridCol>
                <a:gridCol w="1421264">
                  <a:extLst>
                    <a:ext uri="{9D8B030D-6E8A-4147-A177-3AD203B41FA5}">
                      <a16:colId xmlns:a16="http://schemas.microsoft.com/office/drawing/2014/main" val="4033762415"/>
                    </a:ext>
                  </a:extLst>
                </a:gridCol>
              </a:tblGrid>
              <a:tr h="293145">
                <a:tc gridSpan="2">
                  <a:txBody>
                    <a:bodyPr/>
                    <a:lstStyle/>
                    <a:p>
                      <a:pPr algn="ctr"/>
                      <a:r>
                        <a:rPr lang="en-US" dirty="0"/>
                        <a:t>Summary Statistics</a:t>
                      </a:r>
                    </a:p>
                  </a:txBody>
                  <a:tcPr/>
                </a:tc>
                <a:tc hMerge="1">
                  <a:txBody>
                    <a:bodyPr/>
                    <a:lstStyle/>
                    <a:p>
                      <a:endParaRPr lang="en-US" dirty="0"/>
                    </a:p>
                  </a:txBody>
                  <a:tcPr/>
                </a:tc>
                <a:extLst>
                  <a:ext uri="{0D108BD9-81ED-4DB2-BD59-A6C34878D82A}">
                    <a16:rowId xmlns:a16="http://schemas.microsoft.com/office/drawing/2014/main" val="2309065376"/>
                  </a:ext>
                </a:extLst>
              </a:tr>
              <a:tr h="293145">
                <a:tc>
                  <a:txBody>
                    <a:bodyPr/>
                    <a:lstStyle/>
                    <a:p>
                      <a:r>
                        <a:rPr lang="en-US" dirty="0"/>
                        <a:t>Min</a:t>
                      </a:r>
                    </a:p>
                  </a:txBody>
                  <a:tcPr/>
                </a:tc>
                <a:tc>
                  <a:txBody>
                    <a:bodyPr/>
                    <a:lstStyle/>
                    <a:p>
                      <a:r>
                        <a:rPr lang="en-US" sz="1800" dirty="0">
                          <a:latin typeface="Arial" panose="020B0604020202020204" pitchFamily="34" charset="0"/>
                          <a:cs typeface="Arial" panose="020B0604020202020204" pitchFamily="34" charset="0"/>
                        </a:rPr>
                        <a:t>.001</a:t>
                      </a:r>
                      <a:endParaRPr lang="en-US" b="1" dirty="0"/>
                    </a:p>
                  </a:txBody>
                  <a:tcPr/>
                </a:tc>
                <a:extLst>
                  <a:ext uri="{0D108BD9-81ED-4DB2-BD59-A6C34878D82A}">
                    <a16:rowId xmlns:a16="http://schemas.microsoft.com/office/drawing/2014/main" val="3552336859"/>
                  </a:ext>
                </a:extLst>
              </a:tr>
              <a:tr h="293145">
                <a:tc>
                  <a:txBody>
                    <a:bodyPr/>
                    <a:lstStyle/>
                    <a:p>
                      <a:r>
                        <a:rPr lang="en-US" dirty="0"/>
                        <a:t>1</a:t>
                      </a:r>
                      <a:r>
                        <a:rPr lang="en-US" baseline="30000" dirty="0"/>
                        <a:t>st</a:t>
                      </a:r>
                      <a:r>
                        <a:rPr lang="en-US" dirty="0"/>
                        <a:t> Quartile</a:t>
                      </a:r>
                    </a:p>
                  </a:txBody>
                  <a:tcPr/>
                </a:tc>
                <a:tc>
                  <a:txBody>
                    <a:bodyPr/>
                    <a:lstStyle/>
                    <a:p>
                      <a:r>
                        <a:rPr lang="en-US" sz="1800" dirty="0">
                          <a:latin typeface="Arial" panose="020B0604020202020204" pitchFamily="34" charset="0"/>
                          <a:cs typeface="Arial" panose="020B0604020202020204" pitchFamily="34" charset="0"/>
                        </a:rPr>
                        <a:t>.050</a:t>
                      </a:r>
                      <a:endParaRPr lang="en-US" dirty="0"/>
                    </a:p>
                  </a:txBody>
                  <a:tcPr/>
                </a:tc>
                <a:extLst>
                  <a:ext uri="{0D108BD9-81ED-4DB2-BD59-A6C34878D82A}">
                    <a16:rowId xmlns:a16="http://schemas.microsoft.com/office/drawing/2014/main" val="1464203332"/>
                  </a:ext>
                </a:extLst>
              </a:tr>
              <a:tr h="293145">
                <a:tc>
                  <a:txBody>
                    <a:bodyPr/>
                    <a:lstStyle/>
                    <a:p>
                      <a:r>
                        <a:rPr lang="en-US" dirty="0"/>
                        <a:t>Median</a:t>
                      </a:r>
                    </a:p>
                  </a:txBody>
                  <a:tcPr/>
                </a:tc>
                <a:tc>
                  <a:txBody>
                    <a:bodyPr/>
                    <a:lstStyle/>
                    <a:p>
                      <a:r>
                        <a:rPr lang="en-US" sz="1800" dirty="0">
                          <a:latin typeface="Arial" panose="020B0604020202020204" pitchFamily="34" charset="0"/>
                          <a:cs typeface="Arial" panose="020B0604020202020204" pitchFamily="34" charset="0"/>
                        </a:rPr>
                        <a:t>.056 </a:t>
                      </a:r>
                      <a:endParaRPr lang="en-US" dirty="0"/>
                    </a:p>
                  </a:txBody>
                  <a:tcPr/>
                </a:tc>
                <a:extLst>
                  <a:ext uri="{0D108BD9-81ED-4DB2-BD59-A6C34878D82A}">
                    <a16:rowId xmlns:a16="http://schemas.microsoft.com/office/drawing/2014/main" val="675258789"/>
                  </a:ext>
                </a:extLst>
              </a:tr>
              <a:tr h="293145">
                <a:tc>
                  <a:txBody>
                    <a:bodyPr/>
                    <a:lstStyle/>
                    <a:p>
                      <a:r>
                        <a:rPr lang="en-US" dirty="0"/>
                        <a:t>Mean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.059</a:t>
                      </a:r>
                      <a:endParaRPr lang="en-US" dirty="0"/>
                    </a:p>
                  </a:txBody>
                  <a:tcPr/>
                </a:tc>
                <a:extLst>
                  <a:ext uri="{0D108BD9-81ED-4DB2-BD59-A6C34878D82A}">
                    <a16:rowId xmlns:a16="http://schemas.microsoft.com/office/drawing/2014/main" val="4206532118"/>
                  </a:ext>
                </a:extLst>
              </a:tr>
              <a:tr h="293145">
                <a:tc>
                  <a:txBody>
                    <a:bodyPr/>
                    <a:lstStyle/>
                    <a:p>
                      <a:r>
                        <a:rPr lang="en-US" dirty="0"/>
                        <a:t>3</a:t>
                      </a:r>
                      <a:r>
                        <a:rPr lang="en-US" baseline="30000" dirty="0"/>
                        <a:t>rd</a:t>
                      </a:r>
                      <a:r>
                        <a:rPr lang="en-US" dirty="0"/>
                        <a:t> Quartile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.067</a:t>
                      </a:r>
                      <a:endParaRPr lang="en-US" dirty="0"/>
                    </a:p>
                  </a:txBody>
                  <a:tcPr/>
                </a:tc>
                <a:extLst>
                  <a:ext uri="{0D108BD9-81ED-4DB2-BD59-A6C34878D82A}">
                    <a16:rowId xmlns:a16="http://schemas.microsoft.com/office/drawing/2014/main" val="1762085853"/>
                  </a:ext>
                </a:extLst>
              </a:tr>
              <a:tr h="293145">
                <a:tc>
                  <a:txBody>
                    <a:bodyPr/>
                    <a:lstStyle/>
                    <a:p>
                      <a:r>
                        <a:rPr lang="en-US" dirty="0"/>
                        <a:t>Max</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.128</a:t>
                      </a:r>
                      <a:endParaRPr lang="en-US" dirty="0"/>
                    </a:p>
                  </a:txBody>
                  <a:tcPr/>
                </a:tc>
                <a:extLst>
                  <a:ext uri="{0D108BD9-81ED-4DB2-BD59-A6C34878D82A}">
                    <a16:rowId xmlns:a16="http://schemas.microsoft.com/office/drawing/2014/main" val="56146931"/>
                  </a:ext>
                </a:extLst>
              </a:tr>
            </a:tbl>
          </a:graphicData>
        </a:graphic>
      </p:graphicFrame>
      <p:pic>
        <p:nvPicPr>
          <p:cNvPr id="3" name="Picture 2">
            <a:extLst>
              <a:ext uri="{FF2B5EF4-FFF2-40B4-BE49-F238E27FC236}">
                <a16:creationId xmlns:a16="http://schemas.microsoft.com/office/drawing/2014/main" id="{74D6463F-F5B9-4DEE-B8C2-E2616729314F}"/>
              </a:ext>
            </a:extLst>
          </p:cNvPr>
          <p:cNvPicPr>
            <a:picLocks noChangeAspect="1"/>
          </p:cNvPicPr>
          <p:nvPr/>
        </p:nvPicPr>
        <p:blipFill>
          <a:blip r:embed="rId2"/>
          <a:stretch>
            <a:fillRect/>
          </a:stretch>
        </p:blipFill>
        <p:spPr>
          <a:xfrm>
            <a:off x="3987750" y="2021946"/>
            <a:ext cx="5570223" cy="3342134"/>
          </a:xfrm>
          <a:prstGeom prst="rect">
            <a:avLst/>
          </a:prstGeom>
        </p:spPr>
      </p:pic>
    </p:spTree>
    <p:extLst>
      <p:ext uri="{BB962C8B-B14F-4D97-AF65-F5344CB8AC3E}">
        <p14:creationId xmlns:p14="http://schemas.microsoft.com/office/powerpoint/2010/main" val="265727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211F-D10D-461A-9C13-62348DA09BF3}"/>
              </a:ext>
            </a:extLst>
          </p:cNvPr>
          <p:cNvSpPr>
            <a:spLocks noGrp="1"/>
          </p:cNvSpPr>
          <p:nvPr>
            <p:ph type="title"/>
          </p:nvPr>
        </p:nvSpPr>
        <p:spPr/>
        <p:txBody>
          <a:bodyPr/>
          <a:lstStyle/>
          <a:p>
            <a:r>
              <a:rPr lang="en-US" dirty="0"/>
              <a:t>Alcohol by Volume and </a:t>
            </a:r>
            <a:br>
              <a:rPr lang="en-US" dirty="0"/>
            </a:br>
            <a:r>
              <a:rPr lang="en-US" dirty="0"/>
              <a:t>International Bitterness Units by Style</a:t>
            </a:r>
          </a:p>
        </p:txBody>
      </p:sp>
      <p:pic>
        <p:nvPicPr>
          <p:cNvPr id="4" name="Content Placeholder 4" descr="A screenshot of a cell phone&#10;&#10;Description automatically generated">
            <a:extLst>
              <a:ext uri="{FF2B5EF4-FFF2-40B4-BE49-F238E27FC236}">
                <a16:creationId xmlns:a16="http://schemas.microsoft.com/office/drawing/2014/main" id="{636F93D3-8DBE-411A-BFEE-DAE8908DD5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2075" y="2450661"/>
            <a:ext cx="6567185" cy="3797739"/>
          </a:xfrm>
        </p:spPr>
      </p:pic>
    </p:spTree>
    <p:extLst>
      <p:ext uri="{BB962C8B-B14F-4D97-AF65-F5344CB8AC3E}">
        <p14:creationId xmlns:p14="http://schemas.microsoft.com/office/powerpoint/2010/main" val="1598884026"/>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2369</TotalTime>
  <Words>1216</Words>
  <Application>Microsoft Office PowerPoint</Application>
  <PresentationFormat>Widescreen</PresentationFormat>
  <Paragraphs>114</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Craft Beer Study</vt:lpstr>
      <vt:lpstr>Breweries by State</vt:lpstr>
      <vt:lpstr>Addressing Missing Data</vt:lpstr>
      <vt:lpstr>Median Alcohol by Volume (ABV) by State</vt:lpstr>
      <vt:lpstr>Median International Bitterness Units (IBU) by State</vt:lpstr>
      <vt:lpstr>The most extreme Alcohol by Volume and International Bitterness Unit State</vt:lpstr>
      <vt:lpstr>Histogram of Alcohol by Volumes</vt:lpstr>
      <vt:lpstr>ABV Summary Statistics</vt:lpstr>
      <vt:lpstr>Alcohol by Volume and  International Bitterness Units by Style</vt:lpstr>
      <vt:lpstr>Scatter Plot of ABV and IBU for all Ales</vt:lpstr>
      <vt:lpstr>KNN results classifying IPAs or ALEs, using ABV and IBU</vt:lpstr>
      <vt:lpstr>North Eastern Region – Top Ten Beer Styles</vt:lpstr>
      <vt:lpstr>Midwest Region: Top 10 Beer Styles</vt:lpstr>
      <vt:lpstr>South Region:  Top Ten Beer Styles</vt:lpstr>
      <vt:lpstr>Western Region – Top 10 Beer Styles</vt:lpstr>
      <vt:lpstr>Thank You for your Time!</vt:lpstr>
      <vt:lpstr>Backup</vt:lpstr>
      <vt:lpstr>Other Questions of Interest</vt:lpstr>
      <vt:lpstr>Linear Regression to test for Relationship</vt:lpstr>
      <vt:lpstr>Question of Interest:  A relationship exists between Alcohol by Volume and International Bitterness Units.</vt:lpstr>
      <vt:lpstr>IBU Analysis</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ETA</dc:title>
  <dc:creator>Malcolm Carlson</dc:creator>
  <cp:lastModifiedBy>Malcolm Carlson</cp:lastModifiedBy>
  <cp:revision>86</cp:revision>
  <dcterms:created xsi:type="dcterms:W3CDTF">2019-10-16T22:21:06Z</dcterms:created>
  <dcterms:modified xsi:type="dcterms:W3CDTF">2019-10-27T02:57:33Z</dcterms:modified>
</cp:coreProperties>
</file>