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Carlson" initials="MC" lastIdx="1" clrIdx="0">
    <p:extLst>
      <p:ext uri="{19B8F6BF-5375-455C-9EA6-DF929625EA0E}">
        <p15:presenceInfo xmlns:p15="http://schemas.microsoft.com/office/powerpoint/2012/main" userId="7a3f77fc416ee7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3" d="100"/>
          <a:sy n="63" d="100"/>
        </p:scale>
        <p:origin x="6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10619-A5AD-4FBE-8267-47BE2B1199F7}"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DEE2-34CF-4AC0-92C7-876E2D6A0326}" type="slidenum">
              <a:rPr lang="en-US" smtClean="0"/>
              <a:t>‹#›</a:t>
            </a:fld>
            <a:endParaRPr lang="en-US"/>
          </a:p>
        </p:txBody>
      </p:sp>
    </p:spTree>
    <p:extLst>
      <p:ext uri="{BB962C8B-B14F-4D97-AF65-F5344CB8AC3E}">
        <p14:creationId xmlns:p14="http://schemas.microsoft.com/office/powerpoint/2010/main" val="209890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C971-F373-4CEB-8DC5-8A399E0A4826}"/>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Beer Case Study</a:t>
            </a:r>
          </a:p>
        </p:txBody>
      </p:sp>
      <p:sp>
        <p:nvSpPr>
          <p:cNvPr id="3" name="Subtitle 2">
            <a:extLst>
              <a:ext uri="{FF2B5EF4-FFF2-40B4-BE49-F238E27FC236}">
                <a16:creationId xmlns:a16="http://schemas.microsoft.com/office/drawing/2014/main" id="{389C0170-1F1B-4738-BC2B-86DA93A6BB15}"/>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DDS 6306</a:t>
            </a:r>
          </a:p>
          <a:p>
            <a:r>
              <a:rPr lang="en-US" dirty="0">
                <a:latin typeface="Arial" panose="020B0604020202020204" pitchFamily="34" charset="0"/>
                <a:cs typeface="Arial" panose="020B0604020202020204" pitchFamily="34" charset="0"/>
              </a:rPr>
              <a:t>Malcolm Carlson</a:t>
            </a:r>
          </a:p>
        </p:txBody>
      </p:sp>
    </p:spTree>
    <p:extLst>
      <p:ext uri="{BB962C8B-B14F-4D97-AF65-F5344CB8AC3E}">
        <p14:creationId xmlns:p14="http://schemas.microsoft.com/office/powerpoint/2010/main" val="170354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8142-A23F-4F98-A5BB-4318843625FA}"/>
              </a:ext>
            </a:extLst>
          </p:cNvPr>
          <p:cNvSpPr>
            <a:spLocks noGrp="1"/>
          </p:cNvSpPr>
          <p:nvPr>
            <p:ph type="title"/>
          </p:nvPr>
        </p:nvSpPr>
        <p:spPr/>
        <p:txBody>
          <a:bodyPr/>
          <a:lstStyle/>
          <a:p>
            <a:r>
              <a:rPr lang="en-US" dirty="0"/>
              <a:t>Thank You for your Time!</a:t>
            </a:r>
          </a:p>
        </p:txBody>
      </p:sp>
      <p:sp>
        <p:nvSpPr>
          <p:cNvPr id="3" name="Content Placeholder 2">
            <a:extLst>
              <a:ext uri="{FF2B5EF4-FFF2-40B4-BE49-F238E27FC236}">
                <a16:creationId xmlns:a16="http://schemas.microsoft.com/office/drawing/2014/main" id="{8C0C09CA-ACFC-4500-92FC-07CAF0572B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085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87BC-A2E2-4088-8504-8A33755793E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Breweries by State</a:t>
            </a:r>
          </a:p>
        </p:txBody>
      </p:sp>
      <p:pic>
        <p:nvPicPr>
          <p:cNvPr id="5" name="Picture 4">
            <a:extLst>
              <a:ext uri="{FF2B5EF4-FFF2-40B4-BE49-F238E27FC236}">
                <a16:creationId xmlns:a16="http://schemas.microsoft.com/office/drawing/2014/main" id="{C434239E-2D09-40D3-9765-DAFA974E4E33}"/>
              </a:ext>
            </a:extLst>
          </p:cNvPr>
          <p:cNvPicPr>
            <a:picLocks noChangeAspect="1"/>
          </p:cNvPicPr>
          <p:nvPr/>
        </p:nvPicPr>
        <p:blipFill>
          <a:blip r:embed="rId2"/>
          <a:stretch>
            <a:fillRect/>
          </a:stretch>
        </p:blipFill>
        <p:spPr>
          <a:xfrm>
            <a:off x="1109206" y="1930399"/>
            <a:ext cx="4082398" cy="2519423"/>
          </a:xfrm>
          <a:prstGeom prst="rect">
            <a:avLst/>
          </a:prstGeom>
        </p:spPr>
      </p:pic>
      <p:pic>
        <p:nvPicPr>
          <p:cNvPr id="6" name="Picture 5">
            <a:extLst>
              <a:ext uri="{FF2B5EF4-FFF2-40B4-BE49-F238E27FC236}">
                <a16:creationId xmlns:a16="http://schemas.microsoft.com/office/drawing/2014/main" id="{0439F061-EFF0-46CA-B91E-788E9A452585}"/>
              </a:ext>
            </a:extLst>
          </p:cNvPr>
          <p:cNvPicPr>
            <a:picLocks noChangeAspect="1"/>
          </p:cNvPicPr>
          <p:nvPr/>
        </p:nvPicPr>
        <p:blipFill>
          <a:blip r:embed="rId3"/>
          <a:stretch>
            <a:fillRect/>
          </a:stretch>
        </p:blipFill>
        <p:spPr>
          <a:xfrm>
            <a:off x="5892800" y="1930399"/>
            <a:ext cx="4082398" cy="2519423"/>
          </a:xfrm>
          <a:prstGeom prst="rect">
            <a:avLst/>
          </a:prstGeom>
        </p:spPr>
      </p:pic>
    </p:spTree>
    <p:extLst>
      <p:ext uri="{BB962C8B-B14F-4D97-AF65-F5344CB8AC3E}">
        <p14:creationId xmlns:p14="http://schemas.microsoft.com/office/powerpoint/2010/main" val="56456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87EF-8451-427E-9F91-B48BB836CB1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Imputation</a:t>
            </a:r>
          </a:p>
        </p:txBody>
      </p:sp>
      <p:sp>
        <p:nvSpPr>
          <p:cNvPr id="3" name="Content Placeholder 2">
            <a:extLst>
              <a:ext uri="{FF2B5EF4-FFF2-40B4-BE49-F238E27FC236}">
                <a16:creationId xmlns:a16="http://schemas.microsoft.com/office/drawing/2014/main" id="{B4D9381F-E3D9-40D7-B346-FA786CEF7BFA}"/>
              </a:ext>
            </a:extLst>
          </p:cNvPr>
          <p:cNvSpPr>
            <a:spLocks noGrp="1"/>
          </p:cNvSpPr>
          <p:nvPr>
            <p:ph idx="1"/>
          </p:nvPr>
        </p:nvSpPr>
        <p:spPr/>
        <p:txBody>
          <a:bodyPr>
            <a:normAutofit/>
          </a:bodyPr>
          <a:lstStyle/>
          <a:p>
            <a:pPr marL="0" indent="0">
              <a:buNone/>
            </a:pPr>
            <a:r>
              <a:rPr lang="en-US" dirty="0">
                <a:latin typeface="Arial" panose="020B0604020202020204" pitchFamily="34" charset="0"/>
                <a:cs typeface="Arial" panose="020B0604020202020204" pitchFamily="34" charset="0"/>
              </a:rPr>
              <a:t>The ABV and IBU were missing ABV(62) and IBU(1005) values which needed to be resolved to get more accurate data analysis.  </a:t>
            </a:r>
          </a:p>
          <a:p>
            <a:pPr marL="0" indent="0">
              <a:buNone/>
            </a:pPr>
            <a:r>
              <a:rPr lang="en-US" dirty="0">
                <a:latin typeface="Arial" panose="020B0604020202020204" pitchFamily="34" charset="0"/>
                <a:cs typeface="Arial" panose="020B0604020202020204" pitchFamily="34" charset="0"/>
              </a:rPr>
              <a:t>The mice library(Multivariate Imputation by Chained Equations) was chosen to address the missing values.  </a:t>
            </a:r>
          </a:p>
          <a:p>
            <a:pPr marL="0" indent="0">
              <a:buNone/>
            </a:pPr>
            <a:r>
              <a:rPr lang="en-US" dirty="0">
                <a:latin typeface="Arial" panose="020B0604020202020204" pitchFamily="34" charset="0"/>
                <a:cs typeface="Arial" panose="020B0604020202020204" pitchFamily="34" charset="0"/>
              </a:rPr>
              <a:t>MICE uses chosen columns to simulate plausible values for the missing data.</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59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5634-8235-4049-8DF4-D9247E4A57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Median Alcohol by Volume</a:t>
            </a:r>
          </a:p>
        </p:txBody>
      </p:sp>
      <p:pic>
        <p:nvPicPr>
          <p:cNvPr id="4" name="Picture 3">
            <a:extLst>
              <a:ext uri="{FF2B5EF4-FFF2-40B4-BE49-F238E27FC236}">
                <a16:creationId xmlns:a16="http://schemas.microsoft.com/office/drawing/2014/main" id="{C5B30003-7FF8-4186-9A40-56C86794CABC}"/>
              </a:ext>
            </a:extLst>
          </p:cNvPr>
          <p:cNvPicPr>
            <a:picLocks noChangeAspect="1"/>
          </p:cNvPicPr>
          <p:nvPr/>
        </p:nvPicPr>
        <p:blipFill>
          <a:blip r:embed="rId2"/>
          <a:stretch>
            <a:fillRect/>
          </a:stretch>
        </p:blipFill>
        <p:spPr>
          <a:xfrm>
            <a:off x="5701358" y="1481511"/>
            <a:ext cx="4583013" cy="2828374"/>
          </a:xfrm>
          <a:prstGeom prst="rect">
            <a:avLst/>
          </a:prstGeom>
        </p:spPr>
      </p:pic>
      <p:pic>
        <p:nvPicPr>
          <p:cNvPr id="6" name="Picture 5">
            <a:extLst>
              <a:ext uri="{FF2B5EF4-FFF2-40B4-BE49-F238E27FC236}">
                <a16:creationId xmlns:a16="http://schemas.microsoft.com/office/drawing/2014/main" id="{C4DFF84A-CA38-4426-9310-67023A079140}"/>
              </a:ext>
            </a:extLst>
          </p:cNvPr>
          <p:cNvPicPr>
            <a:picLocks noChangeAspect="1"/>
          </p:cNvPicPr>
          <p:nvPr/>
        </p:nvPicPr>
        <p:blipFill>
          <a:blip r:embed="rId3"/>
          <a:stretch>
            <a:fillRect/>
          </a:stretch>
        </p:blipFill>
        <p:spPr>
          <a:xfrm>
            <a:off x="782319" y="1564836"/>
            <a:ext cx="4447996" cy="2745049"/>
          </a:xfrm>
          <a:prstGeom prst="rect">
            <a:avLst/>
          </a:prstGeom>
        </p:spPr>
      </p:pic>
    </p:spTree>
    <p:extLst>
      <p:ext uri="{BB962C8B-B14F-4D97-AF65-F5344CB8AC3E}">
        <p14:creationId xmlns:p14="http://schemas.microsoft.com/office/powerpoint/2010/main" val="151003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F98C-AE5E-4C8A-A63C-6F967E657FBF}"/>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The most extreme Alcohol by Volume and International Bitterness Unit State</a:t>
            </a:r>
          </a:p>
        </p:txBody>
      </p:sp>
      <p:graphicFrame>
        <p:nvGraphicFramePr>
          <p:cNvPr id="6" name="Table 5">
            <a:extLst>
              <a:ext uri="{FF2B5EF4-FFF2-40B4-BE49-F238E27FC236}">
                <a16:creationId xmlns:a16="http://schemas.microsoft.com/office/drawing/2014/main" id="{55E6E44D-332D-479B-833C-B546A5F76FD1}"/>
              </a:ext>
            </a:extLst>
          </p:cNvPr>
          <p:cNvGraphicFramePr>
            <a:graphicFrameLocks noGrp="1"/>
          </p:cNvGraphicFramePr>
          <p:nvPr>
            <p:extLst>
              <p:ext uri="{D42A27DB-BD31-4B8C-83A1-F6EECF244321}">
                <p14:modId xmlns:p14="http://schemas.microsoft.com/office/powerpoint/2010/main" val="3181262740"/>
              </p:ext>
            </p:extLst>
          </p:nvPr>
        </p:nvGraphicFramePr>
        <p:xfrm>
          <a:off x="889739" y="2489063"/>
          <a:ext cx="4578905" cy="1010920"/>
        </p:xfrm>
        <a:graphic>
          <a:graphicData uri="http://schemas.openxmlformats.org/drawingml/2006/table">
            <a:tbl>
              <a:tblPr firstRow="1" bandRow="1">
                <a:tableStyleId>{5C22544A-7EE6-4342-B048-85BDC9FD1C3A}</a:tableStyleId>
              </a:tblPr>
              <a:tblGrid>
                <a:gridCol w="3059947">
                  <a:extLst>
                    <a:ext uri="{9D8B030D-6E8A-4147-A177-3AD203B41FA5}">
                      <a16:colId xmlns:a16="http://schemas.microsoft.com/office/drawing/2014/main" val="3890387489"/>
                    </a:ext>
                  </a:extLst>
                </a:gridCol>
                <a:gridCol w="1518958">
                  <a:extLst>
                    <a:ext uri="{9D8B030D-6E8A-4147-A177-3AD203B41FA5}">
                      <a16:colId xmlns:a16="http://schemas.microsoft.com/office/drawing/2014/main" val="134722026"/>
                    </a:ext>
                  </a:extLst>
                </a:gridCol>
              </a:tblGrid>
              <a:tr h="370840">
                <a:tc>
                  <a:txBody>
                    <a:bodyPr/>
                    <a:lstStyle/>
                    <a:p>
                      <a:r>
                        <a:rPr lang="en-US" dirty="0"/>
                        <a:t>State</a:t>
                      </a:r>
                    </a:p>
                  </a:txBody>
                  <a:tcPr/>
                </a:tc>
                <a:tc>
                  <a:txBody>
                    <a:bodyPr/>
                    <a:lstStyle/>
                    <a:p>
                      <a:r>
                        <a:rPr lang="en-US" dirty="0"/>
                        <a:t>Alcohol by Volume</a:t>
                      </a:r>
                    </a:p>
                  </a:txBody>
                  <a:tcPr/>
                </a:tc>
                <a:extLst>
                  <a:ext uri="{0D108BD9-81ED-4DB2-BD59-A6C34878D82A}">
                    <a16:rowId xmlns:a16="http://schemas.microsoft.com/office/drawing/2014/main" val="836809358"/>
                  </a:ext>
                </a:extLst>
              </a:tr>
              <a:tr h="370840">
                <a:tc>
                  <a:txBody>
                    <a:bodyPr/>
                    <a:lstStyle/>
                    <a:p>
                      <a:r>
                        <a:rPr lang="en-US" dirty="0"/>
                        <a:t>Colorado</a:t>
                      </a:r>
                    </a:p>
                  </a:txBody>
                  <a:tcPr/>
                </a:tc>
                <a:tc>
                  <a:txBody>
                    <a:bodyPr/>
                    <a:lstStyle/>
                    <a:p>
                      <a:r>
                        <a:rPr lang="en-US" dirty="0"/>
                        <a:t>.128</a:t>
                      </a:r>
                    </a:p>
                  </a:txBody>
                  <a:tcPr/>
                </a:tc>
                <a:extLst>
                  <a:ext uri="{0D108BD9-81ED-4DB2-BD59-A6C34878D82A}">
                    <a16:rowId xmlns:a16="http://schemas.microsoft.com/office/drawing/2014/main" val="2380199904"/>
                  </a:ext>
                </a:extLst>
              </a:tr>
            </a:tbl>
          </a:graphicData>
        </a:graphic>
      </p:graphicFrame>
      <p:graphicFrame>
        <p:nvGraphicFramePr>
          <p:cNvPr id="7" name="Table 6">
            <a:extLst>
              <a:ext uri="{FF2B5EF4-FFF2-40B4-BE49-F238E27FC236}">
                <a16:creationId xmlns:a16="http://schemas.microsoft.com/office/drawing/2014/main" id="{435346F6-D5C1-4B52-B9B8-F09D349B8282}"/>
              </a:ext>
            </a:extLst>
          </p:cNvPr>
          <p:cNvGraphicFramePr>
            <a:graphicFrameLocks noGrp="1"/>
          </p:cNvGraphicFramePr>
          <p:nvPr>
            <p:extLst>
              <p:ext uri="{D42A27DB-BD31-4B8C-83A1-F6EECF244321}">
                <p14:modId xmlns:p14="http://schemas.microsoft.com/office/powerpoint/2010/main" val="2849353981"/>
              </p:ext>
            </p:extLst>
          </p:nvPr>
        </p:nvGraphicFramePr>
        <p:xfrm>
          <a:off x="5648170" y="2489063"/>
          <a:ext cx="4578906" cy="1010920"/>
        </p:xfrm>
        <a:graphic>
          <a:graphicData uri="http://schemas.openxmlformats.org/drawingml/2006/table">
            <a:tbl>
              <a:tblPr firstRow="1" bandRow="1">
                <a:tableStyleId>{5C22544A-7EE6-4342-B048-85BDC9FD1C3A}</a:tableStyleId>
              </a:tblPr>
              <a:tblGrid>
                <a:gridCol w="2289453">
                  <a:extLst>
                    <a:ext uri="{9D8B030D-6E8A-4147-A177-3AD203B41FA5}">
                      <a16:colId xmlns:a16="http://schemas.microsoft.com/office/drawing/2014/main" val="3890387489"/>
                    </a:ext>
                  </a:extLst>
                </a:gridCol>
                <a:gridCol w="2289453">
                  <a:extLst>
                    <a:ext uri="{9D8B030D-6E8A-4147-A177-3AD203B41FA5}">
                      <a16:colId xmlns:a16="http://schemas.microsoft.com/office/drawing/2014/main" val="134722026"/>
                    </a:ext>
                  </a:extLst>
                </a:gridCol>
              </a:tblGrid>
              <a:tr h="296761">
                <a:tc>
                  <a:txBody>
                    <a:bodyPr/>
                    <a:lstStyle/>
                    <a:p>
                      <a:r>
                        <a:rPr lang="en-US" dirty="0"/>
                        <a:t>State</a:t>
                      </a:r>
                    </a:p>
                  </a:txBody>
                  <a:tcPr/>
                </a:tc>
                <a:tc>
                  <a:txBody>
                    <a:bodyPr/>
                    <a:lstStyle/>
                    <a:p>
                      <a:r>
                        <a:rPr lang="en-US" dirty="0"/>
                        <a:t>International Bitterness Units</a:t>
                      </a:r>
                    </a:p>
                  </a:txBody>
                  <a:tcPr/>
                </a:tc>
                <a:extLst>
                  <a:ext uri="{0D108BD9-81ED-4DB2-BD59-A6C34878D82A}">
                    <a16:rowId xmlns:a16="http://schemas.microsoft.com/office/drawing/2014/main" val="836809358"/>
                  </a:ext>
                </a:extLst>
              </a:tr>
              <a:tr h="370840">
                <a:tc>
                  <a:txBody>
                    <a:bodyPr/>
                    <a:lstStyle/>
                    <a:p>
                      <a:r>
                        <a:rPr lang="en-US" dirty="0"/>
                        <a:t>Colorado</a:t>
                      </a:r>
                    </a:p>
                  </a:txBody>
                  <a:tcPr/>
                </a:tc>
                <a:tc>
                  <a:txBody>
                    <a:bodyPr/>
                    <a:lstStyle/>
                    <a:p>
                      <a:r>
                        <a:rPr lang="en-US" dirty="0"/>
                        <a:t>138</a:t>
                      </a:r>
                    </a:p>
                  </a:txBody>
                  <a:tcPr/>
                </a:tc>
                <a:extLst>
                  <a:ext uri="{0D108BD9-81ED-4DB2-BD59-A6C34878D82A}">
                    <a16:rowId xmlns:a16="http://schemas.microsoft.com/office/drawing/2014/main" val="2380199904"/>
                  </a:ext>
                </a:extLst>
              </a:tr>
            </a:tbl>
          </a:graphicData>
        </a:graphic>
      </p:graphicFrame>
    </p:spTree>
    <p:extLst>
      <p:ext uri="{BB962C8B-B14F-4D97-AF65-F5344CB8AC3E}">
        <p14:creationId xmlns:p14="http://schemas.microsoft.com/office/powerpoint/2010/main" val="257852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0393-82D3-4587-AC24-AA4844819561}"/>
              </a:ext>
            </a:extLst>
          </p:cNvPr>
          <p:cNvSpPr>
            <a:spLocks noGrp="1"/>
          </p:cNvSpPr>
          <p:nvPr>
            <p:ph type="title"/>
          </p:nvPr>
        </p:nvSpPr>
        <p:spPr>
          <a:xfrm>
            <a:off x="677333" y="609600"/>
            <a:ext cx="3851123" cy="1320800"/>
          </a:xfrm>
        </p:spPr>
        <p:txBody>
          <a:bodyPr>
            <a:normAutofit/>
          </a:bodyPr>
          <a:lstStyle/>
          <a:p>
            <a:r>
              <a:rPr lang="en-US" sz="3600" dirty="0">
                <a:latin typeface="Arial" panose="020B0604020202020204" pitchFamily="34" charset="0"/>
                <a:cs typeface="Arial" panose="020B0604020202020204" pitchFamily="34" charset="0"/>
              </a:rPr>
              <a:t>Alcohol by Volume Analysis</a:t>
            </a:r>
          </a:p>
        </p:txBody>
      </p:sp>
      <p:sp>
        <p:nvSpPr>
          <p:cNvPr id="3" name="Content Placeholder 2">
            <a:extLst>
              <a:ext uri="{FF2B5EF4-FFF2-40B4-BE49-F238E27FC236}">
                <a16:creationId xmlns:a16="http://schemas.microsoft.com/office/drawing/2014/main" id="{DC6E1BD9-C6A8-4188-96C8-92F135EC577A}"/>
              </a:ext>
            </a:extLst>
          </p:cNvPr>
          <p:cNvSpPr>
            <a:spLocks noGrp="1"/>
          </p:cNvSpPr>
          <p:nvPr>
            <p:ph idx="1"/>
          </p:nvPr>
        </p:nvSpPr>
        <p:spPr>
          <a:xfrm>
            <a:off x="74555" y="2160589"/>
            <a:ext cx="4260687" cy="4534125"/>
          </a:xfrm>
        </p:spPr>
        <p:txBody>
          <a:bodyPr>
            <a:normAutofit/>
          </a:bodyPr>
          <a:lstStyle/>
          <a:p>
            <a:pPr marL="0" indent="0">
              <a:buNone/>
            </a:pPr>
            <a:r>
              <a:rPr lang="en-US" dirty="0">
                <a:latin typeface="Arial" panose="020B0604020202020204" pitchFamily="34" charset="0"/>
                <a:cs typeface="Arial" panose="020B0604020202020204" pitchFamily="34" charset="0"/>
              </a:rPr>
              <a:t>The sample distribution of Alcohol by Volume is large enough to ensure any departure from normality can be overcome by the Central Limit Theorem.  The distribution does appear to be mostly normal but slightly right skewed.</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8553E9F-D6F6-4950-9C68-F52193BCA7CA}"/>
              </a:ext>
            </a:extLst>
          </p:cNvPr>
          <p:cNvPicPr>
            <a:picLocks noChangeAspect="1"/>
          </p:cNvPicPr>
          <p:nvPr/>
        </p:nvPicPr>
        <p:blipFill>
          <a:blip r:embed="rId2"/>
          <a:stretch>
            <a:fillRect/>
          </a:stretch>
        </p:blipFill>
        <p:spPr>
          <a:xfrm>
            <a:off x="8082549" y="3539904"/>
            <a:ext cx="4054088" cy="2501458"/>
          </a:xfrm>
          <a:prstGeom prst="rect">
            <a:avLst/>
          </a:prstGeom>
        </p:spPr>
      </p:pic>
      <p:graphicFrame>
        <p:nvGraphicFramePr>
          <p:cNvPr id="4" name="Table 3">
            <a:extLst>
              <a:ext uri="{FF2B5EF4-FFF2-40B4-BE49-F238E27FC236}">
                <a16:creationId xmlns:a16="http://schemas.microsoft.com/office/drawing/2014/main" id="{D94FA96A-0765-4025-AFB4-53E8602269F1}"/>
              </a:ext>
            </a:extLst>
          </p:cNvPr>
          <p:cNvGraphicFramePr>
            <a:graphicFrameLocks noGrp="1"/>
          </p:cNvGraphicFramePr>
          <p:nvPr>
            <p:extLst>
              <p:ext uri="{D42A27DB-BD31-4B8C-83A1-F6EECF244321}">
                <p14:modId xmlns:p14="http://schemas.microsoft.com/office/powerpoint/2010/main" val="4098428260"/>
              </p:ext>
            </p:extLst>
          </p:nvPr>
        </p:nvGraphicFramePr>
        <p:xfrm>
          <a:off x="4801469" y="2004977"/>
          <a:ext cx="2842528" cy="2560320"/>
        </p:xfrm>
        <a:graphic>
          <a:graphicData uri="http://schemas.openxmlformats.org/drawingml/2006/table">
            <a:tbl>
              <a:tblPr firstRow="1" bandRow="1">
                <a:tableStyleId>{5C22544A-7EE6-4342-B048-85BDC9FD1C3A}</a:tableStyleId>
              </a:tblPr>
              <a:tblGrid>
                <a:gridCol w="1421264">
                  <a:extLst>
                    <a:ext uri="{9D8B030D-6E8A-4147-A177-3AD203B41FA5}">
                      <a16:colId xmlns:a16="http://schemas.microsoft.com/office/drawing/2014/main" val="461675407"/>
                    </a:ext>
                  </a:extLst>
                </a:gridCol>
                <a:gridCol w="1421264">
                  <a:extLst>
                    <a:ext uri="{9D8B030D-6E8A-4147-A177-3AD203B41FA5}">
                      <a16:colId xmlns:a16="http://schemas.microsoft.com/office/drawing/2014/main" val="4033762415"/>
                    </a:ext>
                  </a:extLst>
                </a:gridCol>
              </a:tblGrid>
              <a:tr h="293145">
                <a:tc gridSpan="2">
                  <a:txBody>
                    <a:bodyPr/>
                    <a:lstStyle/>
                    <a:p>
                      <a:pPr algn="ctr"/>
                      <a:r>
                        <a:rPr lang="en-US" dirty="0"/>
                        <a:t>Summary Statistics</a:t>
                      </a:r>
                    </a:p>
                  </a:txBody>
                  <a:tcPr/>
                </a:tc>
                <a:tc hMerge="1">
                  <a:txBody>
                    <a:bodyPr/>
                    <a:lstStyle/>
                    <a:p>
                      <a:endParaRPr lang="en-US" dirty="0"/>
                    </a:p>
                  </a:txBody>
                  <a:tcPr/>
                </a:tc>
                <a:extLst>
                  <a:ext uri="{0D108BD9-81ED-4DB2-BD59-A6C34878D82A}">
                    <a16:rowId xmlns:a16="http://schemas.microsoft.com/office/drawing/2014/main" val="2309065376"/>
                  </a:ext>
                </a:extLst>
              </a:tr>
              <a:tr h="293145">
                <a:tc>
                  <a:txBody>
                    <a:bodyPr/>
                    <a:lstStyle/>
                    <a:p>
                      <a:r>
                        <a:rPr lang="en-US" dirty="0"/>
                        <a:t>Min</a:t>
                      </a:r>
                    </a:p>
                  </a:txBody>
                  <a:tcPr/>
                </a:tc>
                <a:tc>
                  <a:txBody>
                    <a:bodyPr/>
                    <a:lstStyle/>
                    <a:p>
                      <a:r>
                        <a:rPr lang="en-US" sz="1800" dirty="0">
                          <a:latin typeface="Arial" panose="020B0604020202020204" pitchFamily="34" charset="0"/>
                          <a:cs typeface="Arial" panose="020B0604020202020204" pitchFamily="34" charset="0"/>
                        </a:rPr>
                        <a:t>.00100</a:t>
                      </a:r>
                      <a:endParaRPr lang="en-US" b="1" dirty="0"/>
                    </a:p>
                  </a:txBody>
                  <a:tcPr/>
                </a:tc>
                <a:extLst>
                  <a:ext uri="{0D108BD9-81ED-4DB2-BD59-A6C34878D82A}">
                    <a16:rowId xmlns:a16="http://schemas.microsoft.com/office/drawing/2014/main" val="3552336859"/>
                  </a:ext>
                </a:extLst>
              </a:tr>
              <a:tr h="293145">
                <a:tc>
                  <a:txBody>
                    <a:bodyPr/>
                    <a:lstStyle/>
                    <a:p>
                      <a:r>
                        <a:rPr lang="en-US" dirty="0"/>
                        <a:t>1</a:t>
                      </a:r>
                      <a:r>
                        <a:rPr lang="en-US" baseline="30000" dirty="0"/>
                        <a:t>st</a:t>
                      </a:r>
                      <a:r>
                        <a:rPr lang="en-US" dirty="0"/>
                        <a:t> Quartile</a:t>
                      </a:r>
                    </a:p>
                  </a:txBody>
                  <a:tcPr/>
                </a:tc>
                <a:tc>
                  <a:txBody>
                    <a:bodyPr/>
                    <a:lstStyle/>
                    <a:p>
                      <a:r>
                        <a:rPr lang="en-US" sz="1800" dirty="0">
                          <a:latin typeface="Arial" panose="020B0604020202020204" pitchFamily="34" charset="0"/>
                          <a:cs typeface="Arial" panose="020B0604020202020204" pitchFamily="34" charset="0"/>
                        </a:rPr>
                        <a:t>.05600</a:t>
                      </a:r>
                      <a:endParaRPr lang="en-US" dirty="0"/>
                    </a:p>
                  </a:txBody>
                  <a:tcPr/>
                </a:tc>
                <a:extLst>
                  <a:ext uri="{0D108BD9-81ED-4DB2-BD59-A6C34878D82A}">
                    <a16:rowId xmlns:a16="http://schemas.microsoft.com/office/drawing/2014/main" val="1464203332"/>
                  </a:ext>
                </a:extLst>
              </a:tr>
              <a:tr h="293145">
                <a:tc>
                  <a:txBody>
                    <a:bodyPr/>
                    <a:lstStyle/>
                    <a:p>
                      <a:r>
                        <a:rPr lang="en-US" dirty="0"/>
                        <a:t>Median</a:t>
                      </a:r>
                    </a:p>
                  </a:txBody>
                  <a:tcPr/>
                </a:tc>
                <a:tc>
                  <a:txBody>
                    <a:bodyPr/>
                    <a:lstStyle/>
                    <a:p>
                      <a:r>
                        <a:rPr lang="en-US" sz="1800" dirty="0">
                          <a:latin typeface="Arial" panose="020B0604020202020204" pitchFamily="34" charset="0"/>
                          <a:cs typeface="Arial" panose="020B0604020202020204" pitchFamily="34" charset="0"/>
                        </a:rPr>
                        <a:t>.05600 </a:t>
                      </a:r>
                      <a:endParaRPr lang="en-US" dirty="0"/>
                    </a:p>
                  </a:txBody>
                  <a:tcPr/>
                </a:tc>
                <a:extLst>
                  <a:ext uri="{0D108BD9-81ED-4DB2-BD59-A6C34878D82A}">
                    <a16:rowId xmlns:a16="http://schemas.microsoft.com/office/drawing/2014/main" val="675258789"/>
                  </a:ext>
                </a:extLst>
              </a:tr>
              <a:tr h="293145">
                <a:tc>
                  <a:txBody>
                    <a:bodyPr/>
                    <a:lstStyle/>
                    <a:p>
                      <a:r>
                        <a:rPr lang="en-US" dirty="0"/>
                        <a:t>Mean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.05933</a:t>
                      </a:r>
                      <a:endParaRPr lang="en-US" dirty="0"/>
                    </a:p>
                  </a:txBody>
                  <a:tcPr/>
                </a:tc>
                <a:extLst>
                  <a:ext uri="{0D108BD9-81ED-4DB2-BD59-A6C34878D82A}">
                    <a16:rowId xmlns:a16="http://schemas.microsoft.com/office/drawing/2014/main" val="4206532118"/>
                  </a:ext>
                </a:extLst>
              </a:tr>
              <a:tr h="293145">
                <a:tc>
                  <a:txBody>
                    <a:bodyPr/>
                    <a:lstStyle/>
                    <a:p>
                      <a:r>
                        <a:rPr lang="en-US" dirty="0"/>
                        <a:t>3</a:t>
                      </a:r>
                      <a:r>
                        <a:rPr lang="en-US" baseline="30000" dirty="0"/>
                        <a:t>rd</a:t>
                      </a:r>
                      <a:r>
                        <a:rPr lang="en-US" dirty="0"/>
                        <a:t> Quartile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.06700</a:t>
                      </a:r>
                      <a:endParaRPr lang="en-US" dirty="0"/>
                    </a:p>
                  </a:txBody>
                  <a:tcPr/>
                </a:tc>
                <a:extLst>
                  <a:ext uri="{0D108BD9-81ED-4DB2-BD59-A6C34878D82A}">
                    <a16:rowId xmlns:a16="http://schemas.microsoft.com/office/drawing/2014/main" val="1762085853"/>
                  </a:ext>
                </a:extLst>
              </a:tr>
              <a:tr h="293145">
                <a:tc>
                  <a:txBody>
                    <a:bodyPr/>
                    <a:lstStyle/>
                    <a:p>
                      <a:r>
                        <a:rPr lang="en-US" dirty="0"/>
                        <a:t>Max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.12800</a:t>
                      </a:r>
                      <a:endParaRPr lang="en-US" dirty="0"/>
                    </a:p>
                  </a:txBody>
                  <a:tcPr/>
                </a:tc>
                <a:extLst>
                  <a:ext uri="{0D108BD9-81ED-4DB2-BD59-A6C34878D82A}">
                    <a16:rowId xmlns:a16="http://schemas.microsoft.com/office/drawing/2014/main" val="56146931"/>
                  </a:ext>
                </a:extLst>
              </a:tr>
            </a:tbl>
          </a:graphicData>
        </a:graphic>
      </p:graphicFrame>
      <p:pic>
        <p:nvPicPr>
          <p:cNvPr id="6" name="Picture 5">
            <a:extLst>
              <a:ext uri="{FF2B5EF4-FFF2-40B4-BE49-F238E27FC236}">
                <a16:creationId xmlns:a16="http://schemas.microsoft.com/office/drawing/2014/main" id="{9215E3CF-0FB1-4FE6-BD19-55B6AEB18A49}"/>
              </a:ext>
            </a:extLst>
          </p:cNvPr>
          <p:cNvPicPr>
            <a:picLocks noChangeAspect="1"/>
          </p:cNvPicPr>
          <p:nvPr/>
        </p:nvPicPr>
        <p:blipFill>
          <a:blip r:embed="rId3"/>
          <a:stretch>
            <a:fillRect/>
          </a:stretch>
        </p:blipFill>
        <p:spPr>
          <a:xfrm>
            <a:off x="8110224" y="332044"/>
            <a:ext cx="4001428" cy="2469453"/>
          </a:xfrm>
          <a:prstGeom prst="rect">
            <a:avLst/>
          </a:prstGeom>
        </p:spPr>
      </p:pic>
    </p:spTree>
    <p:extLst>
      <p:ext uri="{BB962C8B-B14F-4D97-AF65-F5344CB8AC3E}">
        <p14:creationId xmlns:p14="http://schemas.microsoft.com/office/powerpoint/2010/main" val="265727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4ABE-5343-4348-8236-6BC0C27406A1}"/>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Question of Interest:  A relationship exists between Alcohol by Volume and International Bitterness Units.</a:t>
            </a:r>
          </a:p>
        </p:txBody>
      </p:sp>
      <p:sp>
        <p:nvSpPr>
          <p:cNvPr id="3" name="Content Placeholder 2">
            <a:extLst>
              <a:ext uri="{FF2B5EF4-FFF2-40B4-BE49-F238E27FC236}">
                <a16:creationId xmlns:a16="http://schemas.microsoft.com/office/drawing/2014/main" id="{20F2F60B-6F4B-4E43-8E80-7EE872BE35CF}"/>
              </a:ext>
            </a:extLst>
          </p:cNvPr>
          <p:cNvSpPr>
            <a:spLocks noGrp="1"/>
          </p:cNvSpPr>
          <p:nvPr>
            <p:ph idx="1"/>
          </p:nvPr>
        </p:nvSpPr>
        <p:spPr>
          <a:xfrm>
            <a:off x="677334" y="2160589"/>
            <a:ext cx="3491895" cy="3379077"/>
          </a:xfrm>
        </p:spPr>
        <p:txBody>
          <a:bodyPr>
            <a:normAutofit/>
          </a:bodyPr>
          <a:lstStyle/>
          <a:p>
            <a:pPr marL="0" indent="0">
              <a:buNone/>
            </a:pPr>
            <a:r>
              <a:rPr lang="en-US" dirty="0">
                <a:latin typeface="Arial" panose="020B0604020202020204" pitchFamily="34" charset="0"/>
                <a:cs typeface="Arial" panose="020B0604020202020204" pitchFamily="34" charset="0"/>
              </a:rPr>
              <a:t>A scatter plot of Alcohol by Volume and International Bitterness Unit does not appear to have a relationship.  </a:t>
            </a:r>
          </a:p>
          <a:p>
            <a:pPr marL="0" indent="0">
              <a:buNone/>
            </a:pPr>
            <a:r>
              <a:rPr lang="en-US" dirty="0">
                <a:latin typeface="Arial" panose="020B0604020202020204" pitchFamily="34" charset="0"/>
                <a:cs typeface="Arial" panose="020B0604020202020204" pitchFamily="34" charset="0"/>
              </a:rPr>
              <a:t>The scatter plots of ABV and IBU do not show much of a pattern.</a:t>
            </a:r>
          </a:p>
          <a:p>
            <a:pPr marL="0" indent="0">
              <a:buNone/>
            </a:pPr>
            <a:r>
              <a:rPr lang="en-US" dirty="0">
                <a:latin typeface="Arial" panose="020B0604020202020204" pitchFamily="34" charset="0"/>
                <a:cs typeface="Arial" panose="020B0604020202020204" pitchFamily="34" charset="0"/>
              </a:rPr>
              <a:t>A linear regression was used to test if there was a relationship between ABV and IBU. </a:t>
            </a:r>
          </a:p>
        </p:txBody>
      </p:sp>
      <p:pic>
        <p:nvPicPr>
          <p:cNvPr id="4" name="Picture 3">
            <a:extLst>
              <a:ext uri="{FF2B5EF4-FFF2-40B4-BE49-F238E27FC236}">
                <a16:creationId xmlns:a16="http://schemas.microsoft.com/office/drawing/2014/main" id="{DF0AE0DA-992B-4C8E-86CB-ACE29FC114AD}"/>
              </a:ext>
            </a:extLst>
          </p:cNvPr>
          <p:cNvPicPr>
            <a:picLocks noChangeAspect="1"/>
          </p:cNvPicPr>
          <p:nvPr/>
        </p:nvPicPr>
        <p:blipFill>
          <a:blip r:embed="rId2"/>
          <a:stretch>
            <a:fillRect/>
          </a:stretch>
        </p:blipFill>
        <p:spPr>
          <a:xfrm>
            <a:off x="4528458" y="2160589"/>
            <a:ext cx="5741536" cy="3542649"/>
          </a:xfrm>
          <a:prstGeom prst="rect">
            <a:avLst/>
          </a:prstGeom>
        </p:spPr>
      </p:pic>
    </p:spTree>
    <p:extLst>
      <p:ext uri="{BB962C8B-B14F-4D97-AF65-F5344CB8AC3E}">
        <p14:creationId xmlns:p14="http://schemas.microsoft.com/office/powerpoint/2010/main" val="35042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0B17-B4A1-4352-9413-B62CFC7787E1}"/>
              </a:ext>
            </a:extLst>
          </p:cNvPr>
          <p:cNvSpPr>
            <a:spLocks noGrp="1"/>
          </p:cNvSpPr>
          <p:nvPr>
            <p:ph type="title"/>
          </p:nvPr>
        </p:nvSpPr>
        <p:spPr/>
        <p:txBody>
          <a:bodyPr/>
          <a:lstStyle/>
          <a:p>
            <a:r>
              <a:rPr lang="en-US" dirty="0"/>
              <a:t>Linear Regression to test for Relationship</a:t>
            </a:r>
          </a:p>
        </p:txBody>
      </p:sp>
      <p:pic>
        <p:nvPicPr>
          <p:cNvPr id="4" name="Picture 3">
            <a:extLst>
              <a:ext uri="{FF2B5EF4-FFF2-40B4-BE49-F238E27FC236}">
                <a16:creationId xmlns:a16="http://schemas.microsoft.com/office/drawing/2014/main" id="{068800BD-CF6E-4613-AEF7-EB2A0B99D39A}"/>
              </a:ext>
            </a:extLst>
          </p:cNvPr>
          <p:cNvPicPr>
            <a:picLocks noChangeAspect="1"/>
          </p:cNvPicPr>
          <p:nvPr/>
        </p:nvPicPr>
        <p:blipFill>
          <a:blip r:embed="rId2"/>
          <a:stretch>
            <a:fillRect/>
          </a:stretch>
        </p:blipFill>
        <p:spPr>
          <a:xfrm>
            <a:off x="5736983" y="1930400"/>
            <a:ext cx="6272336" cy="3796632"/>
          </a:xfrm>
          <a:prstGeom prst="rect">
            <a:avLst/>
          </a:prstGeom>
        </p:spPr>
      </p:pic>
      <p:sp>
        <p:nvSpPr>
          <p:cNvPr id="6" name="TextBox 5">
            <a:extLst>
              <a:ext uri="{FF2B5EF4-FFF2-40B4-BE49-F238E27FC236}">
                <a16:creationId xmlns:a16="http://schemas.microsoft.com/office/drawing/2014/main" id="{B3B5174C-868B-4D84-ADCE-AE2FA0BB292A}"/>
              </a:ext>
            </a:extLst>
          </p:cNvPr>
          <p:cNvSpPr txBox="1"/>
          <p:nvPr/>
        </p:nvSpPr>
        <p:spPr>
          <a:xfrm>
            <a:off x="677334" y="2092417"/>
            <a:ext cx="4855594"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Results form Linear Regression Test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Reject the Null hypothesis that there is a relationship between Alcohol by Volume and International Bitterness Units with a P-value significantly less than an alpha of .05.</a:t>
            </a:r>
          </a:p>
        </p:txBody>
      </p:sp>
    </p:spTree>
    <p:extLst>
      <p:ext uri="{BB962C8B-B14F-4D97-AF65-F5344CB8AC3E}">
        <p14:creationId xmlns:p14="http://schemas.microsoft.com/office/powerpoint/2010/main" val="405930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F948-B4C6-422F-9E04-43BB3ED65E2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Other Questions of Interest</a:t>
            </a:r>
          </a:p>
        </p:txBody>
      </p:sp>
      <p:sp>
        <p:nvSpPr>
          <p:cNvPr id="3" name="Content Placeholder 2">
            <a:extLst>
              <a:ext uri="{FF2B5EF4-FFF2-40B4-BE49-F238E27FC236}">
                <a16:creationId xmlns:a16="http://schemas.microsoft.com/office/drawing/2014/main" id="{874FE95F-C200-4854-9E29-A041DAEA740A}"/>
              </a:ext>
            </a:extLst>
          </p:cNvPr>
          <p:cNvSpPr>
            <a:spLocks noGrp="1"/>
          </p:cNvSpPr>
          <p:nvPr>
            <p:ph idx="1"/>
          </p:nvPr>
        </p:nvSpPr>
        <p:spPr/>
        <p:txBody>
          <a:bodyPr/>
          <a:lstStyle/>
          <a:p>
            <a:r>
              <a:rPr lang="en-US" dirty="0"/>
              <a:t>What is the most popular beer style per geographic region?</a:t>
            </a:r>
          </a:p>
          <a:p>
            <a:r>
              <a:rPr lang="en-US" dirty="0"/>
              <a:t>Is there a relationship between style of beer an regional population?</a:t>
            </a:r>
          </a:p>
          <a:p>
            <a:r>
              <a:rPr lang="en-US" dirty="0"/>
              <a:t>Is there an opportunity for investing in high IBU beer supplier in </a:t>
            </a:r>
            <a:r>
              <a:rPr lang="en-US"/>
              <a:t>the West?</a:t>
            </a:r>
          </a:p>
          <a:p>
            <a:endParaRPr lang="en-US" dirty="0"/>
          </a:p>
        </p:txBody>
      </p:sp>
    </p:spTree>
    <p:extLst>
      <p:ext uri="{BB962C8B-B14F-4D97-AF65-F5344CB8AC3E}">
        <p14:creationId xmlns:p14="http://schemas.microsoft.com/office/powerpoint/2010/main" val="23894797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318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Beer Case Study</vt:lpstr>
      <vt:lpstr>Breweries by State</vt:lpstr>
      <vt:lpstr>Data Imputation</vt:lpstr>
      <vt:lpstr>Median Alcohol by Volume</vt:lpstr>
      <vt:lpstr>The most extreme Alcohol by Volume and International Bitterness Unit State</vt:lpstr>
      <vt:lpstr>Alcohol by Volume Analysis</vt:lpstr>
      <vt:lpstr>Question of Interest:  A relationship exists between Alcohol by Volume and International Bitterness Units.</vt:lpstr>
      <vt:lpstr>Linear Regression to test for Relationship</vt:lpstr>
      <vt:lpstr>Other Questions of Interest</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ETA</dc:title>
  <dc:creator>Malcolm Carlson</dc:creator>
  <cp:lastModifiedBy>Malcolm Carlson</cp:lastModifiedBy>
  <cp:revision>21</cp:revision>
  <dcterms:created xsi:type="dcterms:W3CDTF">2019-10-16T22:21:06Z</dcterms:created>
  <dcterms:modified xsi:type="dcterms:W3CDTF">2019-10-17T17:50:53Z</dcterms:modified>
</cp:coreProperties>
</file>