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8" r:id="rId5"/>
    <p:sldId id="260" r:id="rId6"/>
    <p:sldId id="261" r:id="rId7"/>
    <p:sldId id="274" r:id="rId8"/>
    <p:sldId id="262" r:id="rId9"/>
    <p:sldId id="271" r:id="rId10"/>
    <p:sldId id="278" r:id="rId11"/>
    <p:sldId id="272" r:id="rId12"/>
    <p:sldId id="275" r:id="rId13"/>
    <p:sldId id="276" r:id="rId14"/>
    <p:sldId id="277" r:id="rId15"/>
    <p:sldId id="273" r:id="rId16"/>
    <p:sldId id="265" r:id="rId17"/>
    <p:sldId id="270" r:id="rId18"/>
    <p:sldId id="266" r:id="rId19"/>
    <p:sldId id="264" r:id="rId20"/>
    <p:sldId id="263" r:id="rId21"/>
    <p:sldId id="26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Carlson" initials="MC" lastIdx="1" clrIdx="0">
    <p:extLst>
      <p:ext uri="{19B8F6BF-5375-455C-9EA6-DF929625EA0E}">
        <p15:presenceInfo xmlns:p15="http://schemas.microsoft.com/office/powerpoint/2012/main" userId="7a3f77fc416e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619-A5AD-4FBE-8267-47BE2B1199F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DEE2-34CF-4AC0-92C7-876E2D6A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971-F373-4CEB-8DC5-8A399E0A4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Craft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0170-1F1B-4738-BC2B-86DA93A6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DDS 6306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Burk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Malcolm Carlson</a:t>
            </a:r>
          </a:p>
        </p:txBody>
      </p:sp>
    </p:spTree>
    <p:extLst>
      <p:ext uri="{BB962C8B-B14F-4D97-AF65-F5344CB8AC3E}">
        <p14:creationId xmlns:p14="http://schemas.microsoft.com/office/powerpoint/2010/main" val="17035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BED-7B1D-4791-B590-2714E601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ABV and IBU for all 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DD4FF-BC1D-489D-9F7A-4707B5CC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8" y="1628136"/>
            <a:ext cx="8940800" cy="38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C4D-1802-413A-ABAD-782AE74C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results classifying IPAs or ALEs, using ABV and IBU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3C2356-8EB1-459E-AF81-737CDEDD4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92867"/>
              </p:ext>
            </p:extLst>
          </p:nvPr>
        </p:nvGraphicFramePr>
        <p:xfrm>
          <a:off x="1334196" y="5737248"/>
          <a:ext cx="72829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3174116389"/>
                    </a:ext>
                  </a:extLst>
                </a:gridCol>
                <a:gridCol w="2264331">
                  <a:extLst>
                    <a:ext uri="{9D8B030D-6E8A-4147-A177-3AD203B41FA5}">
                      <a16:colId xmlns:a16="http://schemas.microsoft.com/office/drawing/2014/main" val="2572968694"/>
                    </a:ext>
                  </a:extLst>
                </a:gridCol>
                <a:gridCol w="1809104">
                  <a:extLst>
                    <a:ext uri="{9D8B030D-6E8A-4147-A177-3AD203B41FA5}">
                      <a16:colId xmlns:a16="http://schemas.microsoft.com/office/drawing/2014/main" val="3619162727"/>
                    </a:ext>
                  </a:extLst>
                </a:gridCol>
                <a:gridCol w="1855631">
                  <a:extLst>
                    <a:ext uri="{9D8B030D-6E8A-4147-A177-3AD203B41FA5}">
                      <a16:colId xmlns:a16="http://schemas.microsoft.com/office/drawing/2014/main" val="242807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Best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545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494600-E250-47B3-98E8-1046C6CA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96" y="1928290"/>
            <a:ext cx="7282944" cy="3808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76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58DD-223E-42B2-AC6E-8A7A97B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 Eastern Region –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14703-6ECE-48B9-8C45-87F9E8BC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50" y="2108818"/>
            <a:ext cx="2092377" cy="2932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57AA3-5204-43D5-84C5-2D85BBA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39" y="2108818"/>
            <a:ext cx="4779763" cy="2952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4D8DC-9206-4B90-B9F7-636D210871B7}"/>
              </a:ext>
            </a:extLst>
          </p:cNvPr>
          <p:cNvSpPr txBox="1"/>
          <p:nvPr/>
        </p:nvSpPr>
        <p:spPr>
          <a:xfrm>
            <a:off x="1792150" y="5423770"/>
            <a:ext cx="209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Budweizer</a:t>
            </a:r>
            <a:r>
              <a:rPr lang="en-US" sz="1600" dirty="0"/>
              <a:t> and Bud Light or Lagers</a:t>
            </a:r>
          </a:p>
        </p:txBody>
      </p:sp>
    </p:spTree>
    <p:extLst>
      <p:ext uri="{BB962C8B-B14F-4D97-AF65-F5344CB8AC3E}">
        <p14:creationId xmlns:p14="http://schemas.microsoft.com/office/powerpoint/2010/main" val="264373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DE7-CA85-4037-9A22-B2BA58B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Midwest Region: Top 10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277BD-9A59-4CFE-8F47-AAFFC54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77" y="1989110"/>
            <a:ext cx="5140524" cy="3175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32B9E-7ED1-49DD-80D4-98B9263E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3" y="2178916"/>
            <a:ext cx="2130521" cy="29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DA8E-1111-461D-9BDC-ABEE8E2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Region: 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0069-AD9E-48EF-9784-7CC69F29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0" y="2321622"/>
            <a:ext cx="4931187" cy="304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79D20-055D-481D-AA2E-CBDD98EC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10" y="2226337"/>
            <a:ext cx="2239906" cy="32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C849-78FF-4EAD-9778-F385D6B8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Western Region – Top 10 Beer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B3065-FA90-4FAA-8457-281FBC1A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82" y="1930400"/>
            <a:ext cx="5550620" cy="3428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C9CC9-1E4E-479D-9D9E-300FD90F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26" y="2054349"/>
            <a:ext cx="2072193" cy="29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142-A23F-4F98-A5BB-4318843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09CA-ACFC-4500-92FC-07CAF057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AD72-9D39-4447-9D33-E6C0849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B13F-AB08-4B5E-B535-EDEE9F95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948-B4C6-422F-9E04-43BB3ED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95F-C200-4854-9E29-A041DAEA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beer style per geographic region?</a:t>
            </a:r>
          </a:p>
          <a:p>
            <a:r>
              <a:rPr lang="en-US" dirty="0"/>
              <a:t>Is there a relationship between style of beer an regional population?</a:t>
            </a:r>
          </a:p>
          <a:p>
            <a:r>
              <a:rPr lang="en-US" dirty="0"/>
              <a:t>Is there an opportunity for investing in high IBU beer supplier in </a:t>
            </a:r>
            <a:r>
              <a:rPr lang="en-US"/>
              <a:t>the West?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0B17-B4A1-4352-9413-B62CFC7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to test for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00BD-CF6E-4613-AEF7-EB2A0B99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83" y="1930400"/>
            <a:ext cx="6272336" cy="37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5174C-868B-4D84-ADCE-AE2FA0BB292A}"/>
              </a:ext>
            </a:extLst>
          </p:cNvPr>
          <p:cNvSpPr txBox="1"/>
          <p:nvPr/>
        </p:nvSpPr>
        <p:spPr>
          <a:xfrm>
            <a:off x="677334" y="2092417"/>
            <a:ext cx="485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form Linear Regression Test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 that there is a relationship between Alcohol by Volume and International Bitterness Units with a P-value significantly less than an alpha of .05.</a:t>
            </a:r>
          </a:p>
        </p:txBody>
      </p:sp>
    </p:spTree>
    <p:extLst>
      <p:ext uri="{BB962C8B-B14F-4D97-AF65-F5344CB8AC3E}">
        <p14:creationId xmlns:p14="http://schemas.microsoft.com/office/powerpoint/2010/main" val="40593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87BC-A2E2-4088-8504-8A33755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9739-6B34-4A0B-8F98-22315E7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85" y="1532528"/>
            <a:ext cx="6310210" cy="3891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500B1-6500-4489-8040-D1945390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6" y="1930400"/>
            <a:ext cx="3546150" cy="3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ABE-5343-4348-8236-6BC0C27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of Interest:  A relationship exists between Alcohol by Volume and International Bitterness Units.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60B-6F4B-4E43-8E80-7EE872BE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91895" cy="337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scatter plot of Alcohol by Volume and International Bitterness Unit does not appear to have a relationship.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scatter plots of ABV and IBU do not show much of a pattern.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regression was used to test if there was a relationship between ABV and IBU.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E0DA-992B-4C8E-86CB-ACE29FC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8" y="2160589"/>
            <a:ext cx="5741536" cy="35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69A-AA1C-4A9C-B97E-8E133BA1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5396" cy="1320800"/>
          </a:xfrm>
        </p:spPr>
        <p:txBody>
          <a:bodyPr/>
          <a:lstStyle/>
          <a:p>
            <a:r>
              <a:rPr lang="en-US" dirty="0"/>
              <a:t>IBU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88474-FF05-4603-833D-36DE785E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796"/>
              </p:ext>
            </p:extLst>
          </p:nvPr>
        </p:nvGraphicFramePr>
        <p:xfrm>
          <a:off x="597435" y="2307011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061A442-0C36-416F-BF24-523EC491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97" y="1992718"/>
            <a:ext cx="5141662" cy="31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9432-A29A-4F12-8BE8-C8FBC306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6BF-1EE1-4D1D-B109-7232B6B6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 for summary data</a:t>
            </a:r>
          </a:p>
        </p:txBody>
      </p:sp>
    </p:spTree>
    <p:extLst>
      <p:ext uri="{BB962C8B-B14F-4D97-AF65-F5344CB8AC3E}">
        <p14:creationId xmlns:p14="http://schemas.microsoft.com/office/powerpoint/2010/main" val="7466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7EF-8451-427E-9F91-B48BB83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81F-E3D9-40D7-B346-FA786CE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(ABV-62 NA) and  International Bitterness Units (IBU-1005) where missing.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608-A1DE-45A7-9C83-DAF08AB9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Alcohol by Volume (ABV)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F92D8-8DED-4FB3-A8EF-D94409BB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8" y="2407349"/>
            <a:ext cx="6311111" cy="389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AE9C0-4040-415A-BFFA-A601253CB11B}"/>
              </a:ext>
            </a:extLst>
          </p:cNvPr>
          <p:cNvSpPr txBox="1"/>
          <p:nvPr/>
        </p:nvSpPr>
        <p:spPr>
          <a:xfrm>
            <a:off x="1665962" y="5940623"/>
            <a:ext cx="146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Bud ABV:5%</a:t>
            </a:r>
          </a:p>
        </p:txBody>
      </p:sp>
    </p:spTree>
    <p:extLst>
      <p:ext uri="{BB962C8B-B14F-4D97-AF65-F5344CB8AC3E}">
        <p14:creationId xmlns:p14="http://schemas.microsoft.com/office/powerpoint/2010/main" val="39804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634-8235-4049-8DF4-D9247E4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International Bitterness Units (IBU)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BC9A4-EB62-47D8-B952-675FE3FC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8" y="2571286"/>
            <a:ext cx="5977002" cy="3686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22B7F-293C-4F79-890F-D16EB4D3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38" y="6001490"/>
            <a:ext cx="165825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98C-AE5E-4C8A-A63C-6F967E6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extreme Alcohol by Volume and International Bitterness Unit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5A708-3137-424D-AC8C-D39F65C2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98" y="2513338"/>
            <a:ext cx="3767626" cy="2323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27A0E3-2199-4659-A1A3-7CA1FE88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94" y="2513338"/>
            <a:ext cx="3761828" cy="2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8BA-14D0-4F95-89EB-CA13415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Alcohol by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4F54C-3F58-422A-A3CD-4D1F1650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1930400"/>
            <a:ext cx="7123809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393-82D3-4587-AC24-AA48448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ABV Summary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4FA96A-0765-4025-AFB4-53E86022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1806"/>
              </p:ext>
            </p:extLst>
          </p:nvPr>
        </p:nvGraphicFramePr>
        <p:xfrm>
          <a:off x="602331" y="2309707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5FAB86-6A34-4609-8646-09AEEC84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9" y="1938867"/>
            <a:ext cx="5472728" cy="33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211F-D10D-461A-9C13-62348DA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F93D3-8DBE-411A-BFEE-DAE8908D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75" y="245066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598884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391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Craft Beer Study</vt:lpstr>
      <vt:lpstr>Breweries by State</vt:lpstr>
      <vt:lpstr>Data Imputation</vt:lpstr>
      <vt:lpstr>Median Alcohol by Volume (ABV) by State</vt:lpstr>
      <vt:lpstr>Median International Bitterness Units (IBU) by State</vt:lpstr>
      <vt:lpstr>The most extreme Alcohol by Volume and International Bitterness Unit State</vt:lpstr>
      <vt:lpstr>Histogram of Alcohol by Volumes</vt:lpstr>
      <vt:lpstr>ABV Summary Statistics</vt:lpstr>
      <vt:lpstr>Alcohol by Volume and  International Bitterness Units by Style</vt:lpstr>
      <vt:lpstr>Scatter Plot of ABV and IBU for all Ales</vt:lpstr>
      <vt:lpstr>KNN results classifying IPAs or ALEs, using ABV and IBU</vt:lpstr>
      <vt:lpstr>North Eastern Region – Top Ten Beer Styles</vt:lpstr>
      <vt:lpstr>Midwest Region: Top 10 Beer Styles</vt:lpstr>
      <vt:lpstr>South Region:  Top Ten Beer Styles</vt:lpstr>
      <vt:lpstr>Western Region – Top 10 Beer Styles</vt:lpstr>
      <vt:lpstr>Thank You for your Time!</vt:lpstr>
      <vt:lpstr>Backup</vt:lpstr>
      <vt:lpstr>Other Questions of Interest</vt:lpstr>
      <vt:lpstr>Linear Regression to test for Relationship</vt:lpstr>
      <vt:lpstr>Question of Interest:  A relationship exists between Alcohol by Volume and International Bitterness Units.</vt:lpstr>
      <vt:lpstr>IBU Analysis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ETA</dc:title>
  <dc:creator>Malcolm Carlson</dc:creator>
  <cp:lastModifiedBy>Malcolm Carlson</cp:lastModifiedBy>
  <cp:revision>58</cp:revision>
  <dcterms:created xsi:type="dcterms:W3CDTF">2019-10-16T22:21:06Z</dcterms:created>
  <dcterms:modified xsi:type="dcterms:W3CDTF">2019-10-26T05:35:17Z</dcterms:modified>
</cp:coreProperties>
</file>