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5"/>
  </p:notesMasterIdLst>
  <p:handoutMasterIdLst>
    <p:handoutMasterId r:id="rId16"/>
  </p:handoutMasterIdLst>
  <p:sldIdLst>
    <p:sldId id="256" r:id="rId5"/>
    <p:sldId id="262" r:id="rId6"/>
    <p:sldId id="264" r:id="rId7"/>
    <p:sldId id="263" r:id="rId8"/>
    <p:sldId id="265" r:id="rId9"/>
    <p:sldId id="266" r:id="rId10"/>
    <p:sldId id="267" r:id="rId11"/>
    <p:sldId id="268" r:id="rId12"/>
    <p:sldId id="269" r:id="rId13"/>
    <p:sldId id="260" r:id="rId14"/>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15912-207A-4FF5-81F2-2D437A9C5F18}" v="115" dt="2024-04-23T01:13:50.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152"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olm dos Reis Alves Pereira" userId="1ba25af6-752b-4bbc-b2fb-80d3c4448bdb" providerId="ADAL" clId="{BB415912-207A-4FF5-81F2-2D437A9C5F18}"/>
    <pc:docChg chg="undo custSel modSld">
      <pc:chgData name="Malcolm dos Reis Alves Pereira" userId="1ba25af6-752b-4bbc-b2fb-80d3c4448bdb" providerId="ADAL" clId="{BB415912-207A-4FF5-81F2-2D437A9C5F18}" dt="2024-04-23T01:13:34.092" v="3709"/>
      <pc:docMkLst>
        <pc:docMk/>
      </pc:docMkLst>
      <pc:sldChg chg="modSp mod modNotesTx">
        <pc:chgData name="Malcolm dos Reis Alves Pereira" userId="1ba25af6-752b-4bbc-b2fb-80d3c4448bdb" providerId="ADAL" clId="{BB415912-207A-4FF5-81F2-2D437A9C5F18}" dt="2024-04-23T00:54:03.933" v="2166" actId="20577"/>
        <pc:sldMkLst>
          <pc:docMk/>
          <pc:sldMk cId="834050406" sldId="256"/>
        </pc:sldMkLst>
        <pc:spChg chg="mod">
          <ac:chgData name="Malcolm dos Reis Alves Pereira" userId="1ba25af6-752b-4bbc-b2fb-80d3c4448bdb" providerId="ADAL" clId="{BB415912-207A-4FF5-81F2-2D437A9C5F18}" dt="2024-04-22T23:32:10.250" v="0"/>
          <ac:spMkLst>
            <pc:docMk/>
            <pc:sldMk cId="834050406" sldId="256"/>
            <ac:spMk id="2" creationId="{050E78D6-F072-48E7-8270-20EFBDD26F36}"/>
          </ac:spMkLst>
        </pc:spChg>
        <pc:spChg chg="mod">
          <ac:chgData name="Malcolm dos Reis Alves Pereira" userId="1ba25af6-752b-4bbc-b2fb-80d3c4448bdb" providerId="ADAL" clId="{BB415912-207A-4FF5-81F2-2D437A9C5F18}" dt="2024-04-22T23:32:24.110" v="33" actId="20577"/>
          <ac:spMkLst>
            <pc:docMk/>
            <pc:sldMk cId="834050406" sldId="256"/>
            <ac:spMk id="3" creationId="{3FC7BD98-5486-489C-BAA0-A69CEFF691B3}"/>
          </ac:spMkLst>
        </pc:spChg>
      </pc:sldChg>
      <pc:sldChg chg="modSp mod">
        <pc:chgData name="Malcolm dos Reis Alves Pereira" userId="1ba25af6-752b-4bbc-b2fb-80d3c4448bdb" providerId="ADAL" clId="{BB415912-207A-4FF5-81F2-2D437A9C5F18}" dt="2024-04-22T23:46:53.324" v="453" actId="20577"/>
        <pc:sldMkLst>
          <pc:docMk/>
          <pc:sldMk cId="2157044452" sldId="260"/>
        </pc:sldMkLst>
        <pc:spChg chg="mod">
          <ac:chgData name="Malcolm dos Reis Alves Pereira" userId="1ba25af6-752b-4bbc-b2fb-80d3c4448bdb" providerId="ADAL" clId="{BB415912-207A-4FF5-81F2-2D437A9C5F18}" dt="2024-04-22T23:46:53.324" v="453" actId="20577"/>
          <ac:spMkLst>
            <pc:docMk/>
            <pc:sldMk cId="2157044452" sldId="260"/>
            <ac:spMk id="2" creationId="{BD904461-E85A-43E7-AA0B-B7DF596CA62F}"/>
          </ac:spMkLst>
        </pc:spChg>
      </pc:sldChg>
      <pc:sldChg chg="modSp mod modNotesTx">
        <pc:chgData name="Malcolm dos Reis Alves Pereira" userId="1ba25af6-752b-4bbc-b2fb-80d3c4448bdb" providerId="ADAL" clId="{BB415912-207A-4FF5-81F2-2D437A9C5F18}" dt="2024-04-23T00:58:40.035" v="2290" actId="20577"/>
        <pc:sldMkLst>
          <pc:docMk/>
          <pc:sldMk cId="1102586818" sldId="262"/>
        </pc:sldMkLst>
        <pc:spChg chg="mod">
          <ac:chgData name="Malcolm dos Reis Alves Pereira" userId="1ba25af6-752b-4bbc-b2fb-80d3c4448bdb" providerId="ADAL" clId="{BB415912-207A-4FF5-81F2-2D437A9C5F18}" dt="2024-04-22T23:33:01.515" v="34"/>
          <ac:spMkLst>
            <pc:docMk/>
            <pc:sldMk cId="1102586818" sldId="262"/>
            <ac:spMk id="2" creationId="{78B91C57-2090-466E-B05A-DA282135678E}"/>
          </ac:spMkLst>
        </pc:spChg>
        <pc:graphicFrameChg chg="mod">
          <ac:chgData name="Malcolm dos Reis Alves Pereira" userId="1ba25af6-752b-4bbc-b2fb-80d3c4448bdb" providerId="ADAL" clId="{BB415912-207A-4FF5-81F2-2D437A9C5F18}" dt="2024-04-22T23:34:38.840" v="137"/>
          <ac:graphicFrameMkLst>
            <pc:docMk/>
            <pc:sldMk cId="1102586818" sldId="262"/>
            <ac:graphicFrameMk id="18" creationId="{F2FB25C3-5D8A-A985-8853-BE3DE64DDA5F}"/>
          </ac:graphicFrameMkLst>
        </pc:graphicFrameChg>
      </pc:sldChg>
      <pc:sldChg chg="addSp modSp mod modNotesTx">
        <pc:chgData name="Malcolm dos Reis Alves Pereira" userId="1ba25af6-752b-4bbc-b2fb-80d3c4448bdb" providerId="ADAL" clId="{BB415912-207A-4FF5-81F2-2D437A9C5F18}" dt="2024-04-23T01:02:34.187" v="2684" actId="20577"/>
        <pc:sldMkLst>
          <pc:docMk/>
          <pc:sldMk cId="3682347850" sldId="263"/>
        </pc:sldMkLst>
        <pc:spChg chg="mod">
          <ac:chgData name="Malcolm dos Reis Alves Pereira" userId="1ba25af6-752b-4bbc-b2fb-80d3c4448bdb" providerId="ADAL" clId="{BB415912-207A-4FF5-81F2-2D437A9C5F18}" dt="2024-04-22T23:38:05.362" v="163" actId="20577"/>
          <ac:spMkLst>
            <pc:docMk/>
            <pc:sldMk cId="3682347850" sldId="263"/>
            <ac:spMk id="2" creationId="{78B91C57-2090-466E-B05A-DA282135678E}"/>
          </ac:spMkLst>
        </pc:spChg>
        <pc:spChg chg="mod">
          <ac:chgData name="Malcolm dos Reis Alves Pereira" userId="1ba25af6-752b-4bbc-b2fb-80d3c4448bdb" providerId="ADAL" clId="{BB415912-207A-4FF5-81F2-2D437A9C5F18}" dt="2024-04-23T00:26:12.815" v="607" actId="20577"/>
          <ac:spMkLst>
            <pc:docMk/>
            <pc:sldMk cId="3682347850" sldId="263"/>
            <ac:spMk id="4" creationId="{482A846B-89F2-45BD-C5EF-3D0C6DD20E6E}"/>
          </ac:spMkLst>
        </pc:spChg>
        <pc:picChg chg="add mod">
          <ac:chgData name="Malcolm dos Reis Alves Pereira" userId="1ba25af6-752b-4bbc-b2fb-80d3c4448bdb" providerId="ADAL" clId="{BB415912-207A-4FF5-81F2-2D437A9C5F18}" dt="2024-04-22T23:59:16.601" v="508" actId="1076"/>
          <ac:picMkLst>
            <pc:docMk/>
            <pc:sldMk cId="3682347850" sldId="263"/>
            <ac:picMk id="1026" creationId="{AF8929A6-CE62-57F4-71CA-EAABC86C417D}"/>
          </ac:picMkLst>
        </pc:picChg>
      </pc:sldChg>
      <pc:sldChg chg="addSp delSp modSp mod modNotesTx">
        <pc:chgData name="Malcolm dos Reis Alves Pereira" userId="1ba25af6-752b-4bbc-b2fb-80d3c4448bdb" providerId="ADAL" clId="{BB415912-207A-4FF5-81F2-2D437A9C5F18}" dt="2024-04-23T01:02:04.535" v="2654" actId="20577"/>
        <pc:sldMkLst>
          <pc:docMk/>
          <pc:sldMk cId="1092727287" sldId="264"/>
        </pc:sldMkLst>
        <pc:spChg chg="mod">
          <ac:chgData name="Malcolm dos Reis Alves Pereira" userId="1ba25af6-752b-4bbc-b2fb-80d3c4448bdb" providerId="ADAL" clId="{BB415912-207A-4FF5-81F2-2D437A9C5F18}" dt="2024-04-22T23:34:59.389" v="148" actId="20577"/>
          <ac:spMkLst>
            <pc:docMk/>
            <pc:sldMk cId="1092727287" sldId="264"/>
            <ac:spMk id="2" creationId="{78B91C57-2090-466E-B05A-DA282135678E}"/>
          </ac:spMkLst>
        </pc:spChg>
        <pc:spChg chg="mod">
          <ac:chgData name="Malcolm dos Reis Alves Pereira" userId="1ba25af6-752b-4bbc-b2fb-80d3c4448bdb" providerId="ADAL" clId="{BB415912-207A-4FF5-81F2-2D437A9C5F18}" dt="2024-04-22T23:35:21.256" v="151"/>
          <ac:spMkLst>
            <pc:docMk/>
            <pc:sldMk cId="1092727287" sldId="264"/>
            <ac:spMk id="4" creationId="{482A846B-89F2-45BD-C5EF-3D0C6DD20E6E}"/>
          </ac:spMkLst>
        </pc:spChg>
        <pc:picChg chg="del">
          <ac:chgData name="Malcolm dos Reis Alves Pereira" userId="1ba25af6-752b-4bbc-b2fb-80d3c4448bdb" providerId="ADAL" clId="{BB415912-207A-4FF5-81F2-2D437A9C5F18}" dt="2024-04-22T23:36:50.717" v="153" actId="478"/>
          <ac:picMkLst>
            <pc:docMk/>
            <pc:sldMk cId="1092727287" sldId="264"/>
            <ac:picMk id="6" creationId="{CB2DA92C-A42D-04B4-AFFA-1A240AEF59FD}"/>
          </ac:picMkLst>
        </pc:picChg>
        <pc:picChg chg="add mod">
          <ac:chgData name="Malcolm dos Reis Alves Pereira" userId="1ba25af6-752b-4bbc-b2fb-80d3c4448bdb" providerId="ADAL" clId="{BB415912-207A-4FF5-81F2-2D437A9C5F18}" dt="2024-04-22T23:36:54.500" v="154" actId="1076"/>
          <ac:picMkLst>
            <pc:docMk/>
            <pc:sldMk cId="1092727287" sldId="264"/>
            <ac:picMk id="8" creationId="{C793DA9A-ED88-378E-A781-50A54CACC691}"/>
          </ac:picMkLst>
        </pc:picChg>
      </pc:sldChg>
      <pc:sldChg chg="modSp mod modNotesTx">
        <pc:chgData name="Malcolm dos Reis Alves Pereira" userId="1ba25af6-752b-4bbc-b2fb-80d3c4448bdb" providerId="ADAL" clId="{BB415912-207A-4FF5-81F2-2D437A9C5F18}" dt="2024-04-23T00:37:19.226" v="1163" actId="20577"/>
        <pc:sldMkLst>
          <pc:docMk/>
          <pc:sldMk cId="4033869498" sldId="265"/>
        </pc:sldMkLst>
        <pc:spChg chg="mod">
          <ac:chgData name="Malcolm dos Reis Alves Pereira" userId="1ba25af6-752b-4bbc-b2fb-80d3c4448bdb" providerId="ADAL" clId="{BB415912-207A-4FF5-81F2-2D437A9C5F18}" dt="2024-04-22T23:40:10.772" v="208" actId="20577"/>
          <ac:spMkLst>
            <pc:docMk/>
            <pc:sldMk cId="4033869498" sldId="265"/>
            <ac:spMk id="2" creationId="{78B91C57-2090-466E-B05A-DA282135678E}"/>
          </ac:spMkLst>
        </pc:spChg>
        <pc:spChg chg="mod">
          <ac:chgData name="Malcolm dos Reis Alves Pereira" userId="1ba25af6-752b-4bbc-b2fb-80d3c4448bdb" providerId="ADAL" clId="{BB415912-207A-4FF5-81F2-2D437A9C5F18}" dt="2024-04-23T00:02:18.398" v="573"/>
          <ac:spMkLst>
            <pc:docMk/>
            <pc:sldMk cId="4033869498" sldId="265"/>
            <ac:spMk id="10" creationId="{3A631D4C-E51E-D017-9824-0DFB2CA75A40}"/>
          </ac:spMkLst>
        </pc:spChg>
      </pc:sldChg>
      <pc:sldChg chg="addSp delSp modSp mod modNotesTx">
        <pc:chgData name="Malcolm dos Reis Alves Pereira" userId="1ba25af6-752b-4bbc-b2fb-80d3c4448bdb" providerId="ADAL" clId="{BB415912-207A-4FF5-81F2-2D437A9C5F18}" dt="2024-04-23T00:43:42.038" v="1655" actId="20577"/>
        <pc:sldMkLst>
          <pc:docMk/>
          <pc:sldMk cId="4175418946" sldId="266"/>
        </pc:sldMkLst>
        <pc:spChg chg="mod">
          <ac:chgData name="Malcolm dos Reis Alves Pereira" userId="1ba25af6-752b-4bbc-b2fb-80d3c4448bdb" providerId="ADAL" clId="{BB415912-207A-4FF5-81F2-2D437A9C5F18}" dt="2024-04-22T23:42:34.122" v="342" actId="20577"/>
          <ac:spMkLst>
            <pc:docMk/>
            <pc:sldMk cId="4175418946" sldId="266"/>
            <ac:spMk id="2" creationId="{78B91C57-2090-466E-B05A-DA282135678E}"/>
          </ac:spMkLst>
        </pc:spChg>
        <pc:spChg chg="mod">
          <ac:chgData name="Malcolm dos Reis Alves Pereira" userId="1ba25af6-752b-4bbc-b2fb-80d3c4448bdb" providerId="ADAL" clId="{BB415912-207A-4FF5-81F2-2D437A9C5F18}" dt="2024-04-22T23:41:32.825" v="265" actId="20577"/>
          <ac:spMkLst>
            <pc:docMk/>
            <pc:sldMk cId="4175418946" sldId="266"/>
            <ac:spMk id="4" creationId="{482A846B-89F2-45BD-C5EF-3D0C6DD20E6E}"/>
          </ac:spMkLst>
        </pc:spChg>
        <pc:spChg chg="mod">
          <ac:chgData name="Malcolm dos Reis Alves Pereira" userId="1ba25af6-752b-4bbc-b2fb-80d3c4448bdb" providerId="ADAL" clId="{BB415912-207A-4FF5-81F2-2D437A9C5F18}" dt="2024-04-22T23:42:04.521" v="300" actId="1076"/>
          <ac:spMkLst>
            <pc:docMk/>
            <pc:sldMk cId="4175418946" sldId="266"/>
            <ac:spMk id="12" creationId="{76E0F950-8BA2-ABBA-3405-BBA1F99FBD0F}"/>
          </ac:spMkLst>
        </pc:spChg>
        <pc:picChg chg="del">
          <ac:chgData name="Malcolm dos Reis Alves Pereira" userId="1ba25af6-752b-4bbc-b2fb-80d3c4448bdb" providerId="ADAL" clId="{BB415912-207A-4FF5-81F2-2D437A9C5F18}" dt="2024-04-23T00:29:02.727" v="619" actId="478"/>
          <ac:picMkLst>
            <pc:docMk/>
            <pc:sldMk cId="4175418946" sldId="266"/>
            <ac:picMk id="5" creationId="{7A822585-7AFA-0C67-B796-3CE11B6C9060}"/>
          </ac:picMkLst>
        </pc:picChg>
        <pc:picChg chg="del">
          <ac:chgData name="Malcolm dos Reis Alves Pereira" userId="1ba25af6-752b-4bbc-b2fb-80d3c4448bdb" providerId="ADAL" clId="{BB415912-207A-4FF5-81F2-2D437A9C5F18}" dt="2024-04-23T00:28:44.898" v="613" actId="478"/>
          <ac:picMkLst>
            <pc:docMk/>
            <pc:sldMk cId="4175418946" sldId="266"/>
            <ac:picMk id="7" creationId="{15A08702-0A34-34CA-062B-A235C1E0058A}"/>
          </ac:picMkLst>
        </pc:picChg>
        <pc:picChg chg="add mod">
          <ac:chgData name="Malcolm dos Reis Alves Pereira" userId="1ba25af6-752b-4bbc-b2fb-80d3c4448bdb" providerId="ADAL" clId="{BB415912-207A-4FF5-81F2-2D437A9C5F18}" dt="2024-04-23T00:29:09.907" v="620" actId="1076"/>
          <ac:picMkLst>
            <pc:docMk/>
            <pc:sldMk cId="4175418946" sldId="266"/>
            <ac:picMk id="9" creationId="{CF8B0015-7D81-BD27-0B8F-6D40FB427E6F}"/>
          </ac:picMkLst>
        </pc:picChg>
        <pc:picChg chg="add mod">
          <ac:chgData name="Malcolm dos Reis Alves Pereira" userId="1ba25af6-752b-4bbc-b2fb-80d3c4448bdb" providerId="ADAL" clId="{BB415912-207A-4FF5-81F2-2D437A9C5F18}" dt="2024-04-23T00:29:09.907" v="620" actId="1076"/>
          <ac:picMkLst>
            <pc:docMk/>
            <pc:sldMk cId="4175418946" sldId="266"/>
            <ac:picMk id="11" creationId="{C727694B-F38E-C251-C45B-656D3BF2D1FD}"/>
          </ac:picMkLst>
        </pc:picChg>
      </pc:sldChg>
      <pc:sldChg chg="modSp mod modNotesTx">
        <pc:chgData name="Malcolm dos Reis Alves Pereira" userId="1ba25af6-752b-4bbc-b2fb-80d3c4448bdb" providerId="ADAL" clId="{BB415912-207A-4FF5-81F2-2D437A9C5F18}" dt="2024-04-23T00:46:12.680" v="1664"/>
        <pc:sldMkLst>
          <pc:docMk/>
          <pc:sldMk cId="1043419743" sldId="267"/>
        </pc:sldMkLst>
        <pc:spChg chg="mod">
          <ac:chgData name="Malcolm dos Reis Alves Pereira" userId="1ba25af6-752b-4bbc-b2fb-80d3c4448bdb" providerId="ADAL" clId="{BB415912-207A-4FF5-81F2-2D437A9C5F18}" dt="2024-04-22T23:42:56.073" v="350" actId="20577"/>
          <ac:spMkLst>
            <pc:docMk/>
            <pc:sldMk cId="1043419743" sldId="267"/>
            <ac:spMk id="2" creationId="{78B91C57-2090-466E-B05A-DA282135678E}"/>
          </ac:spMkLst>
        </pc:spChg>
        <pc:spChg chg="mod">
          <ac:chgData name="Malcolm dos Reis Alves Pereira" userId="1ba25af6-752b-4bbc-b2fb-80d3c4448bdb" providerId="ADAL" clId="{BB415912-207A-4FF5-81F2-2D437A9C5F18}" dt="2024-04-22T23:43:23.325" v="373"/>
          <ac:spMkLst>
            <pc:docMk/>
            <pc:sldMk cId="1043419743" sldId="267"/>
            <ac:spMk id="10" creationId="{3A631D4C-E51E-D017-9824-0DFB2CA75A40}"/>
          </ac:spMkLst>
        </pc:spChg>
      </pc:sldChg>
      <pc:sldChg chg="modSp mod modNotesTx">
        <pc:chgData name="Malcolm dos Reis Alves Pereira" userId="1ba25af6-752b-4bbc-b2fb-80d3c4448bdb" providerId="ADAL" clId="{BB415912-207A-4FF5-81F2-2D437A9C5F18}" dt="2024-04-23T01:12:12.928" v="3699" actId="20577"/>
        <pc:sldMkLst>
          <pc:docMk/>
          <pc:sldMk cId="915792046" sldId="268"/>
        </pc:sldMkLst>
        <pc:spChg chg="mod">
          <ac:chgData name="Malcolm dos Reis Alves Pereira" userId="1ba25af6-752b-4bbc-b2fb-80d3c4448bdb" providerId="ADAL" clId="{BB415912-207A-4FF5-81F2-2D437A9C5F18}" dt="2024-04-22T23:43:54.978" v="415" actId="20577"/>
          <ac:spMkLst>
            <pc:docMk/>
            <pc:sldMk cId="915792046" sldId="268"/>
            <ac:spMk id="2" creationId="{78B91C57-2090-466E-B05A-DA282135678E}"/>
          </ac:spMkLst>
        </pc:spChg>
        <pc:spChg chg="mod">
          <ac:chgData name="Malcolm dos Reis Alves Pereira" userId="1ba25af6-752b-4bbc-b2fb-80d3c4448bdb" providerId="ADAL" clId="{BB415912-207A-4FF5-81F2-2D437A9C5F18}" dt="2024-04-22T23:45:45.609" v="433"/>
          <ac:spMkLst>
            <pc:docMk/>
            <pc:sldMk cId="915792046" sldId="268"/>
            <ac:spMk id="4" creationId="{482A846B-89F2-45BD-C5EF-3D0C6DD20E6E}"/>
          </ac:spMkLst>
        </pc:spChg>
      </pc:sldChg>
      <pc:sldChg chg="modSp mod">
        <pc:chgData name="Malcolm dos Reis Alves Pereira" userId="1ba25af6-752b-4bbc-b2fb-80d3c4448bdb" providerId="ADAL" clId="{BB415912-207A-4FF5-81F2-2D437A9C5F18}" dt="2024-04-23T01:13:34.092" v="3709"/>
        <pc:sldMkLst>
          <pc:docMk/>
          <pc:sldMk cId="2449702660" sldId="269"/>
        </pc:sldMkLst>
        <pc:spChg chg="mod">
          <ac:chgData name="Malcolm dos Reis Alves Pereira" userId="1ba25af6-752b-4bbc-b2fb-80d3c4448bdb" providerId="ADAL" clId="{BB415912-207A-4FF5-81F2-2D437A9C5F18}" dt="2024-04-22T23:45:52.760" v="443" actId="20577"/>
          <ac:spMkLst>
            <pc:docMk/>
            <pc:sldMk cId="2449702660" sldId="269"/>
            <ac:spMk id="2" creationId="{78B91C57-2090-466E-B05A-DA282135678E}"/>
          </ac:spMkLst>
        </pc:spChg>
        <pc:spChg chg="mod">
          <ac:chgData name="Malcolm dos Reis Alves Pereira" userId="1ba25af6-752b-4bbc-b2fb-80d3c4448bdb" providerId="ADAL" clId="{BB415912-207A-4FF5-81F2-2D437A9C5F18}" dt="2024-04-23T01:13:34.092" v="3709"/>
          <ac:spMkLst>
            <pc:docMk/>
            <pc:sldMk cId="2449702660" sldId="269"/>
            <ac:spMk id="4" creationId="{482A846B-89F2-45BD-C5EF-3D0C6DD20E6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5A02E-0EAD-41B2-86C3-B7D9B7B9543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B5936A86-4E40-4340-B6E9-E9C9D1B8517E}">
      <dgm:prSet/>
      <dgm:spPr/>
      <dgm:t>
        <a:bodyPr/>
        <a:lstStyle/>
        <a:p>
          <a:pPr>
            <a:defRPr cap="all"/>
          </a:pPr>
          <a:r>
            <a:rPr lang="en-US" dirty="0"/>
            <a:t>The importance of international trade for </a:t>
          </a:r>
          <a:r>
            <a:rPr lang="en-US" dirty="0" err="1"/>
            <a:t>brazil</a:t>
          </a:r>
          <a:endParaRPr lang="en-US" dirty="0"/>
        </a:p>
      </dgm:t>
    </dgm:pt>
    <dgm:pt modelId="{06EF09FE-B24C-44CA-B08D-9D3587F10B60}" type="parTrans" cxnId="{D2281FDA-EAD8-4C96-91C1-109EA440AE2B}">
      <dgm:prSet/>
      <dgm:spPr/>
      <dgm:t>
        <a:bodyPr/>
        <a:lstStyle/>
        <a:p>
          <a:endParaRPr lang="en-US"/>
        </a:p>
      </dgm:t>
    </dgm:pt>
    <dgm:pt modelId="{D032A613-E7D5-45AC-B228-279D87801E57}" type="sibTrans" cxnId="{D2281FDA-EAD8-4C96-91C1-109EA440AE2B}">
      <dgm:prSet/>
      <dgm:spPr/>
      <dgm:t>
        <a:bodyPr/>
        <a:lstStyle/>
        <a:p>
          <a:endParaRPr lang="en-US"/>
        </a:p>
      </dgm:t>
    </dgm:pt>
    <dgm:pt modelId="{0B8484C4-E22C-441E-B906-DAD820ADC3C2}">
      <dgm:prSet/>
      <dgm:spPr/>
      <dgm:t>
        <a:bodyPr/>
        <a:lstStyle/>
        <a:p>
          <a:pPr>
            <a:defRPr cap="all"/>
          </a:pPr>
          <a:r>
            <a:rPr lang="en-US" b="0" i="0" dirty="0"/>
            <a:t>The Diversity of Brazil's Trade Partners</a:t>
          </a:r>
          <a:endParaRPr lang="en-US" dirty="0"/>
        </a:p>
      </dgm:t>
    </dgm:pt>
    <dgm:pt modelId="{B12466EC-1FCF-4146-8EA0-5CD694B803DF}" type="parTrans" cxnId="{F7ACA5F1-C30F-47EA-82AF-820588F59948}">
      <dgm:prSet/>
      <dgm:spPr/>
      <dgm:t>
        <a:bodyPr/>
        <a:lstStyle/>
        <a:p>
          <a:endParaRPr lang="en-US"/>
        </a:p>
      </dgm:t>
    </dgm:pt>
    <dgm:pt modelId="{95EEDC66-FA00-4FDB-9FFC-6ABBD3AFF526}" type="sibTrans" cxnId="{F7ACA5F1-C30F-47EA-82AF-820588F59948}">
      <dgm:prSet/>
      <dgm:spPr/>
      <dgm:t>
        <a:bodyPr/>
        <a:lstStyle/>
        <a:p>
          <a:endParaRPr lang="en-US"/>
        </a:p>
      </dgm:t>
    </dgm:pt>
    <dgm:pt modelId="{62213D97-CE4F-406E-9DAF-FAA348E58F94}">
      <dgm:prSet/>
      <dgm:spPr/>
      <dgm:t>
        <a:bodyPr/>
        <a:lstStyle/>
        <a:p>
          <a:pPr>
            <a:defRPr cap="all"/>
          </a:pPr>
          <a:r>
            <a:rPr lang="en-US" b="0" i="0" dirty="0"/>
            <a:t>Analysis Objective: Identifying Patterns in Commercial Relationships</a:t>
          </a:r>
          <a:endParaRPr lang="en-US" dirty="0"/>
        </a:p>
      </dgm:t>
    </dgm:pt>
    <dgm:pt modelId="{CE20B9C2-B0CD-49D0-B5FB-AFC67E727296}" type="parTrans" cxnId="{519F9691-95D8-4F26-8676-EC3C56ECF6B2}">
      <dgm:prSet/>
      <dgm:spPr/>
      <dgm:t>
        <a:bodyPr/>
        <a:lstStyle/>
        <a:p>
          <a:endParaRPr lang="en-US"/>
        </a:p>
      </dgm:t>
    </dgm:pt>
    <dgm:pt modelId="{DD70BBEA-327E-4786-8DC2-54FFA690852A}" type="sibTrans" cxnId="{519F9691-95D8-4F26-8676-EC3C56ECF6B2}">
      <dgm:prSet/>
      <dgm:spPr/>
      <dgm:t>
        <a:bodyPr/>
        <a:lstStyle/>
        <a:p>
          <a:endParaRPr lang="en-US"/>
        </a:p>
      </dgm:t>
    </dgm:pt>
    <dgm:pt modelId="{E7A2540C-F49F-4476-BBB4-B890A78D15A5}" type="pres">
      <dgm:prSet presAssocID="{8485A02E-0EAD-41B2-86C3-B7D9B7B95435}" presName="root" presStyleCnt="0">
        <dgm:presLayoutVars>
          <dgm:dir/>
          <dgm:resizeHandles val="exact"/>
        </dgm:presLayoutVars>
      </dgm:prSet>
      <dgm:spPr/>
    </dgm:pt>
    <dgm:pt modelId="{8B745654-008B-48F7-A52A-A4F69EB975E3}" type="pres">
      <dgm:prSet presAssocID="{B5936A86-4E40-4340-B6E9-E9C9D1B8517E}" presName="compNode" presStyleCnt="0"/>
      <dgm:spPr/>
    </dgm:pt>
    <dgm:pt modelId="{FF250F03-19EA-4C17-BA81-A25345685D72}" type="pres">
      <dgm:prSet presAssocID="{B5936A86-4E40-4340-B6E9-E9C9D1B8517E}" presName="iconBgRect" presStyleLbl="bgShp" presStyleIdx="0" presStyleCnt="3"/>
      <dgm:spPr>
        <a:noFill/>
      </dgm:spPr>
    </dgm:pt>
    <dgm:pt modelId="{88A59B9F-D51B-43B1-ADAA-903FE2267969}" type="pres">
      <dgm:prSet presAssocID="{B5936A86-4E40-4340-B6E9-E9C9D1B851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21BE1E9F-A0F4-4C9F-BDEE-E24D4314A925}" type="pres">
      <dgm:prSet presAssocID="{B5936A86-4E40-4340-B6E9-E9C9D1B8517E}" presName="spaceRect" presStyleCnt="0"/>
      <dgm:spPr/>
    </dgm:pt>
    <dgm:pt modelId="{455A2A50-9586-428C-AAAB-626BF2FF7958}" type="pres">
      <dgm:prSet presAssocID="{B5936A86-4E40-4340-B6E9-E9C9D1B8517E}" presName="textRect" presStyleLbl="revTx" presStyleIdx="0" presStyleCnt="3">
        <dgm:presLayoutVars>
          <dgm:chMax val="1"/>
          <dgm:chPref val="1"/>
        </dgm:presLayoutVars>
      </dgm:prSet>
      <dgm:spPr/>
    </dgm:pt>
    <dgm:pt modelId="{8FA980E9-3028-4914-9E68-92B657A71EA3}" type="pres">
      <dgm:prSet presAssocID="{D032A613-E7D5-45AC-B228-279D87801E57}" presName="sibTrans" presStyleCnt="0"/>
      <dgm:spPr/>
    </dgm:pt>
    <dgm:pt modelId="{3C7A9B30-5BB8-4E2B-8217-364536FBA06D}" type="pres">
      <dgm:prSet presAssocID="{0B8484C4-E22C-441E-B906-DAD820ADC3C2}" presName="compNode" presStyleCnt="0"/>
      <dgm:spPr/>
    </dgm:pt>
    <dgm:pt modelId="{56A03892-ECB7-46EF-AEE9-84462248819C}" type="pres">
      <dgm:prSet presAssocID="{0B8484C4-E22C-441E-B906-DAD820ADC3C2}" presName="iconBgRect" presStyleLbl="bgShp" presStyleIdx="1" presStyleCnt="3"/>
      <dgm:spPr>
        <a:noFill/>
      </dgm:spPr>
    </dgm:pt>
    <dgm:pt modelId="{0551654F-1E56-4AC0-AA9C-2E8AD4D14FB8}" type="pres">
      <dgm:prSet presAssocID="{0B8484C4-E22C-441E-B906-DAD820ADC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erto de mão"/>
        </a:ext>
      </dgm:extLst>
    </dgm:pt>
    <dgm:pt modelId="{50295BB9-D6F7-427F-BC6F-15AF2036DCE4}" type="pres">
      <dgm:prSet presAssocID="{0B8484C4-E22C-441E-B906-DAD820ADC3C2}" presName="spaceRect" presStyleCnt="0"/>
      <dgm:spPr/>
    </dgm:pt>
    <dgm:pt modelId="{791F0FAD-7182-4494-B660-6A644E379A5B}" type="pres">
      <dgm:prSet presAssocID="{0B8484C4-E22C-441E-B906-DAD820ADC3C2}" presName="textRect" presStyleLbl="revTx" presStyleIdx="1" presStyleCnt="3">
        <dgm:presLayoutVars>
          <dgm:chMax val="1"/>
          <dgm:chPref val="1"/>
        </dgm:presLayoutVars>
      </dgm:prSet>
      <dgm:spPr/>
    </dgm:pt>
    <dgm:pt modelId="{6134BA20-F4DD-4926-9567-5F015778D253}" type="pres">
      <dgm:prSet presAssocID="{95EEDC66-FA00-4FDB-9FFC-6ABBD3AFF526}" presName="sibTrans" presStyleCnt="0"/>
      <dgm:spPr/>
    </dgm:pt>
    <dgm:pt modelId="{294D0FE6-BAA4-423A-8DDD-0D743BB422A2}" type="pres">
      <dgm:prSet presAssocID="{62213D97-CE4F-406E-9DAF-FAA348E58F94}" presName="compNode" presStyleCnt="0"/>
      <dgm:spPr/>
    </dgm:pt>
    <dgm:pt modelId="{38D7D97E-A765-4223-8D32-D4E4F6C65EA3}" type="pres">
      <dgm:prSet presAssocID="{62213D97-CE4F-406E-9DAF-FAA348E58F94}" presName="iconBgRect" presStyleLbl="bgShp" presStyleIdx="2" presStyleCnt="3"/>
      <dgm:spPr>
        <a:noFill/>
      </dgm:spPr>
    </dgm:pt>
    <dgm:pt modelId="{DC53669D-C6F5-4E26-B27B-0C082F6F1C1E}" type="pres">
      <dgm:prSet presAssocID="{62213D97-CE4F-406E-9DAF-FAA348E58F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a mosca"/>
        </a:ext>
      </dgm:extLst>
    </dgm:pt>
    <dgm:pt modelId="{089A92C5-CDA3-46EB-B77D-84DC74F32FC4}" type="pres">
      <dgm:prSet presAssocID="{62213D97-CE4F-406E-9DAF-FAA348E58F94}" presName="spaceRect" presStyleCnt="0"/>
      <dgm:spPr/>
    </dgm:pt>
    <dgm:pt modelId="{16FA601C-E2F4-40FD-B340-1DF25A98CBF5}" type="pres">
      <dgm:prSet presAssocID="{62213D97-CE4F-406E-9DAF-FAA348E58F94}" presName="textRect" presStyleLbl="revTx" presStyleIdx="2" presStyleCnt="3">
        <dgm:presLayoutVars>
          <dgm:chMax val="1"/>
          <dgm:chPref val="1"/>
        </dgm:presLayoutVars>
      </dgm:prSet>
      <dgm:spPr/>
    </dgm:pt>
  </dgm:ptLst>
  <dgm:cxnLst>
    <dgm:cxn modelId="{3463726A-2822-4764-91CB-DB4467163065}" type="presOf" srcId="{0B8484C4-E22C-441E-B906-DAD820ADC3C2}" destId="{791F0FAD-7182-4494-B660-6A644E379A5B}" srcOrd="0" destOrd="0" presId="urn:microsoft.com/office/officeart/2018/5/layout/IconCircleLabelList"/>
    <dgm:cxn modelId="{7763EE70-67D0-4BF3-9D5C-2A69AEF3E87E}" type="presOf" srcId="{8485A02E-0EAD-41B2-86C3-B7D9B7B95435}" destId="{E7A2540C-F49F-4476-BBB4-B890A78D15A5}" srcOrd="0" destOrd="0" presId="urn:microsoft.com/office/officeart/2018/5/layout/IconCircleLabelList"/>
    <dgm:cxn modelId="{2C703D55-5078-4228-A5BC-EB5BC386360B}" type="presOf" srcId="{62213D97-CE4F-406E-9DAF-FAA348E58F94}" destId="{16FA601C-E2F4-40FD-B340-1DF25A98CBF5}" srcOrd="0" destOrd="0" presId="urn:microsoft.com/office/officeart/2018/5/layout/IconCircleLabelList"/>
    <dgm:cxn modelId="{519F9691-95D8-4F26-8676-EC3C56ECF6B2}" srcId="{8485A02E-0EAD-41B2-86C3-B7D9B7B95435}" destId="{62213D97-CE4F-406E-9DAF-FAA348E58F94}" srcOrd="2" destOrd="0" parTransId="{CE20B9C2-B0CD-49D0-B5FB-AFC67E727296}" sibTransId="{DD70BBEA-327E-4786-8DC2-54FFA690852A}"/>
    <dgm:cxn modelId="{D2281FDA-EAD8-4C96-91C1-109EA440AE2B}" srcId="{8485A02E-0EAD-41B2-86C3-B7D9B7B95435}" destId="{B5936A86-4E40-4340-B6E9-E9C9D1B8517E}" srcOrd="0" destOrd="0" parTransId="{06EF09FE-B24C-44CA-B08D-9D3587F10B60}" sibTransId="{D032A613-E7D5-45AC-B228-279D87801E57}"/>
    <dgm:cxn modelId="{407EA8E8-A2F7-4C92-9E73-C961F077A0FC}" type="presOf" srcId="{B5936A86-4E40-4340-B6E9-E9C9D1B8517E}" destId="{455A2A50-9586-428C-AAAB-626BF2FF7958}" srcOrd="0" destOrd="0" presId="urn:microsoft.com/office/officeart/2018/5/layout/IconCircleLabelList"/>
    <dgm:cxn modelId="{F7ACA5F1-C30F-47EA-82AF-820588F59948}" srcId="{8485A02E-0EAD-41B2-86C3-B7D9B7B95435}" destId="{0B8484C4-E22C-441E-B906-DAD820ADC3C2}" srcOrd="1" destOrd="0" parTransId="{B12466EC-1FCF-4146-8EA0-5CD694B803DF}" sibTransId="{95EEDC66-FA00-4FDB-9FFC-6ABBD3AFF526}"/>
    <dgm:cxn modelId="{F79553A4-ED33-4A15-8F26-0558CD6911E4}" type="presParOf" srcId="{E7A2540C-F49F-4476-BBB4-B890A78D15A5}" destId="{8B745654-008B-48F7-A52A-A4F69EB975E3}" srcOrd="0" destOrd="0" presId="urn:microsoft.com/office/officeart/2018/5/layout/IconCircleLabelList"/>
    <dgm:cxn modelId="{1726D5BC-B828-42E4-A3B7-82C8E04E1008}" type="presParOf" srcId="{8B745654-008B-48F7-A52A-A4F69EB975E3}" destId="{FF250F03-19EA-4C17-BA81-A25345685D72}" srcOrd="0" destOrd="0" presId="urn:microsoft.com/office/officeart/2018/5/layout/IconCircleLabelList"/>
    <dgm:cxn modelId="{8C5E324C-ED11-4E70-A98F-467DAA94586D}" type="presParOf" srcId="{8B745654-008B-48F7-A52A-A4F69EB975E3}" destId="{88A59B9F-D51B-43B1-ADAA-903FE2267969}" srcOrd="1" destOrd="0" presId="urn:microsoft.com/office/officeart/2018/5/layout/IconCircleLabelList"/>
    <dgm:cxn modelId="{57BABA25-8DA2-4729-9BA4-DB74F1D2D174}" type="presParOf" srcId="{8B745654-008B-48F7-A52A-A4F69EB975E3}" destId="{21BE1E9F-A0F4-4C9F-BDEE-E24D4314A925}" srcOrd="2" destOrd="0" presId="urn:microsoft.com/office/officeart/2018/5/layout/IconCircleLabelList"/>
    <dgm:cxn modelId="{D118F40F-194F-4C39-B0E3-EF7836B0A5B0}" type="presParOf" srcId="{8B745654-008B-48F7-A52A-A4F69EB975E3}" destId="{455A2A50-9586-428C-AAAB-626BF2FF7958}" srcOrd="3" destOrd="0" presId="urn:microsoft.com/office/officeart/2018/5/layout/IconCircleLabelList"/>
    <dgm:cxn modelId="{DC74032B-18D2-4851-AF2B-BDD4EFF5D1B9}" type="presParOf" srcId="{E7A2540C-F49F-4476-BBB4-B890A78D15A5}" destId="{8FA980E9-3028-4914-9E68-92B657A71EA3}" srcOrd="1" destOrd="0" presId="urn:microsoft.com/office/officeart/2018/5/layout/IconCircleLabelList"/>
    <dgm:cxn modelId="{D1B19553-E375-43BD-88C0-3B3322265108}" type="presParOf" srcId="{E7A2540C-F49F-4476-BBB4-B890A78D15A5}" destId="{3C7A9B30-5BB8-4E2B-8217-364536FBA06D}" srcOrd="2" destOrd="0" presId="urn:microsoft.com/office/officeart/2018/5/layout/IconCircleLabelList"/>
    <dgm:cxn modelId="{78D331DE-3D01-4802-A804-86907AAD6279}" type="presParOf" srcId="{3C7A9B30-5BB8-4E2B-8217-364536FBA06D}" destId="{56A03892-ECB7-46EF-AEE9-84462248819C}" srcOrd="0" destOrd="0" presId="urn:microsoft.com/office/officeart/2018/5/layout/IconCircleLabelList"/>
    <dgm:cxn modelId="{72BF8E48-8D97-458A-BE48-58B8D626826F}" type="presParOf" srcId="{3C7A9B30-5BB8-4E2B-8217-364536FBA06D}" destId="{0551654F-1E56-4AC0-AA9C-2E8AD4D14FB8}" srcOrd="1" destOrd="0" presId="urn:microsoft.com/office/officeart/2018/5/layout/IconCircleLabelList"/>
    <dgm:cxn modelId="{62B6D6DD-6075-461F-9776-548A075994CF}" type="presParOf" srcId="{3C7A9B30-5BB8-4E2B-8217-364536FBA06D}" destId="{50295BB9-D6F7-427F-BC6F-15AF2036DCE4}" srcOrd="2" destOrd="0" presId="urn:microsoft.com/office/officeart/2018/5/layout/IconCircleLabelList"/>
    <dgm:cxn modelId="{E38A7E3E-ABAD-477A-8343-F4683FB932D1}" type="presParOf" srcId="{3C7A9B30-5BB8-4E2B-8217-364536FBA06D}" destId="{791F0FAD-7182-4494-B660-6A644E379A5B}" srcOrd="3" destOrd="0" presId="urn:microsoft.com/office/officeart/2018/5/layout/IconCircleLabelList"/>
    <dgm:cxn modelId="{BCE2B383-2A26-40CF-8702-E787F732253F}" type="presParOf" srcId="{E7A2540C-F49F-4476-BBB4-B890A78D15A5}" destId="{6134BA20-F4DD-4926-9567-5F015778D253}" srcOrd="3" destOrd="0" presId="urn:microsoft.com/office/officeart/2018/5/layout/IconCircleLabelList"/>
    <dgm:cxn modelId="{E22CDA98-5665-436B-9977-7C503706D94E}" type="presParOf" srcId="{E7A2540C-F49F-4476-BBB4-B890A78D15A5}" destId="{294D0FE6-BAA4-423A-8DDD-0D743BB422A2}" srcOrd="4" destOrd="0" presId="urn:microsoft.com/office/officeart/2018/5/layout/IconCircleLabelList"/>
    <dgm:cxn modelId="{7BA9AF8B-6B11-40F2-B265-B533D99897F7}" type="presParOf" srcId="{294D0FE6-BAA4-423A-8DDD-0D743BB422A2}" destId="{38D7D97E-A765-4223-8D32-D4E4F6C65EA3}" srcOrd="0" destOrd="0" presId="urn:microsoft.com/office/officeart/2018/5/layout/IconCircleLabelList"/>
    <dgm:cxn modelId="{254FF904-185F-4BAE-BFEC-F68F769DCAA5}" type="presParOf" srcId="{294D0FE6-BAA4-423A-8DDD-0D743BB422A2}" destId="{DC53669D-C6F5-4E26-B27B-0C082F6F1C1E}" srcOrd="1" destOrd="0" presId="urn:microsoft.com/office/officeart/2018/5/layout/IconCircleLabelList"/>
    <dgm:cxn modelId="{696312A6-50C8-4E2E-A01B-BDF2FB7D1EDB}" type="presParOf" srcId="{294D0FE6-BAA4-423A-8DDD-0D743BB422A2}" destId="{089A92C5-CDA3-46EB-B77D-84DC74F32FC4}" srcOrd="2" destOrd="0" presId="urn:microsoft.com/office/officeart/2018/5/layout/IconCircleLabelList"/>
    <dgm:cxn modelId="{6C5D1B38-B5CE-48B3-A220-EA519EDD279C}" type="presParOf" srcId="{294D0FE6-BAA4-423A-8DDD-0D743BB422A2}" destId="{16FA601C-E2F4-40FD-B340-1DF25A98CBF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50F03-19EA-4C17-BA81-A25345685D72}">
      <dsp:nvSpPr>
        <dsp:cNvPr id="0" name=""/>
        <dsp:cNvSpPr/>
      </dsp:nvSpPr>
      <dsp:spPr>
        <a:xfrm>
          <a:off x="614286" y="504180"/>
          <a:ext cx="1749937" cy="1749937"/>
        </a:xfrm>
        <a:prstGeom prst="ellipse">
          <a:avLst/>
        </a:prstGeom>
        <a:noFill/>
        <a:ln>
          <a:noFill/>
        </a:ln>
        <a:effectLst/>
      </dsp:spPr>
      <dsp:style>
        <a:lnRef idx="0">
          <a:scrgbClr r="0" g="0" b="0"/>
        </a:lnRef>
        <a:fillRef idx="1">
          <a:scrgbClr r="0" g="0" b="0"/>
        </a:fillRef>
        <a:effectRef idx="0">
          <a:scrgbClr r="0" g="0" b="0"/>
        </a:effectRef>
        <a:fontRef idx="minor"/>
      </dsp:style>
    </dsp:sp>
    <dsp:sp modelId="{88A59B9F-D51B-43B1-ADAA-903FE2267969}">
      <dsp:nvSpPr>
        <dsp:cNvPr id="0" name=""/>
        <dsp:cNvSpPr/>
      </dsp:nvSpPr>
      <dsp:spPr>
        <a:xfrm>
          <a:off x="987223" y="877117"/>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5A2A50-9586-428C-AAAB-626BF2FF7958}">
      <dsp:nvSpPr>
        <dsp:cNvPr id="0" name=""/>
        <dsp:cNvSpPr/>
      </dsp:nvSpPr>
      <dsp:spPr>
        <a:xfrm>
          <a:off x="54880" y="279918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The importance of international trade for </a:t>
          </a:r>
          <a:r>
            <a:rPr lang="en-US" sz="1800" kern="1200" dirty="0" err="1"/>
            <a:t>brazil</a:t>
          </a:r>
          <a:endParaRPr lang="en-US" sz="1800" kern="1200" dirty="0"/>
        </a:p>
      </dsp:txBody>
      <dsp:txXfrm>
        <a:off x="54880" y="2799180"/>
        <a:ext cx="2868750" cy="720000"/>
      </dsp:txXfrm>
    </dsp:sp>
    <dsp:sp modelId="{56A03892-ECB7-46EF-AEE9-84462248819C}">
      <dsp:nvSpPr>
        <dsp:cNvPr id="0" name=""/>
        <dsp:cNvSpPr/>
      </dsp:nvSpPr>
      <dsp:spPr>
        <a:xfrm>
          <a:off x="3985067" y="504180"/>
          <a:ext cx="1749937" cy="1749937"/>
        </a:xfrm>
        <a:prstGeom prst="ellipse">
          <a:avLst/>
        </a:prstGeom>
        <a:noFill/>
        <a:ln>
          <a:noFill/>
        </a:ln>
        <a:effectLst/>
      </dsp:spPr>
      <dsp:style>
        <a:lnRef idx="0">
          <a:scrgbClr r="0" g="0" b="0"/>
        </a:lnRef>
        <a:fillRef idx="1">
          <a:scrgbClr r="0" g="0" b="0"/>
        </a:fillRef>
        <a:effectRef idx="0">
          <a:scrgbClr r="0" g="0" b="0"/>
        </a:effectRef>
        <a:fontRef idx="minor"/>
      </dsp:style>
    </dsp:sp>
    <dsp:sp modelId="{0551654F-1E56-4AC0-AA9C-2E8AD4D14FB8}">
      <dsp:nvSpPr>
        <dsp:cNvPr id="0" name=""/>
        <dsp:cNvSpPr/>
      </dsp:nvSpPr>
      <dsp:spPr>
        <a:xfrm>
          <a:off x="4358005" y="877117"/>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1F0FAD-7182-4494-B660-6A644E379A5B}">
      <dsp:nvSpPr>
        <dsp:cNvPr id="0" name=""/>
        <dsp:cNvSpPr/>
      </dsp:nvSpPr>
      <dsp:spPr>
        <a:xfrm>
          <a:off x="3425661" y="279918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dirty="0"/>
            <a:t>The Diversity of Brazil's Trade Partners</a:t>
          </a:r>
          <a:endParaRPr lang="en-US" sz="1800" kern="1200" dirty="0"/>
        </a:p>
      </dsp:txBody>
      <dsp:txXfrm>
        <a:off x="3425661" y="2799180"/>
        <a:ext cx="2868750" cy="720000"/>
      </dsp:txXfrm>
    </dsp:sp>
    <dsp:sp modelId="{38D7D97E-A765-4223-8D32-D4E4F6C65EA3}">
      <dsp:nvSpPr>
        <dsp:cNvPr id="0" name=""/>
        <dsp:cNvSpPr/>
      </dsp:nvSpPr>
      <dsp:spPr>
        <a:xfrm>
          <a:off x="7355849" y="504180"/>
          <a:ext cx="1749937" cy="1749937"/>
        </a:xfrm>
        <a:prstGeom prst="ellipse">
          <a:avLst/>
        </a:prstGeom>
        <a:noFill/>
        <a:ln>
          <a:noFill/>
        </a:ln>
        <a:effectLst/>
      </dsp:spPr>
      <dsp:style>
        <a:lnRef idx="0">
          <a:scrgbClr r="0" g="0" b="0"/>
        </a:lnRef>
        <a:fillRef idx="1">
          <a:scrgbClr r="0" g="0" b="0"/>
        </a:fillRef>
        <a:effectRef idx="0">
          <a:scrgbClr r="0" g="0" b="0"/>
        </a:effectRef>
        <a:fontRef idx="minor"/>
      </dsp:style>
    </dsp:sp>
    <dsp:sp modelId="{DC53669D-C6F5-4E26-B27B-0C082F6F1C1E}">
      <dsp:nvSpPr>
        <dsp:cNvPr id="0" name=""/>
        <dsp:cNvSpPr/>
      </dsp:nvSpPr>
      <dsp:spPr>
        <a:xfrm>
          <a:off x="7728786" y="877117"/>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FA601C-E2F4-40FD-B340-1DF25A98CBF5}">
      <dsp:nvSpPr>
        <dsp:cNvPr id="0" name=""/>
        <dsp:cNvSpPr/>
      </dsp:nvSpPr>
      <dsp:spPr>
        <a:xfrm>
          <a:off x="6796442" y="279918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i="0" kern="1200" dirty="0"/>
            <a:t>Analysis Objective: Identifying Patterns in Commercial Relationships</a:t>
          </a:r>
          <a:endParaRPr lang="en-US" sz="1800" kern="1200" dirty="0"/>
        </a:p>
      </dsp:txBody>
      <dsp:txXfrm>
        <a:off x="6796442" y="2799180"/>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8127834-A7C9-4704-ADB1-A3C6BD25152D}" type="datetime1">
              <a:rPr lang="pt-BR" smtClean="0"/>
              <a:t>22/04/2024</a:t>
            </a:fld>
            <a:endParaRPr lang="pt-BR"/>
          </a:p>
        </p:txBody>
      </p:sp>
      <p:sp>
        <p:nvSpPr>
          <p:cNvPr id="4" name="Espaço Reservado para Rodapé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0B3793-D85E-4082-925C-FAA1A2B27276}" type="slidenum">
              <a:rPr lang="pt-BR" smtClean="0"/>
              <a:t>‹nº›</a:t>
            </a:fld>
            <a:endParaRPr lang="pt-BR"/>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792D0-B134-4140-A72B-F1C5F234C530}" type="datetime1">
              <a:rPr lang="pt-BR" smtClean="0"/>
              <a:pPr/>
              <a:t>22/04/2024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AB3E965-974B-498D-B360-83DD1F9DEB55}" type="slidenum">
              <a:rPr lang="pt-BR" noProof="0" smtClean="0"/>
              <a:t>‹nº›</a:t>
            </a:fld>
            <a:endParaRPr lang="pt-BR" noProof="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err="1"/>
              <a:t>Good</a:t>
            </a:r>
            <a:r>
              <a:rPr lang="pt-BR" dirty="0"/>
              <a:t> </a:t>
            </a:r>
            <a:r>
              <a:rPr lang="pt-BR" dirty="0" err="1"/>
              <a:t>morning</a:t>
            </a:r>
            <a:r>
              <a:rPr lang="pt-BR" dirty="0"/>
              <a:t>.</a:t>
            </a:r>
          </a:p>
          <a:p>
            <a:pPr rtl="0"/>
            <a:r>
              <a:rPr lang="pt-BR" dirty="0" err="1"/>
              <a:t>My</a:t>
            </a:r>
            <a:r>
              <a:rPr lang="pt-BR" dirty="0"/>
              <a:t> </a:t>
            </a:r>
            <a:r>
              <a:rPr lang="pt-BR" dirty="0" err="1"/>
              <a:t>name</a:t>
            </a:r>
            <a:r>
              <a:rPr lang="pt-BR" dirty="0"/>
              <a:t> </a:t>
            </a:r>
            <a:r>
              <a:rPr lang="pt-BR" dirty="0" err="1"/>
              <a:t>is</a:t>
            </a:r>
            <a:r>
              <a:rPr lang="pt-BR" dirty="0"/>
              <a:t> Malcolm </a:t>
            </a:r>
            <a:r>
              <a:rPr lang="pt-BR" dirty="0" err="1"/>
              <a:t>and</a:t>
            </a:r>
            <a:r>
              <a:rPr lang="pt-BR" dirty="0"/>
              <a:t> I </a:t>
            </a:r>
            <a:r>
              <a:rPr lang="pt-BR" dirty="0" err="1"/>
              <a:t>am</a:t>
            </a:r>
            <a:r>
              <a:rPr lang="pt-BR" dirty="0"/>
              <a:t> a </a:t>
            </a:r>
            <a:r>
              <a:rPr lang="pt-BR" dirty="0" err="1"/>
              <a:t>Student</a:t>
            </a:r>
            <a:r>
              <a:rPr lang="pt-BR" dirty="0"/>
              <a:t> </a:t>
            </a:r>
            <a:r>
              <a:rPr lang="pt-BR" dirty="0" err="1"/>
              <a:t>of</a:t>
            </a:r>
            <a:r>
              <a:rPr lang="pt-BR" dirty="0"/>
              <a:t> </a:t>
            </a:r>
            <a:r>
              <a:rPr lang="pt-BR" dirty="0" err="1"/>
              <a:t>bacherlors</a:t>
            </a:r>
            <a:r>
              <a:rPr lang="pt-BR" dirty="0"/>
              <a:t> in </a:t>
            </a:r>
            <a:r>
              <a:rPr lang="pt-BR" dirty="0" err="1"/>
              <a:t>Statistc</a:t>
            </a:r>
            <a:r>
              <a:rPr lang="pt-BR" dirty="0"/>
              <a:t> </a:t>
            </a:r>
            <a:r>
              <a:rPr lang="pt-BR" dirty="0" err="1"/>
              <a:t>and</a:t>
            </a:r>
            <a:r>
              <a:rPr lang="pt-BR" dirty="0"/>
              <a:t> I </a:t>
            </a:r>
            <a:r>
              <a:rPr lang="pt-BR" dirty="0" err="1"/>
              <a:t>am</a:t>
            </a:r>
            <a:r>
              <a:rPr lang="pt-BR" dirty="0"/>
              <a:t> in </a:t>
            </a:r>
            <a:r>
              <a:rPr lang="pt-BR" dirty="0" err="1"/>
              <a:t>my</a:t>
            </a:r>
            <a:r>
              <a:rPr lang="pt-BR" dirty="0"/>
              <a:t> </a:t>
            </a:r>
            <a:r>
              <a:rPr lang="pt-BR" dirty="0" err="1"/>
              <a:t>third</a:t>
            </a:r>
            <a:r>
              <a:rPr lang="pt-BR" dirty="0"/>
              <a:t> </a:t>
            </a:r>
            <a:r>
              <a:rPr lang="pt-BR" dirty="0" err="1"/>
              <a:t>year</a:t>
            </a:r>
            <a:r>
              <a:rPr lang="pt-BR" dirty="0"/>
              <a:t> in Unicamp.</a:t>
            </a:r>
          </a:p>
          <a:p>
            <a:pPr rtl="0"/>
            <a:r>
              <a:rPr lang="pt-BR" dirty="0"/>
              <a:t>I </a:t>
            </a:r>
            <a:r>
              <a:rPr lang="pt-BR" dirty="0" err="1"/>
              <a:t>bring</a:t>
            </a:r>
            <a:r>
              <a:rPr lang="pt-BR" dirty="0"/>
              <a:t> </a:t>
            </a:r>
            <a:r>
              <a:rPr lang="pt-BR" dirty="0" err="1"/>
              <a:t>this</a:t>
            </a:r>
            <a:r>
              <a:rPr lang="pt-BR" dirty="0"/>
              <a:t> case </a:t>
            </a:r>
            <a:r>
              <a:rPr lang="pt-BR" dirty="0" err="1"/>
              <a:t>today</a:t>
            </a:r>
            <a:r>
              <a:rPr lang="pt-BR" dirty="0"/>
              <a:t> cause I </a:t>
            </a:r>
            <a:r>
              <a:rPr lang="pt-BR" dirty="0" err="1"/>
              <a:t>think</a:t>
            </a:r>
            <a:r>
              <a:rPr lang="pt-BR" dirty="0"/>
              <a:t> its a </a:t>
            </a:r>
            <a:r>
              <a:rPr lang="pt-BR" dirty="0" err="1"/>
              <a:t>good</a:t>
            </a:r>
            <a:r>
              <a:rPr lang="pt-BR" dirty="0"/>
              <a:t> </a:t>
            </a:r>
            <a:r>
              <a:rPr lang="pt-BR" dirty="0" err="1"/>
              <a:t>aplication</a:t>
            </a:r>
            <a:r>
              <a:rPr lang="pt-BR" dirty="0"/>
              <a:t> </a:t>
            </a:r>
            <a:r>
              <a:rPr lang="pt-BR" dirty="0" err="1"/>
              <a:t>of</a:t>
            </a:r>
            <a:r>
              <a:rPr lang="pt-BR" dirty="0"/>
              <a:t> </a:t>
            </a:r>
            <a:r>
              <a:rPr lang="pt-BR" dirty="0" err="1"/>
              <a:t>statistic</a:t>
            </a:r>
            <a:r>
              <a:rPr lang="pt-BR" dirty="0"/>
              <a:t> </a:t>
            </a:r>
            <a:r>
              <a:rPr lang="pt-BR" dirty="0" err="1"/>
              <a:t>and</a:t>
            </a:r>
            <a:r>
              <a:rPr lang="pt-BR" dirty="0"/>
              <a:t> </a:t>
            </a:r>
            <a:r>
              <a:rPr lang="pt-BR" dirty="0" err="1"/>
              <a:t>clustering</a:t>
            </a:r>
            <a:r>
              <a:rPr lang="pt-BR" dirty="0"/>
              <a:t> </a:t>
            </a:r>
            <a:r>
              <a:rPr lang="pt-BR" dirty="0" err="1"/>
              <a:t>methods</a:t>
            </a:r>
            <a:r>
              <a:rPr lang="pt-BR" dirty="0"/>
              <a:t> in </a:t>
            </a:r>
            <a:r>
              <a:rPr lang="pt-BR" dirty="0" err="1"/>
              <a:t>the</a:t>
            </a:r>
            <a:r>
              <a:rPr lang="pt-BR" dirty="0"/>
              <a:t> Society (</a:t>
            </a:r>
            <a:r>
              <a:rPr lang="pt-BR" dirty="0" err="1"/>
              <a:t>identity</a:t>
            </a:r>
            <a:r>
              <a:rPr lang="pt-BR" dirty="0"/>
              <a:t> </a:t>
            </a:r>
            <a:r>
              <a:rPr lang="pt-BR" dirty="0" err="1"/>
              <a:t>the</a:t>
            </a:r>
            <a:r>
              <a:rPr lang="pt-BR" dirty="0"/>
              <a:t> </a:t>
            </a:r>
            <a:r>
              <a:rPr lang="pt-BR" dirty="0" err="1"/>
              <a:t>geopolitical</a:t>
            </a:r>
            <a:r>
              <a:rPr lang="pt-BR" dirty="0"/>
              <a:t> position </a:t>
            </a:r>
            <a:r>
              <a:rPr lang="pt-BR" dirty="0" err="1"/>
              <a:t>of</a:t>
            </a:r>
            <a:r>
              <a:rPr lang="pt-BR" dirty="0"/>
              <a:t> </a:t>
            </a:r>
            <a:r>
              <a:rPr lang="pt-BR" dirty="0" err="1"/>
              <a:t>our</a:t>
            </a:r>
            <a:r>
              <a:rPr lang="pt-BR" dirty="0"/>
              <a:t> country)</a:t>
            </a:r>
          </a:p>
          <a:p>
            <a:pPr rtl="0"/>
            <a:r>
              <a:rPr lang="pt-BR" b="0" dirty="0"/>
              <a:t>In </a:t>
            </a:r>
            <a:r>
              <a:rPr lang="pt-BR" b="0" dirty="0" err="1"/>
              <a:t>this</a:t>
            </a:r>
            <a:r>
              <a:rPr lang="pt-BR" b="0" dirty="0"/>
              <a:t> case </a:t>
            </a:r>
            <a:r>
              <a:rPr lang="pt-BR" b="0" dirty="0" err="1"/>
              <a:t>we</a:t>
            </a:r>
            <a:r>
              <a:rPr lang="pt-BR" b="0" dirty="0"/>
              <a:t> </a:t>
            </a:r>
            <a:r>
              <a:rPr lang="pt-BR" b="0" dirty="0" err="1"/>
              <a:t>will</a:t>
            </a:r>
            <a:r>
              <a:rPr lang="pt-BR" b="0" dirty="0"/>
              <a:t> </a:t>
            </a:r>
            <a:r>
              <a:rPr lang="pt-BR" b="0" dirty="0" err="1"/>
              <a:t>see</a:t>
            </a:r>
            <a:r>
              <a:rPr lang="pt-BR" b="0" dirty="0"/>
              <a:t> </a:t>
            </a:r>
            <a:r>
              <a:rPr lang="en-US" sz="1200" b="0" dirty="0">
                <a:solidFill>
                  <a:schemeClr val="tx1"/>
                </a:solidFill>
              </a:rPr>
              <a:t>With whom does Brazil most resemble in its global relations considering the numbers of imports and exports </a:t>
            </a:r>
            <a:r>
              <a:rPr lang="en-US" b="0" i="0" dirty="0">
                <a:solidFill>
                  <a:srgbClr val="000000"/>
                </a:solidFill>
                <a:effectLst/>
                <a:latin typeface="Times New Roman" panose="02020603050405020304" pitchFamily="18" charset="0"/>
              </a:rPr>
              <a:t>of goods and services per capita.</a:t>
            </a:r>
          </a:p>
          <a:p>
            <a:pPr rtl="0"/>
            <a:endParaRPr lang="pt-BR" b="0"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1</a:t>
            </a:fld>
            <a:endParaRPr lang="pt-BR"/>
          </a:p>
        </p:txBody>
      </p:sp>
    </p:spTree>
    <p:extLst>
      <p:ext uri="{BB962C8B-B14F-4D97-AF65-F5344CB8AC3E}">
        <p14:creationId xmlns:p14="http://schemas.microsoft.com/office/powerpoint/2010/main" val="228965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10</a:t>
            </a:fld>
            <a:endParaRPr lang="pt-BR"/>
          </a:p>
        </p:txBody>
      </p:sp>
    </p:spTree>
    <p:extLst>
      <p:ext uri="{BB962C8B-B14F-4D97-AF65-F5344CB8AC3E}">
        <p14:creationId xmlns:p14="http://schemas.microsoft.com/office/powerpoint/2010/main" val="24526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algn="l"/>
            <a:r>
              <a:rPr lang="en-US" b="0" i="0" dirty="0">
                <a:solidFill>
                  <a:srgbClr val="ECECEC"/>
                </a:solidFill>
                <a:effectLst/>
                <a:highlight>
                  <a:srgbClr val="212121"/>
                </a:highlight>
                <a:latin typeface="Söhne"/>
              </a:rPr>
              <a:t>We will start this case talking about the </a:t>
            </a:r>
            <a:r>
              <a:rPr lang="en-US" b="0" i="0" dirty="0" err="1">
                <a:solidFill>
                  <a:srgbClr val="ECECEC"/>
                </a:solidFill>
                <a:effectLst/>
                <a:highlight>
                  <a:srgbClr val="212121"/>
                </a:highlight>
                <a:latin typeface="Söhne"/>
              </a:rPr>
              <a:t>The</a:t>
            </a:r>
            <a:r>
              <a:rPr lang="en-US" b="0" i="0" dirty="0">
                <a:solidFill>
                  <a:srgbClr val="ECECEC"/>
                </a:solidFill>
                <a:effectLst/>
                <a:highlight>
                  <a:srgbClr val="212121"/>
                </a:highlight>
                <a:latin typeface="Söhne"/>
              </a:rPr>
              <a:t> Importance of International Trade for Brazil .</a:t>
            </a:r>
          </a:p>
          <a:p>
            <a:pPr algn="l"/>
            <a:r>
              <a:rPr lang="en-US" b="0" i="0" dirty="0">
                <a:solidFill>
                  <a:srgbClr val="ECECEC"/>
                </a:solidFill>
                <a:effectLst/>
                <a:highlight>
                  <a:srgbClr val="212121"/>
                </a:highlight>
                <a:latin typeface="Söhne"/>
              </a:rPr>
              <a:t>Explore the relevance of international trade to the Brazilian economy, highlighting the importance of exports and imports for economic growth, job creation, and the country's development. </a:t>
            </a:r>
          </a:p>
          <a:p>
            <a:pPr algn="l"/>
            <a:r>
              <a:rPr lang="en-US" b="0" i="0" dirty="0">
                <a:solidFill>
                  <a:srgbClr val="ECECEC"/>
                </a:solidFill>
                <a:effectLst/>
                <a:highlight>
                  <a:srgbClr val="212121"/>
                </a:highlight>
                <a:latin typeface="Söhne"/>
              </a:rPr>
              <a:t>- Brazil, due to its natural resources advantage, is a big exporter of raw materials such as soybeans, oil, iron, and beef. According to the Ministry of Development, Brazil's trade balance was positive at the first </a:t>
            </a:r>
            <a:r>
              <a:rPr lang="en-US" b="0" i="0" dirty="0" err="1">
                <a:solidFill>
                  <a:srgbClr val="ECECEC"/>
                </a:solidFill>
                <a:effectLst/>
                <a:highlight>
                  <a:srgbClr val="212121"/>
                </a:highlight>
                <a:latin typeface="Söhne"/>
              </a:rPr>
              <a:t>trimestry</a:t>
            </a:r>
            <a:r>
              <a:rPr lang="en-US" b="0" i="0" dirty="0">
                <a:solidFill>
                  <a:srgbClr val="ECECEC"/>
                </a:solidFill>
                <a:effectLst/>
                <a:highlight>
                  <a:srgbClr val="212121"/>
                </a:highlight>
                <a:latin typeface="Söhne"/>
              </a:rPr>
              <a:t> of 2024.</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The Diversity of Brazil's Trade Partners Present the diversity of Brazil's trade partners worldwide, emphasizing the geographical scope of the country's trade relations and the variety of sectors and products involved in trade. </a:t>
            </a:r>
          </a:p>
          <a:p>
            <a:pPr algn="l"/>
            <a:r>
              <a:rPr lang="en-US" b="0" i="0" dirty="0">
                <a:solidFill>
                  <a:srgbClr val="ECECEC"/>
                </a:solidFill>
                <a:effectLst/>
                <a:highlight>
                  <a:srgbClr val="212121"/>
                </a:highlight>
                <a:latin typeface="Söhne"/>
              </a:rPr>
              <a:t>- Among the countries with the most trade with Brazil are the United States, China, and Argentina, among others. This illustrates the diversity of trade partners, as these three countries have different political orientations, with Argentina being somewhat closer politically to China.</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Analysis Objective: Identifying Patterns in Commercial Relationships Describe the main objective of your analysis, which is to identify patterns in Brazil's import and export numbers and compare them with other countries to understand with whom Brazil most resembles in terms of international trade relationships.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 With these considerations, the purpose of this study is to identify Brazil's position and its relationship with other countries using its foreign trade numbers.</a:t>
            </a:r>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2</a:t>
            </a:fld>
            <a:endParaRPr lang="pt-BR"/>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a:t>Temos esses índices de 167 países do ano de 2020</a:t>
            </a:r>
          </a:p>
          <a:p>
            <a:pPr rtl="0"/>
            <a:endParaRPr lang="pt-BR" dirty="0"/>
          </a:p>
          <a:p>
            <a:pPr rtl="0"/>
            <a:r>
              <a:rPr lang="pt-BR" dirty="0" err="1"/>
              <a:t>Our</a:t>
            </a:r>
            <a:r>
              <a:rPr lang="pt-BR" dirty="0"/>
              <a:t> </a:t>
            </a:r>
            <a:r>
              <a:rPr lang="pt-BR" dirty="0" err="1"/>
              <a:t>dataset</a:t>
            </a:r>
            <a:r>
              <a:rPr lang="pt-BR" dirty="0"/>
              <a:t> </a:t>
            </a:r>
            <a:r>
              <a:rPr lang="pt-BR" dirty="0" err="1"/>
              <a:t>was</a:t>
            </a:r>
            <a:r>
              <a:rPr lang="pt-BR" dirty="0"/>
              <a:t> </a:t>
            </a:r>
            <a:r>
              <a:rPr lang="pt-BR" dirty="0" err="1"/>
              <a:t>extract</a:t>
            </a:r>
            <a:r>
              <a:rPr lang="pt-BR" dirty="0"/>
              <a:t> </a:t>
            </a:r>
            <a:r>
              <a:rPr lang="pt-BR" dirty="0" err="1"/>
              <a:t>by</a:t>
            </a:r>
            <a:r>
              <a:rPr lang="pt-BR" dirty="0"/>
              <a:t> </a:t>
            </a:r>
            <a:r>
              <a:rPr lang="pt-BR" dirty="0" err="1"/>
              <a:t>the</a:t>
            </a:r>
            <a:r>
              <a:rPr lang="pt-BR" dirty="0"/>
              <a:t> </a:t>
            </a:r>
            <a:r>
              <a:rPr lang="pt-BR" dirty="0" err="1"/>
              <a:t>Kaggle</a:t>
            </a:r>
            <a:r>
              <a:rPr lang="pt-BR" dirty="0"/>
              <a:t> </a:t>
            </a:r>
            <a:r>
              <a:rPr lang="pt-BR" dirty="0" err="1"/>
              <a:t>and</a:t>
            </a:r>
            <a:r>
              <a:rPr lang="pt-BR" dirty="0"/>
              <a:t> its </a:t>
            </a:r>
            <a:r>
              <a:rPr lang="pt-BR" dirty="0" err="1"/>
              <a:t>was</a:t>
            </a:r>
            <a:r>
              <a:rPr lang="pt-BR" dirty="0"/>
              <a:t> </a:t>
            </a:r>
            <a:r>
              <a:rPr lang="pt-BR" dirty="0" err="1"/>
              <a:t>sorced</a:t>
            </a:r>
            <a:r>
              <a:rPr lang="pt-BR" dirty="0"/>
              <a:t> </a:t>
            </a:r>
            <a:r>
              <a:rPr lang="pt-BR" dirty="0" err="1"/>
              <a:t>by</a:t>
            </a:r>
            <a:r>
              <a:rPr lang="pt-BR" dirty="0"/>
              <a:t> HELP </a:t>
            </a:r>
            <a:r>
              <a:rPr lang="pt-BR" dirty="0" err="1"/>
              <a:t>International</a:t>
            </a:r>
            <a:r>
              <a:rPr lang="pt-BR" b="0" i="0" dirty="0">
                <a:solidFill>
                  <a:schemeClr val="tx1"/>
                </a:solidFill>
                <a:effectLst/>
                <a:latin typeface="+mn-lt"/>
              </a:rPr>
              <a:t>, </a:t>
            </a:r>
            <a:r>
              <a:rPr lang="en-US" b="0" i="0" dirty="0">
                <a:solidFill>
                  <a:srgbClr val="3C4043"/>
                </a:solidFill>
                <a:effectLst/>
                <a:highlight>
                  <a:srgbClr val="FFFFFF"/>
                </a:highlight>
                <a:latin typeface="Inter"/>
              </a:rPr>
              <a:t>HELP International is an international humanitarian that is committed to fighting poverty and providing the people of backward countries with basic amenities and relief during the time of disasters and natural calamities.</a:t>
            </a:r>
          </a:p>
          <a:p>
            <a:pPr rtl="0"/>
            <a:endParaRPr lang="en-US" b="0" i="0" dirty="0">
              <a:solidFill>
                <a:srgbClr val="3C4043"/>
              </a:solidFill>
              <a:effectLst/>
              <a:highlight>
                <a:srgbClr val="FFFFFF"/>
              </a:highlight>
              <a:latin typeface="Inter"/>
            </a:endParaRPr>
          </a:p>
          <a:p>
            <a:pPr rtl="0"/>
            <a:r>
              <a:rPr lang="en-US" b="0" i="0" dirty="0">
                <a:solidFill>
                  <a:srgbClr val="3C4043"/>
                </a:solidFill>
                <a:effectLst/>
                <a:highlight>
                  <a:srgbClr val="FFFFFF"/>
                </a:highlight>
                <a:latin typeface="Inter"/>
              </a:rPr>
              <a:t>In this database we have all of these variables (talk about them), but in this case we will use for clustering all the countries is just the imports and exports of goods and services per capita.</a:t>
            </a:r>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3</a:t>
            </a:fld>
            <a:endParaRPr lang="pt-BR"/>
          </a:p>
        </p:txBody>
      </p:sp>
    </p:spTree>
    <p:extLst>
      <p:ext uri="{BB962C8B-B14F-4D97-AF65-F5344CB8AC3E}">
        <p14:creationId xmlns:p14="http://schemas.microsoft.com/office/powerpoint/2010/main" val="232483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en-US" b="0" i="0" dirty="0">
                <a:solidFill>
                  <a:srgbClr val="ECECEC"/>
                </a:solidFill>
                <a:effectLst/>
                <a:highlight>
                  <a:srgbClr val="212121"/>
                </a:highlight>
                <a:latin typeface="Söhne"/>
              </a:rPr>
              <a:t>Hierarchical clustering is a method that groups observations based on their distances from each other. Using the Euclidian distance represented by this formula, In other words, they create groups by joining observations that are closest to each other.</a:t>
            </a:r>
          </a:p>
          <a:p>
            <a:pPr rtl="0"/>
            <a:endParaRPr lang="en-US" b="0" i="0" dirty="0">
              <a:solidFill>
                <a:srgbClr val="ECECEC"/>
              </a:solidFill>
              <a:effectLst/>
              <a:highlight>
                <a:srgbClr val="212121"/>
              </a:highlight>
              <a:latin typeface="Söhne"/>
            </a:endParaRPr>
          </a:p>
          <a:p>
            <a:pPr rtl="0"/>
            <a:r>
              <a:rPr lang="en-US" b="0" i="0" dirty="0">
                <a:solidFill>
                  <a:srgbClr val="ECECEC"/>
                </a:solidFill>
                <a:effectLst/>
                <a:highlight>
                  <a:srgbClr val="212121"/>
                </a:highlight>
                <a:latin typeface="Söhne"/>
              </a:rPr>
              <a:t>The elbow method verifies the stability of the variance of the groups at each number of considered groups. </a:t>
            </a:r>
            <a:r>
              <a:rPr lang="pt-BR" b="0" i="0" dirty="0">
                <a:solidFill>
                  <a:srgbClr val="ECECEC"/>
                </a:solidFill>
                <a:effectLst/>
                <a:highlight>
                  <a:srgbClr val="212121"/>
                </a:highlight>
                <a:latin typeface="Söhne"/>
              </a:rPr>
              <a:t>point </a:t>
            </a:r>
            <a:r>
              <a:rPr lang="pt-BR" b="0" i="0" dirty="0" err="1">
                <a:solidFill>
                  <a:srgbClr val="ECECEC"/>
                </a:solidFill>
                <a:effectLst/>
                <a:highlight>
                  <a:srgbClr val="212121"/>
                </a:highlight>
                <a:latin typeface="Söhne"/>
              </a:rPr>
              <a:t>of</a:t>
            </a:r>
            <a:r>
              <a:rPr lang="pt-BR" b="0" i="0" dirty="0">
                <a:solidFill>
                  <a:srgbClr val="ECECEC"/>
                </a:solidFill>
                <a:effectLst/>
                <a:highlight>
                  <a:srgbClr val="212121"/>
                </a:highlight>
                <a:latin typeface="Söhne"/>
              </a:rPr>
              <a:t> </a:t>
            </a:r>
            <a:r>
              <a:rPr lang="pt-BR" b="0" i="0" dirty="0" err="1">
                <a:solidFill>
                  <a:srgbClr val="ECECEC"/>
                </a:solidFill>
                <a:effectLst/>
                <a:highlight>
                  <a:srgbClr val="212121"/>
                </a:highlight>
                <a:latin typeface="Söhne"/>
              </a:rPr>
              <a:t>inflection</a:t>
            </a:r>
            <a:endParaRPr lang="en-US" b="0" i="0" dirty="0">
              <a:solidFill>
                <a:srgbClr val="ECECEC"/>
              </a:solidFill>
              <a:effectLst/>
              <a:highlight>
                <a:srgbClr val="212121"/>
              </a:highlight>
              <a:latin typeface="Söhne"/>
            </a:endParaRPr>
          </a:p>
          <a:p>
            <a:pPr rtl="0"/>
            <a:endParaRPr lang="en-US" b="0" i="0" dirty="0">
              <a:solidFill>
                <a:srgbClr val="ECECEC"/>
              </a:solidFill>
              <a:effectLst/>
              <a:highlight>
                <a:srgbClr val="212121"/>
              </a:highlight>
              <a:latin typeface="Söhne"/>
            </a:endParaRPr>
          </a:p>
          <a:p>
            <a:pPr rtl="0"/>
            <a:r>
              <a:rPr lang="en-US" b="0" i="0" dirty="0">
                <a:solidFill>
                  <a:srgbClr val="ECECEC"/>
                </a:solidFill>
                <a:effectLst/>
                <a:highlight>
                  <a:srgbClr val="212121"/>
                </a:highlight>
                <a:latin typeface="Söhne"/>
              </a:rPr>
              <a:t>The elbow method determine the optimal number of clusters. It involves plotting the variance explained by the clusters against the number of clusters and identifying the point where the rate of decrease in variance slows down, resembling an elbow in the plot. This point indicates the optimal number of clusters for the dataset.</a:t>
            </a:r>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4</a:t>
            </a:fld>
            <a:endParaRPr lang="pt-BR"/>
          </a:p>
        </p:txBody>
      </p:sp>
    </p:spTree>
    <p:extLst>
      <p:ext uri="{BB962C8B-B14F-4D97-AF65-F5344CB8AC3E}">
        <p14:creationId xmlns:p14="http://schemas.microsoft.com/office/powerpoint/2010/main" val="35114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err="1"/>
              <a:t>Here</a:t>
            </a:r>
            <a:r>
              <a:rPr lang="pt-BR" dirty="0"/>
              <a:t> </a:t>
            </a:r>
            <a:r>
              <a:rPr lang="pt-BR" dirty="0" err="1"/>
              <a:t>we</a:t>
            </a:r>
            <a:r>
              <a:rPr lang="pt-BR" dirty="0"/>
              <a:t> </a:t>
            </a:r>
            <a:r>
              <a:rPr lang="pt-BR" dirty="0" err="1"/>
              <a:t>have</a:t>
            </a:r>
            <a:r>
              <a:rPr lang="pt-BR" dirty="0"/>
              <a:t> a </a:t>
            </a:r>
            <a:r>
              <a:rPr lang="pt-BR" dirty="0" err="1"/>
              <a:t>pairs</a:t>
            </a:r>
            <a:r>
              <a:rPr lang="pt-BR" dirty="0"/>
              <a:t> Graphic </a:t>
            </a:r>
            <a:r>
              <a:rPr lang="pt-BR" dirty="0" err="1"/>
              <a:t>with</a:t>
            </a:r>
            <a:r>
              <a:rPr lang="pt-BR" dirty="0"/>
              <a:t> </a:t>
            </a:r>
            <a:r>
              <a:rPr lang="pt-BR" dirty="0" err="1"/>
              <a:t>the</a:t>
            </a:r>
            <a:r>
              <a:rPr lang="pt-BR" dirty="0"/>
              <a:t> </a:t>
            </a:r>
            <a:r>
              <a:rPr lang="pt-BR" dirty="0" err="1"/>
              <a:t>two</a:t>
            </a:r>
            <a:r>
              <a:rPr lang="pt-BR" dirty="0"/>
              <a:t> </a:t>
            </a:r>
            <a:r>
              <a:rPr lang="pt-BR" dirty="0" err="1"/>
              <a:t>interet</a:t>
            </a:r>
            <a:r>
              <a:rPr lang="pt-BR" dirty="0"/>
              <a:t> </a:t>
            </a:r>
            <a:r>
              <a:rPr lang="pt-BR" dirty="0" err="1"/>
              <a:t>variables</a:t>
            </a:r>
            <a:r>
              <a:rPr lang="pt-BR" dirty="0"/>
              <a:t>: </a:t>
            </a:r>
            <a:r>
              <a:rPr lang="pt-BR" dirty="0" err="1"/>
              <a:t>the</a:t>
            </a:r>
            <a:r>
              <a:rPr lang="pt-BR" dirty="0"/>
              <a:t> </a:t>
            </a:r>
            <a:r>
              <a:rPr lang="pt-BR" dirty="0" err="1"/>
              <a:t>number</a:t>
            </a:r>
            <a:r>
              <a:rPr lang="pt-BR" dirty="0"/>
              <a:t> </a:t>
            </a:r>
            <a:r>
              <a:rPr lang="pt-BR" dirty="0" err="1"/>
              <a:t>of</a:t>
            </a:r>
            <a:r>
              <a:rPr lang="pt-BR" dirty="0"/>
              <a:t> </a:t>
            </a:r>
            <a:r>
              <a:rPr lang="pt-BR" dirty="0" err="1"/>
              <a:t>imports</a:t>
            </a:r>
            <a:r>
              <a:rPr lang="pt-BR" dirty="0"/>
              <a:t> </a:t>
            </a:r>
            <a:r>
              <a:rPr lang="pt-BR" dirty="0" err="1"/>
              <a:t>and</a:t>
            </a:r>
            <a:r>
              <a:rPr lang="pt-BR" dirty="0"/>
              <a:t> </a:t>
            </a:r>
            <a:r>
              <a:rPr lang="pt-BR" dirty="0" err="1"/>
              <a:t>the</a:t>
            </a:r>
            <a:r>
              <a:rPr lang="pt-BR" dirty="0"/>
              <a:t> </a:t>
            </a:r>
            <a:r>
              <a:rPr lang="pt-BR" dirty="0" err="1"/>
              <a:t>number</a:t>
            </a:r>
            <a:r>
              <a:rPr lang="pt-BR" dirty="0"/>
              <a:t> </a:t>
            </a:r>
            <a:r>
              <a:rPr lang="pt-BR" dirty="0" err="1"/>
              <a:t>of</a:t>
            </a:r>
            <a:r>
              <a:rPr lang="pt-BR" dirty="0"/>
              <a:t> </a:t>
            </a:r>
            <a:r>
              <a:rPr lang="pt-BR" dirty="0" err="1"/>
              <a:t>exports</a:t>
            </a:r>
            <a:r>
              <a:rPr lang="pt-BR" dirty="0"/>
              <a:t> </a:t>
            </a:r>
            <a:r>
              <a:rPr lang="pt-BR" dirty="0" err="1"/>
              <a:t>of</a:t>
            </a:r>
            <a:r>
              <a:rPr lang="pt-BR" dirty="0"/>
              <a:t> </a:t>
            </a:r>
            <a:r>
              <a:rPr lang="pt-BR" dirty="0" err="1"/>
              <a:t>each</a:t>
            </a:r>
            <a:r>
              <a:rPr lang="pt-BR" dirty="0"/>
              <a:t> country </a:t>
            </a:r>
            <a:r>
              <a:rPr lang="pt-BR" dirty="0" err="1"/>
              <a:t>on</a:t>
            </a:r>
            <a:r>
              <a:rPr lang="pt-BR" dirty="0"/>
              <a:t> </a:t>
            </a:r>
            <a:r>
              <a:rPr lang="pt-BR" dirty="0" err="1"/>
              <a:t>our</a:t>
            </a:r>
            <a:r>
              <a:rPr lang="pt-BR" dirty="0"/>
              <a:t> </a:t>
            </a:r>
            <a:r>
              <a:rPr lang="pt-BR" dirty="0" err="1"/>
              <a:t>database</a:t>
            </a:r>
            <a:r>
              <a:rPr lang="pt-BR" dirty="0"/>
              <a:t>.</a:t>
            </a:r>
          </a:p>
          <a:p>
            <a:pPr rtl="0"/>
            <a:r>
              <a:rPr lang="pt-BR" dirty="0" err="1"/>
              <a:t>We</a:t>
            </a:r>
            <a:r>
              <a:rPr lang="pt-BR" dirty="0"/>
              <a:t> </a:t>
            </a:r>
            <a:r>
              <a:rPr lang="pt-BR" dirty="0" err="1"/>
              <a:t>can</a:t>
            </a:r>
            <a:r>
              <a:rPr lang="pt-BR" dirty="0"/>
              <a:t> </a:t>
            </a:r>
            <a:r>
              <a:rPr lang="pt-BR" dirty="0" err="1"/>
              <a:t>see</a:t>
            </a:r>
            <a:r>
              <a:rPr lang="pt-BR" dirty="0"/>
              <a:t> </a:t>
            </a:r>
            <a:r>
              <a:rPr lang="pt-BR" dirty="0" err="1"/>
              <a:t>here</a:t>
            </a:r>
            <a:r>
              <a:rPr lang="pt-BR" dirty="0"/>
              <a:t> </a:t>
            </a:r>
            <a:r>
              <a:rPr lang="pt-BR" dirty="0" err="1"/>
              <a:t>that</a:t>
            </a:r>
            <a:r>
              <a:rPr lang="pt-BR" dirty="0"/>
              <a:t> </a:t>
            </a:r>
            <a:r>
              <a:rPr lang="pt-BR" dirty="0" err="1"/>
              <a:t>the</a:t>
            </a:r>
            <a:r>
              <a:rPr lang="pt-BR" dirty="0"/>
              <a:t> </a:t>
            </a:r>
            <a:r>
              <a:rPr lang="pt-BR" dirty="0" err="1"/>
              <a:t>two</a:t>
            </a:r>
            <a:r>
              <a:rPr lang="pt-BR" dirty="0"/>
              <a:t> </a:t>
            </a:r>
            <a:r>
              <a:rPr lang="pt-BR" dirty="0" err="1"/>
              <a:t>variables</a:t>
            </a:r>
            <a:r>
              <a:rPr lang="pt-BR" dirty="0"/>
              <a:t> are </a:t>
            </a:r>
            <a:r>
              <a:rPr lang="pt-BR" dirty="0" err="1"/>
              <a:t>linearly</a:t>
            </a:r>
            <a:r>
              <a:rPr lang="pt-BR" dirty="0"/>
              <a:t> </a:t>
            </a:r>
            <a:r>
              <a:rPr lang="pt-BR" dirty="0" err="1"/>
              <a:t>and</a:t>
            </a:r>
            <a:r>
              <a:rPr lang="pt-BR" dirty="0"/>
              <a:t> </a:t>
            </a:r>
            <a:r>
              <a:rPr lang="pt-BR" dirty="0" err="1"/>
              <a:t>strongly</a:t>
            </a:r>
            <a:r>
              <a:rPr lang="pt-BR" dirty="0"/>
              <a:t> </a:t>
            </a:r>
            <a:r>
              <a:rPr lang="pt-BR" dirty="0" err="1"/>
              <a:t>correlated</a:t>
            </a:r>
            <a:r>
              <a:rPr lang="pt-BR" dirty="0"/>
              <a:t> (</a:t>
            </a:r>
            <a:r>
              <a:rPr lang="pt-BR" dirty="0" err="1"/>
              <a:t>this</a:t>
            </a:r>
            <a:r>
              <a:rPr lang="pt-BR" dirty="0"/>
              <a:t> </a:t>
            </a:r>
            <a:r>
              <a:rPr lang="pt-BR" dirty="0" err="1"/>
              <a:t>we</a:t>
            </a:r>
            <a:r>
              <a:rPr lang="pt-BR" dirty="0"/>
              <a:t> </a:t>
            </a:r>
            <a:r>
              <a:rPr lang="pt-BR" dirty="0" err="1"/>
              <a:t>can</a:t>
            </a:r>
            <a:r>
              <a:rPr lang="pt-BR" dirty="0"/>
              <a:t> </a:t>
            </a:r>
            <a:r>
              <a:rPr lang="pt-BR" dirty="0" err="1"/>
              <a:t>see</a:t>
            </a:r>
            <a:r>
              <a:rPr lang="pt-BR" dirty="0"/>
              <a:t> Looking </a:t>
            </a:r>
            <a:r>
              <a:rPr lang="pt-BR" dirty="0" err="1"/>
              <a:t>at</a:t>
            </a:r>
            <a:r>
              <a:rPr lang="pt-BR" dirty="0"/>
              <a:t> </a:t>
            </a:r>
            <a:r>
              <a:rPr lang="pt-BR" dirty="0" err="1"/>
              <a:t>the</a:t>
            </a:r>
            <a:r>
              <a:rPr lang="pt-BR" dirty="0"/>
              <a:t> points Graphic </a:t>
            </a:r>
            <a:r>
              <a:rPr lang="pt-BR" dirty="0" err="1"/>
              <a:t>below</a:t>
            </a:r>
            <a:r>
              <a:rPr lang="pt-BR" dirty="0"/>
              <a:t>), </a:t>
            </a:r>
            <a:r>
              <a:rPr lang="pt-BR" dirty="0" err="1"/>
              <a:t>and</a:t>
            </a:r>
            <a:r>
              <a:rPr lang="pt-BR" dirty="0"/>
              <a:t> </a:t>
            </a:r>
            <a:r>
              <a:rPr lang="pt-BR" dirty="0" err="1"/>
              <a:t>the</a:t>
            </a:r>
            <a:r>
              <a:rPr lang="pt-BR" dirty="0"/>
              <a:t> </a:t>
            </a:r>
            <a:r>
              <a:rPr lang="pt-BR" dirty="0" err="1"/>
              <a:t>both</a:t>
            </a:r>
            <a:r>
              <a:rPr lang="pt-BR" dirty="0"/>
              <a:t> </a:t>
            </a:r>
            <a:r>
              <a:rPr lang="pt-BR" dirty="0" err="1"/>
              <a:t>distributions</a:t>
            </a:r>
            <a:r>
              <a:rPr lang="pt-BR" dirty="0"/>
              <a:t> </a:t>
            </a:r>
            <a:r>
              <a:rPr lang="pt-BR" dirty="0" err="1"/>
              <a:t>seems</a:t>
            </a:r>
            <a:r>
              <a:rPr lang="pt-BR" dirty="0"/>
              <a:t> like a </a:t>
            </a:r>
            <a:r>
              <a:rPr lang="en-US" dirty="0"/>
              <a:t>Right asymmetric distribution (in my perspective, not normal)</a:t>
            </a:r>
          </a:p>
          <a:p>
            <a:pPr rtl="0"/>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5</a:t>
            </a:fld>
            <a:endParaRPr lang="pt-BR"/>
          </a:p>
        </p:txBody>
      </p:sp>
    </p:spTree>
    <p:extLst>
      <p:ext uri="{BB962C8B-B14F-4D97-AF65-F5344CB8AC3E}">
        <p14:creationId xmlns:p14="http://schemas.microsoft.com/office/powerpoint/2010/main" val="22072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a:t>Like i </a:t>
            </a:r>
            <a:r>
              <a:rPr lang="pt-BR" dirty="0" err="1"/>
              <a:t>said</a:t>
            </a:r>
            <a:r>
              <a:rPr lang="pt-BR" dirty="0"/>
              <a:t>, for decide </a:t>
            </a:r>
            <a:r>
              <a:rPr lang="pt-BR" dirty="0" err="1"/>
              <a:t>the</a:t>
            </a:r>
            <a:r>
              <a:rPr lang="pt-BR" dirty="0"/>
              <a:t> </a:t>
            </a:r>
            <a:r>
              <a:rPr lang="pt-BR" dirty="0" err="1"/>
              <a:t>number</a:t>
            </a:r>
            <a:r>
              <a:rPr lang="pt-BR" dirty="0"/>
              <a:t> </a:t>
            </a:r>
            <a:r>
              <a:rPr lang="pt-BR" dirty="0" err="1"/>
              <a:t>of</a:t>
            </a:r>
            <a:r>
              <a:rPr lang="pt-BR" dirty="0"/>
              <a:t> clusters </a:t>
            </a:r>
            <a:r>
              <a:rPr lang="pt-BR" dirty="0" err="1"/>
              <a:t>we</a:t>
            </a:r>
            <a:r>
              <a:rPr lang="pt-BR" dirty="0"/>
              <a:t> </a:t>
            </a:r>
            <a:r>
              <a:rPr lang="pt-BR" dirty="0" err="1"/>
              <a:t>will</a:t>
            </a:r>
            <a:r>
              <a:rPr lang="pt-BR" dirty="0"/>
              <a:t> use </a:t>
            </a:r>
            <a:r>
              <a:rPr lang="pt-BR" dirty="0" err="1"/>
              <a:t>the</a:t>
            </a:r>
            <a:r>
              <a:rPr lang="pt-BR" dirty="0"/>
              <a:t> </a:t>
            </a:r>
            <a:r>
              <a:rPr lang="pt-BR" dirty="0" err="1"/>
              <a:t>Elbow</a:t>
            </a:r>
            <a:r>
              <a:rPr lang="pt-BR" dirty="0"/>
              <a:t> </a:t>
            </a:r>
            <a:r>
              <a:rPr lang="pt-BR" dirty="0" err="1"/>
              <a:t>Method</a:t>
            </a:r>
            <a:r>
              <a:rPr lang="pt-BR" dirty="0"/>
              <a:t>. </a:t>
            </a:r>
            <a:r>
              <a:rPr lang="pt-BR" dirty="0" err="1"/>
              <a:t>Here</a:t>
            </a:r>
            <a:r>
              <a:rPr lang="pt-BR" dirty="0"/>
              <a:t> in </a:t>
            </a:r>
            <a:r>
              <a:rPr lang="pt-BR" dirty="0" err="1"/>
              <a:t>the</a:t>
            </a:r>
            <a:r>
              <a:rPr lang="pt-BR" dirty="0"/>
              <a:t> </a:t>
            </a:r>
            <a:r>
              <a:rPr lang="pt-BR" dirty="0" err="1"/>
              <a:t>red</a:t>
            </a:r>
            <a:r>
              <a:rPr lang="pt-BR" dirty="0"/>
              <a:t> </a:t>
            </a:r>
            <a:r>
              <a:rPr lang="pt-BR" dirty="0" err="1"/>
              <a:t>line</a:t>
            </a:r>
            <a:r>
              <a:rPr lang="pt-BR" dirty="0"/>
              <a:t> I </a:t>
            </a:r>
            <a:r>
              <a:rPr lang="pt-BR" dirty="0" err="1"/>
              <a:t>considered</a:t>
            </a:r>
            <a:r>
              <a:rPr lang="pt-BR" dirty="0"/>
              <a:t> a </a:t>
            </a:r>
            <a:r>
              <a:rPr lang="pt-BR" dirty="0" err="1"/>
              <a:t>good</a:t>
            </a:r>
            <a:r>
              <a:rPr lang="pt-BR" dirty="0"/>
              <a:t> candidate for a point </a:t>
            </a:r>
            <a:r>
              <a:rPr lang="pt-BR" dirty="0" err="1"/>
              <a:t>of</a:t>
            </a:r>
            <a:r>
              <a:rPr lang="pt-BR" dirty="0"/>
              <a:t> </a:t>
            </a:r>
            <a:r>
              <a:rPr lang="pt-BR" dirty="0" err="1"/>
              <a:t>inflexion</a:t>
            </a:r>
            <a:r>
              <a:rPr lang="pt-BR" dirty="0"/>
              <a:t>, </a:t>
            </a:r>
            <a:r>
              <a:rPr lang="pt-BR" dirty="0" err="1"/>
              <a:t>deciding</a:t>
            </a:r>
            <a:r>
              <a:rPr lang="pt-BR" dirty="0"/>
              <a:t> </a:t>
            </a:r>
            <a:r>
              <a:rPr lang="pt-BR" dirty="0" err="1"/>
              <a:t>the</a:t>
            </a:r>
            <a:r>
              <a:rPr lang="pt-BR" dirty="0"/>
              <a:t> </a:t>
            </a:r>
            <a:r>
              <a:rPr lang="pt-BR" dirty="0" err="1"/>
              <a:t>our</a:t>
            </a:r>
            <a:r>
              <a:rPr lang="pt-BR" dirty="0"/>
              <a:t> </a:t>
            </a:r>
            <a:r>
              <a:rPr lang="pt-BR" dirty="0" err="1"/>
              <a:t>number</a:t>
            </a:r>
            <a:r>
              <a:rPr lang="pt-BR" dirty="0"/>
              <a:t> </a:t>
            </a:r>
            <a:r>
              <a:rPr lang="pt-BR" dirty="0" err="1"/>
              <a:t>of</a:t>
            </a:r>
            <a:r>
              <a:rPr lang="pt-BR" dirty="0"/>
              <a:t> clusters </a:t>
            </a:r>
            <a:r>
              <a:rPr lang="pt-BR" dirty="0" err="1"/>
              <a:t>is</a:t>
            </a:r>
            <a:r>
              <a:rPr lang="pt-BR" dirty="0"/>
              <a:t> </a:t>
            </a:r>
            <a:r>
              <a:rPr lang="pt-BR" dirty="0" err="1"/>
              <a:t>six</a:t>
            </a:r>
            <a:r>
              <a:rPr lang="pt-BR" dirty="0"/>
              <a:t>.</a:t>
            </a:r>
          </a:p>
          <a:p>
            <a:pPr rtl="0"/>
            <a:r>
              <a:rPr lang="pt-BR" dirty="0"/>
              <a:t>The </a:t>
            </a:r>
            <a:r>
              <a:rPr lang="pt-BR" dirty="0" err="1"/>
              <a:t>red</a:t>
            </a:r>
            <a:r>
              <a:rPr lang="pt-BR" dirty="0"/>
              <a:t> </a:t>
            </a:r>
            <a:r>
              <a:rPr lang="pt-BR" dirty="0" err="1"/>
              <a:t>line</a:t>
            </a:r>
            <a:r>
              <a:rPr lang="pt-BR" dirty="0"/>
              <a:t> in clusters dendrograma </a:t>
            </a:r>
            <a:r>
              <a:rPr lang="pt-BR" dirty="0" err="1"/>
              <a:t>indicates</a:t>
            </a:r>
            <a:r>
              <a:rPr lang="pt-BR" dirty="0"/>
              <a:t> </a:t>
            </a:r>
            <a:r>
              <a:rPr lang="pt-BR" dirty="0" err="1"/>
              <a:t>the</a:t>
            </a:r>
            <a:r>
              <a:rPr lang="pt-BR" dirty="0"/>
              <a:t> </a:t>
            </a:r>
            <a:r>
              <a:rPr lang="pt-BR" dirty="0" err="1"/>
              <a:t>heigh</a:t>
            </a:r>
            <a:r>
              <a:rPr lang="pt-BR" dirty="0"/>
              <a:t> </a:t>
            </a:r>
            <a:r>
              <a:rPr lang="pt-BR" dirty="0" err="1"/>
              <a:t>witch</a:t>
            </a:r>
            <a:r>
              <a:rPr lang="pt-BR" dirty="0"/>
              <a:t> K </a:t>
            </a:r>
            <a:r>
              <a:rPr lang="pt-BR" dirty="0" err="1"/>
              <a:t>equals</a:t>
            </a:r>
            <a:r>
              <a:rPr lang="pt-BR" dirty="0"/>
              <a:t> 6, its </a:t>
            </a:r>
            <a:r>
              <a:rPr lang="pt-BR" dirty="0" err="1"/>
              <a:t>something</a:t>
            </a:r>
            <a:r>
              <a:rPr lang="pt-BR" dirty="0"/>
              <a:t> like 64</a:t>
            </a:r>
          </a:p>
          <a:p>
            <a:pPr rtl="0"/>
            <a:endParaRPr lang="pt-BR" dirty="0"/>
          </a:p>
          <a:p>
            <a:pPr rtl="0"/>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6</a:t>
            </a:fld>
            <a:endParaRPr lang="pt-BR"/>
          </a:p>
        </p:txBody>
      </p:sp>
    </p:spTree>
    <p:extLst>
      <p:ext uri="{BB962C8B-B14F-4D97-AF65-F5344CB8AC3E}">
        <p14:creationId xmlns:p14="http://schemas.microsoft.com/office/powerpoint/2010/main" val="275773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a:t>Grupo 1:  </a:t>
            </a:r>
            <a:r>
              <a:rPr lang="pt-BR" dirty="0" err="1"/>
              <a:t>Afghanistan</a:t>
            </a:r>
            <a:r>
              <a:rPr lang="pt-BR" dirty="0"/>
              <a:t>, </a:t>
            </a:r>
            <a:r>
              <a:rPr lang="pt-BR" dirty="0" err="1"/>
              <a:t>Austria</a:t>
            </a:r>
            <a:r>
              <a:rPr lang="pt-BR" dirty="0"/>
              <a:t>, </a:t>
            </a:r>
            <a:r>
              <a:rPr lang="pt-BR" dirty="0" err="1"/>
              <a:t>Bolivia</a:t>
            </a:r>
            <a:r>
              <a:rPr lang="pt-BR" dirty="0"/>
              <a:t>, Chila, </a:t>
            </a:r>
            <a:r>
              <a:rPr lang="pt-BR" dirty="0" err="1"/>
              <a:t>Germany</a:t>
            </a:r>
            <a:r>
              <a:rPr lang="pt-BR" dirty="0"/>
              <a:t>, Portugal</a:t>
            </a:r>
          </a:p>
          <a:p>
            <a:pPr rtl="0"/>
            <a:r>
              <a:rPr lang="pt-BR" dirty="0"/>
              <a:t>Grupo 2:  Angola, </a:t>
            </a:r>
            <a:r>
              <a:rPr lang="pt-BR" dirty="0" err="1"/>
              <a:t>Maldives</a:t>
            </a:r>
            <a:r>
              <a:rPr lang="pt-BR" dirty="0"/>
              <a:t>, Paraguay, Vietnam</a:t>
            </a:r>
          </a:p>
          <a:p>
            <a:pPr rtl="0"/>
            <a:r>
              <a:rPr lang="pt-BR" dirty="0"/>
              <a:t>Grupo 4:  </a:t>
            </a:r>
            <a:r>
              <a:rPr lang="en-US" dirty="0"/>
              <a:t>Ireland and Seychelles (an island),  Ireland  is one of the world's largest exporters of pharmaceutical and software products according to the Brazilian government</a:t>
            </a:r>
          </a:p>
          <a:p>
            <a:pPr rtl="0"/>
            <a:r>
              <a:rPr lang="pt-BR" b="0" i="0" dirty="0">
                <a:solidFill>
                  <a:srgbClr val="4D5156"/>
                </a:solidFill>
                <a:effectLst/>
                <a:highlight>
                  <a:srgbClr val="FFFFFF"/>
                </a:highlight>
                <a:latin typeface="arial" panose="020B0604020202020204" pitchFamily="34" charset="0"/>
              </a:rPr>
              <a:t>Grupo 5: </a:t>
            </a:r>
            <a:r>
              <a:rPr lang="en-US" b="0" i="0" dirty="0">
                <a:solidFill>
                  <a:srgbClr val="4D5156"/>
                </a:solidFill>
                <a:effectLst/>
                <a:highlight>
                  <a:srgbClr val="FFFFFF"/>
                </a:highlight>
                <a:latin typeface="arial" panose="020B0604020202020204" pitchFamily="34" charset="0"/>
              </a:rPr>
              <a:t>Liberia and Lesotho (southern Africa)</a:t>
            </a:r>
          </a:p>
          <a:p>
            <a:pPr rtl="0"/>
            <a:r>
              <a:rPr lang="pt-BR" b="0" i="0" dirty="0">
                <a:solidFill>
                  <a:srgbClr val="4D5156"/>
                </a:solidFill>
                <a:effectLst/>
                <a:highlight>
                  <a:srgbClr val="FFFFFF"/>
                </a:highlight>
                <a:latin typeface="arial" panose="020B0604020202020204" pitchFamily="34" charset="0"/>
              </a:rPr>
              <a:t>Grupo 6: Luxembourg </a:t>
            </a:r>
            <a:r>
              <a:rPr lang="pt-BR" b="0" i="0" dirty="0" err="1">
                <a:solidFill>
                  <a:srgbClr val="4D5156"/>
                </a:solidFill>
                <a:effectLst/>
                <a:highlight>
                  <a:srgbClr val="FFFFFF"/>
                </a:highlight>
                <a:latin typeface="arial" panose="020B0604020202020204" pitchFamily="34" charset="0"/>
              </a:rPr>
              <a:t>and</a:t>
            </a:r>
            <a:r>
              <a:rPr lang="pt-BR" b="0" i="0" dirty="0">
                <a:solidFill>
                  <a:srgbClr val="4D5156"/>
                </a:solidFill>
                <a:effectLst/>
                <a:highlight>
                  <a:srgbClr val="FFFFFF"/>
                </a:highlight>
                <a:latin typeface="arial" panose="020B0604020202020204" pitchFamily="34" charset="0"/>
              </a:rPr>
              <a:t> Singapore</a:t>
            </a:r>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7</a:t>
            </a:fld>
            <a:endParaRPr lang="pt-BR"/>
          </a:p>
        </p:txBody>
      </p:sp>
    </p:spTree>
    <p:extLst>
      <p:ext uri="{BB962C8B-B14F-4D97-AF65-F5344CB8AC3E}">
        <p14:creationId xmlns:p14="http://schemas.microsoft.com/office/powerpoint/2010/main" val="2814959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err="1"/>
              <a:t>So</a:t>
            </a:r>
            <a:r>
              <a:rPr lang="pt-BR" dirty="0"/>
              <a:t>, like i </a:t>
            </a:r>
            <a:r>
              <a:rPr lang="pt-BR" dirty="0" err="1"/>
              <a:t>said</a:t>
            </a:r>
            <a:r>
              <a:rPr lang="pt-BR" dirty="0"/>
              <a:t>, </a:t>
            </a:r>
            <a:r>
              <a:rPr lang="pt-BR" dirty="0" err="1"/>
              <a:t>considered</a:t>
            </a:r>
            <a:r>
              <a:rPr lang="pt-BR" dirty="0"/>
              <a:t> </a:t>
            </a:r>
            <a:r>
              <a:rPr lang="pt-BR" dirty="0" err="1"/>
              <a:t>important</a:t>
            </a:r>
            <a:r>
              <a:rPr lang="pt-BR" dirty="0"/>
              <a:t> </a:t>
            </a:r>
            <a:r>
              <a:rPr lang="pt-BR" dirty="0" err="1"/>
              <a:t>to</a:t>
            </a:r>
            <a:r>
              <a:rPr lang="pt-BR" dirty="0"/>
              <a:t> show </a:t>
            </a:r>
            <a:r>
              <a:rPr lang="pt-BR" dirty="0" err="1"/>
              <a:t>this</a:t>
            </a:r>
            <a:r>
              <a:rPr lang="pt-BR" dirty="0"/>
              <a:t> case </a:t>
            </a:r>
            <a:r>
              <a:rPr lang="pt-BR" dirty="0" err="1"/>
              <a:t>because</a:t>
            </a:r>
            <a:r>
              <a:rPr lang="pt-BR" dirty="0"/>
              <a:t> its a </a:t>
            </a:r>
            <a:r>
              <a:rPr lang="pt-BR" dirty="0" err="1"/>
              <a:t>method</a:t>
            </a:r>
            <a:r>
              <a:rPr lang="pt-BR" dirty="0"/>
              <a:t> </a:t>
            </a:r>
            <a:r>
              <a:rPr lang="pt-BR" dirty="0" err="1"/>
              <a:t>with</a:t>
            </a:r>
            <a:r>
              <a:rPr lang="pt-BR" dirty="0"/>
              <a:t> a </a:t>
            </a:r>
            <a:r>
              <a:rPr lang="pt-BR" dirty="0" err="1"/>
              <a:t>lot</a:t>
            </a:r>
            <a:r>
              <a:rPr lang="pt-BR" dirty="0"/>
              <a:t> </a:t>
            </a:r>
            <a:r>
              <a:rPr lang="pt-BR" dirty="0" err="1"/>
              <a:t>of</a:t>
            </a:r>
            <a:r>
              <a:rPr lang="pt-BR" dirty="0"/>
              <a:t> </a:t>
            </a:r>
            <a:r>
              <a:rPr lang="pt-BR" dirty="0" err="1"/>
              <a:t>importants</a:t>
            </a:r>
            <a:r>
              <a:rPr lang="pt-BR" dirty="0"/>
              <a:t> </a:t>
            </a:r>
            <a:r>
              <a:rPr lang="pt-BR" dirty="0" err="1"/>
              <a:t>applications</a:t>
            </a:r>
            <a:r>
              <a:rPr lang="pt-BR" dirty="0"/>
              <a:t>: like </a:t>
            </a:r>
            <a:r>
              <a:rPr lang="pt-BR" dirty="0" err="1"/>
              <a:t>suposing</a:t>
            </a:r>
            <a:r>
              <a:rPr lang="pt-BR" dirty="0"/>
              <a:t> </a:t>
            </a:r>
            <a:r>
              <a:rPr lang="pt-BR" dirty="0" err="1"/>
              <a:t>that</a:t>
            </a:r>
            <a:r>
              <a:rPr lang="pt-BR" dirty="0"/>
              <a:t> </a:t>
            </a:r>
            <a:r>
              <a:rPr lang="pt-BR" dirty="0" err="1"/>
              <a:t>you</a:t>
            </a:r>
            <a:r>
              <a:rPr lang="pt-BR" dirty="0"/>
              <a:t> are a </a:t>
            </a:r>
            <a:r>
              <a:rPr lang="pt-BR" dirty="0" err="1"/>
              <a:t>sales</a:t>
            </a:r>
            <a:r>
              <a:rPr lang="pt-BR" dirty="0"/>
              <a:t> </a:t>
            </a:r>
            <a:r>
              <a:rPr lang="pt-BR" dirty="0" err="1"/>
              <a:t>company</a:t>
            </a:r>
            <a:r>
              <a:rPr lang="pt-BR" dirty="0"/>
              <a:t> like </a:t>
            </a:r>
            <a:r>
              <a:rPr lang="pt-BR" dirty="0" err="1"/>
              <a:t>that</a:t>
            </a:r>
            <a:r>
              <a:rPr lang="pt-BR" dirty="0"/>
              <a:t>, </a:t>
            </a:r>
            <a:r>
              <a:rPr lang="pt-BR" dirty="0" err="1"/>
              <a:t>with</a:t>
            </a:r>
            <a:r>
              <a:rPr lang="pt-BR" dirty="0"/>
              <a:t> </a:t>
            </a:r>
            <a:r>
              <a:rPr lang="pt-BR" dirty="0" err="1"/>
              <a:t>the</a:t>
            </a:r>
            <a:r>
              <a:rPr lang="pt-BR" dirty="0"/>
              <a:t> </a:t>
            </a:r>
            <a:r>
              <a:rPr lang="pt-BR" dirty="0" err="1"/>
              <a:t>clusterization</a:t>
            </a:r>
            <a:r>
              <a:rPr lang="pt-BR" dirty="0"/>
              <a:t> </a:t>
            </a:r>
            <a:r>
              <a:rPr lang="pt-BR" dirty="0" err="1"/>
              <a:t>we</a:t>
            </a:r>
            <a:r>
              <a:rPr lang="pt-BR" dirty="0"/>
              <a:t> </a:t>
            </a:r>
            <a:r>
              <a:rPr lang="pt-BR" dirty="0" err="1"/>
              <a:t>can</a:t>
            </a:r>
            <a:r>
              <a:rPr lang="pt-BR" dirty="0"/>
              <a:t> </a:t>
            </a:r>
            <a:r>
              <a:rPr lang="pt-BR" dirty="0" err="1"/>
              <a:t>identify</a:t>
            </a:r>
            <a:r>
              <a:rPr lang="pt-BR" dirty="0"/>
              <a:t> </a:t>
            </a:r>
            <a:r>
              <a:rPr lang="pt-BR" dirty="0" err="1"/>
              <a:t>potentials</a:t>
            </a:r>
            <a:r>
              <a:rPr lang="pt-BR" dirty="0"/>
              <a:t> </a:t>
            </a:r>
            <a:r>
              <a:rPr lang="pt-BR" dirty="0" err="1"/>
              <a:t>customser</a:t>
            </a:r>
            <a:r>
              <a:rPr lang="pt-BR" dirty="0"/>
              <a:t>, </a:t>
            </a:r>
            <a:r>
              <a:rPr lang="pt-BR" dirty="0" err="1"/>
              <a:t>better</a:t>
            </a:r>
            <a:r>
              <a:rPr lang="pt-BR" dirty="0"/>
              <a:t> </a:t>
            </a:r>
            <a:r>
              <a:rPr lang="pt-BR" dirty="0" err="1"/>
              <a:t>directing</a:t>
            </a:r>
            <a:r>
              <a:rPr lang="pt-BR" dirty="0"/>
              <a:t> </a:t>
            </a:r>
            <a:r>
              <a:rPr lang="pt-BR" dirty="0" err="1"/>
              <a:t>the</a:t>
            </a:r>
            <a:r>
              <a:rPr lang="pt-BR" dirty="0"/>
              <a:t> </a:t>
            </a:r>
            <a:r>
              <a:rPr lang="pt-BR" dirty="0" err="1"/>
              <a:t>market</a:t>
            </a:r>
            <a:r>
              <a:rPr lang="pt-BR" dirty="0"/>
              <a:t> </a:t>
            </a:r>
            <a:r>
              <a:rPr lang="pt-BR" dirty="0" err="1"/>
              <a:t>team</a:t>
            </a:r>
            <a:r>
              <a:rPr lang="pt-BR" dirty="0"/>
              <a:t>, </a:t>
            </a:r>
            <a:r>
              <a:rPr lang="pt-BR" dirty="0" err="1"/>
              <a:t>saving</a:t>
            </a:r>
            <a:r>
              <a:rPr lang="pt-BR" dirty="0"/>
              <a:t> time </a:t>
            </a:r>
            <a:r>
              <a:rPr lang="pt-BR" dirty="0" err="1"/>
              <a:t>and</a:t>
            </a:r>
            <a:r>
              <a:rPr lang="pt-BR" dirty="0"/>
              <a:t> Money in </a:t>
            </a:r>
            <a:r>
              <a:rPr lang="pt-BR" dirty="0" err="1"/>
              <a:t>this</a:t>
            </a:r>
            <a:r>
              <a:rPr lang="pt-BR" dirty="0"/>
              <a:t> </a:t>
            </a:r>
            <a:r>
              <a:rPr lang="pt-BR" dirty="0" err="1"/>
              <a:t>contact</a:t>
            </a:r>
            <a:r>
              <a:rPr lang="pt-BR" dirty="0"/>
              <a:t> </a:t>
            </a:r>
            <a:r>
              <a:rPr lang="pt-BR" dirty="0" err="1"/>
              <a:t>this</a:t>
            </a:r>
            <a:r>
              <a:rPr lang="pt-BR" dirty="0"/>
              <a:t> </a:t>
            </a:r>
            <a:r>
              <a:rPr lang="pt-BR" dirty="0" err="1"/>
              <a:t>customers</a:t>
            </a:r>
            <a:r>
              <a:rPr lang="pt-BR" dirty="0"/>
              <a:t> </a:t>
            </a:r>
            <a:r>
              <a:rPr lang="pt-BR" dirty="0" err="1"/>
              <a:t>process</a:t>
            </a:r>
            <a:r>
              <a:rPr lang="pt-BR" dirty="0"/>
              <a:t>, </a:t>
            </a:r>
            <a:r>
              <a:rPr lang="pt-BR" dirty="0" err="1"/>
              <a:t>suposing</a:t>
            </a:r>
            <a:r>
              <a:rPr lang="pt-BR" dirty="0"/>
              <a:t> </a:t>
            </a:r>
            <a:r>
              <a:rPr lang="pt-BR" dirty="0" err="1"/>
              <a:t>you</a:t>
            </a:r>
            <a:r>
              <a:rPr lang="pt-BR" dirty="0"/>
              <a:t> are </a:t>
            </a:r>
            <a:r>
              <a:rPr lang="pt-BR" dirty="0" err="1"/>
              <a:t>hirign</a:t>
            </a:r>
            <a:r>
              <a:rPr lang="pt-BR" dirty="0"/>
              <a:t> a </a:t>
            </a:r>
            <a:r>
              <a:rPr lang="pt-BR" dirty="0" err="1"/>
              <a:t>person</a:t>
            </a:r>
            <a:r>
              <a:rPr lang="pt-BR" dirty="0"/>
              <a:t> </a:t>
            </a:r>
            <a:r>
              <a:rPr lang="pt-BR" dirty="0" err="1"/>
              <a:t>with</a:t>
            </a:r>
            <a:r>
              <a:rPr lang="pt-BR" dirty="0"/>
              <a:t> a </a:t>
            </a:r>
            <a:r>
              <a:rPr lang="pt-BR" dirty="0" err="1"/>
              <a:t>especifical</a:t>
            </a:r>
            <a:r>
              <a:rPr lang="pt-BR" dirty="0"/>
              <a:t> </a:t>
            </a:r>
            <a:r>
              <a:rPr lang="pt-BR" dirty="0" err="1"/>
              <a:t>phisical</a:t>
            </a:r>
            <a:r>
              <a:rPr lang="pt-BR" dirty="0"/>
              <a:t> </a:t>
            </a:r>
            <a:r>
              <a:rPr lang="pt-BR" dirty="0" err="1"/>
              <a:t>condition</a:t>
            </a:r>
            <a:r>
              <a:rPr lang="pt-BR" dirty="0"/>
              <a:t>, </a:t>
            </a:r>
            <a:r>
              <a:rPr lang="pt-BR" dirty="0" err="1"/>
              <a:t>you</a:t>
            </a:r>
            <a:r>
              <a:rPr lang="pt-BR" dirty="0"/>
              <a:t> </a:t>
            </a:r>
            <a:r>
              <a:rPr lang="pt-BR" dirty="0" err="1"/>
              <a:t>can</a:t>
            </a:r>
            <a:r>
              <a:rPr lang="pt-BR" dirty="0"/>
              <a:t> </a:t>
            </a:r>
            <a:r>
              <a:rPr lang="pt-BR" dirty="0" err="1"/>
              <a:t>identify</a:t>
            </a:r>
            <a:r>
              <a:rPr lang="pt-BR" dirty="0"/>
              <a:t> a </a:t>
            </a:r>
            <a:r>
              <a:rPr lang="pt-BR" dirty="0" err="1"/>
              <a:t>potencials</a:t>
            </a:r>
            <a:r>
              <a:rPr lang="pt-BR" dirty="0"/>
              <a:t> candidates, </a:t>
            </a:r>
            <a:r>
              <a:rPr lang="pt-BR" dirty="0" err="1"/>
              <a:t>saving</a:t>
            </a:r>
            <a:r>
              <a:rPr lang="pt-BR" dirty="0"/>
              <a:t> time in </a:t>
            </a:r>
            <a:r>
              <a:rPr lang="pt-BR" dirty="0" err="1"/>
              <a:t>this</a:t>
            </a:r>
            <a:r>
              <a:rPr lang="pt-BR" dirty="0"/>
              <a:t> </a:t>
            </a:r>
            <a:r>
              <a:rPr lang="pt-BR" dirty="0" err="1"/>
              <a:t>process</a:t>
            </a:r>
            <a:r>
              <a:rPr lang="pt-BR" dirty="0"/>
              <a:t> </a:t>
            </a:r>
            <a:r>
              <a:rPr lang="pt-BR" dirty="0" err="1"/>
              <a:t>to</a:t>
            </a:r>
            <a:r>
              <a:rPr lang="pt-BR" dirty="0"/>
              <a:t>.</a:t>
            </a:r>
          </a:p>
          <a:p>
            <a:pPr rtl="0"/>
            <a:endParaRPr lang="pt-BR" dirty="0"/>
          </a:p>
          <a:p>
            <a:pPr rtl="0"/>
            <a:r>
              <a:rPr lang="pt-BR" dirty="0"/>
              <a:t>In </a:t>
            </a:r>
            <a:r>
              <a:rPr lang="pt-BR" dirty="0" err="1"/>
              <a:t>our</a:t>
            </a:r>
            <a:r>
              <a:rPr lang="pt-BR" dirty="0"/>
              <a:t> case, </a:t>
            </a:r>
            <a:r>
              <a:rPr lang="pt-BR" dirty="0" err="1"/>
              <a:t>we</a:t>
            </a:r>
            <a:r>
              <a:rPr lang="pt-BR" dirty="0"/>
              <a:t> </a:t>
            </a:r>
            <a:r>
              <a:rPr lang="pt-BR" dirty="0" err="1"/>
              <a:t>list</a:t>
            </a:r>
            <a:r>
              <a:rPr lang="pt-BR" dirty="0"/>
              <a:t> </a:t>
            </a:r>
            <a:r>
              <a:rPr lang="pt-BR" dirty="0" err="1"/>
              <a:t>the</a:t>
            </a:r>
            <a:r>
              <a:rPr lang="pt-BR" dirty="0"/>
              <a:t> countries </a:t>
            </a:r>
            <a:r>
              <a:rPr lang="pt-BR" dirty="0" err="1"/>
              <a:t>that</a:t>
            </a:r>
            <a:r>
              <a:rPr lang="pt-BR" dirty="0"/>
              <a:t> </a:t>
            </a:r>
            <a:r>
              <a:rPr lang="pt-BR" dirty="0" err="1"/>
              <a:t>is</a:t>
            </a:r>
            <a:r>
              <a:rPr lang="pt-BR" dirty="0"/>
              <a:t> </a:t>
            </a:r>
            <a:r>
              <a:rPr lang="pt-BR" dirty="0" err="1"/>
              <a:t>closest</a:t>
            </a:r>
            <a:r>
              <a:rPr lang="pt-BR" dirty="0"/>
              <a:t> </a:t>
            </a:r>
            <a:r>
              <a:rPr lang="pt-BR" dirty="0" err="1"/>
              <a:t>to</a:t>
            </a:r>
            <a:r>
              <a:rPr lang="pt-BR" dirty="0"/>
              <a:t> </a:t>
            </a:r>
            <a:r>
              <a:rPr lang="pt-BR" dirty="0" err="1"/>
              <a:t>Brazil</a:t>
            </a:r>
            <a:r>
              <a:rPr lang="pt-BR" dirty="0"/>
              <a:t> </a:t>
            </a:r>
            <a:r>
              <a:rPr lang="pt-BR" dirty="0" err="1"/>
              <a:t>and</a:t>
            </a:r>
            <a:r>
              <a:rPr lang="pt-BR" dirty="0"/>
              <a:t> </a:t>
            </a:r>
            <a:r>
              <a:rPr lang="pt-BR" dirty="0" err="1"/>
              <a:t>with</a:t>
            </a:r>
            <a:r>
              <a:rPr lang="pt-BR" dirty="0"/>
              <a:t> </a:t>
            </a:r>
            <a:r>
              <a:rPr lang="pt-BR" dirty="0" err="1"/>
              <a:t>this</a:t>
            </a:r>
            <a:r>
              <a:rPr lang="pt-BR" dirty="0"/>
              <a:t> </a:t>
            </a:r>
            <a:r>
              <a:rPr lang="pt-BR" dirty="0" err="1"/>
              <a:t>information</a:t>
            </a:r>
            <a:r>
              <a:rPr lang="pt-BR" dirty="0"/>
              <a:t>, </a:t>
            </a:r>
            <a:r>
              <a:rPr lang="pt-BR" dirty="0" err="1"/>
              <a:t>we</a:t>
            </a:r>
            <a:r>
              <a:rPr lang="pt-BR" dirty="0"/>
              <a:t> </a:t>
            </a:r>
            <a:r>
              <a:rPr lang="pt-BR" dirty="0" err="1"/>
              <a:t>can</a:t>
            </a:r>
            <a:r>
              <a:rPr lang="pt-BR" dirty="0"/>
              <a:t> </a:t>
            </a:r>
            <a:r>
              <a:rPr lang="pt-BR" dirty="0" err="1"/>
              <a:t>identify</a:t>
            </a:r>
            <a:r>
              <a:rPr lang="pt-BR" dirty="0"/>
              <a:t> </a:t>
            </a:r>
            <a:r>
              <a:rPr lang="pt-BR" dirty="0" err="1"/>
              <a:t>potencials</a:t>
            </a:r>
            <a:r>
              <a:rPr lang="pt-BR" dirty="0"/>
              <a:t> countries </a:t>
            </a:r>
            <a:r>
              <a:rPr lang="pt-BR" dirty="0" err="1"/>
              <a:t>that</a:t>
            </a:r>
            <a:r>
              <a:rPr lang="pt-BR" dirty="0"/>
              <a:t> </a:t>
            </a:r>
            <a:r>
              <a:rPr lang="pt-BR" dirty="0" err="1"/>
              <a:t>we</a:t>
            </a:r>
            <a:r>
              <a:rPr lang="pt-BR" dirty="0"/>
              <a:t> </a:t>
            </a:r>
            <a:r>
              <a:rPr lang="pt-BR" dirty="0" err="1"/>
              <a:t>can</a:t>
            </a:r>
            <a:r>
              <a:rPr lang="pt-BR" dirty="0"/>
              <a:t> </a:t>
            </a:r>
            <a:r>
              <a:rPr lang="pt-BR" dirty="0" err="1"/>
              <a:t>establish</a:t>
            </a:r>
            <a:r>
              <a:rPr lang="pt-BR" dirty="0"/>
              <a:t> a comercial </a:t>
            </a:r>
            <a:r>
              <a:rPr lang="pt-BR" dirty="0" err="1"/>
              <a:t>partnership</a:t>
            </a:r>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8</a:t>
            </a:fld>
            <a:endParaRPr lang="pt-BR"/>
          </a:p>
        </p:txBody>
      </p:sp>
    </p:spTree>
    <p:extLst>
      <p:ext uri="{BB962C8B-B14F-4D97-AF65-F5344CB8AC3E}">
        <p14:creationId xmlns:p14="http://schemas.microsoft.com/office/powerpoint/2010/main" val="34585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4AB3E965-974B-498D-B360-83DD1F9DEB55}" type="slidenum">
              <a:rPr lang="pt-BR" smtClean="0"/>
              <a:t>9</a:t>
            </a:fld>
            <a:endParaRPr lang="pt-BR"/>
          </a:p>
        </p:txBody>
      </p:sp>
    </p:spTree>
    <p:extLst>
      <p:ext uri="{BB962C8B-B14F-4D97-AF65-F5344CB8AC3E}">
        <p14:creationId xmlns:p14="http://schemas.microsoft.com/office/powerpoint/2010/main" val="97851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57200" y="4960137"/>
            <a:ext cx="7772400" cy="1463040"/>
          </a:xfrm>
        </p:spPr>
        <p:txBody>
          <a:bodyPr rtlCol="0" anchor="ctr">
            <a:normAutofit/>
          </a:bodyPr>
          <a:lstStyle>
            <a:lvl1pPr algn="r">
              <a:defRPr sz="5000" spc="200" baseline="0"/>
            </a:lvl1pPr>
          </a:lstStyle>
          <a:p>
            <a:pPr rtl="0"/>
            <a:r>
              <a:rPr lang="pt-BR" noProof="0"/>
              <a:t>Clique para editar o estilo de título Mestre</a:t>
            </a:r>
          </a:p>
        </p:txBody>
      </p:sp>
      <p:sp>
        <p:nvSpPr>
          <p:cNvPr id="3" name="Subtítulo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t-BR" noProof="0"/>
              <a:t>Clique para editar o estilo de subtítulo Mestre</a:t>
            </a:r>
          </a:p>
        </p:txBody>
      </p:sp>
      <p:sp>
        <p:nvSpPr>
          <p:cNvPr id="4" name="Espaço Reservado para Data 3"/>
          <p:cNvSpPr>
            <a:spLocks noGrp="1"/>
          </p:cNvSpPr>
          <p:nvPr>
            <p:ph type="dt" sz="half" idx="10"/>
          </p:nvPr>
        </p:nvSpPr>
        <p:spPr/>
        <p:txBody>
          <a:bodyPr rtlCol="0"/>
          <a:lstStyle>
            <a:lvl1pPr algn="l">
              <a:defRPr/>
            </a:lvl1pPr>
          </a:lstStyle>
          <a:p>
            <a:pPr rtl="0"/>
            <a:fld id="{1A7EBDD5-A286-4D39-9877-5CD090D87015}" type="datetime1">
              <a:rPr lang="pt-BR" noProof="0" smtClean="0"/>
              <a:t>22/04/2024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cxnSp>
        <p:nvCxnSpPr>
          <p:cNvPr id="13" name="Conector Reto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p:txBody>
          <a:bodyPr vert="eaVert"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D7777BAA-64A1-43EC-BA46-224CFBA75D7A}" type="datetime1">
              <a:rPr lang="pt-BR" noProof="0" smtClean="0"/>
              <a:t>22/04/2024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990601" y="762000"/>
            <a:ext cx="7581900" cy="5410200"/>
          </a:xfrm>
        </p:spPr>
        <p:txBody>
          <a:bodyPr vert="eaVert"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7D4A0C09-AEFF-483F-A4C6-90647ECCD570}" type="datetime1">
              <a:rPr lang="pt-BR" noProof="0" smtClean="0"/>
              <a:t>22/04/2024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cxnSp>
        <p:nvCxnSpPr>
          <p:cNvPr id="8" name="Conector Reto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A4B63425-9316-4E06-A58D-F89FBE656AF3}" type="datetime1">
              <a:rPr lang="pt-BR" noProof="0" smtClean="0"/>
              <a:t>22/04/2024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960137"/>
            <a:ext cx="7772400" cy="1463040"/>
          </a:xfrm>
        </p:spPr>
        <p:txBody>
          <a:bodyPr rtlCol="0" anchor="ctr">
            <a:normAutofit/>
          </a:bodyPr>
          <a:lstStyle>
            <a:lvl1pPr algn="r">
              <a:defRPr sz="5000" b="0" spc="200" baseline="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 texto Mestre</a:t>
            </a:r>
          </a:p>
        </p:txBody>
      </p:sp>
      <p:sp>
        <p:nvSpPr>
          <p:cNvPr id="4" name="Espaço Reservado para Data 3"/>
          <p:cNvSpPr>
            <a:spLocks noGrp="1"/>
          </p:cNvSpPr>
          <p:nvPr>
            <p:ph type="dt" sz="half" idx="10"/>
          </p:nvPr>
        </p:nvSpPr>
        <p:spPr/>
        <p:txBody>
          <a:bodyPr rtlCol="0"/>
          <a:lstStyle/>
          <a:p>
            <a:pPr rtl="0"/>
            <a:fld id="{B481F02E-96B5-4F69-BD11-D1F1D9011627}" type="datetime1">
              <a:rPr lang="pt-BR" noProof="0" smtClean="0"/>
              <a:t>22/04/2024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24128" y="585216"/>
            <a:ext cx="9720072" cy="1499616"/>
          </a:xfrm>
        </p:spPr>
        <p:txBody>
          <a:bodyPr rtlCol="0"/>
          <a:lstStyle/>
          <a:p>
            <a:pPr rtl="0"/>
            <a:r>
              <a:rPr lang="pt-BR" noProof="0"/>
              <a:t>Clique para editar o estilo de título Mestre</a:t>
            </a:r>
          </a:p>
        </p:txBody>
      </p:sp>
      <p:sp>
        <p:nvSpPr>
          <p:cNvPr id="3" name="Espaço Reservado para Conteúdo 2"/>
          <p:cNvSpPr>
            <a:spLocks noGrp="1"/>
          </p:cNvSpPr>
          <p:nvPr>
            <p:ph sz="half" idx="1" hasCustomPrompt="1"/>
          </p:nvPr>
        </p:nvSpPr>
        <p:spPr>
          <a:xfrm>
            <a:off x="1024127" y="2286000"/>
            <a:ext cx="4754880" cy="4023360"/>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hasCustomPrompt="1"/>
          </p:nvPr>
        </p:nvSpPr>
        <p:spPr>
          <a:xfrm>
            <a:off x="5989320" y="2286000"/>
            <a:ext cx="4754880" cy="4023360"/>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A6E3F7E9-EAA7-4221-AA71-19125DCB0458}" type="datetime1">
              <a:rPr lang="pt-BR" noProof="0" smtClean="0"/>
              <a:t>22/04/2024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p:cNvSpPr>
            <a:spLocks noGrp="1"/>
          </p:cNvSpPr>
          <p:nvPr>
            <p:ph sz="half" idx="2" hasCustomPrompt="1"/>
          </p:nvPr>
        </p:nvSpPr>
        <p:spPr>
          <a:xfrm>
            <a:off x="1024128" y="2967788"/>
            <a:ext cx="4754880" cy="334157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noProof="0"/>
              <a:t>Clique para editar o texto Mestre</a:t>
            </a:r>
          </a:p>
        </p:txBody>
      </p:sp>
      <p:sp>
        <p:nvSpPr>
          <p:cNvPr id="6" name="Espaço Reservado para Conteúdo 5"/>
          <p:cNvSpPr>
            <a:spLocks noGrp="1"/>
          </p:cNvSpPr>
          <p:nvPr>
            <p:ph sz="quarter" idx="4" hasCustomPrompt="1"/>
          </p:nvPr>
        </p:nvSpPr>
        <p:spPr>
          <a:xfrm>
            <a:off x="5990888" y="2967788"/>
            <a:ext cx="4754880" cy="334157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F557F296-AE74-46BF-93F8-E82E0EC327E5}" type="datetime1">
              <a:rPr lang="pt-BR" noProof="0" smtClean="0"/>
              <a:t>22/04/2024</a:t>
            </a:fld>
            <a:endParaRPr lang="pt-BR" noProof="0"/>
          </a:p>
        </p:txBody>
      </p:sp>
      <p:sp>
        <p:nvSpPr>
          <p:cNvPr id="8" name="Espaço Reservado para Rodapé 7"/>
          <p:cNvSpPr>
            <a:spLocks noGrp="1"/>
          </p:cNvSpPr>
          <p:nvPr>
            <p:ph type="ftr" sz="quarter" idx="11"/>
          </p:nvPr>
        </p:nvSpPr>
        <p:spPr/>
        <p:txBody>
          <a:bodyPr rtlCol="0"/>
          <a:lstStyle/>
          <a:p>
            <a:pPr rtl="0"/>
            <a:r>
              <a:rPr lang="pt-BR" noProof="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p:cNvSpPr>
            <a:spLocks noGrp="1"/>
          </p:cNvSpPr>
          <p:nvPr>
            <p:ph type="dt" sz="half" idx="10"/>
          </p:nvPr>
        </p:nvSpPr>
        <p:spPr/>
        <p:txBody>
          <a:bodyPr rtlCol="0"/>
          <a:lstStyle/>
          <a:p>
            <a:pPr rtl="0"/>
            <a:fld id="{D05D0F19-6A4E-42CF-9E5F-11A990910DDF}" type="datetime1">
              <a:rPr lang="pt-BR" noProof="0" smtClean="0"/>
              <a:t>22/04/2024</a:t>
            </a:fld>
            <a:endParaRPr lang="pt-BR" noProof="0"/>
          </a:p>
        </p:txBody>
      </p:sp>
      <p:sp>
        <p:nvSpPr>
          <p:cNvPr id="4" name="Espaço Reservado para Rodapé 3"/>
          <p:cNvSpPr>
            <a:spLocks noGrp="1"/>
          </p:cNvSpPr>
          <p:nvPr>
            <p:ph type="ftr" sz="quarter" idx="11"/>
          </p:nvPr>
        </p:nvSpPr>
        <p:spPr/>
        <p:txBody>
          <a:bodyPr rtlCol="0"/>
          <a:lstStyle/>
          <a:p>
            <a:pPr rtl="0"/>
            <a:r>
              <a:rPr lang="pt-BR" noProof="0"/>
              <a:t>
              </a:t>
            </a:r>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C0B8FDE9-5B73-4021-813E-A5449859386C}" type="datetime1">
              <a:rPr lang="pt-BR" noProof="0" smtClean="0"/>
              <a:t>22/04/2024</a:t>
            </a:fld>
            <a:endParaRPr lang="pt-BR" noProof="0"/>
          </a:p>
        </p:txBody>
      </p:sp>
      <p:sp>
        <p:nvSpPr>
          <p:cNvPr id="3" name="Espaço Reservado para Rodapé 2"/>
          <p:cNvSpPr>
            <a:spLocks noGrp="1"/>
          </p:cNvSpPr>
          <p:nvPr>
            <p:ph type="ftr" sz="quarter" idx="11"/>
          </p:nvPr>
        </p:nvSpPr>
        <p:spPr/>
        <p:txBody>
          <a:bodyPr rtlCol="0"/>
          <a:lstStyle/>
          <a:p>
            <a:pPr rtl="0"/>
            <a:r>
              <a:rPr lang="pt-BR" noProof="0"/>
              <a:t>
              </a:t>
            </a:r>
          </a:p>
        </p:txBody>
      </p:sp>
      <p:sp>
        <p:nvSpPr>
          <p:cNvPr id="4" name="Espaço reservado para o número do slide 3"/>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pt-BR" noProof="0"/>
              <a:t>Clique para editar o estilo de título Mestre</a:t>
            </a:r>
          </a:p>
        </p:txBody>
      </p:sp>
      <p:sp>
        <p:nvSpPr>
          <p:cNvPr id="3" name="Espaço Reservado para Conteúdo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5" name="Espaço Reservado para Data 4"/>
          <p:cNvSpPr>
            <a:spLocks noGrp="1"/>
          </p:cNvSpPr>
          <p:nvPr>
            <p:ph type="dt" sz="half" idx="10"/>
          </p:nvPr>
        </p:nvSpPr>
        <p:spPr/>
        <p:txBody>
          <a:bodyPr rtlCol="0"/>
          <a:lstStyle/>
          <a:p>
            <a:pPr rtl="0"/>
            <a:fld id="{E747C227-EC60-4693-8D13-BCE19BE46A3C}" type="datetime1">
              <a:rPr lang="pt-BR" noProof="0" smtClean="0"/>
              <a:t>22/04/2024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960138"/>
            <a:ext cx="7772400" cy="1463040"/>
          </a:xfrm>
        </p:spPr>
        <p:txBody>
          <a:bodyPr rtlCol="0" anchor="ctr">
            <a:normAutofit/>
          </a:bodyPr>
          <a:lstStyle>
            <a:lvl1pPr algn="r">
              <a:defRPr sz="5000" spc="200" baseline="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p:cNvSpPr>
            <a:spLocks noGrp="1"/>
          </p:cNvSpPr>
          <p:nvPr>
            <p:ph type="dt" sz="half" idx="10"/>
          </p:nvPr>
        </p:nvSpPr>
        <p:spPr/>
        <p:txBody>
          <a:bodyPr rtlCol="0"/>
          <a:lstStyle/>
          <a:p>
            <a:pPr rtl="0"/>
            <a:fld id="{DFED68E9-1CDB-4D1C-9FE6-1347E311901C}" type="datetime1">
              <a:rPr lang="pt-BR" noProof="0" smtClean="0"/>
              <a:t>22/04/2024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cxnSp>
        <p:nvCxnSpPr>
          <p:cNvPr id="8" name="Conector Re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754ED5EB-AE43-4949-B090-2D5B14139628}" type="datetime1">
              <a:rPr lang="pt-BR" noProof="0" smtClean="0"/>
              <a:t>22/04/2024</a:t>
            </a:fld>
            <a:endParaRPr lang="pt-BR" noProof="0"/>
          </a:p>
        </p:txBody>
      </p:sp>
      <p:sp>
        <p:nvSpPr>
          <p:cNvPr id="5" name="Espaço Reservado para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pt-BR" noProof="0"/>
              <a:t>
              </a:t>
            </a:r>
          </a:p>
        </p:txBody>
      </p:sp>
      <p:sp>
        <p:nvSpPr>
          <p:cNvPr id="6" name="Espaço Reservado para o Número do Slid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6D22F896-40B5-4ADD-8801-0D06FADFA095}" type="slidenum">
              <a:rPr lang="pt-BR" noProof="0" smtClean="0"/>
              <a:pPr rtl="0"/>
              <a:t>‹nº›</a:t>
            </a:fld>
            <a:endParaRPr lang="pt-BR" noProof="0"/>
          </a:p>
        </p:txBody>
      </p:sp>
      <p:cxnSp>
        <p:nvCxnSpPr>
          <p:cNvPr id="8" name="Conector Reto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rohan0301/unsupervised-learning-on-country-data/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genciagov.ebc.com.br/noticias/202403/brasil-registrou-superavit-de-us-1-5-bi-na-terceira-semana-de-marco#:~:text=No%20ano%2C%20as%20exporta&#231;&#245;es%20totalizam,corrente%20de%20US%24%20115%2C619%20bilh&#245;es.&amp;text=Nas%20exporta&#231;&#245;es%2C%20comparadas%20as%20m&#233;dias,de%20-4%2C0%2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malcolmreis02/clustering_countries" TargetMode="External"/><Relationship Id="rId5" Type="http://schemas.openxmlformats.org/officeDocument/2006/relationships/hyperlink" Target="https://www.gov.br/empresas-e-negocios/pt-br/invest-export-brasil/exportar/conheca-os-mercados/como_exportar_privado/como-exportar.pdf/irlanda.pdf" TargetMode="External"/><Relationship Id="rId4" Type="http://schemas.openxmlformats.org/officeDocument/2006/relationships/hyperlink" Target="https://www.portaldaindustria.com.br/industria-de-a-z/exportacao-e-comercio-exterior/#:~:text=As%20exporta&#231;&#245;es%20aumenta%20a%20produtividade,de%20tecnologias%20e%20know-ho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7" name="Imagem 6" descr="Grãos de café">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rtlCol="0">
            <a:normAutofit/>
          </a:bodyPr>
          <a:lstStyle/>
          <a:p>
            <a:pPr rtl="0"/>
            <a:r>
              <a:rPr lang="en-US" sz="7200" b="1" dirty="0">
                <a:solidFill>
                  <a:schemeClr val="tx1"/>
                </a:solidFill>
              </a:rPr>
              <a:t>With whom does Brazil most resemble in its global relations?</a:t>
            </a:r>
            <a:endParaRPr lang="pt-BR" sz="7200" b="1" dirty="0">
              <a:solidFill>
                <a:schemeClr val="tx1"/>
              </a:solidFill>
            </a:endParaRP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rtlCol="0">
            <a:normAutofit/>
          </a:bodyPr>
          <a:lstStyle/>
          <a:p>
            <a:pPr rtl="0"/>
            <a:r>
              <a:rPr lang="pt-BR" sz="2800" dirty="0" err="1">
                <a:solidFill>
                  <a:schemeClr val="tx1"/>
                </a:solidFill>
              </a:rPr>
              <a:t>Using</a:t>
            </a:r>
            <a:r>
              <a:rPr lang="pt-BR" sz="2800" dirty="0">
                <a:solidFill>
                  <a:schemeClr val="tx1"/>
                </a:solidFill>
              </a:rPr>
              <a:t> </a:t>
            </a:r>
            <a:r>
              <a:rPr lang="pt-BR" sz="2800" dirty="0" err="1">
                <a:solidFill>
                  <a:schemeClr val="tx1"/>
                </a:solidFill>
              </a:rPr>
              <a:t>imporst</a:t>
            </a:r>
            <a:r>
              <a:rPr lang="pt-BR" sz="2800" dirty="0">
                <a:solidFill>
                  <a:schemeClr val="tx1"/>
                </a:solidFill>
              </a:rPr>
              <a:t> </a:t>
            </a:r>
            <a:r>
              <a:rPr lang="pt-BR" sz="2800" dirty="0" err="1">
                <a:solidFill>
                  <a:schemeClr val="tx1"/>
                </a:solidFill>
              </a:rPr>
              <a:t>and</a:t>
            </a:r>
            <a:r>
              <a:rPr lang="pt-BR" sz="2800" dirty="0">
                <a:solidFill>
                  <a:schemeClr val="tx1"/>
                </a:solidFill>
              </a:rPr>
              <a:t> </a:t>
            </a:r>
            <a:r>
              <a:rPr lang="pt-BR" sz="2800" dirty="0" err="1">
                <a:solidFill>
                  <a:schemeClr val="tx1"/>
                </a:solidFill>
              </a:rPr>
              <a:t>exports</a:t>
            </a:r>
            <a:r>
              <a:rPr lang="pt-BR" sz="2800" dirty="0">
                <a:solidFill>
                  <a:schemeClr val="tx1"/>
                </a:solidFill>
              </a:rPr>
              <a:t> </a:t>
            </a:r>
            <a:r>
              <a:rPr lang="pt-BR" sz="2800" dirty="0" err="1">
                <a:solidFill>
                  <a:schemeClr val="tx1"/>
                </a:solidFill>
              </a:rPr>
              <a:t>numbers</a:t>
            </a:r>
            <a:endParaRPr lang="pt-BR" sz="2800" dirty="0">
              <a:solidFill>
                <a:schemeClr val="tx1"/>
              </a:solidFill>
            </a:endParaRPr>
          </a:p>
        </p:txBody>
      </p:sp>
      <p:cxnSp>
        <p:nvCxnSpPr>
          <p:cNvPr id="20" name="Conector Reto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 name="Título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rtlCol="0">
            <a:normAutofit/>
          </a:bodyPr>
          <a:lstStyle/>
          <a:p>
            <a:pPr rtl="0"/>
            <a:r>
              <a:rPr lang="pt-BR" sz="5400" b="1" dirty="0" err="1">
                <a:solidFill>
                  <a:srgbClr val="FFFFFF"/>
                </a:solidFill>
              </a:rPr>
              <a:t>Thank</a:t>
            </a:r>
            <a:r>
              <a:rPr lang="pt-BR" sz="5400" b="1" dirty="0">
                <a:solidFill>
                  <a:srgbClr val="FFFFFF"/>
                </a:solidFill>
              </a:rPr>
              <a:t> </a:t>
            </a:r>
            <a:r>
              <a:rPr lang="pt-BR" sz="5400" b="1" dirty="0" err="1">
                <a:solidFill>
                  <a:srgbClr val="FFFFFF"/>
                </a:solidFill>
              </a:rPr>
              <a:t>you</a:t>
            </a:r>
            <a:endParaRPr lang="pt-BR" sz="5400" b="1" dirty="0">
              <a:solidFill>
                <a:srgbClr val="FFFFFF"/>
              </a:solidFill>
            </a:endParaRPr>
          </a:p>
        </p:txBody>
      </p:sp>
      <p:cxnSp>
        <p:nvCxnSpPr>
          <p:cNvPr id="12" name="Conector Reto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BBDDBE1-00CD-4A90-9BA9-5E79F6C6FDE0}"/>
              </a:ext>
            </a:extLst>
          </p:cNvPr>
          <p:cNvSpPr>
            <a:spLocks noGrp="1"/>
          </p:cNvSpPr>
          <p:nvPr>
            <p:ph idx="1"/>
          </p:nvPr>
        </p:nvSpPr>
        <p:spPr>
          <a:xfrm>
            <a:off x="762000" y="2201918"/>
            <a:ext cx="3791711" cy="3931920"/>
          </a:xfrm>
          <a:prstGeom prst="rect">
            <a:avLst/>
          </a:prstGeom>
        </p:spPr>
        <p:txBody>
          <a:bodyPr rtlCol="0">
            <a:normAutofit/>
          </a:bodyPr>
          <a:lstStyle/>
          <a:p>
            <a:pPr marL="0" indent="0" rtl="0">
              <a:buNone/>
            </a:pPr>
            <a:r>
              <a:rPr lang="pt-BR" dirty="0">
                <a:solidFill>
                  <a:srgbClr val="FFFFFF"/>
                </a:solidFill>
              </a:rPr>
              <a:t>Malcolm dos Reis A. Pereira</a:t>
            </a:r>
          </a:p>
        </p:txBody>
      </p:sp>
      <p:pic>
        <p:nvPicPr>
          <p:cNvPr id="6" name="Imagem 5" descr="Imagem digital fictícia de planeta com anéis ao redor&#10;&#10;Descrição gerada automaticamente com confiança baixa">
            <a:extLst>
              <a:ext uri="{FF2B5EF4-FFF2-40B4-BE49-F238E27FC236}">
                <a16:creationId xmlns:a16="http://schemas.microsoft.com/office/drawing/2014/main" id="{7F8ABE84-312D-9B5E-5C2B-A0AC7CAB418F}"/>
              </a:ext>
            </a:extLst>
          </p:cNvPr>
          <p:cNvPicPr>
            <a:picLocks noChangeAspect="1"/>
          </p:cNvPicPr>
          <p:nvPr/>
        </p:nvPicPr>
        <p:blipFill>
          <a:blip r:embed="rId3">
            <a:alphaModFix amt="63000"/>
            <a:extLst>
              <a:ext uri="{BEBA8EAE-BF5A-486C-A8C5-ECC9F3942E4B}">
                <a14:imgProps xmlns:a14="http://schemas.microsoft.com/office/drawing/2010/main">
                  <a14:imgLayer r:embed="rId4">
                    <a14:imgEffect>
                      <a14:saturation sat="108000"/>
                    </a14:imgEffect>
                    <a14:imgEffect>
                      <a14:brightnessContrast bright="-11000"/>
                    </a14:imgEffect>
                  </a14:imgLayer>
                </a14:imgProps>
              </a:ext>
            </a:extLst>
          </a:blip>
          <a:stretch>
            <a:fillRect/>
          </a:stretch>
        </p:blipFill>
        <p:spPr>
          <a:xfrm>
            <a:off x="5340098" y="0"/>
            <a:ext cx="6858000" cy="6858000"/>
          </a:xfrm>
          <a:prstGeom prst="rect">
            <a:avLst/>
          </a:prstGeom>
          <a:gradFill flip="none" rotWithShape="1">
            <a:gsLst>
              <a:gs pos="0">
                <a:schemeClr val="accent1">
                  <a:shade val="30000"/>
                  <a:satMod val="115000"/>
                  <a:lumMod val="38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pic>
    </p:spTree>
    <p:extLst>
      <p:ext uri="{BB962C8B-B14F-4D97-AF65-F5344CB8AC3E}">
        <p14:creationId xmlns:p14="http://schemas.microsoft.com/office/powerpoint/2010/main" val="215704445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en-US" sz="5400" b="1" dirty="0">
                <a:solidFill>
                  <a:schemeClr val="tx1"/>
                </a:solidFill>
              </a:rPr>
              <a:t>With whom does Brazil most resemble in its global relations?</a:t>
            </a:r>
            <a:endParaRPr lang="pt-BR" b="1" dirty="0"/>
          </a:p>
        </p:txBody>
      </p:sp>
      <p:graphicFrame>
        <p:nvGraphicFramePr>
          <p:cNvPr id="18" name="Espaço Reservado para Conteúdo 5">
            <a:extLst>
              <a:ext uri="{FF2B5EF4-FFF2-40B4-BE49-F238E27FC236}">
                <a16:creationId xmlns:a16="http://schemas.microsoft.com/office/drawing/2014/main" id="{F2FB25C3-5D8A-A985-8853-BE3DE64DDA5F}"/>
              </a:ext>
            </a:extLst>
          </p:cNvPr>
          <p:cNvGraphicFramePr>
            <a:graphicFrameLocks noGrp="1"/>
          </p:cNvGraphicFramePr>
          <p:nvPr>
            <p:ph idx="1"/>
            <p:extLst>
              <p:ext uri="{D42A27DB-BD31-4B8C-83A1-F6EECF244321}">
                <p14:modId xmlns:p14="http://schemas.microsoft.com/office/powerpoint/2010/main" val="999812934"/>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2586818"/>
      </p:ext>
    </p:extLst>
  </p:cSld>
  <p:clrMapOvr>
    <a:masterClrMapping/>
  </p:clrMapOvr>
  <mc:AlternateContent xmlns:mc="http://schemas.openxmlformats.org/markup-compatibility/2006">
    <mc:Choice xmlns:p159="http://schemas.microsoft.com/office/powerpoint/2015/09/main" Requires="p159">
      <p:transition spd="med" advClick="0">
        <p159:morph option="byObject"/>
      </p:transition>
    </mc:Choice>
    <mc:Fallback>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pt-BR" b="1" dirty="0" err="1"/>
              <a:t>Dataset</a:t>
            </a:r>
            <a:endParaRPr lang="pt-BR" b="1" dirty="0"/>
          </a:p>
        </p:txBody>
      </p:sp>
      <p:sp>
        <p:nvSpPr>
          <p:cNvPr id="4" name="Espaço Reservado para Conteúdo 3">
            <a:extLst>
              <a:ext uri="{FF2B5EF4-FFF2-40B4-BE49-F238E27FC236}">
                <a16:creationId xmlns:a16="http://schemas.microsoft.com/office/drawing/2014/main" id="{482A846B-89F2-45BD-C5EF-3D0C6DD20E6E}"/>
              </a:ext>
            </a:extLst>
          </p:cNvPr>
          <p:cNvSpPr>
            <a:spLocks noGrp="1"/>
          </p:cNvSpPr>
          <p:nvPr>
            <p:ph idx="1"/>
          </p:nvPr>
        </p:nvSpPr>
        <p:spPr/>
        <p:txBody>
          <a:bodyPr>
            <a:normAutofit/>
          </a:bodyPr>
          <a:lstStyle/>
          <a:p>
            <a:pPr>
              <a:buFont typeface="Arial" panose="020B0604020202020204" pitchFamily="34" charset="0"/>
              <a:buChar char="•"/>
            </a:pPr>
            <a:r>
              <a:rPr lang="pt-BR" dirty="0"/>
              <a:t>  </a:t>
            </a:r>
            <a:r>
              <a:rPr lang="en-US" dirty="0"/>
              <a:t>Made available on </a:t>
            </a:r>
            <a:r>
              <a:rPr lang="en-US" dirty="0">
                <a:hlinkClick r:id="rId3"/>
              </a:rPr>
              <a:t>Kaggle</a:t>
            </a:r>
            <a:r>
              <a:rPr lang="en-US" dirty="0"/>
              <a:t>, sourced by HELP International</a:t>
            </a:r>
            <a:endParaRPr lang="pt-BR" dirty="0"/>
          </a:p>
          <a:p>
            <a:pPr>
              <a:buFont typeface="Arial" panose="020B0604020202020204" pitchFamily="34" charset="0"/>
              <a:buChar char="•"/>
            </a:pPr>
            <a:endParaRPr lang="pt-BR" dirty="0"/>
          </a:p>
        </p:txBody>
      </p:sp>
      <p:pic>
        <p:nvPicPr>
          <p:cNvPr id="8" name="Imagem 7">
            <a:extLst>
              <a:ext uri="{FF2B5EF4-FFF2-40B4-BE49-F238E27FC236}">
                <a16:creationId xmlns:a16="http://schemas.microsoft.com/office/drawing/2014/main" id="{C793DA9A-ED88-378E-A781-50A54CACC691}"/>
              </a:ext>
            </a:extLst>
          </p:cNvPr>
          <p:cNvPicPr>
            <a:picLocks noChangeAspect="1"/>
          </p:cNvPicPr>
          <p:nvPr/>
        </p:nvPicPr>
        <p:blipFill>
          <a:blip r:embed="rId4"/>
          <a:stretch>
            <a:fillRect/>
          </a:stretch>
        </p:blipFill>
        <p:spPr>
          <a:xfrm>
            <a:off x="0" y="2907697"/>
            <a:ext cx="12192000" cy="3950303"/>
          </a:xfrm>
          <a:prstGeom prst="rect">
            <a:avLst/>
          </a:prstGeom>
        </p:spPr>
      </p:pic>
    </p:spTree>
    <p:extLst>
      <p:ext uri="{BB962C8B-B14F-4D97-AF65-F5344CB8AC3E}">
        <p14:creationId xmlns:p14="http://schemas.microsoft.com/office/powerpoint/2010/main" val="109272728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pt-BR" b="1" dirty="0" err="1"/>
              <a:t>methods</a:t>
            </a:r>
            <a:endParaRPr lang="pt-BR" b="1" dirty="0"/>
          </a:p>
        </p:txBody>
      </p:sp>
      <p:sp>
        <p:nvSpPr>
          <p:cNvPr id="4" name="Espaço Reservado para Conteúdo 3">
            <a:extLst>
              <a:ext uri="{FF2B5EF4-FFF2-40B4-BE49-F238E27FC236}">
                <a16:creationId xmlns:a16="http://schemas.microsoft.com/office/drawing/2014/main" id="{482A846B-89F2-45BD-C5EF-3D0C6DD20E6E}"/>
              </a:ext>
            </a:extLst>
          </p:cNvPr>
          <p:cNvSpPr>
            <a:spLocks noGrp="1"/>
          </p:cNvSpPr>
          <p:nvPr>
            <p:ph idx="1"/>
          </p:nvPr>
        </p:nvSpPr>
        <p:spPr/>
        <p:txBody>
          <a:bodyPr/>
          <a:lstStyle/>
          <a:p>
            <a:pPr>
              <a:buFont typeface="Arial" panose="020B0604020202020204" pitchFamily="34" charset="0"/>
              <a:buChar char="•"/>
            </a:pPr>
            <a:r>
              <a:rPr lang="pt-BR" dirty="0"/>
              <a:t>  </a:t>
            </a:r>
            <a:r>
              <a:rPr lang="en-US" dirty="0"/>
              <a:t>Aggregation Index: Import and Export Numbers</a:t>
            </a:r>
            <a:endParaRPr lang="pt-BR" dirty="0"/>
          </a:p>
          <a:p>
            <a:pPr>
              <a:buFont typeface="Arial" panose="020B0604020202020204" pitchFamily="34" charset="0"/>
              <a:buChar char="•"/>
            </a:pPr>
            <a:r>
              <a:rPr lang="pt-BR" dirty="0"/>
              <a:t>  </a:t>
            </a:r>
            <a:r>
              <a:rPr lang="en-US" dirty="0"/>
              <a:t>Clustering performed using hierarchical clustering</a:t>
            </a:r>
            <a:endParaRPr lang="pt-BR" dirty="0"/>
          </a:p>
          <a:p>
            <a:pPr>
              <a:buFont typeface="Arial" panose="020B0604020202020204" pitchFamily="34" charset="0"/>
              <a:buChar char="•"/>
            </a:pPr>
            <a:r>
              <a:rPr lang="pt-BR" dirty="0"/>
              <a:t>  </a:t>
            </a:r>
            <a:r>
              <a:rPr lang="en-US" dirty="0"/>
              <a:t>Decision on number of clusters made using the Elbow method</a:t>
            </a:r>
            <a:endParaRPr lang="pt-BR" dirty="0"/>
          </a:p>
          <a:p>
            <a:pPr>
              <a:buFont typeface="Arial" panose="020B0604020202020204" pitchFamily="34" charset="0"/>
              <a:buChar char="•"/>
            </a:pPr>
            <a:r>
              <a:rPr lang="pt-BR" dirty="0"/>
              <a:t>  </a:t>
            </a:r>
            <a:r>
              <a:rPr lang="pt-BR" dirty="0" err="1"/>
              <a:t>Analysis</a:t>
            </a:r>
            <a:endParaRPr lang="pt-BR" dirty="0"/>
          </a:p>
        </p:txBody>
      </p:sp>
      <p:pic>
        <p:nvPicPr>
          <p:cNvPr id="1026" name="Picture 2" descr="Optimising pairwise Euclidean distance calculations using Python | by TU |  Towards Data Science">
            <a:extLst>
              <a:ext uri="{FF2B5EF4-FFF2-40B4-BE49-F238E27FC236}">
                <a16:creationId xmlns:a16="http://schemas.microsoft.com/office/drawing/2014/main" id="{AF8929A6-CE62-57F4-71CA-EAABC86C4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592" y="4297680"/>
            <a:ext cx="6011418" cy="207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4785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pt-BR" b="1" dirty="0" err="1"/>
              <a:t>Imports</a:t>
            </a:r>
            <a:r>
              <a:rPr lang="pt-BR" b="1" dirty="0"/>
              <a:t> </a:t>
            </a:r>
            <a:r>
              <a:rPr lang="pt-BR" b="1" dirty="0" err="1"/>
              <a:t>and</a:t>
            </a:r>
            <a:r>
              <a:rPr lang="pt-BR" b="1" dirty="0"/>
              <a:t> </a:t>
            </a:r>
            <a:r>
              <a:rPr lang="pt-BR" b="1" dirty="0" err="1"/>
              <a:t>exports</a:t>
            </a:r>
            <a:endParaRPr lang="pt-BR" b="1" dirty="0"/>
          </a:p>
        </p:txBody>
      </p:sp>
      <p:pic>
        <p:nvPicPr>
          <p:cNvPr id="5" name="Espaço Reservado para Conteúdo 4" descr="Gráfico&#10;&#10;Descrição gerada automaticamente">
            <a:extLst>
              <a:ext uri="{FF2B5EF4-FFF2-40B4-BE49-F238E27FC236}">
                <a16:creationId xmlns:a16="http://schemas.microsoft.com/office/drawing/2014/main" id="{EEAD799A-87DC-E3CC-75EE-26161D8D020A}"/>
              </a:ext>
            </a:extLst>
          </p:cNvPr>
          <p:cNvPicPr>
            <a:picLocks noGrp="1" noChangeAspect="1"/>
          </p:cNvPicPr>
          <p:nvPr>
            <p:ph sz="half" idx="1"/>
          </p:nvPr>
        </p:nvPicPr>
        <p:blipFill>
          <a:blip r:embed="rId3"/>
          <a:stretch>
            <a:fillRect/>
          </a:stretch>
        </p:blipFill>
        <p:spPr>
          <a:xfrm>
            <a:off x="1024127" y="2318241"/>
            <a:ext cx="4754880" cy="3958878"/>
          </a:xfrm>
          <a:noFill/>
        </p:spPr>
      </p:pic>
      <p:sp>
        <p:nvSpPr>
          <p:cNvPr id="10" name="Content Placeholder 3">
            <a:extLst>
              <a:ext uri="{FF2B5EF4-FFF2-40B4-BE49-F238E27FC236}">
                <a16:creationId xmlns:a16="http://schemas.microsoft.com/office/drawing/2014/main" id="{3A631D4C-E51E-D017-9824-0DFB2CA75A40}"/>
              </a:ext>
            </a:extLst>
          </p:cNvPr>
          <p:cNvSpPr>
            <a:spLocks noGrp="1"/>
          </p:cNvSpPr>
          <p:nvPr>
            <p:ph sz="half" idx="2"/>
          </p:nvPr>
        </p:nvSpPr>
        <p:spPr>
          <a:xfrm>
            <a:off x="5989320" y="2286000"/>
            <a:ext cx="4754880" cy="4023360"/>
          </a:xfrm>
        </p:spPr>
        <p:txBody>
          <a:bodyPr>
            <a:normAutofit/>
          </a:bodyPr>
          <a:lstStyle/>
          <a:p>
            <a:pPr>
              <a:buFont typeface="Arial" panose="020B0604020202020204" pitchFamily="34" charset="0"/>
              <a:buChar char="•"/>
            </a:pPr>
            <a:r>
              <a:rPr lang="en-US" dirty="0"/>
              <a:t> Strongly correlated</a:t>
            </a:r>
          </a:p>
          <a:p>
            <a:pPr>
              <a:buFont typeface="Arial" panose="020B0604020202020204" pitchFamily="34" charset="0"/>
              <a:buChar char="•"/>
            </a:pPr>
            <a:r>
              <a:rPr lang="en-US" dirty="0"/>
              <a:t> Positive and linear association</a:t>
            </a:r>
          </a:p>
          <a:p>
            <a:pPr>
              <a:buFont typeface="Arial" panose="020B0604020202020204" pitchFamily="34" charset="0"/>
              <a:buChar char="•"/>
            </a:pPr>
            <a:r>
              <a:rPr lang="en-US" dirty="0"/>
              <a:t>  Right asymmetric </a:t>
            </a:r>
            <a:r>
              <a:rPr lang="en-US" dirty="0" err="1"/>
              <a:t>distribuition</a:t>
            </a:r>
            <a:endParaRPr lang="en-US" dirty="0"/>
          </a:p>
        </p:txBody>
      </p:sp>
    </p:spTree>
    <p:extLst>
      <p:ext uri="{BB962C8B-B14F-4D97-AF65-F5344CB8AC3E}">
        <p14:creationId xmlns:p14="http://schemas.microsoft.com/office/powerpoint/2010/main" val="40338694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457200" y="5044965"/>
            <a:ext cx="7772400" cy="1463040"/>
          </a:xfrm>
        </p:spPr>
        <p:txBody>
          <a:bodyPr vert="horz" lIns="91440" tIns="45720" rIns="91440" bIns="45720" rtlCol="0" anchor="ctr">
            <a:normAutofit/>
          </a:bodyPr>
          <a:lstStyle/>
          <a:p>
            <a:pPr rtl="0"/>
            <a:r>
              <a:rPr lang="pt-BR" b="1" dirty="0" err="1"/>
              <a:t>Hierarchical</a:t>
            </a:r>
            <a:r>
              <a:rPr lang="pt-BR" b="1" dirty="0"/>
              <a:t> </a:t>
            </a:r>
            <a:r>
              <a:rPr lang="pt-BR" b="1" dirty="0" err="1"/>
              <a:t>clustering</a:t>
            </a:r>
            <a:endParaRPr lang="pt-BR" b="1" dirty="0"/>
          </a:p>
        </p:txBody>
      </p:sp>
      <p:sp>
        <p:nvSpPr>
          <p:cNvPr id="4" name="Espaço Reservado para Conteúdo 3">
            <a:extLst>
              <a:ext uri="{FF2B5EF4-FFF2-40B4-BE49-F238E27FC236}">
                <a16:creationId xmlns:a16="http://schemas.microsoft.com/office/drawing/2014/main" id="{482A846B-89F2-45BD-C5EF-3D0C6DD20E6E}"/>
              </a:ext>
            </a:extLst>
          </p:cNvPr>
          <p:cNvSpPr>
            <a:spLocks/>
          </p:cNvSpPr>
          <p:nvPr/>
        </p:nvSpPr>
        <p:spPr>
          <a:xfrm>
            <a:off x="134074" y="0"/>
            <a:ext cx="5594064" cy="1013501"/>
          </a:xfrm>
          <a:prstGeom prst="rect">
            <a:avLst/>
          </a:prstGeom>
        </p:spPr>
        <p:txBody>
          <a:bodyPr anchor="ctr">
            <a:normAutofit/>
          </a:bodyPr>
          <a:lstStyle/>
          <a:p>
            <a:pPr defTabSz="493776">
              <a:spcAft>
                <a:spcPts val="648"/>
              </a:spcAft>
              <a:buFont typeface="Arial" panose="020B0604020202020204" pitchFamily="34" charset="0"/>
              <a:buChar char="•"/>
            </a:pPr>
            <a:r>
              <a:rPr lang="pt-BR" sz="1944" kern="1200" dirty="0">
                <a:solidFill>
                  <a:schemeClr val="tx1"/>
                </a:solidFill>
                <a:latin typeface="+mn-lt"/>
                <a:ea typeface="+mn-ea"/>
                <a:cs typeface="+mn-cs"/>
              </a:rPr>
              <a:t>  </a:t>
            </a:r>
            <a:r>
              <a:rPr lang="pt-BR" sz="1944" kern="1200" dirty="0" err="1">
                <a:solidFill>
                  <a:schemeClr val="tx2">
                    <a:lumMod val="60000"/>
                    <a:lumOff val="40000"/>
                  </a:schemeClr>
                </a:solidFill>
                <a:latin typeface="+mn-lt"/>
                <a:ea typeface="+mn-ea"/>
                <a:cs typeface="+mn-cs"/>
              </a:rPr>
              <a:t>Defining</a:t>
            </a:r>
            <a:r>
              <a:rPr lang="pt-BR" sz="1944" kern="1200" dirty="0">
                <a:solidFill>
                  <a:schemeClr val="tx2">
                    <a:lumMod val="60000"/>
                    <a:lumOff val="40000"/>
                  </a:schemeClr>
                </a:solidFill>
                <a:latin typeface="+mn-lt"/>
                <a:ea typeface="+mn-ea"/>
                <a:cs typeface="+mn-cs"/>
              </a:rPr>
              <a:t> </a:t>
            </a:r>
            <a:r>
              <a:rPr lang="pt-BR" sz="1944" kern="1200" dirty="0" err="1">
                <a:solidFill>
                  <a:schemeClr val="tx2">
                    <a:lumMod val="60000"/>
                    <a:lumOff val="40000"/>
                  </a:schemeClr>
                </a:solidFill>
                <a:latin typeface="+mn-lt"/>
                <a:ea typeface="+mn-ea"/>
                <a:cs typeface="+mn-cs"/>
              </a:rPr>
              <a:t>the</a:t>
            </a:r>
            <a:r>
              <a:rPr lang="pt-BR" sz="1944" kern="1200" dirty="0">
                <a:solidFill>
                  <a:schemeClr val="tx2">
                    <a:lumMod val="60000"/>
                    <a:lumOff val="40000"/>
                  </a:schemeClr>
                </a:solidFill>
                <a:latin typeface="+mn-lt"/>
                <a:ea typeface="+mn-ea"/>
                <a:cs typeface="+mn-cs"/>
              </a:rPr>
              <a:t> </a:t>
            </a:r>
            <a:r>
              <a:rPr lang="pt-BR" sz="1944" kern="1200" dirty="0" err="1">
                <a:solidFill>
                  <a:schemeClr val="tx2">
                    <a:lumMod val="60000"/>
                    <a:lumOff val="40000"/>
                  </a:schemeClr>
                </a:solidFill>
                <a:latin typeface="+mn-lt"/>
                <a:ea typeface="+mn-ea"/>
                <a:cs typeface="+mn-cs"/>
              </a:rPr>
              <a:t>number</a:t>
            </a:r>
            <a:r>
              <a:rPr lang="pt-BR" sz="1944" kern="1200" dirty="0">
                <a:solidFill>
                  <a:schemeClr val="tx2">
                    <a:lumMod val="60000"/>
                    <a:lumOff val="40000"/>
                  </a:schemeClr>
                </a:solidFill>
                <a:latin typeface="+mn-lt"/>
                <a:ea typeface="+mn-ea"/>
                <a:cs typeface="+mn-cs"/>
              </a:rPr>
              <a:t> </a:t>
            </a:r>
            <a:r>
              <a:rPr lang="pt-BR" sz="1944" kern="1200" dirty="0" err="1">
                <a:solidFill>
                  <a:schemeClr val="tx2">
                    <a:lumMod val="60000"/>
                    <a:lumOff val="40000"/>
                  </a:schemeClr>
                </a:solidFill>
                <a:latin typeface="+mn-lt"/>
                <a:ea typeface="+mn-ea"/>
                <a:cs typeface="+mn-cs"/>
              </a:rPr>
              <a:t>of</a:t>
            </a:r>
            <a:r>
              <a:rPr lang="pt-BR" sz="1944" kern="1200" dirty="0">
                <a:solidFill>
                  <a:schemeClr val="tx2">
                    <a:lumMod val="60000"/>
                    <a:lumOff val="40000"/>
                  </a:schemeClr>
                </a:solidFill>
                <a:latin typeface="+mn-lt"/>
                <a:ea typeface="+mn-ea"/>
                <a:cs typeface="+mn-cs"/>
              </a:rPr>
              <a:t> clusters</a:t>
            </a:r>
            <a:endParaRPr lang="pt-BR" dirty="0">
              <a:solidFill>
                <a:schemeClr val="tx2">
                  <a:lumMod val="60000"/>
                  <a:lumOff val="40000"/>
                </a:schemeClr>
              </a:solidFill>
            </a:endParaRPr>
          </a:p>
        </p:txBody>
      </p:sp>
      <p:sp>
        <p:nvSpPr>
          <p:cNvPr id="12" name="Text Placeholder 4">
            <a:extLst>
              <a:ext uri="{FF2B5EF4-FFF2-40B4-BE49-F238E27FC236}">
                <a16:creationId xmlns:a16="http://schemas.microsoft.com/office/drawing/2014/main" id="{76E0F950-8BA2-ABBA-3405-BBA1F99FBD0F}"/>
              </a:ext>
            </a:extLst>
          </p:cNvPr>
          <p:cNvSpPr>
            <a:spLocks/>
          </p:cNvSpPr>
          <p:nvPr/>
        </p:nvSpPr>
        <p:spPr>
          <a:xfrm>
            <a:off x="6209950" y="349995"/>
            <a:ext cx="5719291" cy="1013501"/>
          </a:xfrm>
          <a:prstGeom prst="rect">
            <a:avLst/>
          </a:prstGeom>
        </p:spPr>
        <p:txBody>
          <a:bodyPr/>
          <a:lstStyle/>
          <a:p>
            <a:pPr marL="370332" indent="-370332" defTabSz="493776">
              <a:spcAft>
                <a:spcPts val="600"/>
              </a:spcAft>
              <a:buFont typeface="Arial" panose="020B0604020202020204" pitchFamily="34" charset="0"/>
              <a:buChar char="•"/>
            </a:pPr>
            <a:r>
              <a:rPr lang="pt-BR" sz="1944" kern="1200" dirty="0" err="1">
                <a:solidFill>
                  <a:schemeClr val="tx2">
                    <a:lumMod val="60000"/>
                    <a:lumOff val="40000"/>
                  </a:schemeClr>
                </a:solidFill>
                <a:latin typeface="+mn-lt"/>
                <a:ea typeface="+mn-ea"/>
                <a:cs typeface="+mn-cs"/>
              </a:rPr>
              <a:t>Clustering</a:t>
            </a:r>
            <a:r>
              <a:rPr lang="pt-BR" sz="1944" kern="1200" dirty="0">
                <a:solidFill>
                  <a:schemeClr val="tx2">
                    <a:lumMod val="60000"/>
                    <a:lumOff val="40000"/>
                  </a:schemeClr>
                </a:solidFill>
                <a:latin typeface="+mn-lt"/>
                <a:ea typeface="+mn-ea"/>
                <a:cs typeface="+mn-cs"/>
              </a:rPr>
              <a:t> </a:t>
            </a:r>
            <a:r>
              <a:rPr lang="pt-BR" sz="1944" kern="1200" dirty="0" err="1">
                <a:solidFill>
                  <a:schemeClr val="tx2">
                    <a:lumMod val="60000"/>
                    <a:lumOff val="40000"/>
                  </a:schemeClr>
                </a:solidFill>
                <a:latin typeface="+mn-lt"/>
                <a:ea typeface="+mn-ea"/>
                <a:cs typeface="+mn-cs"/>
              </a:rPr>
              <a:t>with</a:t>
            </a:r>
            <a:r>
              <a:rPr lang="pt-BR" sz="1944" kern="1200" dirty="0">
                <a:solidFill>
                  <a:schemeClr val="tx2">
                    <a:lumMod val="60000"/>
                    <a:lumOff val="40000"/>
                  </a:schemeClr>
                </a:solidFill>
                <a:latin typeface="+mn-lt"/>
                <a:ea typeface="+mn-ea"/>
                <a:cs typeface="+mn-cs"/>
              </a:rPr>
              <a:t> complete </a:t>
            </a:r>
            <a:r>
              <a:rPr lang="pt-BR" sz="1944" kern="1200" dirty="0" err="1">
                <a:solidFill>
                  <a:schemeClr val="tx2">
                    <a:lumMod val="60000"/>
                    <a:lumOff val="40000"/>
                  </a:schemeClr>
                </a:solidFill>
                <a:latin typeface="+mn-lt"/>
                <a:ea typeface="+mn-ea"/>
                <a:cs typeface="+mn-cs"/>
              </a:rPr>
              <a:t>linkage</a:t>
            </a:r>
            <a:endParaRPr lang="en-US" dirty="0">
              <a:solidFill>
                <a:schemeClr val="tx2">
                  <a:lumMod val="60000"/>
                  <a:lumOff val="40000"/>
                </a:schemeClr>
              </a:solidFill>
            </a:endParaRPr>
          </a:p>
        </p:txBody>
      </p:sp>
      <p:pic>
        <p:nvPicPr>
          <p:cNvPr id="9" name="Imagem 8" descr="Gráfico, Gráfico de dispersão&#10;&#10;Descrição gerada automaticamente">
            <a:extLst>
              <a:ext uri="{FF2B5EF4-FFF2-40B4-BE49-F238E27FC236}">
                <a16:creationId xmlns:a16="http://schemas.microsoft.com/office/drawing/2014/main" id="{CF8B0015-7D81-BD27-0B8F-6D40FB427E6F}"/>
              </a:ext>
            </a:extLst>
          </p:cNvPr>
          <p:cNvPicPr>
            <a:picLocks noChangeAspect="1"/>
          </p:cNvPicPr>
          <p:nvPr/>
        </p:nvPicPr>
        <p:blipFill>
          <a:blip r:embed="rId3"/>
          <a:stretch>
            <a:fillRect/>
          </a:stretch>
        </p:blipFill>
        <p:spPr>
          <a:xfrm>
            <a:off x="142695" y="1013501"/>
            <a:ext cx="5829186" cy="3886124"/>
          </a:xfrm>
          <a:prstGeom prst="rect">
            <a:avLst/>
          </a:prstGeom>
        </p:spPr>
      </p:pic>
      <p:pic>
        <p:nvPicPr>
          <p:cNvPr id="11" name="Imagem 10" descr="Gráfico&#10;&#10;Descrição gerada automaticamente">
            <a:extLst>
              <a:ext uri="{FF2B5EF4-FFF2-40B4-BE49-F238E27FC236}">
                <a16:creationId xmlns:a16="http://schemas.microsoft.com/office/drawing/2014/main" id="{C727694B-F38E-C251-C45B-656D3BF2D1FD}"/>
              </a:ext>
            </a:extLst>
          </p:cNvPr>
          <p:cNvPicPr>
            <a:picLocks noChangeAspect="1"/>
          </p:cNvPicPr>
          <p:nvPr/>
        </p:nvPicPr>
        <p:blipFill>
          <a:blip r:embed="rId4"/>
          <a:stretch>
            <a:fillRect/>
          </a:stretch>
        </p:blipFill>
        <p:spPr>
          <a:xfrm>
            <a:off x="6209950" y="1013501"/>
            <a:ext cx="5829186" cy="3886124"/>
          </a:xfrm>
          <a:prstGeom prst="rect">
            <a:avLst/>
          </a:prstGeom>
        </p:spPr>
      </p:pic>
    </p:spTree>
    <p:extLst>
      <p:ext uri="{BB962C8B-B14F-4D97-AF65-F5344CB8AC3E}">
        <p14:creationId xmlns:p14="http://schemas.microsoft.com/office/powerpoint/2010/main" val="41754189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471509"/>
            <a:ext cx="4389120" cy="1737360"/>
          </a:xfrm>
        </p:spPr>
        <p:txBody>
          <a:bodyPr vert="horz" lIns="91440" tIns="45720" rIns="91440" bIns="45720" rtlCol="0" anchor="ctr">
            <a:normAutofit/>
          </a:bodyPr>
          <a:lstStyle/>
          <a:p>
            <a:pPr rtl="0"/>
            <a:r>
              <a:rPr lang="pt-BR" b="1" dirty="0"/>
              <a:t>Clusters</a:t>
            </a:r>
          </a:p>
        </p:txBody>
      </p:sp>
      <p:pic>
        <p:nvPicPr>
          <p:cNvPr id="4" name="Imagem 3" descr="Gráfico, Gráfico de dispersão">
            <a:extLst>
              <a:ext uri="{FF2B5EF4-FFF2-40B4-BE49-F238E27FC236}">
                <a16:creationId xmlns:a16="http://schemas.microsoft.com/office/drawing/2014/main" id="{F81BC214-FE86-D86A-C9FE-73D77C7AA915}"/>
              </a:ext>
            </a:extLst>
          </p:cNvPr>
          <p:cNvPicPr>
            <a:picLocks noChangeAspect="1"/>
          </p:cNvPicPr>
          <p:nvPr/>
        </p:nvPicPr>
        <p:blipFill>
          <a:blip r:embed="rId3"/>
          <a:stretch>
            <a:fillRect/>
          </a:stretch>
        </p:blipFill>
        <p:spPr>
          <a:xfrm>
            <a:off x="5178973" y="1340189"/>
            <a:ext cx="6745986" cy="4497324"/>
          </a:xfrm>
          <a:prstGeom prst="rect">
            <a:avLst/>
          </a:prstGeom>
          <a:noFill/>
        </p:spPr>
      </p:pic>
      <p:sp>
        <p:nvSpPr>
          <p:cNvPr id="10" name="Content Placeholder 3">
            <a:extLst>
              <a:ext uri="{FF2B5EF4-FFF2-40B4-BE49-F238E27FC236}">
                <a16:creationId xmlns:a16="http://schemas.microsoft.com/office/drawing/2014/main" id="{3A631D4C-E51E-D017-9824-0DFB2CA75A40}"/>
              </a:ext>
            </a:extLst>
          </p:cNvPr>
          <p:cNvSpPr>
            <a:spLocks noGrp="1"/>
          </p:cNvSpPr>
          <p:nvPr>
            <p:ph type="body" sz="half" idx="2"/>
          </p:nvPr>
        </p:nvSpPr>
        <p:spPr>
          <a:xfrm>
            <a:off x="551163" y="2075219"/>
            <a:ext cx="4389120" cy="3762294"/>
          </a:xfrm>
        </p:spPr>
        <p:txBody>
          <a:bodyPr>
            <a:normAutofit/>
          </a:bodyPr>
          <a:lstStyle/>
          <a:p>
            <a:pPr>
              <a:buFont typeface="Arial" panose="020B0604020202020204" pitchFamily="34" charset="0"/>
              <a:buChar char="•"/>
            </a:pPr>
            <a:r>
              <a:rPr lang="en-US" sz="2400" dirty="0"/>
              <a:t>  Six clusters</a:t>
            </a:r>
          </a:p>
          <a:p>
            <a:pPr>
              <a:buFont typeface="Arial" panose="020B0604020202020204" pitchFamily="34" charset="0"/>
              <a:buChar char="•"/>
            </a:pPr>
            <a:r>
              <a:rPr lang="en-US" sz="2400" dirty="0"/>
              <a:t>  Brazil included in Group 3 with Argentina, Australia, Canada, China, Colombia, France, all BRICS countries, and 39 other countries.</a:t>
            </a:r>
          </a:p>
        </p:txBody>
      </p:sp>
    </p:spTree>
    <p:extLst>
      <p:ext uri="{BB962C8B-B14F-4D97-AF65-F5344CB8AC3E}">
        <p14:creationId xmlns:p14="http://schemas.microsoft.com/office/powerpoint/2010/main" val="104341974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pt-BR" b="1" dirty="0"/>
              <a:t>Case </a:t>
            </a:r>
            <a:r>
              <a:rPr lang="pt-BR" b="1" dirty="0" err="1"/>
              <a:t>discussion</a:t>
            </a:r>
            <a:endParaRPr lang="pt-BR" b="1" dirty="0"/>
          </a:p>
        </p:txBody>
      </p:sp>
      <p:sp>
        <p:nvSpPr>
          <p:cNvPr id="4" name="Espaço Reservado para Conteúdo 3">
            <a:extLst>
              <a:ext uri="{FF2B5EF4-FFF2-40B4-BE49-F238E27FC236}">
                <a16:creationId xmlns:a16="http://schemas.microsoft.com/office/drawing/2014/main" id="{482A846B-89F2-45BD-C5EF-3D0C6DD20E6E}"/>
              </a:ext>
            </a:extLst>
          </p:cNvPr>
          <p:cNvSpPr>
            <a:spLocks noGrp="1"/>
          </p:cNvSpPr>
          <p:nvPr>
            <p:ph idx="1"/>
          </p:nvPr>
        </p:nvSpPr>
        <p:spPr/>
        <p:txBody>
          <a:bodyPr/>
          <a:lstStyle/>
          <a:p>
            <a:pPr>
              <a:buFont typeface="Arial" panose="020B0604020202020204" pitchFamily="34" charset="0"/>
              <a:buChar char="•"/>
            </a:pPr>
            <a:r>
              <a:rPr lang="pt-BR" dirty="0"/>
              <a:t>  </a:t>
            </a:r>
            <a:r>
              <a:rPr lang="en-US" dirty="0" err="1"/>
              <a:t>Clusterization</a:t>
            </a:r>
            <a:r>
              <a:rPr lang="en-US" dirty="0"/>
              <a:t> can be used to identify similar profiles, optimizing various processes, such as:</a:t>
            </a:r>
          </a:p>
          <a:p>
            <a:pPr lvl="1">
              <a:buFont typeface="Arial" panose="020B0604020202020204" pitchFamily="34" charset="0"/>
              <a:buChar char="•"/>
            </a:pPr>
            <a:r>
              <a:rPr lang="en-US" dirty="0"/>
              <a:t>Identifying potential customers, better directing the marketing team</a:t>
            </a:r>
            <a:endParaRPr lang="pt-BR" dirty="0"/>
          </a:p>
          <a:p>
            <a:pPr lvl="1">
              <a:buFont typeface="Arial" panose="020B0604020202020204" pitchFamily="34" charset="0"/>
              <a:buChar char="•"/>
            </a:pPr>
            <a:r>
              <a:rPr lang="en-US" dirty="0"/>
              <a:t>Identifying a better fit profile for a job vacancy, optimizing the hiring process</a:t>
            </a:r>
            <a:endParaRPr lang="pt-BR" dirty="0"/>
          </a:p>
          <a:p>
            <a:pPr lvl="1">
              <a:buFont typeface="Arial" panose="020B0604020202020204" pitchFamily="34" charset="0"/>
              <a:buChar char="•"/>
            </a:pPr>
            <a:r>
              <a:rPr lang="en-US" dirty="0"/>
              <a:t>In our case, identifying a country similar to ours in order to establish commercial partnerships with them</a:t>
            </a:r>
            <a:endParaRPr lang="pt-BR" dirty="0"/>
          </a:p>
          <a:p>
            <a:pPr lvl="1">
              <a:buFont typeface="Arial" panose="020B0604020202020204" pitchFamily="34" charset="0"/>
              <a:buChar char="•"/>
            </a:pPr>
            <a:r>
              <a:rPr lang="en-US" dirty="0"/>
              <a:t>Organizing something that is not properly separated</a:t>
            </a:r>
            <a:endParaRPr lang="pt-BR" dirty="0"/>
          </a:p>
          <a:p>
            <a:pPr lvl="1">
              <a:buFont typeface="Arial" panose="020B0604020202020204" pitchFamily="34" charset="0"/>
              <a:buChar char="•"/>
            </a:pPr>
            <a:endParaRPr lang="pt-BR" dirty="0"/>
          </a:p>
          <a:p>
            <a:pPr>
              <a:buFont typeface="Arial" panose="020B0604020202020204" pitchFamily="34" charset="0"/>
              <a:buChar char="•"/>
            </a:pPr>
            <a:endParaRPr lang="pt-BR" dirty="0"/>
          </a:p>
        </p:txBody>
      </p:sp>
    </p:spTree>
    <p:extLst>
      <p:ext uri="{BB962C8B-B14F-4D97-AF65-F5344CB8AC3E}">
        <p14:creationId xmlns:p14="http://schemas.microsoft.com/office/powerpoint/2010/main" val="9157920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91C57-2090-466E-B05A-DA282135678E}"/>
              </a:ext>
            </a:extLst>
          </p:cNvPr>
          <p:cNvSpPr>
            <a:spLocks noGrp="1"/>
          </p:cNvSpPr>
          <p:nvPr>
            <p:ph type="title"/>
          </p:nvPr>
        </p:nvSpPr>
        <p:spPr>
          <a:xfrm>
            <a:off x="1024128" y="585216"/>
            <a:ext cx="9720072" cy="1499616"/>
          </a:xfrm>
        </p:spPr>
        <p:txBody>
          <a:bodyPr vert="horz" lIns="91440" tIns="45720" rIns="91440" bIns="45720" rtlCol="0" anchor="ctr">
            <a:normAutofit/>
          </a:bodyPr>
          <a:lstStyle/>
          <a:p>
            <a:pPr rtl="0"/>
            <a:r>
              <a:rPr lang="pt-BR" b="1" dirty="0" err="1"/>
              <a:t>references</a:t>
            </a:r>
            <a:endParaRPr lang="pt-BR" b="1" dirty="0"/>
          </a:p>
        </p:txBody>
      </p:sp>
      <p:sp>
        <p:nvSpPr>
          <p:cNvPr id="4" name="Espaço Reservado para Conteúdo 3">
            <a:extLst>
              <a:ext uri="{FF2B5EF4-FFF2-40B4-BE49-F238E27FC236}">
                <a16:creationId xmlns:a16="http://schemas.microsoft.com/office/drawing/2014/main" id="{482A846B-89F2-45BD-C5EF-3D0C6DD20E6E}"/>
              </a:ext>
            </a:extLst>
          </p:cNvPr>
          <p:cNvSpPr>
            <a:spLocks noGrp="1"/>
          </p:cNvSpPr>
          <p:nvPr>
            <p:ph idx="1"/>
          </p:nvPr>
        </p:nvSpPr>
        <p:spPr/>
        <p:txBody>
          <a:bodyPr/>
          <a:lstStyle/>
          <a:p>
            <a:pPr lvl="1"/>
            <a:endParaRPr lang="pt-BR" dirty="0"/>
          </a:p>
          <a:p>
            <a:pPr>
              <a:buFont typeface="Arial" panose="020B0604020202020204" pitchFamily="34" charset="0"/>
              <a:buChar char="•"/>
            </a:pPr>
            <a:r>
              <a:rPr lang="pt-BR" dirty="0"/>
              <a:t> </a:t>
            </a:r>
            <a:r>
              <a:rPr lang="pt-BR" dirty="0" err="1">
                <a:hlinkClick r:id="rId3"/>
              </a:rPr>
              <a:t>Gov</a:t>
            </a:r>
            <a:r>
              <a:rPr lang="pt-BR" dirty="0">
                <a:hlinkClick r:id="rId3"/>
              </a:rPr>
              <a:t> </a:t>
            </a:r>
            <a:r>
              <a:rPr lang="pt-BR" dirty="0" err="1">
                <a:hlinkClick r:id="rId3"/>
              </a:rPr>
              <a:t>Agency</a:t>
            </a:r>
            <a:endParaRPr lang="pt-BR" dirty="0"/>
          </a:p>
          <a:p>
            <a:pPr>
              <a:buFont typeface="Arial" panose="020B0604020202020204" pitchFamily="34" charset="0"/>
              <a:buChar char="•"/>
            </a:pPr>
            <a:r>
              <a:rPr lang="pt-BR" dirty="0">
                <a:hlinkClick r:id="rId4"/>
              </a:rPr>
              <a:t> </a:t>
            </a:r>
            <a:r>
              <a:rPr lang="pt-BR" dirty="0" err="1">
                <a:hlinkClick r:id="rId4"/>
              </a:rPr>
              <a:t>Industry</a:t>
            </a:r>
            <a:r>
              <a:rPr lang="pt-BR" dirty="0">
                <a:hlinkClick r:id="rId4"/>
              </a:rPr>
              <a:t> Portal</a:t>
            </a:r>
            <a:endParaRPr lang="pt-BR" dirty="0"/>
          </a:p>
          <a:p>
            <a:pPr>
              <a:buFont typeface="Arial" panose="020B0604020202020204" pitchFamily="34" charset="0"/>
              <a:buChar char="•"/>
            </a:pPr>
            <a:r>
              <a:rPr lang="pt-BR" dirty="0"/>
              <a:t> </a:t>
            </a:r>
            <a:r>
              <a:rPr lang="pt-BR" dirty="0" err="1">
                <a:hlinkClick r:id="rId5"/>
              </a:rPr>
              <a:t>Brazilian</a:t>
            </a:r>
            <a:r>
              <a:rPr lang="pt-BR" dirty="0">
                <a:hlinkClick r:id="rId5"/>
              </a:rPr>
              <a:t> </a:t>
            </a:r>
            <a:r>
              <a:rPr lang="pt-BR" dirty="0" err="1">
                <a:hlinkClick r:id="rId5"/>
              </a:rPr>
              <a:t>Governament</a:t>
            </a:r>
            <a:endParaRPr lang="pt-BR" dirty="0"/>
          </a:p>
          <a:p>
            <a:pPr>
              <a:buFont typeface="Arial" panose="020B0604020202020204" pitchFamily="34" charset="0"/>
              <a:buChar char="•"/>
            </a:pPr>
            <a:r>
              <a:rPr lang="pt-BR" dirty="0"/>
              <a:t> </a:t>
            </a:r>
            <a:r>
              <a:rPr lang="pt-BR" dirty="0">
                <a:hlinkClick r:id="rId6"/>
              </a:rPr>
              <a:t>Codes</a:t>
            </a:r>
            <a:endParaRPr lang="pt-BR" dirty="0"/>
          </a:p>
          <a:p>
            <a:pPr>
              <a:buFont typeface="Arial" panose="020B0604020202020204" pitchFamily="34" charset="0"/>
              <a:buChar char="•"/>
            </a:pPr>
            <a:endParaRPr lang="pt-BR" dirty="0"/>
          </a:p>
        </p:txBody>
      </p:sp>
    </p:spTree>
    <p:extLst>
      <p:ext uri="{BB962C8B-B14F-4D97-AF65-F5344CB8AC3E}">
        <p14:creationId xmlns:p14="http://schemas.microsoft.com/office/powerpoint/2010/main" val="24497026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50521137_TF89549367_Win32" id="{B7631466-5620-406F-B345-DED74D18414B}" vid="{2557DDE7-0DEF-4F78-9981-A011373C28A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Design de varejo</Template>
  <TotalTime>447</TotalTime>
  <Words>1112</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10</vt:i4>
      </vt:variant>
    </vt:vector>
  </HeadingPairs>
  <TitlesOfParts>
    <vt:vector size="20" baseType="lpstr">
      <vt:lpstr>Arial</vt:lpstr>
      <vt:lpstr>Arial</vt:lpstr>
      <vt:lpstr>Calibri</vt:lpstr>
      <vt:lpstr>Inter</vt:lpstr>
      <vt:lpstr>Söhne</vt:lpstr>
      <vt:lpstr>Times New Roman</vt:lpstr>
      <vt:lpstr>Tw Cen MT</vt:lpstr>
      <vt:lpstr>Tw Cen MT Condensed</vt:lpstr>
      <vt:lpstr>Wingdings 3</vt:lpstr>
      <vt:lpstr>Integral</vt:lpstr>
      <vt:lpstr>With whom does Brazil most resemble in its global relations?</vt:lpstr>
      <vt:lpstr>With whom does Brazil most resemble in its global relations?</vt:lpstr>
      <vt:lpstr>Dataset</vt:lpstr>
      <vt:lpstr>methods</vt:lpstr>
      <vt:lpstr>Imports and exports</vt:lpstr>
      <vt:lpstr>Hierarchical clustering</vt:lpstr>
      <vt:lpstr>Clusters</vt:lpstr>
      <vt:lpstr>Case discussion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 quem o Brasil mais se parece ao se relacionar mundialmente?</dc:title>
  <dc:creator>Malcolm dos Reis Alves Pereira</dc:creator>
  <cp:lastModifiedBy>Malcolm dos Reis Alves Pereira</cp:lastModifiedBy>
  <cp:revision>2</cp:revision>
  <dcterms:created xsi:type="dcterms:W3CDTF">2024-04-22T17:27:06Z</dcterms:created>
  <dcterms:modified xsi:type="dcterms:W3CDTF">2024-04-23T01:14:00Z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