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  <p:sldId id="261" r:id="rId15"/>
  </p:sldIdLst>
  <p:sldSz cx="12192000" cy="6858000"/>
  <p:notesSz cx="7289800" cy="9575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5912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29088" y="0"/>
            <a:ext cx="315912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2502C-11E3-4CE7-984F-F9006681F04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1525" y="1196975"/>
            <a:ext cx="5746750" cy="3232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08513"/>
            <a:ext cx="5832475" cy="37703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096375"/>
            <a:ext cx="315912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29088" y="9096375"/>
            <a:ext cx="315912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E2750-4ED8-4771-9B23-908768D27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2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FE4A-4AC7-ABC1-C87C-D1F7B18E8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36B26-6AF1-57A3-7201-76DC61E48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4F513-93FA-6A90-1A1F-BF81E0BA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3196-A7FC-4FE0-BF2E-EE8F154462AF}" type="datetime1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19A08-B1FD-0D25-7C2F-24D31C17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7C4A8-D874-7797-4B47-150A884E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70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6B04-586F-2D50-44A3-5EA79426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D607F-07D4-B716-39DF-74F8C1C69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311D1-7224-1201-5CD6-617D8534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46F3-AB06-4825-A4D6-9059EB530B90}" type="datetime1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8A0A9-A857-962E-7FB5-600F10F6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E4BD9-B30E-0C0D-E7B0-1CFEC216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88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4CC7F0-9D1A-5638-E84C-116177808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06F8F-E611-3514-28CF-5DE822FAC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9F774-DE2F-8561-5388-2EBE0553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DD06-8B3B-4497-AAEA-A417B8A44188}" type="datetime1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24BE0-5CDD-C9A4-DBCA-0E6FDB44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F1BC3-21E6-79EF-5DB7-1E7FE0EF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3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991C-E3F9-1BFD-11F5-481074BF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8433D-A284-D23A-2738-F2D50C2CD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4A6A4-4E50-3C81-FEF6-3FE3B07F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0C-10AC-4302-B0AA-E34073531E6D}" type="datetime1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4507D-C056-171E-10BC-E8BB7E7E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6077-787C-2EC1-9FB4-EE91691B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70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A9B9-0BD7-CAF9-FD59-A748DA88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11742-6153-8906-8403-C8F37CF46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38A00-10F8-161C-5D85-9525AB9C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589E-7917-49ED-B32D-5B876B784477}" type="datetime1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93DF9-C280-7B49-9318-33AF3AE7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98DE2-3F24-4BD9-6016-3FFC916F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0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F933-ED20-0B8A-211A-EE077409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9802-866A-CFD6-597A-B17EA2304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887C3-0655-5E89-4CA7-5AC17A561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778E-7FD4-FB1E-CC39-45BE8976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F906-2555-43DC-ABBA-FF4D49E95B07}" type="datetime1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8DF5B-A24C-7630-B60D-4EA43680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491FD-180C-8F44-7679-BBFE7ED1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47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6DBE-A1EB-F6F0-304B-200700DF5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8E2C3-FE55-9A41-D698-83E2CBFA4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4E63F-429B-7699-7BC0-52B2179FC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3EEE1-8772-8961-B730-B6156DF6F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1A390-0878-4E9E-61A0-2B01E5A0E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99686-C8A8-F051-A6D1-E4D85DCD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CF69-AE40-4A64-B7B9-625D4B37B3E6}" type="datetime1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F1066-C770-22D6-662F-0B0CDE6B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E006E-F428-BD88-997E-7DBE03CE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21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343D-B169-614E-5267-9EE4450D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1182F-4540-C18D-1512-E1176041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193B-36BF-47E9-A554-F270A1AFB6F4}" type="datetime1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87643-E001-FA95-CAB3-3A4DB3D7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CCB7D-0D3B-1B9F-7A71-E2CFA8CC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76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2C340-4037-0495-7BC8-08A6ED90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48A9-6CED-444D-AEBF-7FCD36D9819B}" type="datetime1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81B71-014A-BBEA-D117-6BCA1697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64745-AC20-62D9-A431-3E892E2A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80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B2E3-A7B1-CD23-5561-CA4ACD746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39B0B-779B-F737-7F91-37270C85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EEB80-0C36-3D14-7F51-4E8A10FB4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399F8-B9AF-6471-6040-DCB3A674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B108-9C8D-40C7-B37F-A8C3A1538FCB}" type="datetime1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41F97-E086-1116-1AC7-52E03968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B5FE7-9804-787C-321C-19320683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08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236D-903C-69D4-A246-500CAB81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A7AC7-6859-95AE-59DC-37F584910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93678-A6E6-44FA-3623-0ED5F5DB3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CDE29-2EF6-2553-2560-9B528D6F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51C1-9AE0-43EE-BDED-5A9157C94F0E}" type="datetime1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1FEE4-21D5-D155-FD77-65588ED3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A9EE4-6AD4-1965-577D-091EA645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47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42682-20D5-A695-935C-419F4B02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145FB-ABDB-8359-E397-B70F8A614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6266D-048D-8864-03BA-AFA619F70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E7E49-480D-4373-9B89-03A1E79B21A0}" type="datetime1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426A5-0478-E473-7AD4-FA6F62B48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6E3FE-6B87-577D-00BA-25B80E57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87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Flight delays at Newark Airport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FDAA2-3167-DDB5-D931-5F7C48A1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95FB7A-8C4C-E8BD-6B96-7F8C0910F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489" y="1355001"/>
            <a:ext cx="6237979" cy="50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4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Other factors and delays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39043-10B4-0D71-784E-BD9DA7FAD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167" y="2558539"/>
            <a:ext cx="4312238" cy="385118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FB4B4-229D-67F1-0A8A-BA51ECC5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10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604A1-D585-F377-711B-D6FBD93CDCD1}"/>
              </a:ext>
            </a:extLst>
          </p:cNvPr>
          <p:cNvSpPr txBox="1"/>
          <p:nvPr/>
        </p:nvSpPr>
        <p:spPr>
          <a:xfrm>
            <a:off x="1523999" y="1204332"/>
            <a:ext cx="794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 predictive results were much improved – AUC of 0.7125</a:t>
            </a:r>
          </a:p>
          <a:p>
            <a:br>
              <a:rPr lang="en-GB" sz="1600" dirty="0"/>
            </a:br>
            <a:r>
              <a:rPr lang="en-GB" sz="1600" dirty="0"/>
              <a:t>Significant variables were: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/>
              <a:t>Hour</a:t>
            </a:r>
          </a:p>
          <a:p>
            <a:r>
              <a:rPr lang="en-GB" sz="1600" dirty="0"/>
              <a:t>Day</a:t>
            </a:r>
          </a:p>
          <a:p>
            <a:r>
              <a:rPr lang="en-GB" sz="1600" dirty="0"/>
              <a:t>Departures in day</a:t>
            </a:r>
          </a:p>
          <a:p>
            <a:r>
              <a:rPr lang="en-GB" sz="1600" dirty="0"/>
              <a:t>Departures in hour</a:t>
            </a:r>
          </a:p>
          <a:p>
            <a:r>
              <a:rPr lang="en-GB" sz="1600" dirty="0"/>
              <a:t>Seats on plane</a:t>
            </a:r>
          </a:p>
        </p:txBody>
      </p:sp>
    </p:spTree>
    <p:extLst>
      <p:ext uri="{BB962C8B-B14F-4D97-AF65-F5344CB8AC3E}">
        <p14:creationId xmlns:p14="http://schemas.microsoft.com/office/powerpoint/2010/main" val="2596819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Cancelled flights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F058A-8491-5AAC-A1DD-ACB040431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28" y="2488181"/>
            <a:ext cx="4562026" cy="407426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DF6DD-C276-5F3D-7190-F9B35DB4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11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8CDEB-51A9-BA91-59D2-9236BEEBA9C1}"/>
              </a:ext>
            </a:extLst>
          </p:cNvPr>
          <p:cNvSpPr txBox="1"/>
          <p:nvPr/>
        </p:nvSpPr>
        <p:spPr>
          <a:xfrm>
            <a:off x="1523999" y="1204332"/>
            <a:ext cx="7941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Within </a:t>
            </a:r>
            <a:r>
              <a:rPr lang="en-GB" sz="1600" b="1" dirty="0"/>
              <a:t>flights</a:t>
            </a:r>
            <a:r>
              <a:rPr lang="en-GB" sz="1600" dirty="0"/>
              <a:t> data, </a:t>
            </a:r>
            <a:r>
              <a:rPr lang="en-GB" sz="1600" b="1" dirty="0" err="1"/>
              <a:t>air_time</a:t>
            </a:r>
            <a:r>
              <a:rPr lang="en-GB" sz="1600" dirty="0"/>
              <a:t> variable had no value for over 3,000 flights</a:t>
            </a:r>
          </a:p>
          <a:p>
            <a:br>
              <a:rPr lang="en-GB" sz="1600" dirty="0"/>
            </a:br>
            <a:r>
              <a:rPr lang="en-GB" sz="1600" dirty="0"/>
              <a:t>Indications of a cancelled flight.</a:t>
            </a:r>
          </a:p>
          <a:p>
            <a:endParaRPr lang="en-GB" sz="1600" dirty="0"/>
          </a:p>
          <a:p>
            <a:r>
              <a:rPr lang="en-GB" sz="1600" dirty="0"/>
              <a:t>Cancelled flights model – AUC of 0.7125</a:t>
            </a:r>
          </a:p>
        </p:txBody>
      </p:sp>
    </p:spTree>
    <p:extLst>
      <p:ext uri="{BB962C8B-B14F-4D97-AF65-F5344CB8AC3E}">
        <p14:creationId xmlns:p14="http://schemas.microsoft.com/office/powerpoint/2010/main" val="3438562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Flights delayed - NYC airports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algn="l"/>
            <a:br>
              <a:rPr lang="en-US" sz="1600" dirty="0"/>
            </a:br>
            <a:endParaRPr lang="en-GB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DDDD1-B2D1-691B-D2CF-31FF34B5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12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A980D-D0A8-E839-69BD-A097CF15A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76" y="1431769"/>
            <a:ext cx="8434795" cy="51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46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Average delay - NYC airports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3E4A3-D228-C804-A42B-0977113C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13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AA4572-C2A7-36EA-6768-E709CE2D6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12" y="1501917"/>
            <a:ext cx="8309095" cy="507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0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algn="l"/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Weather does not have a significant impact on flight delays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Other variables do have a significant impact on departure delays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Newark delay statistics do not compare favourably with JFK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Larger sample size and greater access to data for further models to be developed.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510A1-C366-486B-1EA9-97E079B6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90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Newark Airport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algn="l"/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90A53-5B15-1ED5-7863-CB16E1E5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2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FF1AD3-1CF1-094B-8813-A401B7355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10" y="1231475"/>
            <a:ext cx="9502163" cy="498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8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Business concerns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86315-C49D-EC33-4874-4F281EC3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3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AA847E-429C-F2FC-27FA-40E35B533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94264"/>
            <a:ext cx="7704749" cy="45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6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Business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algn="l"/>
            <a:endParaRPr lang="en-GB" sz="1600" dirty="0"/>
          </a:p>
          <a:p>
            <a:pPr algn="l"/>
            <a:br>
              <a:rPr lang="en-GB" sz="1600" dirty="0"/>
            </a:br>
            <a:r>
              <a:rPr lang="en-GB" sz="1600" dirty="0"/>
              <a:t>Q1 - Is weather to blame for delays?</a:t>
            </a:r>
          </a:p>
          <a:p>
            <a:pPr algn="l"/>
            <a:endParaRPr lang="en-GB" sz="1600" dirty="0"/>
          </a:p>
          <a:p>
            <a:pPr algn="l"/>
            <a:br>
              <a:rPr lang="en-GB" sz="1600" dirty="0"/>
            </a:br>
            <a:r>
              <a:rPr lang="en-GB" sz="1600" dirty="0"/>
              <a:t>Q2 – What type of weather is of most concern?</a:t>
            </a:r>
          </a:p>
          <a:p>
            <a:pPr algn="l"/>
            <a:endParaRPr lang="en-GB" sz="1600" dirty="0"/>
          </a:p>
          <a:p>
            <a:pPr algn="l"/>
            <a:br>
              <a:rPr lang="en-GB" sz="1600" dirty="0"/>
            </a:br>
            <a:r>
              <a:rPr lang="en-GB" sz="1600" dirty="0"/>
              <a:t>Q3 – What other factors impact departure delays at the airport?</a:t>
            </a:r>
          </a:p>
          <a:p>
            <a:pPr algn="l"/>
            <a:endParaRPr lang="en-GB" sz="1600" dirty="0"/>
          </a:p>
          <a:p>
            <a:pPr algn="l"/>
            <a:br>
              <a:rPr lang="en-GB" sz="1600" dirty="0"/>
            </a:br>
            <a:r>
              <a:rPr lang="en-GB" sz="1600" dirty="0"/>
              <a:t>Q4 – How do delays at Newark Airport compare to JFK and LGA?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86315-C49D-EC33-4874-4F281EC3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96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67580-BF22-41FB-C22E-3179FF35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691CA-3731-7D57-5315-8E33A7874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282585"/>
            <a:ext cx="3061381" cy="2013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2B2502-72B9-1020-71FA-183C4BEE5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592" y="1282584"/>
            <a:ext cx="3402408" cy="2013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7E3657-EC12-4220-50DE-4830EA3AB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059" y="4021086"/>
            <a:ext cx="3405942" cy="24020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B8FBA2-7596-FABF-BA33-4D4F24F73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4138572"/>
            <a:ext cx="3061382" cy="22177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35F454-0A14-F31E-330C-3898C9D34A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852" y="2746671"/>
            <a:ext cx="2466928" cy="201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1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Can the data predict delays?</a:t>
            </a:r>
            <a:br>
              <a:rPr lang="en-US" sz="1600" dirty="0"/>
            </a:b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We’re quite comfortable with predictions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It’s going to be 30C tomorrow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Scotland have a 60% chance of beating France in the 6 Nations rugby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Best to </a:t>
            </a:r>
            <a:r>
              <a:rPr lang="en-US" sz="1600" dirty="0" err="1"/>
              <a:t>categorise</a:t>
            </a:r>
            <a:r>
              <a:rPr lang="en-US" sz="1600" dirty="0"/>
              <a:t> the prediction as “DELAY” or “NO DELAY”</a:t>
            </a:r>
            <a:br>
              <a:rPr lang="en-US" sz="1600" dirty="0"/>
            </a:br>
            <a:endParaRPr lang="en-US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Logistic regression </a:t>
            </a:r>
            <a:r>
              <a:rPr lang="en-US" sz="1600" dirty="0"/>
              <a:t>uses many inputs to predict a category of outcome rather than a value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It’s going to be hot tomorrow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Scotland will win in Paris</a:t>
            </a:r>
            <a:br>
              <a:rPr lang="en-US" sz="1200" dirty="0"/>
            </a:br>
            <a:endParaRPr lang="en-US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2 basic steps to this process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Use most of the data to </a:t>
            </a:r>
            <a:r>
              <a:rPr lang="en-US" sz="1200" b="1" dirty="0"/>
              <a:t>train</a:t>
            </a:r>
            <a:r>
              <a:rPr lang="en-US" sz="1200" dirty="0"/>
              <a:t> the regression model as to when a delay occurs due to weather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Use the remains of the data to </a:t>
            </a:r>
            <a:r>
              <a:rPr lang="en-US" sz="1200" b="1" dirty="0"/>
              <a:t>test </a:t>
            </a:r>
            <a:r>
              <a:rPr lang="en-US" sz="1200" dirty="0"/>
              <a:t>the regression model and its powers of prediction</a:t>
            </a:r>
          </a:p>
          <a:p>
            <a:pPr algn="l"/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/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0E703-997F-7AD3-51FE-685B939D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40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Weather and delays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8,735 observations, 9 types of weather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5 of these had almost no records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I was left with: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dirty="0"/>
              <a:t>Wind direction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dirty="0"/>
              <a:t>Wind speed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dirty="0"/>
              <a:t>Wind gust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dirty="0"/>
              <a:t>Visibility</a:t>
            </a:r>
            <a:br>
              <a:rPr lang="en-GB" sz="1200" dirty="0"/>
            </a:br>
            <a:endParaRPr lang="en-GB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Could not find any (free) weather data for Newark Airport to supplement the data set provided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Delay &gt; 0 mins = TRUE, otherwise FALSE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Combined Delay and Weather Data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Built model using training data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Then test it on unseen data.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3E031-B3C0-1347-4176-FD45D9B7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6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Weather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794E0-BD64-B497-ECA7-E62F56CD3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84" y="2716437"/>
            <a:ext cx="4375119" cy="390734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99184-4D0E-A91C-D1DB-0BAA534E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A8E0B-16DE-9A78-DF22-5222C19A942F}"/>
              </a:ext>
            </a:extLst>
          </p:cNvPr>
          <p:cNvSpPr txBox="1"/>
          <p:nvPr/>
        </p:nvSpPr>
        <p:spPr>
          <a:xfrm>
            <a:off x="1523999" y="1204332"/>
            <a:ext cx="7941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 predictive results were poor</a:t>
            </a:r>
          </a:p>
          <a:p>
            <a:r>
              <a:rPr lang="en-GB" sz="1600" dirty="0"/>
              <a:t>Weather not a major factor in departure delays</a:t>
            </a:r>
          </a:p>
          <a:p>
            <a:r>
              <a:rPr lang="en-GB" sz="1600" dirty="0"/>
              <a:t>Weather model AUC = 0.54</a:t>
            </a:r>
          </a:p>
          <a:p>
            <a:r>
              <a:rPr lang="en-GB" sz="1600" dirty="0"/>
              <a:t>Only </a:t>
            </a:r>
            <a:r>
              <a:rPr lang="en-GB" sz="1600" b="1" dirty="0"/>
              <a:t>visibility</a:t>
            </a:r>
            <a:r>
              <a:rPr lang="en-GB" sz="1600" dirty="0"/>
              <a:t> was significant</a:t>
            </a:r>
          </a:p>
        </p:txBody>
      </p:sp>
    </p:spTree>
    <p:extLst>
      <p:ext uri="{BB962C8B-B14F-4D97-AF65-F5344CB8AC3E}">
        <p14:creationId xmlns:p14="http://schemas.microsoft.com/office/powerpoint/2010/main" val="350880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Other factors and delays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Looked at the data points within the </a:t>
            </a:r>
            <a:r>
              <a:rPr lang="en-GB" sz="1600" b="1" dirty="0"/>
              <a:t>flights</a:t>
            </a:r>
            <a:r>
              <a:rPr lang="en-GB" sz="1600" dirty="0"/>
              <a:t> and </a:t>
            </a:r>
            <a:r>
              <a:rPr lang="en-GB" sz="1600" b="1" dirty="0"/>
              <a:t>planes</a:t>
            </a:r>
            <a:r>
              <a:rPr lang="en-GB" sz="1600" dirty="0"/>
              <a:t> datasets to explain departure delays</a:t>
            </a:r>
            <a:br>
              <a:rPr lang="en-GB" sz="1600" dirty="0"/>
            </a:b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flight </a:t>
            </a:r>
            <a:r>
              <a:rPr lang="en-GB" sz="1600" dirty="0"/>
              <a:t>metrics included: date &amp; time of departure, the airline, the distance to travel</a:t>
            </a:r>
            <a:br>
              <a:rPr lang="en-GB" sz="1600" dirty="0"/>
            </a:b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plane</a:t>
            </a:r>
            <a:r>
              <a:rPr lang="en-GB" sz="1600" dirty="0"/>
              <a:t> metrics included: age of plane, capacity, no of engines</a:t>
            </a:r>
            <a:br>
              <a:rPr lang="en-GB" sz="1600" dirty="0"/>
            </a:b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Also enriched dataset by calculating busy-ness metrics: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1" dirty="0"/>
              <a:t>how many planes </a:t>
            </a:r>
            <a:r>
              <a:rPr lang="en-GB" sz="1200" dirty="0"/>
              <a:t>were departing that </a:t>
            </a:r>
            <a:r>
              <a:rPr lang="en-GB" sz="1200" b="1" dirty="0"/>
              <a:t>hour </a:t>
            </a:r>
            <a:r>
              <a:rPr lang="en-GB" sz="1200" dirty="0"/>
              <a:t>or </a:t>
            </a:r>
            <a:r>
              <a:rPr lang="en-GB" sz="1200" b="1" dirty="0"/>
              <a:t>day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Trained the model on the majority of the data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Tested the model on the remainder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F8AE-25DC-FF83-CE0E-A63369B6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27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492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Flight delays at Newark Airport</vt:lpstr>
      <vt:lpstr>Newark Airport</vt:lpstr>
      <vt:lpstr>Business concerns</vt:lpstr>
      <vt:lpstr>Business questions</vt:lpstr>
      <vt:lpstr>Data</vt:lpstr>
      <vt:lpstr>Approach</vt:lpstr>
      <vt:lpstr>Weather and delays</vt:lpstr>
      <vt:lpstr>Weather results</vt:lpstr>
      <vt:lpstr>Other factors and delays</vt:lpstr>
      <vt:lpstr>Other factors and delays</vt:lpstr>
      <vt:lpstr>Cancelled flights</vt:lpstr>
      <vt:lpstr>Flights delayed - NYC airports </vt:lpstr>
      <vt:lpstr>Average delay - NYC airports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Speight</dc:creator>
  <cp:lastModifiedBy>Malcolm Speight</cp:lastModifiedBy>
  <cp:revision>14</cp:revision>
  <cp:lastPrinted>2023-02-21T15:36:11Z</cp:lastPrinted>
  <dcterms:created xsi:type="dcterms:W3CDTF">2023-02-21T10:16:36Z</dcterms:created>
  <dcterms:modified xsi:type="dcterms:W3CDTF">2023-02-21T19:57:59Z</dcterms:modified>
</cp:coreProperties>
</file>