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0" r:id="rId5"/>
    <p:sldId id="259" r:id="rId6"/>
    <p:sldId id="263" r:id="rId7"/>
    <p:sldId id="264" r:id="rId8"/>
    <p:sldId id="265" r:id="rId9"/>
    <p:sldId id="266" r:id="rId10"/>
    <p:sldId id="267" r:id="rId11"/>
    <p:sldId id="268" r:id="rId12"/>
    <p:sldId id="269" r:id="rId13"/>
    <p:sldId id="260" r:id="rId14"/>
    <p:sldId id="261" r:id="rId15"/>
  </p:sldIdLst>
  <p:sldSz cx="12192000" cy="6858000"/>
  <p:notesSz cx="7289800" cy="9575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7" d="100"/>
          <a:sy n="107" d="100"/>
        </p:scale>
        <p:origin x="73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59125" cy="479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29088" y="0"/>
            <a:ext cx="3159125" cy="479425"/>
          </a:xfrm>
          <a:prstGeom prst="rect">
            <a:avLst/>
          </a:prstGeom>
        </p:spPr>
        <p:txBody>
          <a:bodyPr vert="horz" lIns="91440" tIns="45720" rIns="91440" bIns="45720" rtlCol="0"/>
          <a:lstStyle>
            <a:lvl1pPr algn="r">
              <a:defRPr sz="1200"/>
            </a:lvl1pPr>
          </a:lstStyle>
          <a:p>
            <a:fld id="{A2C2502C-11E3-4CE7-984F-F9006681F04C}" type="datetimeFigureOut">
              <a:rPr lang="en-GB" smtClean="0"/>
              <a:t>21/02/2023</a:t>
            </a:fld>
            <a:endParaRPr lang="en-GB"/>
          </a:p>
        </p:txBody>
      </p:sp>
      <p:sp>
        <p:nvSpPr>
          <p:cNvPr id="4" name="Slide Image Placeholder 3"/>
          <p:cNvSpPr>
            <a:spLocks noGrp="1" noRot="1" noChangeAspect="1"/>
          </p:cNvSpPr>
          <p:nvPr>
            <p:ph type="sldImg" idx="2"/>
          </p:nvPr>
        </p:nvSpPr>
        <p:spPr>
          <a:xfrm>
            <a:off x="771525" y="1196975"/>
            <a:ext cx="5746750" cy="3232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28663" y="4608513"/>
            <a:ext cx="5832475" cy="37703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096375"/>
            <a:ext cx="3159125" cy="479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29088" y="9096375"/>
            <a:ext cx="3159125" cy="479425"/>
          </a:xfrm>
          <a:prstGeom prst="rect">
            <a:avLst/>
          </a:prstGeom>
        </p:spPr>
        <p:txBody>
          <a:bodyPr vert="horz" lIns="91440" tIns="45720" rIns="91440" bIns="45720" rtlCol="0" anchor="b"/>
          <a:lstStyle>
            <a:lvl1pPr algn="r">
              <a:defRPr sz="1200"/>
            </a:lvl1pPr>
          </a:lstStyle>
          <a:p>
            <a:fld id="{242E2750-4ED8-4771-9B23-908768D27F9C}" type="slidenum">
              <a:rPr lang="en-GB" smtClean="0"/>
              <a:t>‹#›</a:t>
            </a:fld>
            <a:endParaRPr lang="en-GB"/>
          </a:p>
        </p:txBody>
      </p:sp>
    </p:spTree>
    <p:extLst>
      <p:ext uri="{BB962C8B-B14F-4D97-AF65-F5344CB8AC3E}">
        <p14:creationId xmlns:p14="http://schemas.microsoft.com/office/powerpoint/2010/main" val="414972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FE4A-4AC7-ABC1-C87C-D1F7B18E8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B36B26-6AF1-57A3-7201-76DC61E48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F513-93FA-6A90-1A1F-BF81E0BA1080}"/>
              </a:ext>
            </a:extLst>
          </p:cNvPr>
          <p:cNvSpPr>
            <a:spLocks noGrp="1"/>
          </p:cNvSpPr>
          <p:nvPr>
            <p:ph type="dt" sz="half" idx="10"/>
          </p:nvPr>
        </p:nvSpPr>
        <p:spPr/>
        <p:txBody>
          <a:bodyPr/>
          <a:lstStyle/>
          <a:p>
            <a:fld id="{494D3196-A7FC-4FE0-BF2E-EE8F154462AF}" type="datetime1">
              <a:rPr lang="en-GB" smtClean="0"/>
              <a:t>21/02/2023</a:t>
            </a:fld>
            <a:endParaRPr lang="en-GB"/>
          </a:p>
        </p:txBody>
      </p:sp>
      <p:sp>
        <p:nvSpPr>
          <p:cNvPr id="5" name="Footer Placeholder 4">
            <a:extLst>
              <a:ext uri="{FF2B5EF4-FFF2-40B4-BE49-F238E27FC236}">
                <a16:creationId xmlns:a16="http://schemas.microsoft.com/office/drawing/2014/main" id="{8B719A08-B1FD-0D25-7C2F-24D31C1797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67C4A8-D874-7797-4B47-150A884EB54F}"/>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216170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6B04-586F-2D50-44A3-5EA79426C4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D607F-07D4-B716-39DF-74F8C1C69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0311D1-7224-1201-5CD6-617D8534B29B}"/>
              </a:ext>
            </a:extLst>
          </p:cNvPr>
          <p:cNvSpPr>
            <a:spLocks noGrp="1"/>
          </p:cNvSpPr>
          <p:nvPr>
            <p:ph type="dt" sz="half" idx="10"/>
          </p:nvPr>
        </p:nvSpPr>
        <p:spPr/>
        <p:txBody>
          <a:bodyPr/>
          <a:lstStyle/>
          <a:p>
            <a:fld id="{13AB46F3-AB06-4825-A4D6-9059EB530B90}" type="datetime1">
              <a:rPr lang="en-GB" smtClean="0"/>
              <a:t>21/02/2023</a:t>
            </a:fld>
            <a:endParaRPr lang="en-GB"/>
          </a:p>
        </p:txBody>
      </p:sp>
      <p:sp>
        <p:nvSpPr>
          <p:cNvPr id="5" name="Footer Placeholder 4">
            <a:extLst>
              <a:ext uri="{FF2B5EF4-FFF2-40B4-BE49-F238E27FC236}">
                <a16:creationId xmlns:a16="http://schemas.microsoft.com/office/drawing/2014/main" id="{4EF8A0A9-A857-962E-7FB5-600F10F68C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4E4BD9-B30E-0C0D-E7B0-1CFEC2164539}"/>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415088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CC7F0-9D1A-5638-E84C-116177808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C06F8F-E611-3514-28CF-5DE822FAC4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29F774-DE2F-8561-5388-2EBE0553EC5E}"/>
              </a:ext>
            </a:extLst>
          </p:cNvPr>
          <p:cNvSpPr>
            <a:spLocks noGrp="1"/>
          </p:cNvSpPr>
          <p:nvPr>
            <p:ph type="dt" sz="half" idx="10"/>
          </p:nvPr>
        </p:nvSpPr>
        <p:spPr/>
        <p:txBody>
          <a:bodyPr/>
          <a:lstStyle/>
          <a:p>
            <a:fld id="{05B9DD06-8B3B-4497-AAEA-A417B8A44188}" type="datetime1">
              <a:rPr lang="en-GB" smtClean="0"/>
              <a:t>21/02/2023</a:t>
            </a:fld>
            <a:endParaRPr lang="en-GB"/>
          </a:p>
        </p:txBody>
      </p:sp>
      <p:sp>
        <p:nvSpPr>
          <p:cNvPr id="5" name="Footer Placeholder 4">
            <a:extLst>
              <a:ext uri="{FF2B5EF4-FFF2-40B4-BE49-F238E27FC236}">
                <a16:creationId xmlns:a16="http://schemas.microsoft.com/office/drawing/2014/main" id="{C8324BE0-5CDD-C9A4-DBCA-0E6FDB44EE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4F1BC3-21E6-79EF-5DB7-1E7FE0EF7FCB}"/>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32753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991C-E3F9-1BFD-11F5-481074BFC3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D8433D-A284-D23A-2738-F2D50C2CD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C4A6A4-4E50-3C81-FEF6-3FE3B07FC9A5}"/>
              </a:ext>
            </a:extLst>
          </p:cNvPr>
          <p:cNvSpPr>
            <a:spLocks noGrp="1"/>
          </p:cNvSpPr>
          <p:nvPr>
            <p:ph type="dt" sz="half" idx="10"/>
          </p:nvPr>
        </p:nvSpPr>
        <p:spPr/>
        <p:txBody>
          <a:bodyPr/>
          <a:lstStyle/>
          <a:p>
            <a:fld id="{A87B550C-10AC-4302-B0AA-E34073531E6D}" type="datetime1">
              <a:rPr lang="en-GB" smtClean="0"/>
              <a:t>21/02/2023</a:t>
            </a:fld>
            <a:endParaRPr lang="en-GB"/>
          </a:p>
        </p:txBody>
      </p:sp>
      <p:sp>
        <p:nvSpPr>
          <p:cNvPr id="5" name="Footer Placeholder 4">
            <a:extLst>
              <a:ext uri="{FF2B5EF4-FFF2-40B4-BE49-F238E27FC236}">
                <a16:creationId xmlns:a16="http://schemas.microsoft.com/office/drawing/2014/main" id="{5FF4507D-C056-171E-10BC-E8BB7E7EB3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186077-787C-2EC1-9FB4-EE91691BA762}"/>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360670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A9B9-0BD7-CAF9-FD59-A748DA88B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B11742-6153-8906-8403-C8F37CF46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538A00-10F8-161C-5D85-9525AB9C36D6}"/>
              </a:ext>
            </a:extLst>
          </p:cNvPr>
          <p:cNvSpPr>
            <a:spLocks noGrp="1"/>
          </p:cNvSpPr>
          <p:nvPr>
            <p:ph type="dt" sz="half" idx="10"/>
          </p:nvPr>
        </p:nvSpPr>
        <p:spPr/>
        <p:txBody>
          <a:bodyPr/>
          <a:lstStyle/>
          <a:p>
            <a:fld id="{542A589E-7917-49ED-B32D-5B876B784477}" type="datetime1">
              <a:rPr lang="en-GB" smtClean="0"/>
              <a:t>21/02/2023</a:t>
            </a:fld>
            <a:endParaRPr lang="en-GB"/>
          </a:p>
        </p:txBody>
      </p:sp>
      <p:sp>
        <p:nvSpPr>
          <p:cNvPr id="5" name="Footer Placeholder 4">
            <a:extLst>
              <a:ext uri="{FF2B5EF4-FFF2-40B4-BE49-F238E27FC236}">
                <a16:creationId xmlns:a16="http://schemas.microsoft.com/office/drawing/2014/main" id="{30193DF9-C280-7B49-9318-33AF3AE794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98DE2-3F24-4BD9-6016-3FFC916F5D14}"/>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333700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F933-ED20-0B8A-211A-EE07740912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969802-866A-CFD6-597A-B17EA2304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7887C3-0655-5E89-4CA7-5AC17A561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A3778E-7FD4-FB1E-CC39-45BE89761FC7}"/>
              </a:ext>
            </a:extLst>
          </p:cNvPr>
          <p:cNvSpPr>
            <a:spLocks noGrp="1"/>
          </p:cNvSpPr>
          <p:nvPr>
            <p:ph type="dt" sz="half" idx="10"/>
          </p:nvPr>
        </p:nvSpPr>
        <p:spPr/>
        <p:txBody>
          <a:bodyPr/>
          <a:lstStyle/>
          <a:p>
            <a:fld id="{F8AAF906-2555-43DC-ABBA-FF4D49E95B07}" type="datetime1">
              <a:rPr lang="en-GB" smtClean="0"/>
              <a:t>21/02/2023</a:t>
            </a:fld>
            <a:endParaRPr lang="en-GB"/>
          </a:p>
        </p:txBody>
      </p:sp>
      <p:sp>
        <p:nvSpPr>
          <p:cNvPr id="6" name="Footer Placeholder 5">
            <a:extLst>
              <a:ext uri="{FF2B5EF4-FFF2-40B4-BE49-F238E27FC236}">
                <a16:creationId xmlns:a16="http://schemas.microsoft.com/office/drawing/2014/main" id="{3DB8DF5B-A24C-7630-B60D-4EA4368039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1491FD-180C-8F44-7679-BBFE7ED1F60A}"/>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47047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6DBE-A1EB-F6F0-304B-200700DF523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08E2C3-FE55-9A41-D698-83E2CBFA4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4E63F-429B-7699-7BC0-52B2179FC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923EEE1-8772-8961-B730-B6156DF6F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1A390-0878-4E9E-61A0-2B01E5A0E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D99686-C8A8-F051-A6D1-E4D85DCD9FD0}"/>
              </a:ext>
            </a:extLst>
          </p:cNvPr>
          <p:cNvSpPr>
            <a:spLocks noGrp="1"/>
          </p:cNvSpPr>
          <p:nvPr>
            <p:ph type="dt" sz="half" idx="10"/>
          </p:nvPr>
        </p:nvSpPr>
        <p:spPr/>
        <p:txBody>
          <a:bodyPr/>
          <a:lstStyle/>
          <a:p>
            <a:fld id="{E9CFCF69-AE40-4A64-B7B9-625D4B37B3E6}" type="datetime1">
              <a:rPr lang="en-GB" smtClean="0"/>
              <a:t>21/02/2023</a:t>
            </a:fld>
            <a:endParaRPr lang="en-GB"/>
          </a:p>
        </p:txBody>
      </p:sp>
      <p:sp>
        <p:nvSpPr>
          <p:cNvPr id="8" name="Footer Placeholder 7">
            <a:extLst>
              <a:ext uri="{FF2B5EF4-FFF2-40B4-BE49-F238E27FC236}">
                <a16:creationId xmlns:a16="http://schemas.microsoft.com/office/drawing/2014/main" id="{DEFF1066-C770-22D6-662F-0B0CDE6B4F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3E006E-F428-BD88-997E-7DBE03CEB219}"/>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186921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343D-B169-614E-5267-9EE4450D41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C1182F-4540-C18D-1512-E11760415D70}"/>
              </a:ext>
            </a:extLst>
          </p:cNvPr>
          <p:cNvSpPr>
            <a:spLocks noGrp="1"/>
          </p:cNvSpPr>
          <p:nvPr>
            <p:ph type="dt" sz="half" idx="10"/>
          </p:nvPr>
        </p:nvSpPr>
        <p:spPr/>
        <p:txBody>
          <a:bodyPr/>
          <a:lstStyle/>
          <a:p>
            <a:fld id="{DC3D193B-36BF-47E9-A554-F270A1AFB6F4}" type="datetime1">
              <a:rPr lang="en-GB" smtClean="0"/>
              <a:t>21/02/2023</a:t>
            </a:fld>
            <a:endParaRPr lang="en-GB"/>
          </a:p>
        </p:txBody>
      </p:sp>
      <p:sp>
        <p:nvSpPr>
          <p:cNvPr id="4" name="Footer Placeholder 3">
            <a:extLst>
              <a:ext uri="{FF2B5EF4-FFF2-40B4-BE49-F238E27FC236}">
                <a16:creationId xmlns:a16="http://schemas.microsoft.com/office/drawing/2014/main" id="{35987643-E001-FA95-CAB3-3A4DB3D73BF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DCCB7D-0D3B-1B9F-7A71-E2CFA8CC0465}"/>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365776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2C340-4037-0495-7BC8-08A6ED902D24}"/>
              </a:ext>
            </a:extLst>
          </p:cNvPr>
          <p:cNvSpPr>
            <a:spLocks noGrp="1"/>
          </p:cNvSpPr>
          <p:nvPr>
            <p:ph type="dt" sz="half" idx="10"/>
          </p:nvPr>
        </p:nvSpPr>
        <p:spPr/>
        <p:txBody>
          <a:bodyPr/>
          <a:lstStyle/>
          <a:p>
            <a:fld id="{0C8048A9-6CED-444D-AEBF-7FCD36D9819B}" type="datetime1">
              <a:rPr lang="en-GB" smtClean="0"/>
              <a:t>21/02/2023</a:t>
            </a:fld>
            <a:endParaRPr lang="en-GB"/>
          </a:p>
        </p:txBody>
      </p:sp>
      <p:sp>
        <p:nvSpPr>
          <p:cNvPr id="3" name="Footer Placeholder 2">
            <a:extLst>
              <a:ext uri="{FF2B5EF4-FFF2-40B4-BE49-F238E27FC236}">
                <a16:creationId xmlns:a16="http://schemas.microsoft.com/office/drawing/2014/main" id="{A6981B71-014A-BBEA-D117-6BCA169717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6564745-AC20-62D9-A431-3E892E2A78FD}"/>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186280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5B2E3-A7B1-CD23-5561-CA4ACD746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339B0B-779B-F737-7F91-37270C85D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3EEB80-0C36-3D14-7F51-4E8A10FB4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399F8-B9AF-6471-6040-DCB3A6749DC0}"/>
              </a:ext>
            </a:extLst>
          </p:cNvPr>
          <p:cNvSpPr>
            <a:spLocks noGrp="1"/>
          </p:cNvSpPr>
          <p:nvPr>
            <p:ph type="dt" sz="half" idx="10"/>
          </p:nvPr>
        </p:nvSpPr>
        <p:spPr/>
        <p:txBody>
          <a:bodyPr/>
          <a:lstStyle/>
          <a:p>
            <a:fld id="{DDB1B108-9C8D-40C7-B37F-A8C3A1538FCB}" type="datetime1">
              <a:rPr lang="en-GB" smtClean="0"/>
              <a:t>21/02/2023</a:t>
            </a:fld>
            <a:endParaRPr lang="en-GB"/>
          </a:p>
        </p:txBody>
      </p:sp>
      <p:sp>
        <p:nvSpPr>
          <p:cNvPr id="6" name="Footer Placeholder 5">
            <a:extLst>
              <a:ext uri="{FF2B5EF4-FFF2-40B4-BE49-F238E27FC236}">
                <a16:creationId xmlns:a16="http://schemas.microsoft.com/office/drawing/2014/main" id="{2D541F97-E086-1116-1AC7-52E03968BB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AB5FE7-9804-787C-321C-19320683B5F7}"/>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48008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236D-903C-69D4-A246-500CAB818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8A7AC7-6859-95AE-59DC-37F584910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393678-A6E6-44FA-3623-0ED5F5DB3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CDE29-2EF6-2553-2560-9B528D6F15D7}"/>
              </a:ext>
            </a:extLst>
          </p:cNvPr>
          <p:cNvSpPr>
            <a:spLocks noGrp="1"/>
          </p:cNvSpPr>
          <p:nvPr>
            <p:ph type="dt" sz="half" idx="10"/>
          </p:nvPr>
        </p:nvSpPr>
        <p:spPr/>
        <p:txBody>
          <a:bodyPr/>
          <a:lstStyle/>
          <a:p>
            <a:fld id="{B8F251C1-9AE0-43EE-BDED-5A9157C94F0E}" type="datetime1">
              <a:rPr lang="en-GB" smtClean="0"/>
              <a:t>21/02/2023</a:t>
            </a:fld>
            <a:endParaRPr lang="en-GB"/>
          </a:p>
        </p:txBody>
      </p:sp>
      <p:sp>
        <p:nvSpPr>
          <p:cNvPr id="6" name="Footer Placeholder 5">
            <a:extLst>
              <a:ext uri="{FF2B5EF4-FFF2-40B4-BE49-F238E27FC236}">
                <a16:creationId xmlns:a16="http://schemas.microsoft.com/office/drawing/2014/main" id="{79F1FEE4-21D5-D155-FD77-65588ED333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0A9EE4-6AD4-1965-577D-091EA64583E5}"/>
              </a:ext>
            </a:extLst>
          </p:cNvPr>
          <p:cNvSpPr>
            <a:spLocks noGrp="1"/>
          </p:cNvSpPr>
          <p:nvPr>
            <p:ph type="sldNum" sz="quarter" idx="12"/>
          </p:nvPr>
        </p:nvSpPr>
        <p:spPr/>
        <p:txBody>
          <a:bodyPr/>
          <a:lstStyle/>
          <a:p>
            <a:fld id="{354F5DF2-D5A9-4967-AC04-E0DB38FEC908}" type="slidenum">
              <a:rPr lang="en-GB" smtClean="0"/>
              <a:t>‹#›</a:t>
            </a:fld>
            <a:endParaRPr lang="en-GB"/>
          </a:p>
        </p:txBody>
      </p:sp>
    </p:spTree>
    <p:extLst>
      <p:ext uri="{BB962C8B-B14F-4D97-AF65-F5344CB8AC3E}">
        <p14:creationId xmlns:p14="http://schemas.microsoft.com/office/powerpoint/2010/main" val="323447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42682-20D5-A695-935C-419F4B029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F145FB-ABDB-8359-E397-B70F8A614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C6266D-048D-8864-03BA-AFA619F70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E7E49-480D-4373-9B89-03A1E79B21A0}" type="datetime1">
              <a:rPr lang="en-GB" smtClean="0"/>
              <a:t>21/02/2023</a:t>
            </a:fld>
            <a:endParaRPr lang="en-GB"/>
          </a:p>
        </p:txBody>
      </p:sp>
      <p:sp>
        <p:nvSpPr>
          <p:cNvPr id="5" name="Footer Placeholder 4">
            <a:extLst>
              <a:ext uri="{FF2B5EF4-FFF2-40B4-BE49-F238E27FC236}">
                <a16:creationId xmlns:a16="http://schemas.microsoft.com/office/drawing/2014/main" id="{00E426A5-0478-E473-7AD4-FA6F62B48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3A6E3FE-6B87-577D-00BA-25B80E57A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F5DF2-D5A9-4967-AC04-E0DB38FEC908}" type="slidenum">
              <a:rPr lang="en-GB" smtClean="0"/>
              <a:t>‹#›</a:t>
            </a:fld>
            <a:endParaRPr lang="en-GB"/>
          </a:p>
        </p:txBody>
      </p:sp>
    </p:spTree>
    <p:extLst>
      <p:ext uri="{BB962C8B-B14F-4D97-AF65-F5344CB8AC3E}">
        <p14:creationId xmlns:p14="http://schemas.microsoft.com/office/powerpoint/2010/main" val="124887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Splash page</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lstStyle/>
          <a:p>
            <a:pPr algn="l"/>
            <a:endParaRPr lang="en-GB" dirty="0"/>
          </a:p>
        </p:txBody>
      </p:sp>
      <p:sp>
        <p:nvSpPr>
          <p:cNvPr id="4" name="Slide Number Placeholder 3">
            <a:extLst>
              <a:ext uri="{FF2B5EF4-FFF2-40B4-BE49-F238E27FC236}">
                <a16:creationId xmlns:a16="http://schemas.microsoft.com/office/drawing/2014/main" id="{412FDAA2-3167-DDB5-D931-5F7C48A1C20E}"/>
              </a:ext>
            </a:extLst>
          </p:cNvPr>
          <p:cNvSpPr>
            <a:spLocks noGrp="1"/>
          </p:cNvSpPr>
          <p:nvPr>
            <p:ph type="sldNum" sz="quarter" idx="12"/>
          </p:nvPr>
        </p:nvSpPr>
        <p:spPr/>
        <p:txBody>
          <a:bodyPr/>
          <a:lstStyle/>
          <a:p>
            <a:fld id="{354F5DF2-D5A9-4967-AC04-E0DB38FEC908}" type="slidenum">
              <a:rPr lang="en-GB" smtClean="0"/>
              <a:t>1</a:t>
            </a:fld>
            <a:endParaRPr lang="en-GB"/>
          </a:p>
        </p:txBody>
      </p:sp>
    </p:spTree>
    <p:extLst>
      <p:ext uri="{BB962C8B-B14F-4D97-AF65-F5344CB8AC3E}">
        <p14:creationId xmlns:p14="http://schemas.microsoft.com/office/powerpoint/2010/main" val="266064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Other factors and delays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algn="l"/>
            <a:r>
              <a:rPr lang="en-GB" sz="1600" dirty="0"/>
              <a:t>Predictive results were much better – AUC of 0.7125</a:t>
            </a:r>
          </a:p>
          <a:p>
            <a:pPr algn="l"/>
            <a:r>
              <a:rPr lang="en-GB" sz="1600" dirty="0"/>
              <a:t>Significant variables were:</a:t>
            </a:r>
          </a:p>
          <a:p>
            <a:pPr algn="l"/>
            <a:r>
              <a:rPr lang="en-GB" sz="1600" dirty="0"/>
              <a:t>Hour</a:t>
            </a:r>
            <a:br>
              <a:rPr lang="en-GB" sz="1600" dirty="0"/>
            </a:br>
            <a:r>
              <a:rPr lang="en-GB" sz="1600" dirty="0"/>
              <a:t>Day</a:t>
            </a:r>
            <a:br>
              <a:rPr lang="en-GB" sz="1600" dirty="0"/>
            </a:br>
            <a:r>
              <a:rPr lang="en-GB" sz="1600" dirty="0"/>
              <a:t>Departures in day</a:t>
            </a:r>
            <a:br>
              <a:rPr lang="en-GB" sz="1600" dirty="0"/>
            </a:br>
            <a:r>
              <a:rPr lang="en-GB" sz="1600" dirty="0"/>
              <a:t>Departures in hour</a:t>
            </a:r>
            <a:br>
              <a:rPr lang="en-GB" sz="1600" dirty="0"/>
            </a:br>
            <a:r>
              <a:rPr lang="en-GB" sz="1600" dirty="0"/>
              <a:t>No of seats in plane</a:t>
            </a:r>
          </a:p>
        </p:txBody>
      </p:sp>
      <p:pic>
        <p:nvPicPr>
          <p:cNvPr id="5" name="Picture 4">
            <a:extLst>
              <a:ext uri="{FF2B5EF4-FFF2-40B4-BE49-F238E27FC236}">
                <a16:creationId xmlns:a16="http://schemas.microsoft.com/office/drawing/2014/main" id="{5D539043-10B4-0D71-784E-BD9DA7FAD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657" y="2169158"/>
            <a:ext cx="4508500" cy="4026459"/>
          </a:xfrm>
          <a:prstGeom prst="rect">
            <a:avLst/>
          </a:prstGeom>
        </p:spPr>
      </p:pic>
      <p:sp>
        <p:nvSpPr>
          <p:cNvPr id="6" name="Slide Number Placeholder 5">
            <a:extLst>
              <a:ext uri="{FF2B5EF4-FFF2-40B4-BE49-F238E27FC236}">
                <a16:creationId xmlns:a16="http://schemas.microsoft.com/office/drawing/2014/main" id="{5DAFB4B4-229D-67F1-0A8A-BA51ECC54480}"/>
              </a:ext>
            </a:extLst>
          </p:cNvPr>
          <p:cNvSpPr>
            <a:spLocks noGrp="1"/>
          </p:cNvSpPr>
          <p:nvPr>
            <p:ph type="sldNum" sz="quarter" idx="12"/>
          </p:nvPr>
        </p:nvSpPr>
        <p:spPr/>
        <p:txBody>
          <a:bodyPr/>
          <a:lstStyle/>
          <a:p>
            <a:fld id="{354F5DF2-D5A9-4967-AC04-E0DB38FEC908}" type="slidenum">
              <a:rPr lang="en-GB" smtClean="0"/>
              <a:t>10</a:t>
            </a:fld>
            <a:endParaRPr lang="en-GB"/>
          </a:p>
        </p:txBody>
      </p:sp>
    </p:spTree>
    <p:extLst>
      <p:ext uri="{BB962C8B-B14F-4D97-AF65-F5344CB8AC3E}">
        <p14:creationId xmlns:p14="http://schemas.microsoft.com/office/powerpoint/2010/main" val="259681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Cancelled flights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GB" sz="1600" dirty="0"/>
              <a:t>Within the </a:t>
            </a:r>
            <a:r>
              <a:rPr lang="en-GB" sz="1600" b="1" dirty="0"/>
              <a:t>flights</a:t>
            </a:r>
            <a:r>
              <a:rPr lang="en-GB" sz="1600" dirty="0"/>
              <a:t> data, the </a:t>
            </a:r>
            <a:r>
              <a:rPr lang="en-GB" sz="1600" b="1" dirty="0" err="1"/>
              <a:t>air_time</a:t>
            </a:r>
            <a:r>
              <a:rPr lang="en-GB" sz="1600" dirty="0"/>
              <a:t> variable has no value for over 3000 flights</a:t>
            </a:r>
            <a:endParaRPr lang="en-GB" sz="1600" b="1" dirty="0"/>
          </a:p>
          <a:p>
            <a:pPr marL="285750" indent="-285750" algn="l">
              <a:buFont typeface="Arial" panose="020B0604020202020204" pitchFamily="34" charset="0"/>
              <a:buChar char="•"/>
            </a:pPr>
            <a:r>
              <a:rPr lang="en-GB" sz="1600" dirty="0"/>
              <a:t>These are indications of cancelled flights</a:t>
            </a:r>
          </a:p>
          <a:p>
            <a:pPr marL="285750" indent="-285750" algn="l">
              <a:buFont typeface="Arial" panose="020B0604020202020204" pitchFamily="34" charset="0"/>
              <a:buChar char="•"/>
            </a:pPr>
            <a:r>
              <a:rPr lang="en-GB" sz="1600" dirty="0"/>
              <a:t>Built a 3</a:t>
            </a:r>
            <a:r>
              <a:rPr lang="en-GB" sz="1600" baseline="30000" dirty="0"/>
              <a:t>rd</a:t>
            </a:r>
            <a:r>
              <a:rPr lang="en-GB" sz="1600" dirty="0"/>
              <a:t> model to predict cancelled flights using </a:t>
            </a:r>
            <a:r>
              <a:rPr lang="en-GB" sz="1600" b="1" dirty="0"/>
              <a:t>flights</a:t>
            </a:r>
            <a:r>
              <a:rPr lang="en-GB" sz="1600" dirty="0"/>
              <a:t>, </a:t>
            </a:r>
            <a:r>
              <a:rPr lang="en-GB" sz="1600" b="1" dirty="0"/>
              <a:t>plane </a:t>
            </a:r>
            <a:r>
              <a:rPr lang="en-GB" sz="1600" dirty="0"/>
              <a:t>and </a:t>
            </a:r>
            <a:r>
              <a:rPr lang="en-GB" sz="1600" b="1" dirty="0"/>
              <a:t>weather</a:t>
            </a:r>
            <a:r>
              <a:rPr lang="en-GB" sz="1600" dirty="0"/>
              <a:t> variables</a:t>
            </a:r>
          </a:p>
          <a:p>
            <a:pPr marL="285750" indent="-285750" algn="l">
              <a:buFont typeface="Arial" panose="020B0604020202020204" pitchFamily="34" charset="0"/>
              <a:buChar char="•"/>
            </a:pPr>
            <a:r>
              <a:rPr lang="en-GB" sz="1600" dirty="0"/>
              <a:t>The AUC of “cancelled flights” model (0.7177) similar to “other factors” model</a:t>
            </a:r>
          </a:p>
          <a:p>
            <a:pPr marL="285750" indent="-285750" algn="l">
              <a:buFont typeface="Arial" panose="020B0604020202020204" pitchFamily="34" charset="0"/>
              <a:buChar char="•"/>
            </a:pPr>
            <a:r>
              <a:rPr lang="en-GB" sz="1600" dirty="0"/>
              <a:t>But has poorer diagnostic results – more details in the report</a:t>
            </a:r>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endParaRPr lang="en-GB" sz="1600" dirty="0"/>
          </a:p>
          <a:p>
            <a:pPr algn="l"/>
            <a:endParaRPr lang="en-GB" sz="1600" dirty="0"/>
          </a:p>
        </p:txBody>
      </p:sp>
      <p:pic>
        <p:nvPicPr>
          <p:cNvPr id="5" name="Picture 4">
            <a:extLst>
              <a:ext uri="{FF2B5EF4-FFF2-40B4-BE49-F238E27FC236}">
                <a16:creationId xmlns:a16="http://schemas.microsoft.com/office/drawing/2014/main" id="{86EF058A-8491-5AAC-A1DD-ACB040431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187" y="3107657"/>
            <a:ext cx="3388918" cy="3026581"/>
          </a:xfrm>
          <a:prstGeom prst="rect">
            <a:avLst/>
          </a:prstGeom>
        </p:spPr>
      </p:pic>
      <p:sp>
        <p:nvSpPr>
          <p:cNvPr id="6" name="Slide Number Placeholder 5">
            <a:extLst>
              <a:ext uri="{FF2B5EF4-FFF2-40B4-BE49-F238E27FC236}">
                <a16:creationId xmlns:a16="http://schemas.microsoft.com/office/drawing/2014/main" id="{224DF6DD-C276-5F3D-7190-F9B35DB466CC}"/>
              </a:ext>
            </a:extLst>
          </p:cNvPr>
          <p:cNvSpPr>
            <a:spLocks noGrp="1"/>
          </p:cNvSpPr>
          <p:nvPr>
            <p:ph type="sldNum" sz="quarter" idx="12"/>
          </p:nvPr>
        </p:nvSpPr>
        <p:spPr/>
        <p:txBody>
          <a:bodyPr/>
          <a:lstStyle/>
          <a:p>
            <a:fld id="{354F5DF2-D5A9-4967-AC04-E0DB38FEC908}" type="slidenum">
              <a:rPr lang="en-GB" smtClean="0"/>
              <a:t>11</a:t>
            </a:fld>
            <a:endParaRPr lang="en-GB"/>
          </a:p>
        </p:txBody>
      </p:sp>
    </p:spTree>
    <p:extLst>
      <p:ext uri="{BB962C8B-B14F-4D97-AF65-F5344CB8AC3E}">
        <p14:creationId xmlns:p14="http://schemas.microsoft.com/office/powerpoint/2010/main" val="343856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Flights delayed - NYC airports </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US" sz="1600" dirty="0"/>
              <a:t>same trend for delays is mirrored across all three airports</a:t>
            </a:r>
            <a:br>
              <a:rPr lang="en-US" sz="1600" dirty="0"/>
            </a:br>
            <a:r>
              <a:rPr lang="en-US" sz="1600" dirty="0"/>
              <a:t>delays highest in the summer months</a:t>
            </a:r>
            <a:br>
              <a:rPr lang="en-US" sz="1600" dirty="0"/>
            </a:br>
            <a:r>
              <a:rPr lang="en-US" sz="1600" dirty="0"/>
              <a:t>peak again in Dec and Jan</a:t>
            </a:r>
            <a:br>
              <a:rPr lang="en-US" sz="1600" dirty="0"/>
            </a:br>
            <a:r>
              <a:rPr lang="en-US" sz="1600" dirty="0"/>
              <a:t>in other words, the delays are highest during the main holiday periods. </a:t>
            </a:r>
          </a:p>
          <a:p>
            <a:pPr marL="285750" indent="-285750" algn="l">
              <a:buFont typeface="Arial" panose="020B0604020202020204" pitchFamily="34" charset="0"/>
              <a:buChar char="•"/>
            </a:pPr>
            <a:r>
              <a:rPr lang="en-US" sz="1600" dirty="0"/>
              <a:t>whilst JFK has higher passenger numbers, Newark still has more delays in % terms</a:t>
            </a:r>
            <a:br>
              <a:rPr lang="en-US" sz="1600" dirty="0"/>
            </a:br>
            <a:endParaRPr lang="en-GB" sz="1600" dirty="0"/>
          </a:p>
        </p:txBody>
      </p:sp>
      <p:pic>
        <p:nvPicPr>
          <p:cNvPr id="5" name="Picture 4">
            <a:extLst>
              <a:ext uri="{FF2B5EF4-FFF2-40B4-BE49-F238E27FC236}">
                <a16:creationId xmlns:a16="http://schemas.microsoft.com/office/drawing/2014/main" id="{79C4651A-786F-0FC1-4D7D-49951A276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938" y="2988527"/>
            <a:ext cx="5149940" cy="3190164"/>
          </a:xfrm>
          <a:prstGeom prst="rect">
            <a:avLst/>
          </a:prstGeom>
        </p:spPr>
      </p:pic>
      <p:sp>
        <p:nvSpPr>
          <p:cNvPr id="6" name="Slide Number Placeholder 5">
            <a:extLst>
              <a:ext uri="{FF2B5EF4-FFF2-40B4-BE49-F238E27FC236}">
                <a16:creationId xmlns:a16="http://schemas.microsoft.com/office/drawing/2014/main" id="{C8EDDDD1-B2D1-691B-D2CF-31FF34B57DC6}"/>
              </a:ext>
            </a:extLst>
          </p:cNvPr>
          <p:cNvSpPr>
            <a:spLocks noGrp="1"/>
          </p:cNvSpPr>
          <p:nvPr>
            <p:ph type="sldNum" sz="quarter" idx="12"/>
          </p:nvPr>
        </p:nvSpPr>
        <p:spPr/>
        <p:txBody>
          <a:bodyPr/>
          <a:lstStyle/>
          <a:p>
            <a:fld id="{354F5DF2-D5A9-4967-AC04-E0DB38FEC908}" type="slidenum">
              <a:rPr lang="en-GB" smtClean="0"/>
              <a:t>12</a:t>
            </a:fld>
            <a:endParaRPr lang="en-GB"/>
          </a:p>
        </p:txBody>
      </p:sp>
    </p:spTree>
    <p:extLst>
      <p:ext uri="{BB962C8B-B14F-4D97-AF65-F5344CB8AC3E}">
        <p14:creationId xmlns:p14="http://schemas.microsoft.com/office/powerpoint/2010/main" val="163394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Average delay - NYC airports </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US" sz="1600" dirty="0"/>
              <a:t>again, average departure delays were highest in the summer months</a:t>
            </a:r>
            <a:br>
              <a:rPr lang="en-US" sz="1600" dirty="0"/>
            </a:br>
            <a:r>
              <a:rPr lang="en-US" sz="1600" dirty="0"/>
              <a:t>fall during the Autumn period </a:t>
            </a:r>
            <a:br>
              <a:rPr lang="en-US" sz="1600" dirty="0"/>
            </a:br>
            <a:r>
              <a:rPr lang="en-US" sz="1600" dirty="0"/>
              <a:t>rise again during the Christmas break. </a:t>
            </a:r>
          </a:p>
          <a:p>
            <a:pPr marL="285750" indent="-285750" algn="l">
              <a:buFont typeface="Arial" panose="020B0604020202020204" pitchFamily="34" charset="0"/>
              <a:buChar char="•"/>
            </a:pPr>
            <a:r>
              <a:rPr lang="en-US" sz="1600" dirty="0"/>
              <a:t>average delays rose in the first half of 2017 at Newark Airport as they did at the other NYC airports</a:t>
            </a:r>
          </a:p>
          <a:p>
            <a:pPr marL="285750" indent="-285750" algn="l">
              <a:buFont typeface="Arial" panose="020B0604020202020204" pitchFamily="34" charset="0"/>
              <a:buChar char="•"/>
            </a:pPr>
            <a:r>
              <a:rPr lang="en-US" sz="1600" dirty="0"/>
              <a:t>in the latter half of 2017, Newark unfortunately saw their average departure delay exceed that of JFK and La Guardia even though the percentage of flights they saw delayed trended in line with the other NYC airports (see first graph). </a:t>
            </a:r>
            <a:endParaRPr lang="en-GB" sz="1600" dirty="0"/>
          </a:p>
        </p:txBody>
      </p:sp>
      <p:pic>
        <p:nvPicPr>
          <p:cNvPr id="5" name="Picture 4">
            <a:extLst>
              <a:ext uri="{FF2B5EF4-FFF2-40B4-BE49-F238E27FC236}">
                <a16:creationId xmlns:a16="http://schemas.microsoft.com/office/drawing/2014/main" id="{B2F8E89A-29FC-EB52-070F-27A462B7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110" y="3001643"/>
            <a:ext cx="5128767" cy="3177048"/>
          </a:xfrm>
          <a:prstGeom prst="rect">
            <a:avLst/>
          </a:prstGeom>
        </p:spPr>
      </p:pic>
      <p:sp>
        <p:nvSpPr>
          <p:cNvPr id="6" name="Slide Number Placeholder 5">
            <a:extLst>
              <a:ext uri="{FF2B5EF4-FFF2-40B4-BE49-F238E27FC236}">
                <a16:creationId xmlns:a16="http://schemas.microsoft.com/office/drawing/2014/main" id="{FF23E4A3-D228-C804-A42B-0977113C027B}"/>
              </a:ext>
            </a:extLst>
          </p:cNvPr>
          <p:cNvSpPr>
            <a:spLocks noGrp="1"/>
          </p:cNvSpPr>
          <p:nvPr>
            <p:ph type="sldNum" sz="quarter" idx="12"/>
          </p:nvPr>
        </p:nvSpPr>
        <p:spPr/>
        <p:txBody>
          <a:bodyPr/>
          <a:lstStyle/>
          <a:p>
            <a:fld id="{354F5DF2-D5A9-4967-AC04-E0DB38FEC908}" type="slidenum">
              <a:rPr lang="en-GB" smtClean="0"/>
              <a:t>13</a:t>
            </a:fld>
            <a:endParaRPr lang="en-GB"/>
          </a:p>
        </p:txBody>
      </p:sp>
    </p:spTree>
    <p:extLst>
      <p:ext uri="{BB962C8B-B14F-4D97-AF65-F5344CB8AC3E}">
        <p14:creationId xmlns:p14="http://schemas.microsoft.com/office/powerpoint/2010/main" val="80210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Conclusions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algn="l"/>
            <a:endParaRPr lang="en-GB" sz="1600" dirty="0"/>
          </a:p>
          <a:p>
            <a:pPr marL="285750" indent="-285750" algn="l">
              <a:buFont typeface="Arial" panose="020B0604020202020204" pitchFamily="34" charset="0"/>
              <a:buChar char="•"/>
            </a:pPr>
            <a:r>
              <a:rPr lang="en-GB" sz="1600" dirty="0"/>
              <a:t>Weather does not have a significant impact on flight delays</a:t>
            </a:r>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r>
              <a:rPr lang="en-GB" sz="1600" dirty="0"/>
              <a:t>Other variables do have a significant impact on departure delays</a:t>
            </a:r>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r>
              <a:rPr lang="en-GB" sz="1600" dirty="0"/>
              <a:t>Newark delay statistics do not compare favourably with JFK</a:t>
            </a:r>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r>
              <a:rPr lang="en-GB" sz="1600" dirty="0"/>
              <a:t>Larger sample size and greater access to data for further models to be developed. </a:t>
            </a:r>
          </a:p>
          <a:p>
            <a:pPr algn="l"/>
            <a:endParaRPr lang="en-GB" sz="1600" dirty="0"/>
          </a:p>
        </p:txBody>
      </p:sp>
      <p:sp>
        <p:nvSpPr>
          <p:cNvPr id="4" name="Slide Number Placeholder 3">
            <a:extLst>
              <a:ext uri="{FF2B5EF4-FFF2-40B4-BE49-F238E27FC236}">
                <a16:creationId xmlns:a16="http://schemas.microsoft.com/office/drawing/2014/main" id="{178510A1-C366-486B-1EA9-97E079B60E4D}"/>
              </a:ext>
            </a:extLst>
          </p:cNvPr>
          <p:cNvSpPr>
            <a:spLocks noGrp="1"/>
          </p:cNvSpPr>
          <p:nvPr>
            <p:ph type="sldNum" sz="quarter" idx="12"/>
          </p:nvPr>
        </p:nvSpPr>
        <p:spPr/>
        <p:txBody>
          <a:bodyPr/>
          <a:lstStyle/>
          <a:p>
            <a:fld id="{354F5DF2-D5A9-4967-AC04-E0DB38FEC908}" type="slidenum">
              <a:rPr lang="en-GB" smtClean="0"/>
              <a:t>14</a:t>
            </a:fld>
            <a:endParaRPr lang="en-GB"/>
          </a:p>
        </p:txBody>
      </p:sp>
    </p:spTree>
    <p:extLst>
      <p:ext uri="{BB962C8B-B14F-4D97-AF65-F5344CB8AC3E}">
        <p14:creationId xmlns:p14="http://schemas.microsoft.com/office/powerpoint/2010/main" val="207790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Newark Airport</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GB" sz="1600" dirty="0"/>
              <a:t>Newark Liberty International Airport (airport code EWR)</a:t>
            </a:r>
          </a:p>
          <a:p>
            <a:pPr marL="285750" indent="-285750" algn="l">
              <a:buFont typeface="Arial" panose="020B0604020202020204" pitchFamily="34" charset="0"/>
              <a:buChar char="•"/>
            </a:pPr>
            <a:r>
              <a:rPr lang="en-GB" sz="1600" dirty="0"/>
              <a:t>10 miles south west of NYC</a:t>
            </a:r>
          </a:p>
          <a:p>
            <a:pPr marL="285750" indent="-285750" algn="l">
              <a:buFont typeface="Arial" panose="020B0604020202020204" pitchFamily="34" charset="0"/>
              <a:buChar char="•"/>
            </a:pPr>
            <a:r>
              <a:rPr lang="en-GB" sz="1600" dirty="0"/>
              <a:t>1 of 3 international airports serving NYC</a:t>
            </a:r>
          </a:p>
          <a:p>
            <a:pPr marL="285750" indent="-285750" algn="l">
              <a:buFont typeface="Arial" panose="020B0604020202020204" pitchFamily="34" charset="0"/>
              <a:buChar char="•"/>
            </a:pPr>
            <a:r>
              <a:rPr lang="en-GB" sz="1600" dirty="0"/>
              <a:t>JFK airport (JFK) and La Guardia (LGA)</a:t>
            </a:r>
          </a:p>
          <a:p>
            <a:pPr marL="285750" indent="-285750" algn="l">
              <a:buFont typeface="Arial" panose="020B0604020202020204" pitchFamily="34" charset="0"/>
              <a:buChar char="•"/>
            </a:pPr>
            <a:r>
              <a:rPr lang="en-GB" sz="1600" dirty="0"/>
              <a:t>2017 passenger numbers – JFK (55 million), EWR (43 million), LGA (30 million)</a:t>
            </a:r>
          </a:p>
          <a:p>
            <a:pPr algn="l"/>
            <a:endParaRPr lang="en-GB" sz="1600" dirty="0"/>
          </a:p>
          <a:p>
            <a:pPr marL="285750" indent="-285750" algn="l">
              <a:buFont typeface="Arial" panose="020B0604020202020204" pitchFamily="34" charset="0"/>
              <a:buChar char="•"/>
            </a:pPr>
            <a:endParaRPr lang="en-GB" sz="1600" dirty="0"/>
          </a:p>
        </p:txBody>
      </p:sp>
      <p:sp>
        <p:nvSpPr>
          <p:cNvPr id="4" name="Slide Number Placeholder 3">
            <a:extLst>
              <a:ext uri="{FF2B5EF4-FFF2-40B4-BE49-F238E27FC236}">
                <a16:creationId xmlns:a16="http://schemas.microsoft.com/office/drawing/2014/main" id="{BC890A53-5B15-1ED5-7863-CB16E1E5C5BD}"/>
              </a:ext>
            </a:extLst>
          </p:cNvPr>
          <p:cNvSpPr>
            <a:spLocks noGrp="1"/>
          </p:cNvSpPr>
          <p:nvPr>
            <p:ph type="sldNum" sz="quarter" idx="12"/>
          </p:nvPr>
        </p:nvSpPr>
        <p:spPr/>
        <p:txBody>
          <a:bodyPr/>
          <a:lstStyle/>
          <a:p>
            <a:fld id="{354F5DF2-D5A9-4967-AC04-E0DB38FEC908}" type="slidenum">
              <a:rPr lang="en-GB" smtClean="0"/>
              <a:t>2</a:t>
            </a:fld>
            <a:endParaRPr lang="en-GB"/>
          </a:p>
        </p:txBody>
      </p:sp>
    </p:spTree>
    <p:extLst>
      <p:ext uri="{BB962C8B-B14F-4D97-AF65-F5344CB8AC3E}">
        <p14:creationId xmlns:p14="http://schemas.microsoft.com/office/powerpoint/2010/main" val="52048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Business concerns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r>
              <a:rPr lang="en-GB" sz="1600" dirty="0"/>
              <a:t>Management are concerned about delays to flights departing their airport</a:t>
            </a:r>
            <a:br>
              <a:rPr lang="en-GB" sz="1600" dirty="0"/>
            </a:br>
            <a:endParaRPr lang="en-GB" sz="1600" dirty="0"/>
          </a:p>
          <a:p>
            <a:pPr marL="285750" indent="-285750" algn="l">
              <a:buFont typeface="Arial" panose="020B0604020202020204" pitchFamily="34" charset="0"/>
              <a:buChar char="•"/>
            </a:pPr>
            <a:r>
              <a:rPr lang="en-GB" sz="1600" dirty="0"/>
              <a:t>Delays have a business implications</a:t>
            </a:r>
          </a:p>
          <a:p>
            <a:pPr marL="742950" lvl="1" indent="-285750" algn="l">
              <a:buFont typeface="Arial" panose="020B0604020202020204" pitchFamily="34" charset="0"/>
              <a:buChar char="•"/>
            </a:pPr>
            <a:r>
              <a:rPr lang="en-GB" sz="1200" dirty="0"/>
              <a:t>Delays may result in passengers (and cargo planes) choosing to fly from other airports </a:t>
            </a:r>
          </a:p>
          <a:p>
            <a:pPr marL="742950" lvl="1" indent="-285750" algn="l">
              <a:buFont typeface="Arial" panose="020B0604020202020204" pitchFamily="34" charset="0"/>
              <a:buChar char="•"/>
            </a:pPr>
            <a:r>
              <a:rPr lang="en-GB" sz="1200" dirty="0"/>
              <a:t>Risk of reputational damage is high - passengers can broadcast their grievances through social media to the world</a:t>
            </a:r>
          </a:p>
          <a:p>
            <a:pPr marL="742950" lvl="1" indent="-285750" algn="l">
              <a:buFont typeface="Arial" panose="020B0604020202020204" pitchFamily="34" charset="0"/>
              <a:buChar char="•"/>
            </a:pPr>
            <a:r>
              <a:rPr lang="en-GB" sz="1200" dirty="0"/>
              <a:t>Endemic delays may see a permanent shift of business to other airports</a:t>
            </a:r>
          </a:p>
          <a:p>
            <a:pPr lvl="1" algn="l"/>
            <a:endParaRPr lang="en-GB" sz="1200" dirty="0"/>
          </a:p>
          <a:p>
            <a:pPr lvl="1" algn="l"/>
            <a:endParaRPr lang="en-GB" sz="1200" dirty="0"/>
          </a:p>
          <a:p>
            <a:pPr marL="285750" indent="-285750" algn="l">
              <a:buFont typeface="Arial" panose="020B0604020202020204" pitchFamily="34" charset="0"/>
              <a:buChar char="•"/>
            </a:pPr>
            <a:r>
              <a:rPr lang="en-GB" sz="1600" dirty="0"/>
              <a:t>Principally they fear that poor weather is causing too many delays</a:t>
            </a:r>
            <a:br>
              <a:rPr lang="en-GB" sz="1600" dirty="0"/>
            </a:br>
            <a:endParaRPr lang="en-GB" sz="1600" dirty="0"/>
          </a:p>
          <a:p>
            <a:pPr marL="285750" indent="-285750" algn="l">
              <a:buFont typeface="Arial" panose="020B0604020202020204" pitchFamily="34" charset="0"/>
              <a:buChar char="•"/>
            </a:pPr>
            <a:r>
              <a:rPr lang="en-GB" sz="1600" dirty="0"/>
              <a:t>If weather is to blame they are willing to invest in facilities to limit the effects of bad weather</a:t>
            </a:r>
          </a:p>
          <a:p>
            <a:pPr algn="l"/>
            <a:endParaRPr lang="en-GB" sz="1600" dirty="0"/>
          </a:p>
          <a:p>
            <a:pPr marL="285750" indent="-285750" algn="l">
              <a:buFont typeface="Arial" panose="020B0604020202020204" pitchFamily="34" charset="0"/>
              <a:buChar char="•"/>
            </a:pPr>
            <a:endParaRPr lang="en-GB" sz="1600" dirty="0"/>
          </a:p>
        </p:txBody>
      </p:sp>
      <p:sp>
        <p:nvSpPr>
          <p:cNvPr id="4" name="Slide Number Placeholder 3">
            <a:extLst>
              <a:ext uri="{FF2B5EF4-FFF2-40B4-BE49-F238E27FC236}">
                <a16:creationId xmlns:a16="http://schemas.microsoft.com/office/drawing/2014/main" id="{C3086315-C49D-EC33-4874-4F281EC3FF36}"/>
              </a:ext>
            </a:extLst>
          </p:cNvPr>
          <p:cNvSpPr>
            <a:spLocks noGrp="1"/>
          </p:cNvSpPr>
          <p:nvPr>
            <p:ph type="sldNum" sz="quarter" idx="12"/>
          </p:nvPr>
        </p:nvSpPr>
        <p:spPr/>
        <p:txBody>
          <a:bodyPr/>
          <a:lstStyle/>
          <a:p>
            <a:fld id="{354F5DF2-D5A9-4967-AC04-E0DB38FEC908}" type="slidenum">
              <a:rPr lang="en-GB" smtClean="0"/>
              <a:t>3</a:t>
            </a:fld>
            <a:endParaRPr lang="en-GB"/>
          </a:p>
        </p:txBody>
      </p:sp>
    </p:spTree>
    <p:extLst>
      <p:ext uri="{BB962C8B-B14F-4D97-AF65-F5344CB8AC3E}">
        <p14:creationId xmlns:p14="http://schemas.microsoft.com/office/powerpoint/2010/main" val="169726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Business questions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algn="l"/>
            <a:endParaRPr lang="en-GB" sz="1600" dirty="0"/>
          </a:p>
          <a:p>
            <a:pPr algn="l"/>
            <a:r>
              <a:rPr lang="en-GB" sz="1600" dirty="0"/>
              <a:t>Q1 - Is weather to blame for delays?</a:t>
            </a:r>
          </a:p>
          <a:p>
            <a:pPr algn="l"/>
            <a:endParaRPr lang="en-GB" sz="1600" dirty="0"/>
          </a:p>
          <a:p>
            <a:pPr algn="l"/>
            <a:r>
              <a:rPr lang="en-GB" sz="1600" dirty="0"/>
              <a:t>Q2 – What type of weather is of most concern?</a:t>
            </a:r>
          </a:p>
          <a:p>
            <a:pPr algn="l"/>
            <a:endParaRPr lang="en-GB" sz="1600" dirty="0"/>
          </a:p>
          <a:p>
            <a:pPr algn="l"/>
            <a:r>
              <a:rPr lang="en-GB" sz="1600" dirty="0"/>
              <a:t>Q3 – What other factors impact departure delays at the airport?</a:t>
            </a:r>
          </a:p>
          <a:p>
            <a:pPr algn="l"/>
            <a:endParaRPr lang="en-GB" sz="1600" dirty="0"/>
          </a:p>
          <a:p>
            <a:pPr algn="l"/>
            <a:r>
              <a:rPr lang="en-GB" sz="1600" dirty="0"/>
              <a:t>Q4 – How do delays at Newark Airport compare to JFK and LGA?</a:t>
            </a:r>
          </a:p>
          <a:p>
            <a:pPr marL="285750" indent="-285750" algn="l">
              <a:buFont typeface="Arial" panose="020B0604020202020204" pitchFamily="34" charset="0"/>
              <a:buChar char="•"/>
            </a:pPr>
            <a:endParaRPr lang="en-GB" sz="1600" dirty="0"/>
          </a:p>
        </p:txBody>
      </p:sp>
      <p:sp>
        <p:nvSpPr>
          <p:cNvPr id="4" name="Slide Number Placeholder 3">
            <a:extLst>
              <a:ext uri="{FF2B5EF4-FFF2-40B4-BE49-F238E27FC236}">
                <a16:creationId xmlns:a16="http://schemas.microsoft.com/office/drawing/2014/main" id="{C3086315-C49D-EC33-4874-4F281EC3FF36}"/>
              </a:ext>
            </a:extLst>
          </p:cNvPr>
          <p:cNvSpPr>
            <a:spLocks noGrp="1"/>
          </p:cNvSpPr>
          <p:nvPr>
            <p:ph type="sldNum" sz="quarter" idx="12"/>
          </p:nvPr>
        </p:nvSpPr>
        <p:spPr/>
        <p:txBody>
          <a:bodyPr/>
          <a:lstStyle/>
          <a:p>
            <a:fld id="{354F5DF2-D5A9-4967-AC04-E0DB38FEC908}" type="slidenum">
              <a:rPr lang="en-GB" smtClean="0"/>
              <a:t>4</a:t>
            </a:fld>
            <a:endParaRPr lang="en-GB"/>
          </a:p>
        </p:txBody>
      </p:sp>
    </p:spTree>
    <p:extLst>
      <p:ext uri="{BB962C8B-B14F-4D97-AF65-F5344CB8AC3E}">
        <p14:creationId xmlns:p14="http://schemas.microsoft.com/office/powerpoint/2010/main" val="355307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Data</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US" sz="1600" dirty="0"/>
              <a:t>Airport management have provided 5 sets of data for my analysis</a:t>
            </a:r>
          </a:p>
          <a:p>
            <a:pPr marL="285750" indent="-285750" algn="l">
              <a:buFont typeface="Arial" panose="020B0604020202020204" pitchFamily="34" charset="0"/>
              <a:buChar char="•"/>
            </a:pPr>
            <a:r>
              <a:rPr lang="en-US" sz="1600" dirty="0"/>
              <a:t>All of the data relates to 2017</a:t>
            </a:r>
          </a:p>
          <a:p>
            <a:pPr algn="l"/>
            <a:endParaRPr lang="en-GB" sz="1600" dirty="0"/>
          </a:p>
          <a:p>
            <a:pPr algn="l"/>
            <a:r>
              <a:rPr lang="en-GB" sz="1600" dirty="0"/>
              <a:t>1 – flights: lots of data points to describe departing flights (from EWR, JFK and LGA) including </a:t>
            </a:r>
            <a:r>
              <a:rPr lang="en-GB" sz="1600" b="1" dirty="0"/>
              <a:t>delay time</a:t>
            </a:r>
            <a:br>
              <a:rPr lang="en-GB" sz="1600" b="1" dirty="0"/>
            </a:br>
            <a:endParaRPr lang="en-GB" sz="1600" b="1" dirty="0"/>
          </a:p>
          <a:p>
            <a:pPr algn="l"/>
            <a:r>
              <a:rPr lang="en-GB" sz="1600" dirty="0"/>
              <a:t>2 – airports: data relating to many airports in the USA</a:t>
            </a:r>
            <a:br>
              <a:rPr lang="en-GB" sz="1600" dirty="0"/>
            </a:br>
            <a:endParaRPr lang="en-GB" sz="1600" dirty="0"/>
          </a:p>
          <a:p>
            <a:pPr algn="l"/>
            <a:r>
              <a:rPr lang="en-GB" sz="1600" dirty="0"/>
              <a:t>3 – airlines: the names and short-codes for 12 US airlines</a:t>
            </a:r>
            <a:br>
              <a:rPr lang="en-GB" sz="1600" dirty="0"/>
            </a:br>
            <a:endParaRPr lang="en-GB" sz="1600" dirty="0"/>
          </a:p>
          <a:p>
            <a:pPr algn="l"/>
            <a:r>
              <a:rPr lang="en-GB" sz="1600" dirty="0"/>
              <a:t>4 – planes: lots of data relating to the types of planes flying in to and out of US airports</a:t>
            </a:r>
            <a:br>
              <a:rPr lang="en-GB" sz="1600" dirty="0"/>
            </a:br>
            <a:endParaRPr lang="en-GB" sz="1600" dirty="0"/>
          </a:p>
          <a:p>
            <a:pPr algn="l"/>
            <a:r>
              <a:rPr lang="en-GB" sz="1600" dirty="0"/>
              <a:t>5 – weather: lots of data for the 3 NYC airports recorded at the weather station at each airport</a:t>
            </a:r>
            <a:endParaRPr lang="en-US" sz="1600" dirty="0"/>
          </a:p>
        </p:txBody>
      </p:sp>
      <p:sp>
        <p:nvSpPr>
          <p:cNvPr id="4" name="Slide Number Placeholder 3">
            <a:extLst>
              <a:ext uri="{FF2B5EF4-FFF2-40B4-BE49-F238E27FC236}">
                <a16:creationId xmlns:a16="http://schemas.microsoft.com/office/drawing/2014/main" id="{FC267580-BF22-41FB-C22E-3179FF35C636}"/>
              </a:ext>
            </a:extLst>
          </p:cNvPr>
          <p:cNvSpPr>
            <a:spLocks noGrp="1"/>
          </p:cNvSpPr>
          <p:nvPr>
            <p:ph type="sldNum" sz="quarter" idx="12"/>
          </p:nvPr>
        </p:nvSpPr>
        <p:spPr/>
        <p:txBody>
          <a:bodyPr/>
          <a:lstStyle/>
          <a:p>
            <a:fld id="{354F5DF2-D5A9-4967-AC04-E0DB38FEC908}" type="slidenum">
              <a:rPr lang="en-GB" smtClean="0"/>
              <a:t>5</a:t>
            </a:fld>
            <a:endParaRPr lang="en-GB"/>
          </a:p>
        </p:txBody>
      </p:sp>
    </p:spTree>
    <p:extLst>
      <p:ext uri="{BB962C8B-B14F-4D97-AF65-F5344CB8AC3E}">
        <p14:creationId xmlns:p14="http://schemas.microsoft.com/office/powerpoint/2010/main" val="80851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Approach</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US" sz="1600" dirty="0"/>
              <a:t>Can the data predict delays?</a:t>
            </a:r>
          </a:p>
          <a:p>
            <a:pPr marL="285750" indent="-285750" algn="l">
              <a:buFont typeface="Arial" panose="020B0604020202020204" pitchFamily="34" charset="0"/>
              <a:buChar char="•"/>
            </a:pPr>
            <a:r>
              <a:rPr lang="en-US" sz="1600" dirty="0"/>
              <a:t>We’re quite comfortable with predictions</a:t>
            </a:r>
          </a:p>
          <a:p>
            <a:pPr marL="742950" lvl="1" indent="-285750" algn="l">
              <a:buFont typeface="Arial" panose="020B0604020202020204" pitchFamily="34" charset="0"/>
              <a:buChar char="•"/>
            </a:pPr>
            <a:r>
              <a:rPr lang="en-US" sz="1200" dirty="0"/>
              <a:t>It’s going to be 30C tomorrow</a:t>
            </a:r>
          </a:p>
          <a:p>
            <a:pPr marL="742950" lvl="1" indent="-285750" algn="l">
              <a:buFont typeface="Arial" panose="020B0604020202020204" pitchFamily="34" charset="0"/>
              <a:buChar char="•"/>
            </a:pPr>
            <a:r>
              <a:rPr lang="en-US" sz="1200" dirty="0"/>
              <a:t>Scotland have a 60% chance of beating France in the 6 Nations</a:t>
            </a:r>
          </a:p>
          <a:p>
            <a:pPr algn="l"/>
            <a:endParaRPr lang="en-US" sz="1600" dirty="0"/>
          </a:p>
          <a:p>
            <a:pPr marL="285750" indent="-285750" algn="l">
              <a:buFont typeface="Arial" panose="020B0604020202020204" pitchFamily="34" charset="0"/>
              <a:buChar char="•"/>
            </a:pPr>
            <a:r>
              <a:rPr lang="en-US" sz="1600" dirty="0"/>
              <a:t>Instead of predicting the length of delay</a:t>
            </a:r>
          </a:p>
          <a:p>
            <a:pPr marL="285750" indent="-285750" algn="l">
              <a:buFont typeface="Arial" panose="020B0604020202020204" pitchFamily="34" charset="0"/>
              <a:buChar char="•"/>
            </a:pPr>
            <a:r>
              <a:rPr lang="en-US" sz="1600" dirty="0"/>
              <a:t>Best to </a:t>
            </a:r>
            <a:r>
              <a:rPr lang="en-US" sz="1600" dirty="0" err="1"/>
              <a:t>categorise</a:t>
            </a:r>
            <a:r>
              <a:rPr lang="en-US" sz="1600" dirty="0"/>
              <a:t> the prediction as “DELAY” or “NO DELAY”</a:t>
            </a:r>
          </a:p>
          <a:p>
            <a:pPr marL="285750" indent="-285750" algn="l">
              <a:buFont typeface="Arial" panose="020B0604020202020204" pitchFamily="34" charset="0"/>
              <a:buChar char="•"/>
            </a:pPr>
            <a:r>
              <a:rPr lang="en-US" sz="1600" dirty="0"/>
              <a:t>Such an approach is suited to modelling technique of </a:t>
            </a:r>
            <a:r>
              <a:rPr lang="en-US" sz="1600" b="1" dirty="0"/>
              <a:t>logistic regression</a:t>
            </a:r>
          </a:p>
          <a:p>
            <a:pPr algn="l"/>
            <a:endParaRPr lang="en-US" sz="1200" dirty="0"/>
          </a:p>
          <a:p>
            <a:pPr marL="285750" indent="-285750" algn="l">
              <a:buFont typeface="Arial" panose="020B0604020202020204" pitchFamily="34" charset="0"/>
              <a:buChar char="•"/>
            </a:pPr>
            <a:r>
              <a:rPr lang="en-US" sz="1600" b="1" dirty="0"/>
              <a:t>Logistic regression </a:t>
            </a:r>
            <a:r>
              <a:rPr lang="en-US" sz="1600" dirty="0"/>
              <a:t>uses many inputs to predict a category of outcome rather than a value</a:t>
            </a:r>
          </a:p>
          <a:p>
            <a:pPr marL="742950" lvl="1" indent="-285750" algn="l">
              <a:buFont typeface="Arial" panose="020B0604020202020204" pitchFamily="34" charset="0"/>
              <a:buChar char="•"/>
            </a:pPr>
            <a:r>
              <a:rPr lang="en-US" sz="1200" dirty="0"/>
              <a:t>It’s going to be hot tomorrow</a:t>
            </a:r>
          </a:p>
          <a:p>
            <a:pPr marL="742950" lvl="1" indent="-285750" algn="l">
              <a:buFont typeface="Arial" panose="020B0604020202020204" pitchFamily="34" charset="0"/>
              <a:buChar char="•"/>
            </a:pPr>
            <a:r>
              <a:rPr lang="en-US" sz="1200" dirty="0"/>
              <a:t>Scotland will win in Paris</a:t>
            </a:r>
          </a:p>
          <a:p>
            <a:pPr marL="285750" indent="-285750" algn="l">
              <a:buFont typeface="Arial" panose="020B0604020202020204" pitchFamily="34" charset="0"/>
              <a:buChar char="•"/>
            </a:pPr>
            <a:r>
              <a:rPr lang="en-US" sz="1600" dirty="0"/>
              <a:t>2 basic steps to this process</a:t>
            </a:r>
          </a:p>
          <a:p>
            <a:pPr marL="742950" lvl="1" indent="-285750" algn="l">
              <a:buFont typeface="Arial" panose="020B0604020202020204" pitchFamily="34" charset="0"/>
              <a:buChar char="•"/>
            </a:pPr>
            <a:r>
              <a:rPr lang="en-US" sz="1200" dirty="0"/>
              <a:t>Use most of the data to </a:t>
            </a:r>
            <a:r>
              <a:rPr lang="en-US" sz="1200" b="1" dirty="0"/>
              <a:t>train</a:t>
            </a:r>
            <a:r>
              <a:rPr lang="en-US" sz="1200" dirty="0"/>
              <a:t> the regression model as to when a delay occurs due to weather</a:t>
            </a:r>
          </a:p>
          <a:p>
            <a:pPr marL="742950" lvl="1" indent="-285750" algn="l">
              <a:buFont typeface="Arial" panose="020B0604020202020204" pitchFamily="34" charset="0"/>
              <a:buChar char="•"/>
            </a:pPr>
            <a:r>
              <a:rPr lang="en-US" sz="1200" dirty="0"/>
              <a:t>Use the remains of the data to </a:t>
            </a:r>
            <a:r>
              <a:rPr lang="en-US" sz="1200" b="1" dirty="0"/>
              <a:t>test </a:t>
            </a:r>
            <a:r>
              <a:rPr lang="en-US" sz="1200" dirty="0"/>
              <a:t>the regression model and its powers of prediction</a:t>
            </a:r>
          </a:p>
          <a:p>
            <a:pPr algn="l"/>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algn="l"/>
            <a:endParaRPr lang="en-GB" sz="1600" dirty="0"/>
          </a:p>
        </p:txBody>
      </p:sp>
      <p:sp>
        <p:nvSpPr>
          <p:cNvPr id="4" name="Slide Number Placeholder 3">
            <a:extLst>
              <a:ext uri="{FF2B5EF4-FFF2-40B4-BE49-F238E27FC236}">
                <a16:creationId xmlns:a16="http://schemas.microsoft.com/office/drawing/2014/main" id="{97B0E703-997F-7AD3-51FE-685B939D7C95}"/>
              </a:ext>
            </a:extLst>
          </p:cNvPr>
          <p:cNvSpPr>
            <a:spLocks noGrp="1"/>
          </p:cNvSpPr>
          <p:nvPr>
            <p:ph type="sldNum" sz="quarter" idx="12"/>
          </p:nvPr>
        </p:nvSpPr>
        <p:spPr/>
        <p:txBody>
          <a:bodyPr/>
          <a:lstStyle/>
          <a:p>
            <a:fld id="{354F5DF2-D5A9-4967-AC04-E0DB38FEC908}" type="slidenum">
              <a:rPr lang="en-GB" smtClean="0"/>
              <a:t>6</a:t>
            </a:fld>
            <a:endParaRPr lang="en-GB"/>
          </a:p>
        </p:txBody>
      </p:sp>
    </p:spTree>
    <p:extLst>
      <p:ext uri="{BB962C8B-B14F-4D97-AF65-F5344CB8AC3E}">
        <p14:creationId xmlns:p14="http://schemas.microsoft.com/office/powerpoint/2010/main" val="368340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Weather and delays </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GB" sz="1600" dirty="0"/>
              <a:t>There were 8,735 weather observations </a:t>
            </a:r>
          </a:p>
          <a:p>
            <a:pPr marL="285750" indent="-285750" algn="l">
              <a:buFont typeface="Arial" panose="020B0604020202020204" pitchFamily="34" charset="0"/>
              <a:buChar char="•"/>
            </a:pPr>
            <a:r>
              <a:rPr lang="en-GB" sz="1600" dirty="0"/>
              <a:t>9 different types of weather</a:t>
            </a:r>
          </a:p>
          <a:p>
            <a:pPr marL="285750" indent="-285750" algn="l">
              <a:buFont typeface="Arial" panose="020B0604020202020204" pitchFamily="34" charset="0"/>
              <a:buChar char="•"/>
            </a:pPr>
            <a:r>
              <a:rPr lang="en-GB" sz="1600" dirty="0"/>
              <a:t>5 of these had almost no records</a:t>
            </a:r>
          </a:p>
          <a:p>
            <a:pPr marL="285750" indent="-285750" algn="l">
              <a:buFont typeface="Arial" panose="020B0604020202020204" pitchFamily="34" charset="0"/>
              <a:buChar char="•"/>
            </a:pPr>
            <a:r>
              <a:rPr lang="en-GB" sz="1600" dirty="0"/>
              <a:t>I was left with:</a:t>
            </a:r>
          </a:p>
          <a:p>
            <a:pPr marL="742950" lvl="1" indent="-285750" algn="l">
              <a:buFont typeface="Arial" panose="020B0604020202020204" pitchFamily="34" charset="0"/>
              <a:buChar char="•"/>
            </a:pPr>
            <a:r>
              <a:rPr lang="en-GB" sz="1200" dirty="0"/>
              <a:t>Wind direction</a:t>
            </a:r>
          </a:p>
          <a:p>
            <a:pPr marL="742950" lvl="1" indent="-285750" algn="l">
              <a:buFont typeface="Arial" panose="020B0604020202020204" pitchFamily="34" charset="0"/>
              <a:buChar char="•"/>
            </a:pPr>
            <a:r>
              <a:rPr lang="en-GB" sz="1200" dirty="0"/>
              <a:t>Wind speed</a:t>
            </a:r>
          </a:p>
          <a:p>
            <a:pPr marL="742950" lvl="1" indent="-285750" algn="l">
              <a:buFont typeface="Arial" panose="020B0604020202020204" pitchFamily="34" charset="0"/>
              <a:buChar char="•"/>
            </a:pPr>
            <a:r>
              <a:rPr lang="en-GB" sz="1200" dirty="0"/>
              <a:t>Wind gust </a:t>
            </a:r>
          </a:p>
          <a:p>
            <a:pPr marL="742950" lvl="1" indent="-285750" algn="l">
              <a:buFont typeface="Arial" panose="020B0604020202020204" pitchFamily="34" charset="0"/>
              <a:buChar char="•"/>
            </a:pPr>
            <a:r>
              <a:rPr lang="en-GB" sz="1200" dirty="0"/>
              <a:t>Visibility</a:t>
            </a:r>
          </a:p>
          <a:p>
            <a:pPr marL="285750" indent="-285750" algn="l">
              <a:buFont typeface="Arial" panose="020B0604020202020204" pitchFamily="34" charset="0"/>
              <a:buChar char="•"/>
            </a:pPr>
            <a:r>
              <a:rPr lang="en-GB" sz="1600" dirty="0"/>
              <a:t>Could not find any (free) weather data for Newark Airport</a:t>
            </a:r>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r>
              <a:rPr lang="en-GB" sz="1600" dirty="0"/>
              <a:t>Departure Delay &gt; 0 mins = TRUE, otherwise FALSE</a:t>
            </a:r>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r>
              <a:rPr lang="en-GB" sz="1600" dirty="0"/>
              <a:t>Combined Delay Data and Weather Data – split in to training set and test set.</a:t>
            </a:r>
          </a:p>
          <a:p>
            <a:pPr marL="285750" indent="-285750" algn="l">
              <a:buFont typeface="Arial" panose="020B0604020202020204" pitchFamily="34" charset="0"/>
              <a:buChar char="•"/>
            </a:pPr>
            <a:r>
              <a:rPr lang="en-GB" sz="1600" dirty="0"/>
              <a:t>Build model using training data</a:t>
            </a:r>
          </a:p>
          <a:p>
            <a:pPr marL="285750" indent="-285750" algn="l">
              <a:buFont typeface="Arial" panose="020B0604020202020204" pitchFamily="34" charset="0"/>
              <a:buChar char="•"/>
            </a:pPr>
            <a:r>
              <a:rPr lang="en-GB" sz="1600" dirty="0"/>
              <a:t>Then test it on unseen data. </a:t>
            </a:r>
          </a:p>
        </p:txBody>
      </p:sp>
      <p:sp>
        <p:nvSpPr>
          <p:cNvPr id="4" name="Slide Number Placeholder 3">
            <a:extLst>
              <a:ext uri="{FF2B5EF4-FFF2-40B4-BE49-F238E27FC236}">
                <a16:creationId xmlns:a16="http://schemas.microsoft.com/office/drawing/2014/main" id="{8663E031-B3C0-1347-4176-FD45D9B76604}"/>
              </a:ext>
            </a:extLst>
          </p:cNvPr>
          <p:cNvSpPr>
            <a:spLocks noGrp="1"/>
          </p:cNvSpPr>
          <p:nvPr>
            <p:ph type="sldNum" sz="quarter" idx="12"/>
          </p:nvPr>
        </p:nvSpPr>
        <p:spPr/>
        <p:txBody>
          <a:bodyPr/>
          <a:lstStyle/>
          <a:p>
            <a:fld id="{354F5DF2-D5A9-4967-AC04-E0DB38FEC908}" type="slidenum">
              <a:rPr lang="en-GB" smtClean="0"/>
              <a:t>7</a:t>
            </a:fld>
            <a:endParaRPr lang="en-GB"/>
          </a:p>
        </p:txBody>
      </p:sp>
    </p:spTree>
    <p:extLst>
      <p:ext uri="{BB962C8B-B14F-4D97-AF65-F5344CB8AC3E}">
        <p14:creationId xmlns:p14="http://schemas.microsoft.com/office/powerpoint/2010/main" val="18156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Weather results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algn="l"/>
            <a:r>
              <a:rPr lang="en-US" sz="1600" dirty="0"/>
              <a:t>The predictive results were poor – indicating that weather is not a major factor in departure delays.</a:t>
            </a:r>
          </a:p>
          <a:p>
            <a:pPr algn="l"/>
            <a:r>
              <a:rPr lang="en-US" sz="1600" dirty="0"/>
              <a:t>The diagonal line represents a model with no predictive ability – the AUC for this line is 0.5</a:t>
            </a:r>
          </a:p>
          <a:p>
            <a:pPr algn="l"/>
            <a:r>
              <a:rPr lang="en-US" sz="1600" dirty="0"/>
              <a:t>The solid line is the </a:t>
            </a:r>
            <a:r>
              <a:rPr lang="en-US" sz="1600" dirty="0" err="1"/>
              <a:t>weather_delay</a:t>
            </a:r>
            <a:r>
              <a:rPr lang="en-US" sz="1600" dirty="0"/>
              <a:t> model – the AUC is just 0.54</a:t>
            </a:r>
          </a:p>
          <a:p>
            <a:pPr algn="l"/>
            <a:r>
              <a:rPr lang="en-US" sz="1600" dirty="0"/>
              <a:t>The only weather variable that was significant in the model was </a:t>
            </a:r>
            <a:r>
              <a:rPr lang="en-US" sz="1600" b="1" dirty="0"/>
              <a:t>visibility</a:t>
            </a:r>
            <a:endParaRPr lang="en-GB" sz="1600" dirty="0"/>
          </a:p>
        </p:txBody>
      </p:sp>
      <p:pic>
        <p:nvPicPr>
          <p:cNvPr id="5" name="Picture 4">
            <a:extLst>
              <a:ext uri="{FF2B5EF4-FFF2-40B4-BE49-F238E27FC236}">
                <a16:creationId xmlns:a16="http://schemas.microsoft.com/office/drawing/2014/main" id="{78D794E0-BD64-B497-ECA7-E62F56CD3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984" y="2716437"/>
            <a:ext cx="4375119" cy="3907340"/>
          </a:xfrm>
          <a:prstGeom prst="rect">
            <a:avLst/>
          </a:prstGeom>
        </p:spPr>
      </p:pic>
      <p:sp>
        <p:nvSpPr>
          <p:cNvPr id="6" name="Slide Number Placeholder 5">
            <a:extLst>
              <a:ext uri="{FF2B5EF4-FFF2-40B4-BE49-F238E27FC236}">
                <a16:creationId xmlns:a16="http://schemas.microsoft.com/office/drawing/2014/main" id="{19099184-4D0E-A91C-D1DB-0BAA534E349C}"/>
              </a:ext>
            </a:extLst>
          </p:cNvPr>
          <p:cNvSpPr>
            <a:spLocks noGrp="1"/>
          </p:cNvSpPr>
          <p:nvPr>
            <p:ph type="sldNum" sz="quarter" idx="12"/>
          </p:nvPr>
        </p:nvSpPr>
        <p:spPr/>
        <p:txBody>
          <a:bodyPr/>
          <a:lstStyle/>
          <a:p>
            <a:fld id="{354F5DF2-D5A9-4967-AC04-E0DB38FEC908}" type="slidenum">
              <a:rPr lang="en-GB" smtClean="0"/>
              <a:t>8</a:t>
            </a:fld>
            <a:endParaRPr lang="en-GB"/>
          </a:p>
        </p:txBody>
      </p:sp>
    </p:spTree>
    <p:extLst>
      <p:ext uri="{BB962C8B-B14F-4D97-AF65-F5344CB8AC3E}">
        <p14:creationId xmlns:p14="http://schemas.microsoft.com/office/powerpoint/2010/main" val="350880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33A-EDF1-46E4-6D69-DECA6A03C6D8}"/>
              </a:ext>
            </a:extLst>
          </p:cNvPr>
          <p:cNvSpPr>
            <a:spLocks noGrp="1"/>
          </p:cNvSpPr>
          <p:nvPr>
            <p:ph type="ctrTitle"/>
          </p:nvPr>
        </p:nvSpPr>
        <p:spPr>
          <a:xfrm>
            <a:off x="1524000" y="332857"/>
            <a:ext cx="9144000" cy="813488"/>
          </a:xfrm>
        </p:spPr>
        <p:txBody>
          <a:bodyPr>
            <a:normAutofit fontScale="90000"/>
          </a:bodyPr>
          <a:lstStyle/>
          <a:p>
            <a:pPr algn="l"/>
            <a:r>
              <a:rPr lang="en-GB" dirty="0"/>
              <a:t>Other factors and delays</a:t>
            </a:r>
          </a:p>
        </p:txBody>
      </p:sp>
      <p:sp>
        <p:nvSpPr>
          <p:cNvPr id="3" name="Subtitle 2">
            <a:extLst>
              <a:ext uri="{FF2B5EF4-FFF2-40B4-BE49-F238E27FC236}">
                <a16:creationId xmlns:a16="http://schemas.microsoft.com/office/drawing/2014/main" id="{973413DE-AEE2-0287-0F30-AC0B52739C7C}"/>
              </a:ext>
            </a:extLst>
          </p:cNvPr>
          <p:cNvSpPr>
            <a:spLocks noGrp="1"/>
          </p:cNvSpPr>
          <p:nvPr>
            <p:ph type="subTitle" idx="1"/>
          </p:nvPr>
        </p:nvSpPr>
        <p:spPr>
          <a:xfrm>
            <a:off x="1524000" y="1282584"/>
            <a:ext cx="9144000" cy="5140518"/>
          </a:xfrm>
        </p:spPr>
        <p:txBody>
          <a:bodyPr>
            <a:normAutofit/>
          </a:bodyPr>
          <a:lstStyle/>
          <a:p>
            <a:pPr marL="285750" indent="-285750" algn="l">
              <a:buFont typeface="Arial" panose="020B0604020202020204" pitchFamily="34" charset="0"/>
              <a:buChar char="•"/>
            </a:pPr>
            <a:r>
              <a:rPr lang="en-GB" sz="1600" dirty="0"/>
              <a:t>Looked at the data points within the </a:t>
            </a:r>
            <a:r>
              <a:rPr lang="en-GB" sz="1600" b="1" dirty="0"/>
              <a:t>flights</a:t>
            </a:r>
            <a:r>
              <a:rPr lang="en-GB" sz="1600" dirty="0"/>
              <a:t> and </a:t>
            </a:r>
            <a:r>
              <a:rPr lang="en-GB" sz="1600" b="1" dirty="0"/>
              <a:t>planes</a:t>
            </a:r>
            <a:r>
              <a:rPr lang="en-GB" sz="1600" dirty="0"/>
              <a:t> datasets to explain departure delays</a:t>
            </a:r>
          </a:p>
          <a:p>
            <a:pPr marL="285750" indent="-285750" algn="l">
              <a:buFont typeface="Arial" panose="020B0604020202020204" pitchFamily="34" charset="0"/>
              <a:buChar char="•"/>
            </a:pPr>
            <a:r>
              <a:rPr lang="en-GB" sz="1600" b="1" dirty="0"/>
              <a:t>flight </a:t>
            </a:r>
            <a:r>
              <a:rPr lang="en-GB" sz="1600" dirty="0"/>
              <a:t>metrics included: date &amp; time of departure, the airline, the distance to travel</a:t>
            </a:r>
          </a:p>
          <a:p>
            <a:pPr marL="285750" indent="-285750" algn="l">
              <a:buFont typeface="Arial" panose="020B0604020202020204" pitchFamily="34" charset="0"/>
              <a:buChar char="•"/>
            </a:pPr>
            <a:r>
              <a:rPr lang="en-GB" sz="1600" b="1" dirty="0"/>
              <a:t>plane</a:t>
            </a:r>
            <a:r>
              <a:rPr lang="en-GB" sz="1600" dirty="0"/>
              <a:t> metrics included: age of plane, capacity, no of engines</a:t>
            </a:r>
          </a:p>
          <a:p>
            <a:pPr marL="285750" indent="-285750" algn="l">
              <a:buFont typeface="Arial" panose="020B0604020202020204" pitchFamily="34" charset="0"/>
              <a:buChar char="•"/>
            </a:pPr>
            <a:r>
              <a:rPr lang="en-GB" sz="1600" dirty="0"/>
              <a:t>Also enriched dataset by calculating busy-ness metrics:</a:t>
            </a:r>
          </a:p>
          <a:p>
            <a:pPr marL="742950" lvl="1" indent="-285750" algn="l">
              <a:buFont typeface="Arial" panose="020B0604020202020204" pitchFamily="34" charset="0"/>
              <a:buChar char="•"/>
            </a:pPr>
            <a:r>
              <a:rPr lang="en-GB" sz="1200" b="1" dirty="0"/>
              <a:t>how many planes </a:t>
            </a:r>
            <a:r>
              <a:rPr lang="en-GB" sz="1200" dirty="0"/>
              <a:t>were departing that </a:t>
            </a:r>
            <a:r>
              <a:rPr lang="en-GB" sz="1200" b="1" dirty="0"/>
              <a:t>hour </a:t>
            </a:r>
            <a:r>
              <a:rPr lang="en-GB" sz="1200" dirty="0"/>
              <a:t>or </a:t>
            </a:r>
            <a:r>
              <a:rPr lang="en-GB" sz="1200" b="1" dirty="0"/>
              <a:t>day</a:t>
            </a:r>
          </a:p>
          <a:p>
            <a:pPr marL="285750" indent="-285750" algn="l">
              <a:buFont typeface="Arial" panose="020B0604020202020204" pitchFamily="34" charset="0"/>
              <a:buChar char="•"/>
            </a:pPr>
            <a:endParaRPr lang="en-GB" sz="1600" b="1" dirty="0"/>
          </a:p>
          <a:p>
            <a:pPr marL="285750" indent="-285750" algn="l">
              <a:buFont typeface="Arial" panose="020B0604020202020204" pitchFamily="34" charset="0"/>
              <a:buChar char="•"/>
            </a:pPr>
            <a:r>
              <a:rPr lang="en-GB" sz="1600" dirty="0"/>
              <a:t>Trained the model on the majority of the data </a:t>
            </a:r>
          </a:p>
          <a:p>
            <a:pPr marL="285750" indent="-285750" algn="l">
              <a:buFont typeface="Arial" panose="020B0604020202020204" pitchFamily="34" charset="0"/>
              <a:buChar char="•"/>
            </a:pPr>
            <a:r>
              <a:rPr lang="en-GB" sz="1600" dirty="0"/>
              <a:t>Tested the model on the remainder</a:t>
            </a:r>
          </a:p>
          <a:p>
            <a:pPr marL="285750" indent="-285750" algn="l">
              <a:buFont typeface="Arial" panose="020B0604020202020204" pitchFamily="34" charset="0"/>
              <a:buChar char="•"/>
            </a:pPr>
            <a:endParaRPr lang="en-GB" sz="1600" dirty="0"/>
          </a:p>
        </p:txBody>
      </p:sp>
      <p:sp>
        <p:nvSpPr>
          <p:cNvPr id="4" name="Slide Number Placeholder 3">
            <a:extLst>
              <a:ext uri="{FF2B5EF4-FFF2-40B4-BE49-F238E27FC236}">
                <a16:creationId xmlns:a16="http://schemas.microsoft.com/office/drawing/2014/main" id="{3F43F8AE-25DC-FF83-CE0E-A63369B61DCC}"/>
              </a:ext>
            </a:extLst>
          </p:cNvPr>
          <p:cNvSpPr>
            <a:spLocks noGrp="1"/>
          </p:cNvSpPr>
          <p:nvPr>
            <p:ph type="sldNum" sz="quarter" idx="12"/>
          </p:nvPr>
        </p:nvSpPr>
        <p:spPr/>
        <p:txBody>
          <a:bodyPr/>
          <a:lstStyle/>
          <a:p>
            <a:fld id="{354F5DF2-D5A9-4967-AC04-E0DB38FEC908}" type="slidenum">
              <a:rPr lang="en-GB" smtClean="0"/>
              <a:t>9</a:t>
            </a:fld>
            <a:endParaRPr lang="en-GB"/>
          </a:p>
        </p:txBody>
      </p:sp>
    </p:spTree>
    <p:extLst>
      <p:ext uri="{BB962C8B-B14F-4D97-AF65-F5344CB8AC3E}">
        <p14:creationId xmlns:p14="http://schemas.microsoft.com/office/powerpoint/2010/main" val="236227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983</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Splash page</vt:lpstr>
      <vt:lpstr>Newark Airport</vt:lpstr>
      <vt:lpstr>Business concerns</vt:lpstr>
      <vt:lpstr>Business questions</vt:lpstr>
      <vt:lpstr>Data</vt:lpstr>
      <vt:lpstr>Approach</vt:lpstr>
      <vt:lpstr>Weather and delays </vt:lpstr>
      <vt:lpstr>Weather results</vt:lpstr>
      <vt:lpstr>Other factors and delays</vt:lpstr>
      <vt:lpstr>Other factors and delays</vt:lpstr>
      <vt:lpstr>Cancelled flights</vt:lpstr>
      <vt:lpstr>Flights delayed - NYC airports </vt:lpstr>
      <vt:lpstr>Average delay - NYC airports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Malcolm Speight</dc:creator>
  <cp:lastModifiedBy>Malcolm Speight</cp:lastModifiedBy>
  <cp:revision>12</cp:revision>
  <cp:lastPrinted>2023-02-21T18:50:20Z</cp:lastPrinted>
  <dcterms:created xsi:type="dcterms:W3CDTF">2023-02-21T10:16:36Z</dcterms:created>
  <dcterms:modified xsi:type="dcterms:W3CDTF">2023-02-21T19:57:54Z</dcterms:modified>
</cp:coreProperties>
</file>