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7289800" cy="9575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8913" cy="480453"/>
          </a:xfrm>
          <a:prstGeom prst="rect">
            <a:avLst/>
          </a:prstGeom>
        </p:spPr>
        <p:txBody>
          <a:bodyPr vert="horz" lIns="96369" tIns="48184" rIns="96369" bIns="4818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29200" y="0"/>
            <a:ext cx="3158913" cy="480453"/>
          </a:xfrm>
          <a:prstGeom prst="rect">
            <a:avLst/>
          </a:prstGeom>
        </p:spPr>
        <p:txBody>
          <a:bodyPr vert="horz" lIns="96369" tIns="48184" rIns="96369" bIns="48184" rtlCol="0"/>
          <a:lstStyle>
            <a:lvl1pPr algn="r">
              <a:defRPr sz="1300"/>
            </a:lvl1pPr>
          </a:lstStyle>
          <a:p>
            <a:fld id="{130EDCB1-9CC2-4E96-990A-9D77661D859F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96975"/>
            <a:ext cx="5746750" cy="3232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69" tIns="48184" rIns="96369" bIns="481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980" y="4608354"/>
            <a:ext cx="5831840" cy="3770471"/>
          </a:xfrm>
          <a:prstGeom prst="rect">
            <a:avLst/>
          </a:prstGeom>
        </p:spPr>
        <p:txBody>
          <a:bodyPr vert="horz" lIns="96369" tIns="48184" rIns="96369" bIns="481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95349"/>
            <a:ext cx="3158913" cy="480452"/>
          </a:xfrm>
          <a:prstGeom prst="rect">
            <a:avLst/>
          </a:prstGeom>
        </p:spPr>
        <p:txBody>
          <a:bodyPr vert="horz" lIns="96369" tIns="48184" rIns="96369" bIns="4818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29200" y="9095349"/>
            <a:ext cx="3158913" cy="480452"/>
          </a:xfrm>
          <a:prstGeom prst="rect">
            <a:avLst/>
          </a:prstGeom>
        </p:spPr>
        <p:txBody>
          <a:bodyPr vert="horz" lIns="96369" tIns="48184" rIns="96369" bIns="48184" rtlCol="0" anchor="b"/>
          <a:lstStyle>
            <a:lvl1pPr algn="r">
              <a:defRPr sz="1300"/>
            </a:lvl1pPr>
          </a:lstStyle>
          <a:p>
            <a:fld id="{A02D80A8-9D68-4401-878C-21F129669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9D26-809B-1DD6-715D-96015A76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D4F92-DF98-0EC1-83D1-6B5CB5CE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1FC7-3E68-ADF9-DECF-297CECDD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B5AF-9DE7-4F1E-A696-1200DE9DE0B5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5B20-36BF-8BFB-5EFB-45F49411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B09A-83E9-D75A-DCF9-9B344DEB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35A3-5019-163C-22EB-6B8A0CE8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6DC6A-8BB1-0380-503A-135545C1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CEDF-497A-75F9-2940-B0D88530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7637-4852-487D-8247-D8A220FF9CA5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F1F7-E57C-AE49-DB7C-DD8BD738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4B45-5F44-084C-F833-FF37102E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9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D03A3-B67E-504F-AAAC-C1234A6A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213F-6A7C-9BE7-9D22-7C7C3CBF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18E9-8443-6B30-772D-60186E4D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D1D-0C3B-4A32-AB3C-322A2E8D3759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C222-B498-2ABA-9B21-83302AB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6E3D-3EE6-F7B0-DA9B-90A3D024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00E-341D-FE73-C6EE-5EC7D93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DC09-C4DA-CD0D-D4A9-4CF2B3B5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84BE-F361-0CCB-ECEB-A050F43F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1DC-BE40-4142-8CE9-71EE944D6B20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A6FA-C191-65BD-E503-0C314763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6B6B-A11C-FA6C-6D70-A69FE04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5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867B-16C7-4416-EF35-5877C56A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8F57-C080-9AD3-60DC-7E7C214D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290-ECDC-9742-D226-DF36132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E17C-E729-4BF6-A792-B2013B0E2463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921A-66A3-E5C1-F1A1-7E4A3388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C548-E8A3-5ED6-2E94-A08598B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78F7-1BAF-2B83-1B50-4D7D17BB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EABB-AAEE-CADB-EC5F-80C1FE221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EFFE3-3766-F76C-6CBD-18A20A75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3827-FA09-CF20-D7EC-F4D48B46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AA6-BB1D-4C9C-AFE1-E28A30E6E496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AE24-E32E-28E7-3180-439DDD31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ABB7-B572-AB8E-C421-9C45EEF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FBA2-B59A-7694-8946-97467344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6632-F786-0732-2614-05C4677E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B2904-4EF2-192A-EFD0-62EB07E3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6BA64-8BC1-3375-FA18-0C9D4C975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7A729-1701-86B2-B421-1AE354CAE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584B-F3D3-36C8-CED8-FCC7F66C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A24-9F11-4E39-A9B4-50CFB3A40F94}" type="datetime1">
              <a:rPr lang="en-GB" smtClean="0"/>
              <a:t>25/11/2022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F7892-E519-4063-7FA0-945573FB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EAA2F-BBCD-D125-52CA-B3FF5573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5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3F3F-45F1-5CB9-DD7A-3E4F20C5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D76D5-2B67-3D7A-5704-E7F9AB60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6A3-B4E1-4DA6-AC19-FB4FA38BE48C}" type="datetime1">
              <a:rPr lang="en-GB" smtClean="0"/>
              <a:t>25/11/2022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1EFB-2C4F-4700-76E6-9B48050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47C15-59C6-3014-36A2-C8C6E096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71970-F758-EDFB-DB8E-7813319F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213-9814-4E2A-B2ED-71B7210A848F}" type="datetime1">
              <a:rPr lang="en-GB" smtClean="0"/>
              <a:t>25/11/2022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1ABBD-C100-54F8-317F-4F916A00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E9E8A-6C12-9F76-FCDD-0BC3E91A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668D-3620-95EB-AE2F-A059C054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E708-DBB7-0D5A-94A7-9E8E67CE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0E38D-A9DC-A15D-84D4-7D3EDB096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A92DA-BF8C-D884-7A60-99191564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2AEF-B26C-40AD-B662-AE29D46CBDB0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0CDC-072C-9C49-1D4E-1BF41FD2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F69A-FD40-A421-BBF4-E519CD13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1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8CDC-16EF-31A3-B10C-0B43B80A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5F3A-B20F-D7AB-F7C0-DE0756AB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DBCA-21B1-8AB6-349B-01D050AF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D209A-FF3F-FFDE-96C4-63B9DECA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8D22-1E4B-4792-93C2-B8ECDAE85956}" type="datetime1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53DD-07F0-ED46-9520-7F038EB3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CE95-0B70-908F-16BE-EF5F9A7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7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A652B-77D0-7841-D0D3-811736A9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9F584-A6EE-7281-8A02-0D54FF5E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B0AF-72F2-55E8-B43B-B058BF716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BC50-929A-4905-B713-686449406ABF}" type="datetime1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8E42-99A0-FB57-FA29-6F33F9E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65F9-9015-D915-BE75-2FCEA7FE4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4102-07ED-43D4-B671-608352517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1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IoT definition: 	computers embedded in to everyday objects, which are connected 			via the internet, enabling them to send and receive data and be 				connected to remotely. 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IoT purpose: 	to be invisibly integrated with us to make our lives easier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Examples include:</a:t>
            </a:r>
          </a:p>
          <a:p>
            <a:pPr algn="l"/>
            <a:r>
              <a:rPr lang="en-US" dirty="0"/>
              <a:t>	Amazon Alexa</a:t>
            </a:r>
            <a:br>
              <a:rPr lang="en-US" dirty="0"/>
            </a:br>
            <a:r>
              <a:rPr lang="en-US" dirty="0"/>
              <a:t>	Ring doorbells</a:t>
            </a:r>
            <a:br>
              <a:rPr lang="en-US" dirty="0"/>
            </a:br>
            <a:r>
              <a:rPr lang="en-US" dirty="0"/>
              <a:t>	Smart appliances, thermostats, meters</a:t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25 billion IoT devices are expected to be connected to the internet by 2030.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Technology in the Home – Slide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1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Each day, </a:t>
            </a:r>
            <a:r>
              <a:rPr lang="en-US" dirty="0"/>
              <a:t>IoT devices in the home collect large amounts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…seemingly-harmless data…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 that’s personal to the user.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implications does this have for IoT users from an ethical perspective?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Technology in the Home – Slide 1 </a:t>
            </a:r>
            <a:r>
              <a:rPr lang="en-GB" sz="3200" dirty="0" err="1"/>
              <a:t>cont</a:t>
            </a:r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42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 device can gather personal information and send this data back to a receiving device, all without the user being actively involved.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How does the user meaningfully consent to this?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End user agreements tend to be </a:t>
            </a:r>
            <a:r>
              <a:rPr lang="en-GB" b="1" dirty="0"/>
              <a:t>too detailed </a:t>
            </a:r>
            <a:r>
              <a:rPr lang="en-GB" dirty="0"/>
              <a:t>so no one reads them or </a:t>
            </a:r>
            <a:r>
              <a:rPr lang="en-GB" b="1" dirty="0"/>
              <a:t>too generic </a:t>
            </a:r>
            <a:r>
              <a:rPr lang="en-GB" dirty="0"/>
              <a:t>to be relevant to all.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It is unreasonable to expect users to conduct due diligence on the information collected, stored and transmitted by their IoT devices.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Consent – Slide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84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Profiling </a:t>
            </a:r>
            <a:r>
              <a:rPr lang="en-GB" dirty="0"/>
              <a:t>- IoT data (say online retail purchases) can be collected and analysed, allowing the user to be profiled and be subjected to targeted marketing.</a:t>
            </a:r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Join the dots </a:t>
            </a:r>
            <a:r>
              <a:rPr lang="en-GB" dirty="0"/>
              <a:t>- scraps of information can be collected from various IoT devices and connected to reveal personal (often intimate) information about the user and their private life.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Privacy – Slide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4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Many IoT devices have limited or ineffective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Passwords are typically set to factory default and never changed – making the devices easy to hack.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Reasons why these IoT devices are left vulnerable:</a:t>
            </a:r>
          </a:p>
          <a:p>
            <a:pPr algn="l"/>
            <a:r>
              <a:rPr lang="en-US" dirty="0"/>
              <a:t>	- cost</a:t>
            </a:r>
          </a:p>
          <a:p>
            <a:pPr algn="l"/>
            <a:r>
              <a:rPr lang="en-US" dirty="0"/>
              <a:t>	- ease of use</a:t>
            </a:r>
          </a:p>
          <a:p>
            <a:pPr algn="l"/>
            <a:r>
              <a:rPr lang="en-US" dirty="0"/>
              <a:t>	- ease of communication between devices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Information security – slide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1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Traditional internet operates in a virtual 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IoT devices have a physical presence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Driverless cars, autonomous vacuum cleaners and even smart door locks all require physical movement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Ethical responsibility is to mitigate and/or avoid causing harm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Physical safety – slide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9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1BE71-5DFB-5DDA-2D64-D0A3E56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990228"/>
            <a:ext cx="11460480" cy="52530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Industry is unlikely to address these issues unless forced to by government or the consumer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Government regulation is likely the only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Regulation is a burden on industry and reduces competition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Consumers can expect to pay more </a:t>
            </a:r>
            <a:r>
              <a:rPr lang="en-US"/>
              <a:t>for a more robust IoT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21CE-B9E9-721F-3EF0-B000B43C2AB3}"/>
              </a:ext>
            </a:extLst>
          </p:cNvPr>
          <p:cNvSpPr txBox="1"/>
          <p:nvPr/>
        </p:nvSpPr>
        <p:spPr>
          <a:xfrm>
            <a:off x="548640" y="177800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7FE7-3A59-9A04-3831-E081500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02-07ED-43D4-B671-6083525172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2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435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Speight</dc:creator>
  <cp:lastModifiedBy>Malcolm Speight</cp:lastModifiedBy>
  <cp:revision>17</cp:revision>
  <cp:lastPrinted>2022-11-24T21:16:15Z</cp:lastPrinted>
  <dcterms:created xsi:type="dcterms:W3CDTF">2022-11-24T16:32:38Z</dcterms:created>
  <dcterms:modified xsi:type="dcterms:W3CDTF">2022-11-25T10:45:58Z</dcterms:modified>
</cp:coreProperties>
</file>