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sldIdLst>
    <p:sldId id="257" r:id="rId2"/>
    <p:sldId id="263" r:id="rId3"/>
    <p:sldId id="389" r:id="rId4"/>
    <p:sldId id="317" r:id="rId5"/>
    <p:sldId id="320" r:id="rId6"/>
    <p:sldId id="321" r:id="rId7"/>
    <p:sldId id="333" r:id="rId8"/>
    <p:sldId id="334" r:id="rId9"/>
    <p:sldId id="335" r:id="rId10"/>
    <p:sldId id="336" r:id="rId11"/>
    <p:sldId id="337" r:id="rId12"/>
    <p:sldId id="322" r:id="rId13"/>
    <p:sldId id="338" r:id="rId14"/>
    <p:sldId id="339" r:id="rId15"/>
    <p:sldId id="340" r:id="rId16"/>
    <p:sldId id="323" r:id="rId17"/>
    <p:sldId id="341" r:id="rId18"/>
    <p:sldId id="342" r:id="rId19"/>
    <p:sldId id="343" r:id="rId20"/>
    <p:sldId id="324" r:id="rId21"/>
    <p:sldId id="344" r:id="rId22"/>
    <p:sldId id="345" r:id="rId23"/>
    <p:sldId id="325" r:id="rId24"/>
    <p:sldId id="326" r:id="rId25"/>
    <p:sldId id="346" r:id="rId26"/>
    <p:sldId id="347" r:id="rId27"/>
    <p:sldId id="327" r:id="rId28"/>
    <p:sldId id="328" r:id="rId29"/>
    <p:sldId id="329" r:id="rId30"/>
    <p:sldId id="330" r:id="rId31"/>
    <p:sldId id="331" r:id="rId32"/>
    <p:sldId id="332" r:id="rId33"/>
    <p:sldId id="353" r:id="rId34"/>
    <p:sldId id="354" r:id="rId35"/>
    <p:sldId id="355" r:id="rId36"/>
    <p:sldId id="356" r:id="rId37"/>
    <p:sldId id="357" r:id="rId38"/>
    <p:sldId id="358" r:id="rId39"/>
    <p:sldId id="359" r:id="rId40"/>
    <p:sldId id="360" r:id="rId41"/>
    <p:sldId id="361" r:id="rId42"/>
    <p:sldId id="362" r:id="rId43"/>
    <p:sldId id="363" r:id="rId44"/>
    <p:sldId id="348" r:id="rId45"/>
    <p:sldId id="364" r:id="rId46"/>
    <p:sldId id="365" r:id="rId47"/>
    <p:sldId id="366" r:id="rId48"/>
    <p:sldId id="367" r:id="rId49"/>
    <p:sldId id="368" r:id="rId50"/>
    <p:sldId id="369" r:id="rId51"/>
    <p:sldId id="370" r:id="rId52"/>
    <p:sldId id="371" r:id="rId53"/>
    <p:sldId id="372" r:id="rId54"/>
    <p:sldId id="373" r:id="rId55"/>
    <p:sldId id="374" r:id="rId56"/>
    <p:sldId id="349" r:id="rId57"/>
    <p:sldId id="375" r:id="rId58"/>
    <p:sldId id="376" r:id="rId59"/>
    <p:sldId id="377" r:id="rId60"/>
    <p:sldId id="378" r:id="rId61"/>
    <p:sldId id="350" r:id="rId62"/>
    <p:sldId id="351" r:id="rId63"/>
    <p:sldId id="379" r:id="rId64"/>
    <p:sldId id="352" r:id="rId65"/>
    <p:sldId id="385" r:id="rId66"/>
    <p:sldId id="380" r:id="rId67"/>
    <p:sldId id="386" r:id="rId68"/>
    <p:sldId id="381" r:id="rId69"/>
    <p:sldId id="382" r:id="rId70"/>
    <p:sldId id="387" r:id="rId71"/>
    <p:sldId id="388" r:id="rId72"/>
    <p:sldId id="315"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13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A903EC-2B2D-498B-A124-E196B0BE1306}" type="datetimeFigureOut">
              <a:rPr lang="en-US" smtClean="0"/>
              <a:t>7/18/2022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10230-38F8-494F-8E8A-38BECAF3896A}" type="slidenum">
              <a:rPr lang="en-US" smtClean="0"/>
              <a:t>‹#›</a:t>
            </a:fld>
            <a:endParaRPr lang="en-US"/>
          </a:p>
        </p:txBody>
      </p:sp>
    </p:spTree>
    <p:extLst>
      <p:ext uri="{BB962C8B-B14F-4D97-AF65-F5344CB8AC3E}">
        <p14:creationId xmlns:p14="http://schemas.microsoft.com/office/powerpoint/2010/main" val="413256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063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18/07/2022</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62812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91079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92581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FAF333-CFC8-4536-8072-611A13A220FD}"/>
              </a:ext>
            </a:extLst>
          </p:cNvPr>
          <p:cNvSpPr>
            <a:spLocks noGrp="1"/>
          </p:cNvSpPr>
          <p:nvPr>
            <p:ph type="dt" sz="half" idx="10"/>
          </p:nvPr>
        </p:nvSpPr>
        <p:spPr/>
        <p:txBody>
          <a:bodyPr/>
          <a:lstStyle/>
          <a:p>
            <a:fld id="{F3F75550-CBFB-4290-B768-48259BCA0ECE}" type="datetimeFigureOut">
              <a:rPr lang="en-US" smtClean="0"/>
              <a:pPr/>
              <a:t>7/18/2022</a:t>
            </a:fld>
            <a:endParaRPr lang="en-US"/>
          </a:p>
        </p:txBody>
      </p:sp>
      <p:sp>
        <p:nvSpPr>
          <p:cNvPr id="3" name="Footer Placeholder 2">
            <a:extLst>
              <a:ext uri="{FF2B5EF4-FFF2-40B4-BE49-F238E27FC236}">
                <a16:creationId xmlns:a16="http://schemas.microsoft.com/office/drawing/2014/main" id="{974CD7B1-8943-46D1-A615-3BB4A9C7E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60C4F7-1AAC-44E9-8D9B-3BF0A866C87F}"/>
              </a:ext>
            </a:extLst>
          </p:cNvPr>
          <p:cNvSpPr>
            <a:spLocks noGrp="1"/>
          </p:cNvSpPr>
          <p:nvPr>
            <p:ph type="sldNum" sz="quarter" idx="12"/>
          </p:nvPr>
        </p:nvSpPr>
        <p:spPr/>
        <p:txBody>
          <a:bodyPr/>
          <a:lstStyle/>
          <a:p>
            <a:fld id="{B3D86975-4C30-44C7-87C7-33896F111EBB}" type="slidenum">
              <a:rPr lang="en-US" smtClean="0"/>
              <a:pPr/>
              <a:t>‹#›</a:t>
            </a:fld>
            <a:endParaRPr lang="en-US"/>
          </a:p>
        </p:txBody>
      </p:sp>
    </p:spTree>
    <p:extLst>
      <p:ext uri="{BB962C8B-B14F-4D97-AF65-F5344CB8AC3E}">
        <p14:creationId xmlns:p14="http://schemas.microsoft.com/office/powerpoint/2010/main" val="57965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18/07/2022</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190094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659100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65545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6184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28636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122551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6599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18/07/2022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23199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18/07/2022</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18452083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jpeg"/><Relationship Id="rId4" Type="http://schemas.openxmlformats.org/officeDocument/2006/relationships/image" Target="../media/image29.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690048" y="1662752"/>
            <a:ext cx="7605713" cy="1367051"/>
          </a:xfrm>
          <a:prstGeom prst="rect">
            <a:avLst/>
          </a:prstGeom>
          <a:noFill/>
          <a:ln w="9525">
            <a:noFill/>
            <a:miter lim="800000"/>
            <a:headEnd/>
            <a:tailEnd/>
          </a:ln>
        </p:spPr>
        <p:txBody>
          <a:bodyPr/>
          <a:lstStyle/>
          <a:p>
            <a:pPr marL="0" marR="0" lvl="0" indent="0" algn="l" defTabSz="914400" rtl="0" eaLnBrk="1" fontAlgn="auto" latinLnBrk="0" hangingPunct="1">
              <a:lnSpc>
                <a:spcPct val="100000"/>
              </a:lnSpc>
              <a:spcBef>
                <a:spcPct val="20000"/>
              </a:spcBef>
              <a:spcAft>
                <a:spcPts val="0"/>
              </a:spcAft>
              <a:buClrTx/>
              <a:buSzTx/>
              <a:buFontTx/>
              <a:buNone/>
              <a:tabLst>
                <a:tab pos="1320800" algn="l"/>
                <a:tab pos="2054225" algn="l"/>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Course:</a:t>
            </a:r>
          </a:p>
          <a:p>
            <a:pPr marL="0" marR="0" lvl="0" indent="0" algn="l" defTabSz="914400" rtl="0" eaLnBrk="1" fontAlgn="auto" latinLnBrk="0" hangingPunct="1">
              <a:lnSpc>
                <a:spcPct val="100000"/>
              </a:lnSpc>
              <a:spcBef>
                <a:spcPct val="20000"/>
              </a:spcBef>
              <a:spcAft>
                <a:spcPts val="0"/>
              </a:spcAft>
              <a:buClrTx/>
              <a:buSzTx/>
              <a:buFontTx/>
              <a:buNone/>
              <a:tabLst>
                <a:tab pos="1320800" algn="l"/>
                <a:tab pos="2054225" algn="l"/>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ISYS6675003-Information Technology Infrastructure</a:t>
            </a:r>
          </a:p>
          <a:p>
            <a:pPr marL="0" marR="0" lvl="0" indent="0" algn="l" defTabSz="914400" rtl="0" eaLnBrk="1" fontAlgn="auto" latinLnBrk="0" hangingPunct="1">
              <a:lnSpc>
                <a:spcPct val="100000"/>
              </a:lnSpc>
              <a:spcBef>
                <a:spcPct val="20000"/>
              </a:spcBef>
              <a:spcAft>
                <a:spcPts val="0"/>
              </a:spcAft>
              <a:buClrTx/>
              <a:buSzTx/>
              <a:buFontTx/>
              <a:buNone/>
              <a:tabLst>
                <a:tab pos="1320800" algn="l"/>
                <a:tab pos="2054225" algn="l"/>
              </a:tabLst>
              <a:defRPr/>
            </a:pPr>
            <a:r>
              <a:rPr kumimoji="0" lang="en-US" sz="2400" b="0" i="0" u="none" strike="noStrike" kern="1200" cap="none" spc="0" normalizeH="0" baseline="0" noProof="0" dirty="0">
                <a:ln>
                  <a:noFill/>
                </a:ln>
                <a:solidFill>
                  <a:prstClr val="white"/>
                </a:solidFill>
                <a:effectLst/>
                <a:uLnTx/>
                <a:uFillTx/>
                <a:latin typeface="Open Sans"/>
                <a:ea typeface="+mn-ea"/>
                <a:cs typeface="+mn-cs"/>
              </a:rPr>
              <a:t>Effective Period : September 2022</a:t>
            </a:r>
            <a:endParaRPr kumimoji="0" lang="en-US" sz="1400" b="0" i="0" u="none" strike="noStrike" kern="1200" cap="none" spc="0" normalizeH="0" baseline="0" noProof="0" dirty="0">
              <a:ln>
                <a:noFill/>
              </a:ln>
              <a:solidFill>
                <a:prstClr val="white"/>
              </a:solidFill>
              <a:effectLst/>
              <a:uLnTx/>
              <a:uFillTx/>
              <a:latin typeface="Open Sans"/>
              <a:ea typeface="+mn-ea"/>
              <a:cs typeface="+mn-c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2800" dirty="0"/>
              <a:t>Network Performance and Recovery</a:t>
            </a:r>
            <a:br>
              <a:rPr lang="en-US" sz="2800" dirty="0"/>
            </a:br>
            <a:br>
              <a:rPr lang="en-AU" dirty="0">
                <a:solidFill>
                  <a:schemeClr val="bg1"/>
                </a:solidFill>
              </a:rPr>
            </a:br>
            <a:r>
              <a:rPr lang="en-US" sz="2800" dirty="0">
                <a:solidFill>
                  <a:schemeClr val="bg1"/>
                </a:solidFill>
              </a:rPr>
              <a:t>Session 12</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E09A2-15ED-44ED-469E-EEADC49E3C09}"/>
              </a:ext>
            </a:extLst>
          </p:cNvPr>
          <p:cNvSpPr txBox="1"/>
          <p:nvPr/>
        </p:nvSpPr>
        <p:spPr>
          <a:xfrm>
            <a:off x="4572000" y="388541"/>
            <a:ext cx="3214047" cy="584775"/>
          </a:xfrm>
          <a:prstGeom prst="rect">
            <a:avLst/>
          </a:prstGeom>
          <a:noFill/>
        </p:spPr>
        <p:txBody>
          <a:bodyPr wrap="square">
            <a:spAutoFit/>
          </a:bodyPr>
          <a:lstStyle/>
          <a:p>
            <a:pPr algn="ctr"/>
            <a:r>
              <a:rPr lang="en-US" sz="3200" b="1" noProof="0" dirty="0">
                <a:solidFill>
                  <a:srgbClr val="0070C0"/>
                </a:solidFill>
              </a:rPr>
              <a:t>Monitoring Tools</a:t>
            </a:r>
            <a:endParaRPr lang="en-US" sz="3200" b="1" dirty="0">
              <a:solidFill>
                <a:srgbClr val="0070C0"/>
              </a:solidFill>
            </a:endParaRPr>
          </a:p>
        </p:txBody>
      </p:sp>
      <p:sp>
        <p:nvSpPr>
          <p:cNvPr id="4" name="TextBox 3">
            <a:extLst>
              <a:ext uri="{FF2B5EF4-FFF2-40B4-BE49-F238E27FC236}">
                <a16:creationId xmlns:a16="http://schemas.microsoft.com/office/drawing/2014/main" id="{5BECA0D1-8912-760D-6529-F7C622C6C99A}"/>
              </a:ext>
            </a:extLst>
          </p:cNvPr>
          <p:cNvSpPr txBox="1"/>
          <p:nvPr/>
        </p:nvSpPr>
        <p:spPr>
          <a:xfrm>
            <a:off x="1098644" y="1545034"/>
            <a:ext cx="7608627" cy="4924425"/>
          </a:xfrm>
          <a:prstGeom prst="rect">
            <a:avLst/>
          </a:prstGeom>
          <a:noFill/>
        </p:spPr>
        <p:txBody>
          <a:bodyPr wrap="square">
            <a:spAutoFit/>
          </a:bodyPr>
          <a:lstStyle/>
          <a:p>
            <a:pPr marL="285750" indent="-285750">
              <a:spcBef>
                <a:spcPts val="1000"/>
              </a:spcBef>
              <a:buFont typeface="Arial" panose="020B0604020202020204" pitchFamily="34" charset="0"/>
              <a:buChar char="•"/>
            </a:pPr>
            <a:r>
              <a:rPr lang="en-US" sz="2400" noProof="0" dirty="0"/>
              <a:t>Some network monitoring tools can also perform the following functions:</a:t>
            </a:r>
          </a:p>
          <a:p>
            <a:pPr marL="800100" lvl="1" indent="-342900">
              <a:spcBef>
                <a:spcPts val="1000"/>
              </a:spcBef>
              <a:buFont typeface="Wingdings" panose="05000000000000000000" pitchFamily="2" charset="2"/>
              <a:buChar char="Ø"/>
            </a:pPr>
            <a:r>
              <a:rPr lang="en-US" sz="2400" noProof="0" dirty="0"/>
              <a:t>Discover all network nodes on a segment</a:t>
            </a:r>
          </a:p>
          <a:p>
            <a:pPr marL="800100" lvl="1" indent="-342900">
              <a:spcBef>
                <a:spcPts val="1000"/>
              </a:spcBef>
              <a:buFont typeface="Wingdings" panose="05000000000000000000" pitchFamily="2" charset="2"/>
              <a:buChar char="Ø"/>
            </a:pPr>
            <a:r>
              <a:rPr lang="en-US" sz="2400" noProof="0" dirty="0"/>
              <a:t>Establish a baseline, including performance, utilization rate, and so on</a:t>
            </a:r>
          </a:p>
          <a:p>
            <a:pPr marL="800100" lvl="1" indent="-342900">
              <a:spcBef>
                <a:spcPts val="1000"/>
              </a:spcBef>
              <a:buFont typeface="Wingdings" panose="05000000000000000000" pitchFamily="2" charset="2"/>
              <a:buChar char="Ø"/>
            </a:pPr>
            <a:r>
              <a:rPr lang="en-US" sz="2400" noProof="0" dirty="0"/>
              <a:t>Track utilization of network resources and device resources and report it in graphs or charts</a:t>
            </a:r>
          </a:p>
          <a:p>
            <a:pPr marL="800100" lvl="1" indent="-342900">
              <a:spcBef>
                <a:spcPts val="1000"/>
              </a:spcBef>
              <a:buFont typeface="Wingdings" panose="05000000000000000000" pitchFamily="2" charset="2"/>
              <a:buChar char="Ø"/>
            </a:pPr>
            <a:r>
              <a:rPr lang="en-US" sz="2400" noProof="0" dirty="0"/>
              <a:t>Store traffic data and generate reports</a:t>
            </a:r>
          </a:p>
          <a:p>
            <a:pPr marL="800100" lvl="1" indent="-342900">
              <a:spcBef>
                <a:spcPts val="1000"/>
              </a:spcBef>
              <a:buFont typeface="Wingdings" panose="05000000000000000000" pitchFamily="2" charset="2"/>
              <a:buChar char="Ø"/>
            </a:pPr>
            <a:r>
              <a:rPr lang="en-US" sz="2400" noProof="0" dirty="0"/>
              <a:t>Trigger alarms for certain preconfigured conditions</a:t>
            </a:r>
          </a:p>
          <a:p>
            <a:pPr marL="800100" lvl="1" indent="-342900">
              <a:spcBef>
                <a:spcPts val="1000"/>
              </a:spcBef>
              <a:buFont typeface="Wingdings" panose="05000000000000000000" pitchFamily="2" charset="2"/>
              <a:buChar char="Ø"/>
            </a:pPr>
            <a:r>
              <a:rPr lang="en-US" sz="2400" noProof="0" dirty="0"/>
              <a:t>Identify usage anomalies, such as top talkers or top listeners</a:t>
            </a:r>
          </a:p>
        </p:txBody>
      </p:sp>
    </p:spTree>
    <p:extLst>
      <p:ext uri="{BB962C8B-B14F-4D97-AF65-F5344CB8AC3E}">
        <p14:creationId xmlns:p14="http://schemas.microsoft.com/office/powerpoint/2010/main" val="300690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E09A2-15ED-44ED-469E-EEADC49E3C09}"/>
              </a:ext>
            </a:extLst>
          </p:cNvPr>
          <p:cNvSpPr txBox="1"/>
          <p:nvPr/>
        </p:nvSpPr>
        <p:spPr>
          <a:xfrm>
            <a:off x="4572000" y="388541"/>
            <a:ext cx="3214047" cy="584775"/>
          </a:xfrm>
          <a:prstGeom prst="rect">
            <a:avLst/>
          </a:prstGeom>
          <a:noFill/>
        </p:spPr>
        <p:txBody>
          <a:bodyPr wrap="square">
            <a:spAutoFit/>
          </a:bodyPr>
          <a:lstStyle/>
          <a:p>
            <a:pPr algn="ctr"/>
            <a:r>
              <a:rPr lang="en-US" sz="3200" b="1" noProof="0" dirty="0">
                <a:solidFill>
                  <a:srgbClr val="0070C0"/>
                </a:solidFill>
              </a:rPr>
              <a:t>Monitoring Tools</a:t>
            </a:r>
            <a:endParaRPr lang="en-US" sz="3200" b="1" dirty="0">
              <a:solidFill>
                <a:srgbClr val="0070C0"/>
              </a:solidFill>
            </a:endParaRPr>
          </a:p>
        </p:txBody>
      </p:sp>
      <p:sp>
        <p:nvSpPr>
          <p:cNvPr id="4" name="TextBox 3">
            <a:extLst>
              <a:ext uri="{FF2B5EF4-FFF2-40B4-BE49-F238E27FC236}">
                <a16:creationId xmlns:a16="http://schemas.microsoft.com/office/drawing/2014/main" id="{488A4A79-E75E-E7FD-F3B6-258E65665525}"/>
              </a:ext>
            </a:extLst>
          </p:cNvPr>
          <p:cNvSpPr txBox="1"/>
          <p:nvPr/>
        </p:nvSpPr>
        <p:spPr>
          <a:xfrm>
            <a:off x="1221474" y="1538155"/>
            <a:ext cx="7349319" cy="4939814"/>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Monitoring tools can help identify the following:</a:t>
            </a:r>
          </a:p>
          <a:p>
            <a:pPr marL="800100" lvl="1" indent="-342900">
              <a:spcBef>
                <a:spcPts val="1000"/>
              </a:spcBef>
              <a:buFont typeface="Wingdings" panose="05000000000000000000" pitchFamily="2" charset="2"/>
              <a:buChar char="Ø"/>
            </a:pPr>
            <a:r>
              <a:rPr lang="en-US" sz="2400" noProof="0" dirty="0"/>
              <a:t>Runts</a:t>
            </a:r>
          </a:p>
          <a:p>
            <a:pPr marL="800100" lvl="1" indent="-342900">
              <a:spcBef>
                <a:spcPts val="1000"/>
              </a:spcBef>
              <a:buFont typeface="Wingdings" panose="05000000000000000000" pitchFamily="2" charset="2"/>
              <a:buChar char="Ø"/>
            </a:pPr>
            <a:r>
              <a:rPr lang="en-US" sz="2400" noProof="0" dirty="0"/>
              <a:t>Giants</a:t>
            </a:r>
          </a:p>
          <a:p>
            <a:pPr marL="800100" lvl="1" indent="-342900">
              <a:spcBef>
                <a:spcPts val="1000"/>
              </a:spcBef>
              <a:buFont typeface="Wingdings" panose="05000000000000000000" pitchFamily="2" charset="2"/>
              <a:buChar char="Ø"/>
            </a:pPr>
            <a:r>
              <a:rPr lang="en-US" sz="2400" noProof="0" dirty="0"/>
              <a:t>Jabber</a:t>
            </a:r>
          </a:p>
          <a:p>
            <a:pPr marL="800100" lvl="1" indent="-342900">
              <a:spcBef>
                <a:spcPts val="1000"/>
              </a:spcBef>
              <a:buFont typeface="Wingdings" panose="05000000000000000000" pitchFamily="2" charset="2"/>
              <a:buChar char="Ø"/>
            </a:pPr>
            <a:r>
              <a:rPr lang="en-US" sz="2400" noProof="0" dirty="0"/>
              <a:t>Ghosts</a:t>
            </a:r>
          </a:p>
          <a:p>
            <a:pPr marL="800100" lvl="1" indent="-342900">
              <a:spcBef>
                <a:spcPts val="1000"/>
              </a:spcBef>
              <a:buFont typeface="Wingdings" panose="05000000000000000000" pitchFamily="2" charset="2"/>
              <a:buChar char="Ø"/>
            </a:pPr>
            <a:r>
              <a:rPr lang="en-US" sz="2400" noProof="0" dirty="0"/>
              <a:t>Packet loss</a:t>
            </a:r>
          </a:p>
          <a:p>
            <a:pPr marL="800100" lvl="1" indent="-342900">
              <a:spcBef>
                <a:spcPts val="1000"/>
              </a:spcBef>
              <a:buFont typeface="Wingdings" panose="05000000000000000000" pitchFamily="2" charset="2"/>
              <a:buChar char="Ø"/>
            </a:pPr>
            <a:r>
              <a:rPr lang="en-US" sz="2400" noProof="0" dirty="0"/>
              <a:t>Discarded packets</a:t>
            </a:r>
          </a:p>
          <a:p>
            <a:pPr marL="800100" lvl="1" indent="-342900">
              <a:spcBef>
                <a:spcPts val="1000"/>
              </a:spcBef>
              <a:buFont typeface="Wingdings" panose="05000000000000000000" pitchFamily="2" charset="2"/>
              <a:buChar char="Ø"/>
            </a:pPr>
            <a:r>
              <a:rPr lang="en-US" sz="2400" noProof="0" dirty="0"/>
              <a:t>Interface resets</a:t>
            </a:r>
          </a:p>
          <a:p>
            <a:pPr marL="342900" indent="-342900">
              <a:spcBef>
                <a:spcPts val="1000"/>
              </a:spcBef>
              <a:buFont typeface="Arial" panose="020B0604020202020204" pitchFamily="34" charset="0"/>
              <a:buChar char="•"/>
            </a:pPr>
            <a:r>
              <a:rPr lang="en-US" sz="2400" noProof="0" dirty="0"/>
              <a:t>Alerts might be transmitted by email or text</a:t>
            </a:r>
          </a:p>
          <a:p>
            <a:pPr marL="800100" lvl="1" indent="-342900">
              <a:spcBef>
                <a:spcPts val="1000"/>
              </a:spcBef>
              <a:buFont typeface="Wingdings" panose="05000000000000000000" pitchFamily="2" charset="2"/>
              <a:buChar char="Ø"/>
            </a:pPr>
            <a:r>
              <a:rPr lang="en-US" sz="2400" noProof="0" dirty="0"/>
              <a:t>Called SMS (Short Message Service)</a:t>
            </a:r>
          </a:p>
        </p:txBody>
      </p:sp>
    </p:spTree>
    <p:extLst>
      <p:ext uri="{BB962C8B-B14F-4D97-AF65-F5344CB8AC3E}">
        <p14:creationId xmlns:p14="http://schemas.microsoft.com/office/powerpoint/2010/main" val="2227876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2356BE-0288-B9D3-B3E9-BF567979BBAC}"/>
              </a:ext>
            </a:extLst>
          </p:cNvPr>
          <p:cNvSpPr txBox="1"/>
          <p:nvPr/>
        </p:nvSpPr>
        <p:spPr>
          <a:xfrm>
            <a:off x="4128447" y="402187"/>
            <a:ext cx="4155744" cy="584775"/>
          </a:xfrm>
          <a:prstGeom prst="rect">
            <a:avLst/>
          </a:prstGeom>
          <a:noFill/>
        </p:spPr>
        <p:txBody>
          <a:bodyPr wrap="square">
            <a:spAutoFit/>
          </a:bodyPr>
          <a:lstStyle/>
          <a:p>
            <a:pPr algn="ctr"/>
            <a:r>
              <a:rPr lang="en-US" sz="3200" b="1" noProof="0" dirty="0">
                <a:solidFill>
                  <a:srgbClr val="0070C0"/>
                </a:solidFill>
              </a:rPr>
              <a:t>System and Event Logs</a:t>
            </a:r>
            <a:endParaRPr lang="en-US" sz="3200" b="1" dirty="0">
              <a:solidFill>
                <a:srgbClr val="0070C0"/>
              </a:solidFill>
            </a:endParaRPr>
          </a:p>
        </p:txBody>
      </p:sp>
      <p:sp>
        <p:nvSpPr>
          <p:cNvPr id="5" name="TextBox 4">
            <a:extLst>
              <a:ext uri="{FF2B5EF4-FFF2-40B4-BE49-F238E27FC236}">
                <a16:creationId xmlns:a16="http://schemas.microsoft.com/office/drawing/2014/main" id="{831F8196-96F8-ACB6-A2AF-40D433CAE975}"/>
              </a:ext>
            </a:extLst>
          </p:cNvPr>
          <p:cNvSpPr txBox="1"/>
          <p:nvPr/>
        </p:nvSpPr>
        <p:spPr>
          <a:xfrm>
            <a:off x="1207826" y="1584905"/>
            <a:ext cx="7485797" cy="3688189"/>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Log</a:t>
            </a:r>
          </a:p>
          <a:p>
            <a:pPr marL="800100" lvl="1" indent="-342900">
              <a:spcBef>
                <a:spcPts val="1000"/>
              </a:spcBef>
              <a:buFont typeface="Wingdings" panose="05000000000000000000" pitchFamily="2" charset="2"/>
              <a:buChar char="Ø"/>
            </a:pPr>
            <a:r>
              <a:rPr lang="en-US" sz="2400" noProof="0" dirty="0"/>
              <a:t>Contains recorded conditions recognized by operating system</a:t>
            </a:r>
          </a:p>
          <a:p>
            <a:pPr marL="342900" indent="-342900">
              <a:spcBef>
                <a:spcPts val="1000"/>
              </a:spcBef>
              <a:buFont typeface="Arial" panose="020B0604020202020204" pitchFamily="34" charset="0"/>
              <a:buChar char="•"/>
            </a:pPr>
            <a:r>
              <a:rPr lang="en-US" sz="2400" noProof="0" dirty="0"/>
              <a:t>Event log</a:t>
            </a:r>
          </a:p>
          <a:p>
            <a:pPr marL="800100" lvl="1" indent="-342900">
              <a:spcBef>
                <a:spcPts val="1000"/>
              </a:spcBef>
              <a:buFont typeface="Wingdings" panose="05000000000000000000" pitchFamily="2" charset="2"/>
              <a:buChar char="Ø"/>
            </a:pPr>
            <a:r>
              <a:rPr lang="en-US" sz="2400" noProof="0" dirty="0"/>
              <a:t>Windows-based computer log containing monitored device information</a:t>
            </a:r>
          </a:p>
          <a:p>
            <a:pPr marL="342900" indent="-342900">
              <a:spcBef>
                <a:spcPts val="1000"/>
              </a:spcBef>
              <a:buFont typeface="Arial" panose="020B0604020202020204" pitchFamily="34" charset="0"/>
              <a:buChar char="•"/>
            </a:pPr>
            <a:r>
              <a:rPr lang="en-US" sz="2400" noProof="0" dirty="0"/>
              <a:t>Event Viewer application</a:t>
            </a:r>
          </a:p>
          <a:p>
            <a:pPr marL="800100" lvl="1" indent="-342900">
              <a:spcBef>
                <a:spcPts val="1000"/>
              </a:spcBef>
              <a:buFont typeface="Wingdings" panose="05000000000000000000" pitchFamily="2" charset="2"/>
              <a:buChar char="Ø"/>
            </a:pPr>
            <a:r>
              <a:rPr lang="en-US" sz="2400" noProof="0" dirty="0"/>
              <a:t>Application to view log information in Windows</a:t>
            </a:r>
          </a:p>
        </p:txBody>
      </p:sp>
    </p:spTree>
    <p:extLst>
      <p:ext uri="{BB962C8B-B14F-4D97-AF65-F5344CB8AC3E}">
        <p14:creationId xmlns:p14="http://schemas.microsoft.com/office/powerpoint/2010/main" val="167480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2356BE-0288-B9D3-B3E9-BF567979BBAC}"/>
              </a:ext>
            </a:extLst>
          </p:cNvPr>
          <p:cNvSpPr txBox="1"/>
          <p:nvPr/>
        </p:nvSpPr>
        <p:spPr>
          <a:xfrm>
            <a:off x="4128447" y="402187"/>
            <a:ext cx="4155744" cy="584775"/>
          </a:xfrm>
          <a:prstGeom prst="rect">
            <a:avLst/>
          </a:prstGeom>
          <a:noFill/>
        </p:spPr>
        <p:txBody>
          <a:bodyPr wrap="square">
            <a:spAutoFit/>
          </a:bodyPr>
          <a:lstStyle/>
          <a:p>
            <a:pPr algn="ctr"/>
            <a:r>
              <a:rPr lang="en-US" sz="3200" b="1" noProof="0" dirty="0">
                <a:solidFill>
                  <a:srgbClr val="0070C0"/>
                </a:solidFill>
              </a:rPr>
              <a:t>System and Event Logs</a:t>
            </a:r>
            <a:endParaRPr lang="en-US" sz="3200" b="1" dirty="0">
              <a:solidFill>
                <a:srgbClr val="0070C0"/>
              </a:solidFill>
            </a:endParaRPr>
          </a:p>
        </p:txBody>
      </p:sp>
      <p:sp>
        <p:nvSpPr>
          <p:cNvPr id="4" name="TextBox 3">
            <a:extLst>
              <a:ext uri="{FF2B5EF4-FFF2-40B4-BE49-F238E27FC236}">
                <a16:creationId xmlns:a16="http://schemas.microsoft.com/office/drawing/2014/main" id="{A359F1BC-7C3D-1A72-1213-F83BB567D245}"/>
              </a:ext>
            </a:extLst>
          </p:cNvPr>
          <p:cNvSpPr txBox="1"/>
          <p:nvPr/>
        </p:nvSpPr>
        <p:spPr>
          <a:xfrm>
            <a:off x="1139587" y="1628840"/>
            <a:ext cx="7554037" cy="4426853"/>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Syslog function:</a:t>
            </a:r>
          </a:p>
          <a:p>
            <a:pPr marL="800100" lvl="1" indent="-342900">
              <a:spcBef>
                <a:spcPts val="1000"/>
              </a:spcBef>
              <a:buFont typeface="Wingdings" panose="05000000000000000000" pitchFamily="2" charset="2"/>
              <a:buChar char="Ø"/>
            </a:pPr>
            <a:r>
              <a:rPr lang="en-US" sz="2400" noProof="0" dirty="0"/>
              <a:t>Standard for generating, storing, and processing messages about events on Linux or UNIX</a:t>
            </a:r>
          </a:p>
          <a:p>
            <a:pPr marL="800100" lvl="1" indent="-342900">
              <a:spcBef>
                <a:spcPts val="1000"/>
              </a:spcBef>
              <a:buFont typeface="Wingdings" panose="05000000000000000000" pitchFamily="2" charset="2"/>
              <a:buChar char="Ø"/>
            </a:pPr>
            <a:r>
              <a:rPr lang="en-US" sz="2400" noProof="0" dirty="0"/>
              <a:t>Data written to system log</a:t>
            </a:r>
          </a:p>
          <a:p>
            <a:pPr marL="342900" indent="-342900">
              <a:spcBef>
                <a:spcPts val="1000"/>
              </a:spcBef>
              <a:buFont typeface="Arial" panose="020B0604020202020204" pitchFamily="34" charset="0"/>
              <a:buChar char="•"/>
            </a:pPr>
            <a:r>
              <a:rPr lang="en-US" sz="2400" noProof="0" dirty="0"/>
              <a:t>Syslog defines roles for each computer that participates in logging:</a:t>
            </a:r>
          </a:p>
          <a:p>
            <a:pPr marL="800100" lvl="1" indent="-342900">
              <a:spcBef>
                <a:spcPts val="1000"/>
              </a:spcBef>
              <a:buFont typeface="Wingdings" panose="05000000000000000000" pitchFamily="2" charset="2"/>
              <a:buChar char="Ø"/>
            </a:pPr>
            <a:r>
              <a:rPr lang="en-US" sz="2400" noProof="0" dirty="0"/>
              <a:t>Generator—Computer that is monitored by a syslog-compatible application and issues event information</a:t>
            </a:r>
          </a:p>
          <a:p>
            <a:pPr marL="800100" lvl="1" indent="-342900">
              <a:spcBef>
                <a:spcPts val="1000"/>
              </a:spcBef>
              <a:buFont typeface="Wingdings" panose="05000000000000000000" pitchFamily="2" charset="2"/>
              <a:buChar char="Ø"/>
            </a:pPr>
            <a:r>
              <a:rPr lang="en-US" sz="2400" noProof="0" dirty="0"/>
              <a:t>Collector—Computer that gathers event messages from generators</a:t>
            </a:r>
          </a:p>
        </p:txBody>
      </p:sp>
    </p:spTree>
    <p:extLst>
      <p:ext uri="{BB962C8B-B14F-4D97-AF65-F5344CB8AC3E}">
        <p14:creationId xmlns:p14="http://schemas.microsoft.com/office/powerpoint/2010/main" val="146478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2356BE-0288-B9D3-B3E9-BF567979BBAC}"/>
              </a:ext>
            </a:extLst>
          </p:cNvPr>
          <p:cNvSpPr txBox="1"/>
          <p:nvPr/>
        </p:nvSpPr>
        <p:spPr>
          <a:xfrm>
            <a:off x="4128447" y="402187"/>
            <a:ext cx="4155744" cy="584775"/>
          </a:xfrm>
          <a:prstGeom prst="rect">
            <a:avLst/>
          </a:prstGeom>
          <a:noFill/>
        </p:spPr>
        <p:txBody>
          <a:bodyPr wrap="square">
            <a:spAutoFit/>
          </a:bodyPr>
          <a:lstStyle/>
          <a:p>
            <a:pPr algn="ctr"/>
            <a:r>
              <a:rPr lang="en-US" sz="3200" b="1" noProof="0" dirty="0">
                <a:solidFill>
                  <a:srgbClr val="0070C0"/>
                </a:solidFill>
              </a:rPr>
              <a:t>System and Event Logs</a:t>
            </a:r>
            <a:endParaRPr lang="en-US" sz="3200" b="1" dirty="0">
              <a:solidFill>
                <a:srgbClr val="0070C0"/>
              </a:solidFill>
            </a:endParaRPr>
          </a:p>
        </p:txBody>
      </p:sp>
      <p:sp>
        <p:nvSpPr>
          <p:cNvPr id="4" name="Content Placeholder 2">
            <a:extLst>
              <a:ext uri="{FF2B5EF4-FFF2-40B4-BE49-F238E27FC236}">
                <a16:creationId xmlns:a16="http://schemas.microsoft.com/office/drawing/2014/main" id="{6E8216B9-467A-DC4A-356F-1BEFBE388D5E}"/>
              </a:ext>
            </a:extLst>
          </p:cNvPr>
          <p:cNvSpPr>
            <a:spLocks noGrp="1"/>
          </p:cNvSpPr>
          <p:nvPr>
            <p:ph idx="1"/>
          </p:nvPr>
        </p:nvSpPr>
        <p:spPr>
          <a:xfrm>
            <a:off x="1074808" y="1593410"/>
            <a:ext cx="6240392" cy="467402"/>
          </a:xfrm>
        </p:spPr>
        <p:txBody>
          <a:bodyPr>
            <a:normAutofit/>
          </a:bodyPr>
          <a:lstStyle/>
          <a:p>
            <a:r>
              <a:rPr lang="en-US" noProof="0" dirty="0"/>
              <a:t>Table 11-1 Linux and UNIX system log locations</a:t>
            </a:r>
          </a:p>
        </p:txBody>
      </p:sp>
      <p:graphicFrame>
        <p:nvGraphicFramePr>
          <p:cNvPr id="5" name="Table 4" descr="The table shows two columns and three rows. The column headings from left to right are as follows: version type, system log location. The rows are as follows. Row 1. Version type: newer versions of Linux. System log location: forward slash, v a r forward slash, log forward slash, messages. Row 2. Version type: older versions of Linux. System log location: forward slash, v a r forward slash, log forward slash, syslog. Row 3. Version type: Solaris versions of Linux. System log location: v a r forward slash, a d m forward slash, messages.    ">
            <a:extLst>
              <a:ext uri="{FF2B5EF4-FFF2-40B4-BE49-F238E27FC236}">
                <a16:creationId xmlns:a16="http://schemas.microsoft.com/office/drawing/2014/main" id="{3D15C174-A1A2-6441-9D90-1B864619670F}"/>
              </a:ext>
            </a:extLst>
          </p:cNvPr>
          <p:cNvGraphicFramePr>
            <a:graphicFrameLocks noGrp="1"/>
          </p:cNvGraphicFramePr>
          <p:nvPr>
            <p:extLst>
              <p:ext uri="{D42A27DB-BD31-4B8C-83A1-F6EECF244321}">
                <p14:modId xmlns:p14="http://schemas.microsoft.com/office/powerpoint/2010/main" val="795503418"/>
              </p:ext>
            </p:extLst>
          </p:nvPr>
        </p:nvGraphicFramePr>
        <p:xfrm>
          <a:off x="1524000" y="2157484"/>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800" dirty="0"/>
                        <a:t>Version type</a:t>
                      </a:r>
                    </a:p>
                  </a:txBody>
                  <a:tcPr/>
                </a:tc>
                <a:tc>
                  <a:txBody>
                    <a:bodyPr/>
                    <a:lstStyle/>
                    <a:p>
                      <a:r>
                        <a:rPr lang="en-US" sz="1800" dirty="0"/>
                        <a:t>System log location</a:t>
                      </a:r>
                    </a:p>
                  </a:txBody>
                  <a:tcPr/>
                </a:tc>
                <a:extLst>
                  <a:ext uri="{0D108BD9-81ED-4DB2-BD59-A6C34878D82A}">
                    <a16:rowId xmlns:a16="http://schemas.microsoft.com/office/drawing/2014/main" val="10000"/>
                  </a:ext>
                </a:extLst>
              </a:tr>
              <a:tr h="370840">
                <a:tc>
                  <a:txBody>
                    <a:bodyPr/>
                    <a:lstStyle/>
                    <a:p>
                      <a:r>
                        <a:rPr lang="en-US" sz="1800" dirty="0"/>
                        <a:t>Newer versions of Linux</a:t>
                      </a:r>
                    </a:p>
                  </a:txBody>
                  <a:tcPr/>
                </a:tc>
                <a:tc>
                  <a:txBody>
                    <a:bodyPr/>
                    <a:lstStyle/>
                    <a:p>
                      <a:r>
                        <a:rPr lang="en-US" sz="1800" dirty="0"/>
                        <a:t>/var/log/messages</a:t>
                      </a:r>
                    </a:p>
                  </a:txBody>
                  <a:tcPr/>
                </a:tc>
                <a:extLst>
                  <a:ext uri="{0D108BD9-81ED-4DB2-BD59-A6C34878D82A}">
                    <a16:rowId xmlns:a16="http://schemas.microsoft.com/office/drawing/2014/main" val="10001"/>
                  </a:ext>
                </a:extLst>
              </a:tr>
              <a:tr h="370840">
                <a:tc>
                  <a:txBody>
                    <a:bodyPr/>
                    <a:lstStyle/>
                    <a:p>
                      <a:r>
                        <a:rPr lang="en-US" sz="1800" dirty="0"/>
                        <a:t>Older versions of UNIX</a:t>
                      </a:r>
                    </a:p>
                  </a:txBody>
                  <a:tcPr/>
                </a:tc>
                <a:tc>
                  <a:txBody>
                    <a:bodyPr/>
                    <a:lstStyle/>
                    <a:p>
                      <a:r>
                        <a:rPr lang="en-US" sz="1800" dirty="0"/>
                        <a:t>/var/log/syslog</a:t>
                      </a:r>
                    </a:p>
                  </a:txBody>
                  <a:tcPr/>
                </a:tc>
                <a:extLst>
                  <a:ext uri="{0D108BD9-81ED-4DB2-BD59-A6C34878D82A}">
                    <a16:rowId xmlns:a16="http://schemas.microsoft.com/office/drawing/2014/main" val="10002"/>
                  </a:ext>
                </a:extLst>
              </a:tr>
              <a:tr h="370840">
                <a:tc>
                  <a:txBody>
                    <a:bodyPr/>
                    <a:lstStyle/>
                    <a:p>
                      <a:r>
                        <a:rPr lang="en-US" sz="1800" dirty="0"/>
                        <a:t>Solaris versions of UNIX</a:t>
                      </a:r>
                    </a:p>
                  </a:txBody>
                  <a:tcPr/>
                </a:tc>
                <a:tc>
                  <a:txBody>
                    <a:bodyPr/>
                    <a:lstStyle/>
                    <a:p>
                      <a:r>
                        <a:rPr lang="en-US" sz="1800" dirty="0"/>
                        <a:t>var/adm/messages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2126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2356BE-0288-B9D3-B3E9-BF567979BBAC}"/>
              </a:ext>
            </a:extLst>
          </p:cNvPr>
          <p:cNvSpPr txBox="1"/>
          <p:nvPr/>
        </p:nvSpPr>
        <p:spPr>
          <a:xfrm>
            <a:off x="4128447" y="402187"/>
            <a:ext cx="4155744" cy="584775"/>
          </a:xfrm>
          <a:prstGeom prst="rect">
            <a:avLst/>
          </a:prstGeom>
          <a:noFill/>
        </p:spPr>
        <p:txBody>
          <a:bodyPr wrap="square">
            <a:spAutoFit/>
          </a:bodyPr>
          <a:lstStyle/>
          <a:p>
            <a:pPr algn="ctr"/>
            <a:r>
              <a:rPr lang="en-US" sz="3200" b="1" noProof="0" dirty="0">
                <a:solidFill>
                  <a:srgbClr val="0070C0"/>
                </a:solidFill>
              </a:rPr>
              <a:t>System and Event Logs</a:t>
            </a:r>
            <a:endParaRPr lang="en-US" sz="3200" b="1" dirty="0">
              <a:solidFill>
                <a:srgbClr val="0070C0"/>
              </a:solidFill>
            </a:endParaRPr>
          </a:p>
        </p:txBody>
      </p:sp>
      <p:sp>
        <p:nvSpPr>
          <p:cNvPr id="4" name="TextBox 3">
            <a:extLst>
              <a:ext uri="{FF2B5EF4-FFF2-40B4-BE49-F238E27FC236}">
                <a16:creationId xmlns:a16="http://schemas.microsoft.com/office/drawing/2014/main" id="{FC507BC8-CA37-D966-4DB0-8417999224FE}"/>
              </a:ext>
            </a:extLst>
          </p:cNvPr>
          <p:cNvSpPr txBox="1"/>
          <p:nvPr/>
        </p:nvSpPr>
        <p:spPr>
          <a:xfrm>
            <a:off x="1125940" y="1632809"/>
            <a:ext cx="7554035" cy="3190617"/>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Using logs for fault management:</a:t>
            </a:r>
          </a:p>
          <a:p>
            <a:pPr marL="800100" lvl="1" indent="-342900">
              <a:spcBef>
                <a:spcPts val="1000"/>
              </a:spcBef>
              <a:buFont typeface="Wingdings" panose="05000000000000000000" pitchFamily="2" charset="2"/>
              <a:buChar char="Ø"/>
            </a:pPr>
            <a:r>
              <a:rPr lang="en-US" sz="2400" noProof="0" dirty="0"/>
              <a:t>Logs keep history</a:t>
            </a:r>
          </a:p>
          <a:p>
            <a:pPr marL="800100" lvl="1" indent="-342900">
              <a:spcBef>
                <a:spcPts val="1000"/>
              </a:spcBef>
              <a:buFont typeface="Wingdings" panose="05000000000000000000" pitchFamily="2" charset="2"/>
              <a:buChar char="Ø"/>
            </a:pPr>
            <a:r>
              <a:rPr lang="en-US" sz="2400" noProof="0" dirty="0"/>
              <a:t>Logs must be monitored for errors</a:t>
            </a:r>
          </a:p>
          <a:p>
            <a:pPr marL="800100" lvl="1" indent="-342900">
              <a:spcBef>
                <a:spcPts val="1000"/>
              </a:spcBef>
              <a:buFont typeface="Wingdings" panose="05000000000000000000" pitchFamily="2" charset="2"/>
              <a:buChar char="Ø"/>
            </a:pPr>
            <a:r>
              <a:rPr lang="en-US" sz="2400" noProof="0" dirty="0"/>
              <a:t>Most UNIX and Linux OSs provide a GUI application used for viewing and filtering information</a:t>
            </a:r>
          </a:p>
          <a:p>
            <a:pPr marL="800100" lvl="1" indent="-342900">
              <a:spcBef>
                <a:spcPts val="1000"/>
              </a:spcBef>
              <a:buFont typeface="Wingdings" panose="05000000000000000000" pitchFamily="2" charset="2"/>
              <a:buChar char="Ø"/>
            </a:pPr>
            <a:r>
              <a:rPr lang="en-US" sz="2400" noProof="0" dirty="0"/>
              <a:t>Other applications are available for sifting through syslog data and generating alerts</a:t>
            </a:r>
          </a:p>
        </p:txBody>
      </p:sp>
    </p:spTree>
    <p:extLst>
      <p:ext uri="{BB962C8B-B14F-4D97-AF65-F5344CB8AC3E}">
        <p14:creationId xmlns:p14="http://schemas.microsoft.com/office/powerpoint/2010/main" val="290331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837F8-4DD5-95A8-09AB-BE4A6BDFAAD8}"/>
              </a:ext>
            </a:extLst>
          </p:cNvPr>
          <p:cNvSpPr txBox="1"/>
          <p:nvPr/>
        </p:nvSpPr>
        <p:spPr>
          <a:xfrm>
            <a:off x="5097440" y="402189"/>
            <a:ext cx="2108579" cy="584775"/>
          </a:xfrm>
          <a:prstGeom prst="rect">
            <a:avLst/>
          </a:prstGeom>
          <a:noFill/>
        </p:spPr>
        <p:txBody>
          <a:bodyPr wrap="square">
            <a:spAutoFit/>
          </a:bodyPr>
          <a:lstStyle/>
          <a:p>
            <a:pPr algn="ctr"/>
            <a:r>
              <a:rPr lang="en-US" sz="3200" b="1" noProof="0" dirty="0">
                <a:solidFill>
                  <a:srgbClr val="0070C0"/>
                </a:solidFill>
              </a:rPr>
              <a:t>SNMP Logs</a:t>
            </a:r>
            <a:endParaRPr lang="en-US" sz="3200" b="1" dirty="0">
              <a:solidFill>
                <a:srgbClr val="0070C0"/>
              </a:solidFill>
            </a:endParaRPr>
          </a:p>
        </p:txBody>
      </p:sp>
      <p:sp>
        <p:nvSpPr>
          <p:cNvPr id="5" name="TextBox 4">
            <a:extLst>
              <a:ext uri="{FF2B5EF4-FFF2-40B4-BE49-F238E27FC236}">
                <a16:creationId xmlns:a16="http://schemas.microsoft.com/office/drawing/2014/main" id="{6659B9C8-32D0-46B7-5B15-D381D226AC24}"/>
              </a:ext>
            </a:extLst>
          </p:cNvPr>
          <p:cNvSpPr txBox="1"/>
          <p:nvPr/>
        </p:nvSpPr>
        <p:spPr>
          <a:xfrm>
            <a:off x="1044054" y="1521455"/>
            <a:ext cx="7676866" cy="1200329"/>
          </a:xfrm>
          <a:prstGeom prst="rect">
            <a:avLst/>
          </a:prstGeom>
          <a:noFill/>
        </p:spPr>
        <p:txBody>
          <a:bodyPr wrap="square">
            <a:spAutoFit/>
          </a:bodyPr>
          <a:lstStyle/>
          <a:p>
            <a:pPr marL="342900" indent="-342900">
              <a:buFont typeface="Arial" panose="020B0604020202020204" pitchFamily="34" charset="0"/>
              <a:buChar char="•"/>
            </a:pPr>
            <a:r>
              <a:rPr lang="en-US" sz="2400" noProof="0" dirty="0"/>
              <a:t>Enterprise-wide network management systems:</a:t>
            </a:r>
          </a:p>
          <a:p>
            <a:pPr marL="800100" lvl="1" indent="-342900">
              <a:buFont typeface="Wingdings" panose="05000000000000000000" pitchFamily="2" charset="2"/>
              <a:buChar char="Ø"/>
            </a:pPr>
            <a:r>
              <a:rPr lang="en-US" sz="2400" noProof="0" dirty="0"/>
              <a:t>Accomplish fault and performance management</a:t>
            </a:r>
          </a:p>
          <a:p>
            <a:pPr marL="800100" lvl="1" indent="-342900">
              <a:buFont typeface="Wingdings" panose="05000000000000000000" pitchFamily="2" charset="2"/>
              <a:buChar char="Ø"/>
            </a:pPr>
            <a:r>
              <a:rPr lang="en-US" sz="2400" noProof="0" dirty="0"/>
              <a:t>All use similar architecture</a:t>
            </a:r>
          </a:p>
        </p:txBody>
      </p:sp>
      <p:pic>
        <p:nvPicPr>
          <p:cNvPr id="6" name="Picture 5" descr="Figure 11-6 Network management architecture. A network of management architecture. At the top of the figure is the network management server with network management server application and management information database. Below the NMS server is a cloud of networks. N M S server shares information with the managed devices by simple network management protocol, S N M P. The managed devices from the left are laptop, network printer, switch, phone and router. Each device has an agent connected to management information base. ">
            <a:extLst>
              <a:ext uri="{FF2B5EF4-FFF2-40B4-BE49-F238E27FC236}">
                <a16:creationId xmlns:a16="http://schemas.microsoft.com/office/drawing/2014/main" id="{ADC9C8DF-38B2-9D69-6C7B-894A1508A5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704" y="2721784"/>
            <a:ext cx="6583907" cy="3983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797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837F8-4DD5-95A8-09AB-BE4A6BDFAAD8}"/>
              </a:ext>
            </a:extLst>
          </p:cNvPr>
          <p:cNvSpPr txBox="1"/>
          <p:nvPr/>
        </p:nvSpPr>
        <p:spPr>
          <a:xfrm>
            <a:off x="5097440" y="402189"/>
            <a:ext cx="2108579" cy="584775"/>
          </a:xfrm>
          <a:prstGeom prst="rect">
            <a:avLst/>
          </a:prstGeom>
          <a:noFill/>
        </p:spPr>
        <p:txBody>
          <a:bodyPr wrap="square">
            <a:spAutoFit/>
          </a:bodyPr>
          <a:lstStyle/>
          <a:p>
            <a:pPr algn="ctr"/>
            <a:r>
              <a:rPr lang="en-US" sz="3200" b="1" noProof="0" dirty="0">
                <a:solidFill>
                  <a:srgbClr val="0070C0"/>
                </a:solidFill>
              </a:rPr>
              <a:t>SNMP Logs</a:t>
            </a:r>
            <a:endParaRPr lang="en-US" sz="3200" b="1" dirty="0">
              <a:solidFill>
                <a:srgbClr val="0070C0"/>
              </a:solidFill>
            </a:endParaRPr>
          </a:p>
        </p:txBody>
      </p:sp>
      <p:sp>
        <p:nvSpPr>
          <p:cNvPr id="4" name="TextBox 3">
            <a:extLst>
              <a:ext uri="{FF2B5EF4-FFF2-40B4-BE49-F238E27FC236}">
                <a16:creationId xmlns:a16="http://schemas.microsoft.com/office/drawing/2014/main" id="{4830D75A-0909-E0A7-FE38-BBE8151D9D52}"/>
              </a:ext>
            </a:extLst>
          </p:cNvPr>
          <p:cNvSpPr txBox="1"/>
          <p:nvPr/>
        </p:nvSpPr>
        <p:spPr>
          <a:xfrm>
            <a:off x="1221475" y="1470169"/>
            <a:ext cx="7499444" cy="4524315"/>
          </a:xfrm>
          <a:prstGeom prst="rect">
            <a:avLst/>
          </a:prstGeom>
          <a:noFill/>
        </p:spPr>
        <p:txBody>
          <a:bodyPr wrap="square">
            <a:spAutoFit/>
          </a:bodyPr>
          <a:lstStyle/>
          <a:p>
            <a:pPr marL="342900" indent="-342900">
              <a:buFont typeface="Arial" panose="020B0604020202020204" pitchFamily="34" charset="0"/>
              <a:buChar char="•"/>
            </a:pPr>
            <a:r>
              <a:rPr lang="en-US" sz="2400" noProof="0" dirty="0"/>
              <a:t>NMS (network management system) </a:t>
            </a:r>
          </a:p>
          <a:p>
            <a:pPr marL="800100" lvl="1" indent="-342900">
              <a:buFont typeface="Wingdings" panose="05000000000000000000" pitchFamily="2" charset="2"/>
              <a:buChar char="Ø"/>
            </a:pPr>
            <a:r>
              <a:rPr lang="en-US" sz="2400" noProof="0" dirty="0"/>
              <a:t>Collects data from multiple managed devices at regular intervals in a process called polling</a:t>
            </a:r>
          </a:p>
          <a:p>
            <a:pPr marL="342900" indent="-342900">
              <a:buFont typeface="Arial" panose="020B0604020202020204" pitchFamily="34" charset="0"/>
              <a:buChar char="•"/>
            </a:pPr>
            <a:r>
              <a:rPr lang="en-US" sz="2400" noProof="0" dirty="0"/>
              <a:t>Managed device</a:t>
            </a:r>
          </a:p>
          <a:p>
            <a:pPr marL="800100" lvl="1" indent="-342900">
              <a:buFont typeface="Wingdings" panose="05000000000000000000" pitchFamily="2" charset="2"/>
              <a:buChar char="Ø"/>
            </a:pPr>
            <a:r>
              <a:rPr lang="en-US" sz="2400" noProof="0" dirty="0"/>
              <a:t>Any network node monitored by the NMS</a:t>
            </a:r>
          </a:p>
          <a:p>
            <a:pPr marL="342900" indent="-342900">
              <a:buFont typeface="Arial" panose="020B0604020202020204" pitchFamily="34" charset="0"/>
              <a:buChar char="•"/>
            </a:pPr>
            <a:r>
              <a:rPr lang="en-US" sz="2400" noProof="0" dirty="0"/>
              <a:t>Network management agent:</a:t>
            </a:r>
          </a:p>
          <a:p>
            <a:pPr marL="800100" lvl="1" indent="-342900">
              <a:buFont typeface="Wingdings" panose="05000000000000000000" pitchFamily="2" charset="2"/>
              <a:buChar char="Ø"/>
            </a:pPr>
            <a:r>
              <a:rPr lang="en-US" sz="2400" noProof="0" dirty="0"/>
              <a:t>Software routine that collects information about device’s operation</a:t>
            </a:r>
          </a:p>
          <a:p>
            <a:pPr marL="800100" lvl="1" indent="-342900">
              <a:buFont typeface="Wingdings" panose="05000000000000000000" pitchFamily="2" charset="2"/>
              <a:buChar char="Ø"/>
            </a:pPr>
            <a:r>
              <a:rPr lang="en-US" sz="2400" noProof="0" dirty="0"/>
              <a:t>Provides information to the NMS</a:t>
            </a:r>
          </a:p>
          <a:p>
            <a:pPr marL="342900" indent="-342900">
              <a:buFont typeface="Arial" panose="020B0604020202020204" pitchFamily="34" charset="0"/>
              <a:buChar char="•"/>
            </a:pPr>
            <a:r>
              <a:rPr lang="en-US" sz="2400" noProof="0" dirty="0"/>
              <a:t>MIB (Management Information Base):</a:t>
            </a:r>
          </a:p>
          <a:p>
            <a:pPr marL="800100" lvl="1" indent="-342900">
              <a:buFont typeface="Wingdings" panose="05000000000000000000" pitchFamily="2" charset="2"/>
              <a:buChar char="Ø"/>
            </a:pPr>
            <a:r>
              <a:rPr lang="en-US" sz="2400" noProof="0" dirty="0"/>
              <a:t>Contains managed devices definition, data</a:t>
            </a:r>
          </a:p>
          <a:p>
            <a:pPr marL="800100" lvl="1" indent="-342900">
              <a:buFont typeface="Wingdings" panose="05000000000000000000" pitchFamily="2" charset="2"/>
              <a:buChar char="Ø"/>
            </a:pPr>
            <a:r>
              <a:rPr lang="en-US" sz="2400" noProof="0" dirty="0"/>
              <a:t>Designed in a top-down, hierarchical tree structure</a:t>
            </a:r>
          </a:p>
        </p:txBody>
      </p:sp>
    </p:spTree>
    <p:extLst>
      <p:ext uri="{BB962C8B-B14F-4D97-AF65-F5344CB8AC3E}">
        <p14:creationId xmlns:p14="http://schemas.microsoft.com/office/powerpoint/2010/main" val="227786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837F8-4DD5-95A8-09AB-BE4A6BDFAAD8}"/>
              </a:ext>
            </a:extLst>
          </p:cNvPr>
          <p:cNvSpPr txBox="1"/>
          <p:nvPr/>
        </p:nvSpPr>
        <p:spPr>
          <a:xfrm>
            <a:off x="5097440" y="402189"/>
            <a:ext cx="2108579" cy="584775"/>
          </a:xfrm>
          <a:prstGeom prst="rect">
            <a:avLst/>
          </a:prstGeom>
          <a:noFill/>
        </p:spPr>
        <p:txBody>
          <a:bodyPr wrap="square">
            <a:spAutoFit/>
          </a:bodyPr>
          <a:lstStyle/>
          <a:p>
            <a:pPr algn="ctr"/>
            <a:r>
              <a:rPr lang="en-US" sz="3200" b="1" noProof="0" dirty="0">
                <a:solidFill>
                  <a:srgbClr val="0070C0"/>
                </a:solidFill>
              </a:rPr>
              <a:t>SNMP Logs</a:t>
            </a:r>
            <a:endParaRPr lang="en-US" sz="3200" b="1" dirty="0">
              <a:solidFill>
                <a:srgbClr val="0070C0"/>
              </a:solidFill>
            </a:endParaRPr>
          </a:p>
        </p:txBody>
      </p:sp>
      <p:sp>
        <p:nvSpPr>
          <p:cNvPr id="4" name="TextBox 3">
            <a:extLst>
              <a:ext uri="{FF2B5EF4-FFF2-40B4-BE49-F238E27FC236}">
                <a16:creationId xmlns:a16="http://schemas.microsoft.com/office/drawing/2014/main" id="{78D66B1F-2609-96ED-F23F-F20972F3D5C4}"/>
              </a:ext>
            </a:extLst>
          </p:cNvPr>
          <p:cNvSpPr txBox="1"/>
          <p:nvPr/>
        </p:nvSpPr>
        <p:spPr>
          <a:xfrm>
            <a:off x="1098644" y="1527746"/>
            <a:ext cx="7717809" cy="2308324"/>
          </a:xfrm>
          <a:prstGeom prst="rect">
            <a:avLst/>
          </a:prstGeom>
          <a:noFill/>
        </p:spPr>
        <p:txBody>
          <a:bodyPr wrap="square">
            <a:spAutoFit/>
          </a:bodyPr>
          <a:lstStyle/>
          <a:p>
            <a:pPr marL="285750" indent="-285750">
              <a:buFont typeface="Arial" panose="020B0604020202020204" pitchFamily="34" charset="0"/>
              <a:buChar char="•"/>
            </a:pPr>
            <a:r>
              <a:rPr lang="en-US" sz="2400" noProof="0" dirty="0"/>
              <a:t>SNMP (Simple Network Management Protocol):</a:t>
            </a:r>
          </a:p>
          <a:p>
            <a:pPr marL="800100" lvl="1" indent="-342900">
              <a:buFont typeface="Wingdings" panose="05000000000000000000" pitchFamily="2" charset="2"/>
              <a:buChar char="Ø"/>
            </a:pPr>
            <a:r>
              <a:rPr lang="en-US" sz="2400" noProof="0" dirty="0"/>
              <a:t>Used to communicate managed device information</a:t>
            </a:r>
          </a:p>
          <a:p>
            <a:pPr marL="800100" lvl="1" indent="-342900">
              <a:buFont typeface="Wingdings" panose="05000000000000000000" pitchFamily="2" charset="2"/>
              <a:buChar char="Ø"/>
            </a:pPr>
            <a:r>
              <a:rPr lang="en-US" sz="2400" noProof="0" dirty="0"/>
              <a:t>Part of TCP/IP suite</a:t>
            </a:r>
          </a:p>
          <a:p>
            <a:pPr marL="285750" indent="-285750">
              <a:buFont typeface="Arial" panose="020B0604020202020204" pitchFamily="34" charset="0"/>
              <a:buChar char="•"/>
            </a:pPr>
            <a:r>
              <a:rPr lang="en-US" sz="2400" dirty="0"/>
              <a:t>SNMPv3</a:t>
            </a:r>
            <a:r>
              <a:rPr lang="en-US" sz="2400" noProof="0" dirty="0"/>
              <a:t>: Most secure version of the protocol</a:t>
            </a:r>
          </a:p>
          <a:p>
            <a:pPr marL="285750" indent="-285750">
              <a:buFont typeface="Arial" panose="020B0604020202020204" pitchFamily="34" charset="0"/>
              <a:buChar char="•"/>
            </a:pPr>
            <a:r>
              <a:rPr lang="en-US" sz="2400" dirty="0" err="1"/>
              <a:t>SNMPv</a:t>
            </a:r>
            <a:r>
              <a:rPr lang="en-US" sz="2400" noProof="0" dirty="0"/>
              <a:t>2: Still widely used</a:t>
            </a:r>
          </a:p>
          <a:p>
            <a:pPr marL="285750" indent="-285750">
              <a:buFont typeface="Arial" panose="020B0604020202020204" pitchFamily="34" charset="0"/>
              <a:buChar char="•"/>
            </a:pPr>
            <a:r>
              <a:rPr lang="en-US" sz="2400" dirty="0" err="1"/>
              <a:t>SNMPv</a:t>
            </a:r>
            <a:r>
              <a:rPr lang="en-US" sz="2400" noProof="0" dirty="0"/>
              <a:t>1: Original version; rarely used today</a:t>
            </a:r>
          </a:p>
        </p:txBody>
      </p:sp>
      <p:pic>
        <p:nvPicPr>
          <p:cNvPr id="5" name="Picture 4" descr="Figure 11-7 Most S N M P conversations are initiated by the NMS server, except when a managed device sends an S N M P Trap message. A diagram shows a simple network management protocol conversation with network management server in the center and two managed devices on both the sides. The N M S server sends the request for data to the agent on the managed device on the left side and simple network management protocol gets response with required information. The simple network management protocol traps are sent from the managed device from the right side to the N M S server. The requests are indicated by arrows. ">
            <a:extLst>
              <a:ext uri="{FF2B5EF4-FFF2-40B4-BE49-F238E27FC236}">
                <a16:creationId xmlns:a16="http://schemas.microsoft.com/office/drawing/2014/main" id="{BC543A8E-7559-64AD-0606-2A989FB514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644" y="3931604"/>
            <a:ext cx="7904812" cy="21007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522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837F8-4DD5-95A8-09AB-BE4A6BDFAAD8}"/>
              </a:ext>
            </a:extLst>
          </p:cNvPr>
          <p:cNvSpPr txBox="1"/>
          <p:nvPr/>
        </p:nvSpPr>
        <p:spPr>
          <a:xfrm>
            <a:off x="5097440" y="402189"/>
            <a:ext cx="2108579" cy="584775"/>
          </a:xfrm>
          <a:prstGeom prst="rect">
            <a:avLst/>
          </a:prstGeom>
          <a:noFill/>
        </p:spPr>
        <p:txBody>
          <a:bodyPr wrap="square">
            <a:spAutoFit/>
          </a:bodyPr>
          <a:lstStyle/>
          <a:p>
            <a:pPr algn="ctr"/>
            <a:r>
              <a:rPr lang="en-US" sz="3200" b="1" noProof="0" dirty="0">
                <a:solidFill>
                  <a:srgbClr val="0070C0"/>
                </a:solidFill>
              </a:rPr>
              <a:t>SNMP Logs</a:t>
            </a:r>
            <a:endParaRPr lang="en-US" sz="3200" b="1" dirty="0">
              <a:solidFill>
                <a:srgbClr val="0070C0"/>
              </a:solidFill>
            </a:endParaRPr>
          </a:p>
        </p:txBody>
      </p:sp>
      <p:sp>
        <p:nvSpPr>
          <p:cNvPr id="4" name="TextBox 3">
            <a:extLst>
              <a:ext uri="{FF2B5EF4-FFF2-40B4-BE49-F238E27FC236}">
                <a16:creationId xmlns:a16="http://schemas.microsoft.com/office/drawing/2014/main" id="{A480B619-3149-ABFD-8E05-BFF245474F00}"/>
              </a:ext>
            </a:extLst>
          </p:cNvPr>
          <p:cNvSpPr txBox="1"/>
          <p:nvPr/>
        </p:nvSpPr>
        <p:spPr>
          <a:xfrm>
            <a:off x="1125939" y="1566952"/>
            <a:ext cx="7758753" cy="2323713"/>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Network management applications:</a:t>
            </a:r>
          </a:p>
          <a:p>
            <a:pPr marL="800100" lvl="1" indent="-342900">
              <a:spcBef>
                <a:spcPts val="1000"/>
              </a:spcBef>
              <a:buFont typeface="Wingdings" panose="05000000000000000000" pitchFamily="2" charset="2"/>
              <a:buChar char="Ø"/>
            </a:pPr>
            <a:r>
              <a:rPr lang="en-US" sz="2400" noProof="0" dirty="0"/>
              <a:t>Flexible</a:t>
            </a:r>
          </a:p>
          <a:p>
            <a:pPr marL="800100" lvl="1" indent="-342900">
              <a:spcBef>
                <a:spcPts val="1000"/>
              </a:spcBef>
              <a:buFont typeface="Wingdings" panose="05000000000000000000" pitchFamily="2" charset="2"/>
              <a:buChar char="Ø"/>
            </a:pPr>
            <a:r>
              <a:rPr lang="en-US" sz="2400" noProof="0" dirty="0"/>
              <a:t>Challenging to configure and fine-tune</a:t>
            </a:r>
          </a:p>
          <a:p>
            <a:pPr marL="800100" lvl="1" indent="-342900">
              <a:spcBef>
                <a:spcPts val="1000"/>
              </a:spcBef>
              <a:buFont typeface="Wingdings" panose="05000000000000000000" pitchFamily="2" charset="2"/>
              <a:buChar char="Ø"/>
            </a:pPr>
            <a:r>
              <a:rPr lang="en-US" sz="2400" noProof="0" dirty="0"/>
              <a:t>Choose correct type and amount of information to collect</a:t>
            </a:r>
          </a:p>
        </p:txBody>
      </p:sp>
    </p:spTree>
    <p:extLst>
      <p:ext uri="{BB962C8B-B14F-4D97-AF65-F5344CB8AC3E}">
        <p14:creationId xmlns:p14="http://schemas.microsoft.com/office/powerpoint/2010/main" val="226445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18764" y="765722"/>
            <a:ext cx="4169668"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Acknowledgement</a:t>
            </a:r>
          </a:p>
        </p:txBody>
      </p:sp>
      <p:sp>
        <p:nvSpPr>
          <p:cNvPr id="7" name="Content Placeholder 2">
            <a:extLst>
              <a:ext uri="{FF2B5EF4-FFF2-40B4-BE49-F238E27FC236}">
                <a16:creationId xmlns:a16="http://schemas.microsoft.com/office/drawing/2014/main" id="{2FB5FAC2-22E5-6D62-45F7-75A190005F78}"/>
              </a:ext>
            </a:extLst>
          </p:cNvPr>
          <p:cNvSpPr>
            <a:spLocks noGrp="1"/>
          </p:cNvSpPr>
          <p:nvPr>
            <p:ph sz="half" idx="1"/>
          </p:nvPr>
        </p:nvSpPr>
        <p:spPr>
          <a:xfrm>
            <a:off x="928048" y="2332146"/>
            <a:ext cx="4981432" cy="3512204"/>
          </a:xfrm>
        </p:spPr>
        <p:txBody>
          <a:bodyPr>
            <a:normAutofit lnSpcReduction="10000"/>
          </a:bodyPr>
          <a:lstStyle/>
          <a:p>
            <a:pPr marL="0" indent="0" algn="ctr">
              <a:buNone/>
            </a:pPr>
            <a:r>
              <a:rPr lang="en-US" b="1" dirty="0"/>
              <a:t>These slides have been adapted from:</a:t>
            </a:r>
          </a:p>
          <a:p>
            <a:pPr marL="0" indent="0" algn="ctr">
              <a:buNone/>
            </a:pPr>
            <a:r>
              <a:rPr lang="en-US" b="1" dirty="0"/>
              <a:t> </a:t>
            </a:r>
          </a:p>
          <a:p>
            <a:pPr marL="0" lvl="1" indent="0" algn="ctr">
              <a:buNone/>
            </a:pPr>
            <a:r>
              <a:rPr lang="en-US" dirty="0"/>
              <a:t>CompTIA Network+ Guide to Networks</a:t>
            </a:r>
          </a:p>
          <a:p>
            <a:pPr marL="0" lvl="1" indent="0" algn="ctr">
              <a:buNone/>
            </a:pPr>
            <a:r>
              <a:rPr lang="en-US" dirty="0"/>
              <a:t>9th Edition</a:t>
            </a:r>
          </a:p>
          <a:p>
            <a:pPr marL="0" lvl="1" indent="0" algn="ctr">
              <a:buNone/>
            </a:pPr>
            <a:r>
              <a:rPr lang="en-US" dirty="0"/>
              <a:t>Author: Jill West</a:t>
            </a:r>
          </a:p>
          <a:p>
            <a:pPr marL="0" lvl="1" indent="0" algn="ctr">
              <a:buNone/>
            </a:pPr>
            <a:r>
              <a:rPr lang="en-US" dirty="0"/>
              <a:t>ISBN-13: 978-0357508138</a:t>
            </a:r>
          </a:p>
          <a:p>
            <a:pPr marL="0" lvl="1" indent="0" algn="ctr">
              <a:buNone/>
            </a:pPr>
            <a:r>
              <a:rPr lang="en-US" dirty="0"/>
              <a:t>ISBN-10: 0357508130</a:t>
            </a:r>
          </a:p>
          <a:p>
            <a:pPr marL="0" lvl="1" indent="0" algn="ctr">
              <a:buNone/>
            </a:pPr>
            <a:endParaRPr lang="en-ID" dirty="0"/>
          </a:p>
          <a:p>
            <a:pPr marL="0" indent="0" algn="ctr">
              <a:buNone/>
            </a:pPr>
            <a:r>
              <a:rPr lang="en-US" b="1" dirty="0"/>
              <a:t>Chapter 11</a:t>
            </a:r>
          </a:p>
          <a:p>
            <a:pPr marL="0" indent="0" algn="ctr">
              <a:buNone/>
            </a:pPr>
            <a:r>
              <a:rPr lang="en-US" dirty="0"/>
              <a:t>Network Performance and Recovery</a:t>
            </a:r>
          </a:p>
        </p:txBody>
      </p:sp>
      <p:pic>
        <p:nvPicPr>
          <p:cNvPr id="3" name="Picture 2" descr="A picture containing graphical user interface&#10;&#10;Description automatically generated">
            <a:extLst>
              <a:ext uri="{FF2B5EF4-FFF2-40B4-BE49-F238E27FC236}">
                <a16:creationId xmlns:a16="http://schemas.microsoft.com/office/drawing/2014/main" id="{5A51F246-478A-DAE5-47DD-5CBB2FDAD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426" y="2285312"/>
            <a:ext cx="2783421" cy="35590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490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265C2-DBBF-A122-9BFB-8BDE3B85CD15}"/>
              </a:ext>
            </a:extLst>
          </p:cNvPr>
          <p:cNvSpPr txBox="1"/>
          <p:nvPr/>
        </p:nvSpPr>
        <p:spPr>
          <a:xfrm>
            <a:off x="4073856" y="415836"/>
            <a:ext cx="4223983" cy="584775"/>
          </a:xfrm>
          <a:prstGeom prst="rect">
            <a:avLst/>
          </a:prstGeom>
          <a:noFill/>
        </p:spPr>
        <p:txBody>
          <a:bodyPr wrap="square">
            <a:spAutoFit/>
          </a:bodyPr>
          <a:lstStyle/>
          <a:p>
            <a:pPr algn="ctr"/>
            <a:r>
              <a:rPr lang="en-US" sz="3200" b="1" noProof="0" dirty="0">
                <a:solidFill>
                  <a:srgbClr val="0070C0"/>
                </a:solidFill>
              </a:rPr>
              <a:t>Performance Baselines</a:t>
            </a:r>
            <a:endParaRPr lang="en-US" sz="3200" b="1" dirty="0">
              <a:solidFill>
                <a:srgbClr val="0070C0"/>
              </a:solidFill>
            </a:endParaRPr>
          </a:p>
        </p:txBody>
      </p:sp>
      <p:sp>
        <p:nvSpPr>
          <p:cNvPr id="5" name="TextBox 4">
            <a:extLst>
              <a:ext uri="{FF2B5EF4-FFF2-40B4-BE49-F238E27FC236}">
                <a16:creationId xmlns:a16="http://schemas.microsoft.com/office/drawing/2014/main" id="{0C0DBE35-CD13-515F-5EC1-6D841506C379}"/>
              </a:ext>
            </a:extLst>
          </p:cNvPr>
          <p:cNvSpPr txBox="1"/>
          <p:nvPr/>
        </p:nvSpPr>
        <p:spPr>
          <a:xfrm>
            <a:off x="1221474" y="1720840"/>
            <a:ext cx="7335672" cy="3785652"/>
          </a:xfrm>
          <a:prstGeom prst="rect">
            <a:avLst/>
          </a:prstGeom>
          <a:noFill/>
        </p:spPr>
        <p:txBody>
          <a:bodyPr wrap="square">
            <a:spAutoFit/>
          </a:bodyPr>
          <a:lstStyle/>
          <a:p>
            <a:pPr marL="342900" indent="-342900">
              <a:buFont typeface="Arial" panose="020B0604020202020204" pitchFamily="34" charset="0"/>
              <a:buChar char="•"/>
            </a:pPr>
            <a:r>
              <a:rPr lang="en-US" sz="2400" noProof="0" dirty="0"/>
              <a:t>Baseline</a:t>
            </a:r>
          </a:p>
          <a:p>
            <a:pPr marL="800100" lvl="1" indent="-342900">
              <a:buFont typeface="Wingdings" panose="05000000000000000000" pitchFamily="2" charset="2"/>
              <a:buChar char="Ø"/>
            </a:pPr>
            <a:r>
              <a:rPr lang="en-US" sz="2400" noProof="0" dirty="0"/>
              <a:t>Report of network’s current operation state</a:t>
            </a:r>
          </a:p>
          <a:p>
            <a:pPr marL="342900" indent="-342900">
              <a:buFont typeface="Arial" panose="020B0604020202020204" pitchFamily="34" charset="0"/>
              <a:buChar char="•"/>
            </a:pPr>
            <a:r>
              <a:rPr lang="en-US" sz="2400" noProof="0" dirty="0"/>
              <a:t>Example baseline measurements:</a:t>
            </a:r>
          </a:p>
          <a:p>
            <a:pPr marL="800100" lvl="1" indent="-342900">
              <a:buFont typeface="Wingdings" panose="05000000000000000000" pitchFamily="2" charset="2"/>
              <a:buChar char="Ø"/>
            </a:pPr>
            <a:r>
              <a:rPr lang="en-US" sz="2400" noProof="0" dirty="0"/>
              <a:t>Network backbone utilization rate</a:t>
            </a:r>
          </a:p>
          <a:p>
            <a:pPr marL="800100" lvl="1" indent="-342900">
              <a:buFont typeface="Wingdings" panose="05000000000000000000" pitchFamily="2" charset="2"/>
              <a:buChar char="Ø"/>
            </a:pPr>
            <a:r>
              <a:rPr lang="en-US" sz="2400" noProof="0" dirty="0"/>
              <a:t>Number of users logged on per day or per hour</a:t>
            </a:r>
          </a:p>
          <a:p>
            <a:pPr marL="800100" lvl="1" indent="-342900">
              <a:buFont typeface="Wingdings" panose="05000000000000000000" pitchFamily="2" charset="2"/>
              <a:buChar char="Ø"/>
            </a:pPr>
            <a:r>
              <a:rPr lang="en-US" sz="2400" noProof="0" dirty="0"/>
              <a:t>Number of protocols running on network</a:t>
            </a:r>
          </a:p>
          <a:p>
            <a:pPr marL="800100" lvl="1" indent="-342900">
              <a:buFont typeface="Wingdings" panose="05000000000000000000" pitchFamily="2" charset="2"/>
              <a:buChar char="Ø"/>
            </a:pPr>
            <a:r>
              <a:rPr lang="en-US" sz="2400" noProof="0" dirty="0"/>
              <a:t>Error statistics</a:t>
            </a:r>
          </a:p>
          <a:p>
            <a:pPr marL="1257300" lvl="2" indent="-342900">
              <a:buFont typeface="Calibri" panose="020F0502020204030204" pitchFamily="34" charset="0"/>
              <a:buChar char="−"/>
            </a:pPr>
            <a:r>
              <a:rPr lang="en-US" sz="2400" noProof="0" dirty="0"/>
              <a:t>Runts, jabbers, or giants</a:t>
            </a:r>
          </a:p>
          <a:p>
            <a:pPr marL="800100" lvl="1" indent="-342900">
              <a:buFont typeface="Wingdings" panose="05000000000000000000" pitchFamily="2" charset="2"/>
              <a:buChar char="Ø"/>
            </a:pPr>
            <a:r>
              <a:rPr lang="en-US" sz="2400" noProof="0" dirty="0"/>
              <a:t>Frequency of application use</a:t>
            </a:r>
          </a:p>
          <a:p>
            <a:pPr marL="800100" lvl="1" indent="-342900">
              <a:buFont typeface="Wingdings" panose="05000000000000000000" pitchFamily="2" charset="2"/>
              <a:buChar char="Ø"/>
            </a:pPr>
            <a:r>
              <a:rPr lang="en-US" sz="2400" noProof="0" dirty="0"/>
              <a:t>Bandwidth usage</a:t>
            </a:r>
          </a:p>
        </p:txBody>
      </p:sp>
    </p:spTree>
    <p:extLst>
      <p:ext uri="{BB962C8B-B14F-4D97-AF65-F5344CB8AC3E}">
        <p14:creationId xmlns:p14="http://schemas.microsoft.com/office/powerpoint/2010/main" val="3757346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265C2-DBBF-A122-9BFB-8BDE3B85CD15}"/>
              </a:ext>
            </a:extLst>
          </p:cNvPr>
          <p:cNvSpPr txBox="1"/>
          <p:nvPr/>
        </p:nvSpPr>
        <p:spPr>
          <a:xfrm>
            <a:off x="4073856" y="415836"/>
            <a:ext cx="4223983" cy="584775"/>
          </a:xfrm>
          <a:prstGeom prst="rect">
            <a:avLst/>
          </a:prstGeom>
          <a:noFill/>
        </p:spPr>
        <p:txBody>
          <a:bodyPr wrap="square">
            <a:spAutoFit/>
          </a:bodyPr>
          <a:lstStyle/>
          <a:p>
            <a:pPr algn="ctr"/>
            <a:r>
              <a:rPr lang="en-US" sz="3200" b="1" noProof="0" dirty="0">
                <a:solidFill>
                  <a:srgbClr val="0070C0"/>
                </a:solidFill>
              </a:rPr>
              <a:t>Performance Baselines</a:t>
            </a:r>
            <a:endParaRPr lang="en-US" sz="3200" b="1" dirty="0">
              <a:solidFill>
                <a:srgbClr val="0070C0"/>
              </a:solidFill>
            </a:endParaRPr>
          </a:p>
        </p:txBody>
      </p:sp>
      <p:pic>
        <p:nvPicPr>
          <p:cNvPr id="4" name="Picture 3" descr="Figure 11-9 Baseline of daily network traffic. A bar graph of daily network traffic is plotted for days versus bytes. Bytes range from 0 to 50 Giga Bytes and the days from Saturday first May to Saturday twelfth June, 6weeks. The graph shows that the traffic is at the peak on Tuesdays, Wednesdays, Thursdays and Fridays ranging between 35 and 45 G B. The traffic is low on Sundays and Mondays ranging between 20 and 35 G B.">
            <a:extLst>
              <a:ext uri="{FF2B5EF4-FFF2-40B4-BE49-F238E27FC236}">
                <a16:creationId xmlns:a16="http://schemas.microsoft.com/office/drawing/2014/main" id="{5BB1564F-9857-B034-5F23-F17FA9C6E3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341" y="1541060"/>
            <a:ext cx="7894479" cy="34676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34522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B265C2-DBBF-A122-9BFB-8BDE3B85CD15}"/>
              </a:ext>
            </a:extLst>
          </p:cNvPr>
          <p:cNvSpPr txBox="1"/>
          <p:nvPr/>
        </p:nvSpPr>
        <p:spPr>
          <a:xfrm>
            <a:off x="4073856" y="415836"/>
            <a:ext cx="4223983" cy="584775"/>
          </a:xfrm>
          <a:prstGeom prst="rect">
            <a:avLst/>
          </a:prstGeom>
          <a:noFill/>
        </p:spPr>
        <p:txBody>
          <a:bodyPr wrap="square">
            <a:spAutoFit/>
          </a:bodyPr>
          <a:lstStyle/>
          <a:p>
            <a:pPr algn="ctr"/>
            <a:r>
              <a:rPr lang="en-US" sz="3200" b="1" noProof="0" dirty="0">
                <a:solidFill>
                  <a:srgbClr val="0070C0"/>
                </a:solidFill>
              </a:rPr>
              <a:t>Performance Baselines</a:t>
            </a:r>
            <a:endParaRPr lang="en-US" sz="3200" b="1" dirty="0">
              <a:solidFill>
                <a:srgbClr val="0070C0"/>
              </a:solidFill>
            </a:endParaRPr>
          </a:p>
        </p:txBody>
      </p:sp>
      <p:sp>
        <p:nvSpPr>
          <p:cNvPr id="4" name="TextBox 3">
            <a:extLst>
              <a:ext uri="{FF2B5EF4-FFF2-40B4-BE49-F238E27FC236}">
                <a16:creationId xmlns:a16="http://schemas.microsoft.com/office/drawing/2014/main" id="{1D5FC4EB-43D2-696B-DF46-751055037A3F}"/>
              </a:ext>
            </a:extLst>
          </p:cNvPr>
          <p:cNvSpPr txBox="1"/>
          <p:nvPr/>
        </p:nvSpPr>
        <p:spPr>
          <a:xfrm>
            <a:off x="1057702" y="1512955"/>
            <a:ext cx="7144602" cy="4154984"/>
          </a:xfrm>
          <a:prstGeom prst="rect">
            <a:avLst/>
          </a:prstGeom>
          <a:noFill/>
        </p:spPr>
        <p:txBody>
          <a:bodyPr wrap="square">
            <a:spAutoFit/>
          </a:bodyPr>
          <a:lstStyle/>
          <a:p>
            <a:pPr marL="342900" indent="-342900">
              <a:buFont typeface="Arial" panose="020B0604020202020204" pitchFamily="34" charset="0"/>
              <a:buChar char="•"/>
            </a:pPr>
            <a:r>
              <a:rPr lang="en-US" sz="2400" noProof="0" dirty="0"/>
              <a:t>Compare future and past performances:</a:t>
            </a:r>
          </a:p>
          <a:p>
            <a:pPr marL="800100" lvl="1" indent="-342900">
              <a:buFont typeface="Wingdings" panose="05000000000000000000" pitchFamily="2" charset="2"/>
              <a:buChar char="Ø"/>
            </a:pPr>
            <a:r>
              <a:rPr lang="en-US" sz="2400" noProof="0" dirty="0"/>
              <a:t>Most critical network, user functions</a:t>
            </a:r>
          </a:p>
          <a:p>
            <a:pPr marL="800100" lvl="1" indent="-342900">
              <a:buFont typeface="Wingdings" panose="05000000000000000000" pitchFamily="2" charset="2"/>
              <a:buChar char="Ø"/>
            </a:pPr>
            <a:r>
              <a:rPr lang="en-US" sz="2400" noProof="0" dirty="0"/>
              <a:t>More data provides more accuracy</a:t>
            </a:r>
          </a:p>
          <a:p>
            <a:pPr marL="342900" indent="-342900">
              <a:buFont typeface="Arial" panose="020B0604020202020204" pitchFamily="34" charset="0"/>
              <a:buChar char="•"/>
            </a:pPr>
            <a:r>
              <a:rPr lang="en-US" sz="2400" noProof="0" dirty="0"/>
              <a:t>Gathering baseline data:</a:t>
            </a:r>
          </a:p>
          <a:p>
            <a:pPr marL="800100" lvl="1" indent="-342900">
              <a:buFont typeface="Wingdings" panose="05000000000000000000" pitchFamily="2" charset="2"/>
              <a:buChar char="Ø"/>
            </a:pPr>
            <a:r>
              <a:rPr lang="en-US" sz="2400" noProof="0" dirty="0"/>
              <a:t>Software applications (freeware)</a:t>
            </a:r>
          </a:p>
          <a:p>
            <a:pPr marL="800100" lvl="1" indent="-342900">
              <a:buFont typeface="Wingdings" panose="05000000000000000000" pitchFamily="2" charset="2"/>
              <a:buChar char="Ø"/>
            </a:pPr>
            <a:r>
              <a:rPr lang="en-US" sz="2400" noProof="0" dirty="0"/>
              <a:t>Expensive, customizable hardware and software</a:t>
            </a:r>
          </a:p>
          <a:p>
            <a:pPr marL="342900" indent="-342900">
              <a:buFont typeface="Arial" panose="020B0604020202020204" pitchFamily="34" charset="0"/>
              <a:buChar char="•"/>
            </a:pPr>
            <a:r>
              <a:rPr lang="en-US" sz="2400" noProof="0" dirty="0"/>
              <a:t>Common performance metrics:</a:t>
            </a:r>
          </a:p>
          <a:p>
            <a:pPr marL="800100" lvl="1" indent="-342900">
              <a:buFont typeface="Wingdings" panose="05000000000000000000" pitchFamily="2" charset="2"/>
              <a:buChar char="Ø"/>
            </a:pPr>
            <a:r>
              <a:rPr lang="en-US" sz="2400" noProof="0" dirty="0"/>
              <a:t>Utilization</a:t>
            </a:r>
          </a:p>
          <a:p>
            <a:pPr marL="800100" lvl="1" indent="-342900">
              <a:buFont typeface="Wingdings" panose="05000000000000000000" pitchFamily="2" charset="2"/>
              <a:buChar char="Ø"/>
            </a:pPr>
            <a:r>
              <a:rPr lang="en-US" sz="2400" noProof="0" dirty="0"/>
              <a:t>Error rate</a:t>
            </a:r>
          </a:p>
          <a:p>
            <a:pPr marL="800100" lvl="1" indent="-342900">
              <a:buFont typeface="Wingdings" panose="05000000000000000000" pitchFamily="2" charset="2"/>
              <a:buChar char="Ø"/>
            </a:pPr>
            <a:r>
              <a:rPr lang="en-US" sz="2400" noProof="0" dirty="0"/>
              <a:t>Packet drops</a:t>
            </a:r>
          </a:p>
          <a:p>
            <a:pPr marL="800100" lvl="1" indent="-342900">
              <a:buFont typeface="Wingdings" panose="05000000000000000000" pitchFamily="2" charset="2"/>
              <a:buChar char="Ø"/>
            </a:pPr>
            <a:r>
              <a:rPr lang="en-US" sz="2400" noProof="0" dirty="0"/>
              <a:t>Jitter</a:t>
            </a:r>
          </a:p>
        </p:txBody>
      </p:sp>
    </p:spTree>
    <p:extLst>
      <p:ext uri="{BB962C8B-B14F-4D97-AF65-F5344CB8AC3E}">
        <p14:creationId xmlns:p14="http://schemas.microsoft.com/office/powerpoint/2010/main" val="828816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0E6B6-BE61-B83C-0049-2E17014F4225}"/>
              </a:ext>
            </a:extLst>
          </p:cNvPr>
          <p:cNvSpPr txBox="1"/>
          <p:nvPr/>
        </p:nvSpPr>
        <p:spPr>
          <a:xfrm>
            <a:off x="3787254" y="484074"/>
            <a:ext cx="4572000" cy="584775"/>
          </a:xfrm>
          <a:prstGeom prst="rect">
            <a:avLst/>
          </a:prstGeom>
          <a:noFill/>
        </p:spPr>
        <p:txBody>
          <a:bodyPr wrap="square">
            <a:spAutoFit/>
          </a:bodyPr>
          <a:lstStyle/>
          <a:p>
            <a:r>
              <a:rPr lang="en-US" sz="3200" b="1" noProof="0" dirty="0">
                <a:solidFill>
                  <a:srgbClr val="0070C0"/>
                </a:solidFill>
              </a:rPr>
              <a:t>Managing Network Traffic</a:t>
            </a:r>
            <a:endParaRPr lang="en-US" sz="3200" b="1" dirty="0">
              <a:solidFill>
                <a:srgbClr val="0070C0"/>
              </a:solidFill>
            </a:endParaRPr>
          </a:p>
        </p:txBody>
      </p:sp>
      <p:sp>
        <p:nvSpPr>
          <p:cNvPr id="5" name="TextBox 4">
            <a:extLst>
              <a:ext uri="{FF2B5EF4-FFF2-40B4-BE49-F238E27FC236}">
                <a16:creationId xmlns:a16="http://schemas.microsoft.com/office/drawing/2014/main" id="{B1A5155E-F543-BAC1-B832-44BC88381928}"/>
              </a:ext>
            </a:extLst>
          </p:cNvPr>
          <p:cNvSpPr txBox="1"/>
          <p:nvPr/>
        </p:nvSpPr>
        <p:spPr>
          <a:xfrm>
            <a:off x="1207827" y="1564570"/>
            <a:ext cx="7526740" cy="3190617"/>
          </a:xfrm>
          <a:prstGeom prst="rect">
            <a:avLst/>
          </a:prstGeom>
          <a:noFill/>
        </p:spPr>
        <p:txBody>
          <a:bodyPr wrap="square">
            <a:spAutoFit/>
          </a:bodyPr>
          <a:lstStyle/>
          <a:p>
            <a:pPr marL="285750" indent="-285750">
              <a:spcBef>
                <a:spcPts val="1000"/>
              </a:spcBef>
              <a:buFont typeface="Arial" panose="020B0604020202020204" pitchFamily="34" charset="0"/>
              <a:buChar char="•"/>
            </a:pPr>
            <a:r>
              <a:rPr lang="en-US" sz="2400" noProof="0" dirty="0"/>
              <a:t>Monitoring network’s status includes two major factors:</a:t>
            </a:r>
          </a:p>
          <a:p>
            <a:pPr marL="800100" lvl="1" indent="-342900">
              <a:spcBef>
                <a:spcPts val="1000"/>
              </a:spcBef>
              <a:buFont typeface="Wingdings" panose="05000000000000000000" pitchFamily="2" charset="2"/>
              <a:buChar char="Ø"/>
            </a:pPr>
            <a:r>
              <a:rPr lang="en-US" sz="2400" noProof="0" dirty="0"/>
              <a:t>Performance management</a:t>
            </a:r>
          </a:p>
          <a:p>
            <a:pPr marL="1257300" lvl="2" indent="-342900">
              <a:spcBef>
                <a:spcPts val="1000"/>
              </a:spcBef>
              <a:buFont typeface="Calibri" panose="020F0502020204030204" pitchFamily="34" charset="0"/>
              <a:buChar char="−"/>
            </a:pPr>
            <a:r>
              <a:rPr lang="en-US" sz="2400" noProof="0" dirty="0"/>
              <a:t>Monitor links and devices’ ability to keep up with demand</a:t>
            </a:r>
          </a:p>
          <a:p>
            <a:pPr marL="800100" lvl="1" indent="-342900">
              <a:spcBef>
                <a:spcPts val="1000"/>
              </a:spcBef>
              <a:buFont typeface="Wingdings" panose="05000000000000000000" pitchFamily="2" charset="2"/>
              <a:buChar char="Ø"/>
            </a:pPr>
            <a:r>
              <a:rPr lang="en-US" sz="2400" noProof="0" dirty="0"/>
              <a:t>Fault management</a:t>
            </a:r>
          </a:p>
          <a:p>
            <a:pPr marL="1257300" lvl="2" indent="-342900">
              <a:spcBef>
                <a:spcPts val="1000"/>
              </a:spcBef>
              <a:buFont typeface="Calibri" panose="020F0502020204030204" pitchFamily="34" charset="0"/>
              <a:buChar char="−"/>
            </a:pPr>
            <a:r>
              <a:rPr lang="en-US" sz="2400" dirty="0"/>
              <a:t>Detection and signaling of device, link, component faults</a:t>
            </a:r>
          </a:p>
        </p:txBody>
      </p:sp>
    </p:spTree>
    <p:extLst>
      <p:ext uri="{BB962C8B-B14F-4D97-AF65-F5344CB8AC3E}">
        <p14:creationId xmlns:p14="http://schemas.microsoft.com/office/powerpoint/2010/main" val="1533786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D1973-930B-3F00-82A9-93D1D26301C0}"/>
              </a:ext>
            </a:extLst>
          </p:cNvPr>
          <p:cNvSpPr txBox="1"/>
          <p:nvPr/>
        </p:nvSpPr>
        <p:spPr>
          <a:xfrm>
            <a:off x="4251277" y="333949"/>
            <a:ext cx="3855493" cy="584775"/>
          </a:xfrm>
          <a:prstGeom prst="rect">
            <a:avLst/>
          </a:prstGeom>
          <a:noFill/>
        </p:spPr>
        <p:txBody>
          <a:bodyPr wrap="square">
            <a:spAutoFit/>
          </a:bodyPr>
          <a:lstStyle/>
          <a:p>
            <a:pPr algn="ctr"/>
            <a:r>
              <a:rPr lang="en-US" sz="3200" b="1" noProof="0" dirty="0">
                <a:solidFill>
                  <a:srgbClr val="0070C0"/>
                </a:solidFill>
              </a:rPr>
              <a:t>Traffic Management</a:t>
            </a:r>
            <a:endParaRPr lang="en-US" sz="3200" b="1" dirty="0">
              <a:solidFill>
                <a:srgbClr val="0070C0"/>
              </a:solidFill>
            </a:endParaRPr>
          </a:p>
        </p:txBody>
      </p:sp>
      <p:sp>
        <p:nvSpPr>
          <p:cNvPr id="5" name="TextBox 4">
            <a:extLst>
              <a:ext uri="{FF2B5EF4-FFF2-40B4-BE49-F238E27FC236}">
                <a16:creationId xmlns:a16="http://schemas.microsoft.com/office/drawing/2014/main" id="{7DF08978-2371-A261-EEE9-DEC6D93B3C1A}"/>
              </a:ext>
            </a:extLst>
          </p:cNvPr>
          <p:cNvSpPr txBox="1"/>
          <p:nvPr/>
        </p:nvSpPr>
        <p:spPr>
          <a:xfrm>
            <a:off x="1091821" y="1445738"/>
            <a:ext cx="7731457" cy="5078313"/>
          </a:xfrm>
          <a:prstGeom prst="rect">
            <a:avLst/>
          </a:prstGeom>
          <a:noFill/>
        </p:spPr>
        <p:txBody>
          <a:bodyPr wrap="square">
            <a:spAutoFit/>
          </a:bodyPr>
          <a:lstStyle/>
          <a:p>
            <a:pPr marL="342900" indent="-342900">
              <a:buFont typeface="Arial" panose="020B0604020202020204" pitchFamily="34" charset="0"/>
              <a:buChar char="•"/>
            </a:pPr>
            <a:r>
              <a:rPr lang="en-US" sz="2400" noProof="0" dirty="0"/>
              <a:t>Traffic shaping (packet shaping):</a:t>
            </a:r>
          </a:p>
          <a:p>
            <a:pPr marL="800100" lvl="1" indent="-342900">
              <a:buFont typeface="Wingdings" panose="05000000000000000000" pitchFamily="2" charset="2"/>
              <a:buChar char="Ø"/>
            </a:pPr>
            <a:r>
              <a:rPr lang="en-US" sz="2400" noProof="0" dirty="0"/>
              <a:t>Manipulating packet, data stream, and connection characteristics</a:t>
            </a:r>
          </a:p>
          <a:p>
            <a:pPr marL="1257300" lvl="2" indent="-342900">
              <a:buFont typeface="Calibri" panose="020F0502020204030204" pitchFamily="34" charset="0"/>
              <a:buChar char="−"/>
            </a:pPr>
            <a:r>
              <a:rPr lang="en-US" sz="2000" noProof="0" dirty="0"/>
              <a:t>Manage type and amount of traffic traversing network </a:t>
            </a:r>
          </a:p>
          <a:p>
            <a:pPr marL="800100" lvl="1" indent="-342900">
              <a:buFont typeface="Wingdings" panose="05000000000000000000" pitchFamily="2" charset="2"/>
              <a:buChar char="Ø"/>
            </a:pPr>
            <a:r>
              <a:rPr lang="en-US" sz="2400" noProof="0" dirty="0"/>
              <a:t>Goals</a:t>
            </a:r>
          </a:p>
          <a:p>
            <a:pPr marL="1257300" lvl="2" indent="-342900">
              <a:buFont typeface="Calibri" panose="020F0502020204030204" pitchFamily="34" charset="0"/>
              <a:buChar char="−"/>
            </a:pPr>
            <a:r>
              <a:rPr lang="en-US" sz="2000" noProof="0" dirty="0"/>
              <a:t>Assure timely delivery of most </a:t>
            </a:r>
            <a:r>
              <a:rPr lang="en-US" sz="2000" dirty="0"/>
              <a:t>important traffic</a:t>
            </a:r>
          </a:p>
          <a:p>
            <a:pPr marL="1257300" lvl="2" indent="-342900">
              <a:buFont typeface="Calibri" panose="020F0502020204030204" pitchFamily="34" charset="0"/>
              <a:buChar char="−"/>
            </a:pPr>
            <a:r>
              <a:rPr lang="en-US" sz="2000" dirty="0"/>
              <a:t>Offer best possible performance for all users</a:t>
            </a:r>
          </a:p>
          <a:p>
            <a:pPr marL="342900" indent="-342900">
              <a:buFont typeface="Arial" panose="020B0604020202020204" pitchFamily="34" charset="0"/>
              <a:buChar char="•"/>
            </a:pPr>
            <a:r>
              <a:rPr lang="en-US" sz="2400" noProof="0" dirty="0"/>
              <a:t>Traffic shaping can involve:</a:t>
            </a:r>
          </a:p>
          <a:p>
            <a:pPr marL="800100" lvl="1" indent="-342900">
              <a:buFont typeface="Wingdings" panose="05000000000000000000" pitchFamily="2" charset="2"/>
              <a:buChar char="Ø"/>
            </a:pPr>
            <a:r>
              <a:rPr lang="en-US" sz="2400" noProof="0" dirty="0"/>
              <a:t>Delaying less important traffic</a:t>
            </a:r>
          </a:p>
          <a:p>
            <a:pPr marL="800100" lvl="1" indent="-342900">
              <a:buFont typeface="Wingdings" panose="05000000000000000000" pitchFamily="2" charset="2"/>
              <a:buChar char="Ø"/>
            </a:pPr>
            <a:r>
              <a:rPr lang="en-US" sz="2400" noProof="0" dirty="0"/>
              <a:t>Increasing priority of more important traffic</a:t>
            </a:r>
          </a:p>
          <a:p>
            <a:pPr marL="800100" lvl="1" indent="-342900">
              <a:buFont typeface="Wingdings" panose="05000000000000000000" pitchFamily="2" charset="2"/>
              <a:buChar char="Ø"/>
            </a:pPr>
            <a:r>
              <a:rPr lang="en-US" sz="2400" noProof="0" dirty="0"/>
              <a:t>Limiting traffic volume flowing in and out of interface during specified time period</a:t>
            </a:r>
          </a:p>
          <a:p>
            <a:pPr marL="800100" lvl="1" indent="-342900">
              <a:buFont typeface="Wingdings" panose="05000000000000000000" pitchFamily="2" charset="2"/>
              <a:buChar char="Ø"/>
            </a:pPr>
            <a:r>
              <a:rPr lang="en-US" sz="2400" noProof="0" dirty="0"/>
              <a:t>Limiting momentary throughput rate for an interface</a:t>
            </a:r>
          </a:p>
          <a:p>
            <a:pPr marL="514350" lvl="1" indent="-342900">
              <a:buFont typeface="Arial" panose="020B0604020202020204" pitchFamily="34" charset="0"/>
              <a:buChar char="•"/>
            </a:pPr>
            <a:r>
              <a:rPr lang="en-US" sz="2400" noProof="0" dirty="0"/>
              <a:t>Last two techniques above are known as traffic policing</a:t>
            </a:r>
          </a:p>
        </p:txBody>
      </p:sp>
    </p:spTree>
    <p:extLst>
      <p:ext uri="{BB962C8B-B14F-4D97-AF65-F5344CB8AC3E}">
        <p14:creationId xmlns:p14="http://schemas.microsoft.com/office/powerpoint/2010/main" val="1087463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D1973-930B-3F00-82A9-93D1D26301C0}"/>
              </a:ext>
            </a:extLst>
          </p:cNvPr>
          <p:cNvSpPr txBox="1"/>
          <p:nvPr/>
        </p:nvSpPr>
        <p:spPr>
          <a:xfrm>
            <a:off x="4251277" y="333949"/>
            <a:ext cx="3855493" cy="584775"/>
          </a:xfrm>
          <a:prstGeom prst="rect">
            <a:avLst/>
          </a:prstGeom>
          <a:noFill/>
        </p:spPr>
        <p:txBody>
          <a:bodyPr wrap="square">
            <a:spAutoFit/>
          </a:bodyPr>
          <a:lstStyle/>
          <a:p>
            <a:pPr algn="ctr"/>
            <a:r>
              <a:rPr lang="en-US" sz="3200" b="1" noProof="0" dirty="0">
                <a:solidFill>
                  <a:srgbClr val="0070C0"/>
                </a:solidFill>
              </a:rPr>
              <a:t>Traffic Management</a:t>
            </a:r>
            <a:endParaRPr lang="en-US" sz="3200" b="1" dirty="0">
              <a:solidFill>
                <a:srgbClr val="0070C0"/>
              </a:solidFill>
            </a:endParaRPr>
          </a:p>
        </p:txBody>
      </p:sp>
      <p:pic>
        <p:nvPicPr>
          <p:cNvPr id="4" name="Picture 3" descr="Figure 11-10 Traffic volume before and after applying limits. Two graph are plotted for time versus speed in m b p s. Speed ranging from 0 to 40 m b p s. In the first graph the traffic volume shows variation and reaches a maximum of about 50 megabytes per second. In the second graph after applying limits the traffic volume is restricted to 35 megabytes per second.">
            <a:extLst>
              <a:ext uri="{FF2B5EF4-FFF2-40B4-BE49-F238E27FC236}">
                <a16:creationId xmlns:a16="http://schemas.microsoft.com/office/drawing/2014/main" id="{6E438FF9-FE9F-4FF2-C086-EB581120BA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998" y="1894195"/>
            <a:ext cx="8012618" cy="31281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583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2D1973-930B-3F00-82A9-93D1D26301C0}"/>
              </a:ext>
            </a:extLst>
          </p:cNvPr>
          <p:cNvSpPr txBox="1"/>
          <p:nvPr/>
        </p:nvSpPr>
        <p:spPr>
          <a:xfrm>
            <a:off x="4251277" y="333949"/>
            <a:ext cx="3855493" cy="584775"/>
          </a:xfrm>
          <a:prstGeom prst="rect">
            <a:avLst/>
          </a:prstGeom>
          <a:noFill/>
        </p:spPr>
        <p:txBody>
          <a:bodyPr wrap="square">
            <a:spAutoFit/>
          </a:bodyPr>
          <a:lstStyle/>
          <a:p>
            <a:pPr algn="ctr"/>
            <a:r>
              <a:rPr lang="en-US" sz="3200" b="1" noProof="0" dirty="0">
                <a:solidFill>
                  <a:srgbClr val="0070C0"/>
                </a:solidFill>
              </a:rPr>
              <a:t>Traffic Management</a:t>
            </a:r>
            <a:endParaRPr lang="en-US" sz="3200" b="1" dirty="0">
              <a:solidFill>
                <a:srgbClr val="0070C0"/>
              </a:solidFill>
            </a:endParaRPr>
          </a:p>
        </p:txBody>
      </p:sp>
      <p:sp>
        <p:nvSpPr>
          <p:cNvPr id="4" name="TextBox 3">
            <a:extLst>
              <a:ext uri="{FF2B5EF4-FFF2-40B4-BE49-F238E27FC236}">
                <a16:creationId xmlns:a16="http://schemas.microsoft.com/office/drawing/2014/main" id="{5E53645F-CF51-F7AE-73D4-095F65D3F0CF}"/>
              </a:ext>
            </a:extLst>
          </p:cNvPr>
          <p:cNvSpPr txBox="1"/>
          <p:nvPr/>
        </p:nvSpPr>
        <p:spPr>
          <a:xfrm>
            <a:off x="1084997" y="1656866"/>
            <a:ext cx="7676866" cy="4442242"/>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Traffic prioritization</a:t>
            </a:r>
          </a:p>
          <a:p>
            <a:pPr marL="800100" lvl="1" indent="-342900">
              <a:spcBef>
                <a:spcPts val="1000"/>
              </a:spcBef>
              <a:buFont typeface="Wingdings" panose="05000000000000000000" pitchFamily="2" charset="2"/>
              <a:buChar char="Ø"/>
            </a:pPr>
            <a:r>
              <a:rPr lang="en-US" sz="2400" noProof="0" dirty="0"/>
              <a:t>Treating more important traffic preferentially</a:t>
            </a:r>
          </a:p>
          <a:p>
            <a:pPr marL="342900" indent="-342900">
              <a:spcBef>
                <a:spcPts val="1000"/>
              </a:spcBef>
              <a:buFont typeface="Arial" panose="020B0604020202020204" pitchFamily="34" charset="0"/>
              <a:buChar char="•"/>
            </a:pPr>
            <a:r>
              <a:rPr lang="en-US" sz="2400" noProof="0" dirty="0"/>
              <a:t>Prioritization based on characteristics:</a:t>
            </a:r>
          </a:p>
          <a:p>
            <a:pPr marL="800100" lvl="1" indent="-342900">
              <a:spcBef>
                <a:spcPts val="1000"/>
              </a:spcBef>
              <a:buFont typeface="Wingdings" panose="05000000000000000000" pitchFamily="2" charset="2"/>
              <a:buChar char="Ø"/>
            </a:pPr>
            <a:r>
              <a:rPr lang="en-US" sz="2400" noProof="0" dirty="0"/>
              <a:t>Protocol</a:t>
            </a:r>
          </a:p>
          <a:p>
            <a:pPr marL="800100" lvl="1" indent="-342900">
              <a:spcBef>
                <a:spcPts val="1000"/>
              </a:spcBef>
              <a:buFont typeface="Wingdings" panose="05000000000000000000" pitchFamily="2" charset="2"/>
              <a:buChar char="Ø"/>
            </a:pPr>
            <a:r>
              <a:rPr lang="en-US" sz="2400" noProof="0" dirty="0"/>
              <a:t>IP address</a:t>
            </a:r>
          </a:p>
          <a:p>
            <a:pPr marL="800100" lvl="1" indent="-342900">
              <a:spcBef>
                <a:spcPts val="1000"/>
              </a:spcBef>
              <a:buFont typeface="Wingdings" panose="05000000000000000000" pitchFamily="2" charset="2"/>
              <a:buChar char="Ø"/>
            </a:pPr>
            <a:r>
              <a:rPr lang="en-US" sz="2400" noProof="0" dirty="0"/>
              <a:t>User group</a:t>
            </a:r>
          </a:p>
          <a:p>
            <a:pPr marL="800100" lvl="1" indent="-342900">
              <a:spcBef>
                <a:spcPts val="1000"/>
              </a:spcBef>
              <a:buFont typeface="Wingdings" panose="05000000000000000000" pitchFamily="2" charset="2"/>
              <a:buChar char="Ø"/>
            </a:pPr>
            <a:r>
              <a:rPr lang="en-US" sz="2400" noProof="0" dirty="0" err="1"/>
              <a:t>DiffServ</a:t>
            </a:r>
            <a:r>
              <a:rPr lang="en-US" sz="2400" noProof="0" dirty="0"/>
              <a:t> (Differentiated Services) flag in an IP packet</a:t>
            </a:r>
          </a:p>
          <a:p>
            <a:pPr marL="800100" lvl="1" indent="-342900">
              <a:spcBef>
                <a:spcPts val="1000"/>
              </a:spcBef>
              <a:buFont typeface="Wingdings" panose="05000000000000000000" pitchFamily="2" charset="2"/>
              <a:buChar char="Ø"/>
            </a:pPr>
            <a:r>
              <a:rPr lang="en-US" sz="2400" noProof="0" dirty="0"/>
              <a:t>VLAN tag in Data Link layer frame</a:t>
            </a:r>
          </a:p>
          <a:p>
            <a:pPr marL="800100" lvl="1" indent="-342900">
              <a:spcBef>
                <a:spcPts val="1000"/>
              </a:spcBef>
              <a:buFont typeface="Wingdings" panose="05000000000000000000" pitchFamily="2" charset="2"/>
              <a:buChar char="Ø"/>
            </a:pPr>
            <a:r>
              <a:rPr lang="en-US" sz="2400" noProof="0" dirty="0"/>
              <a:t>Service or application</a:t>
            </a:r>
          </a:p>
        </p:txBody>
      </p:sp>
    </p:spTree>
    <p:extLst>
      <p:ext uri="{BB962C8B-B14F-4D97-AF65-F5344CB8AC3E}">
        <p14:creationId xmlns:p14="http://schemas.microsoft.com/office/powerpoint/2010/main" val="2458395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A5FF7-D062-5003-478B-A801C3A6B2E5}"/>
              </a:ext>
            </a:extLst>
          </p:cNvPr>
          <p:cNvSpPr txBox="1"/>
          <p:nvPr/>
        </p:nvSpPr>
        <p:spPr>
          <a:xfrm>
            <a:off x="3889613" y="252062"/>
            <a:ext cx="4299044" cy="1077218"/>
          </a:xfrm>
          <a:prstGeom prst="rect">
            <a:avLst/>
          </a:prstGeom>
          <a:noFill/>
        </p:spPr>
        <p:txBody>
          <a:bodyPr wrap="square">
            <a:spAutoFit/>
          </a:bodyPr>
          <a:lstStyle/>
          <a:p>
            <a:pPr algn="ctr"/>
            <a:r>
              <a:rPr lang="en-US" sz="3200" b="1" noProof="0" dirty="0">
                <a:solidFill>
                  <a:srgbClr val="0070C0"/>
                </a:solidFill>
              </a:rPr>
              <a:t>QoS (Quality of Service) Assurance</a:t>
            </a:r>
            <a:endParaRPr lang="en-US" sz="3200" b="1" dirty="0">
              <a:solidFill>
                <a:srgbClr val="0070C0"/>
              </a:solidFill>
            </a:endParaRPr>
          </a:p>
        </p:txBody>
      </p:sp>
      <p:sp>
        <p:nvSpPr>
          <p:cNvPr id="5" name="TextBox 4">
            <a:extLst>
              <a:ext uri="{FF2B5EF4-FFF2-40B4-BE49-F238E27FC236}">
                <a16:creationId xmlns:a16="http://schemas.microsoft.com/office/drawing/2014/main" id="{B52106BF-3EB3-520A-4873-6D69697EFF05}"/>
              </a:ext>
            </a:extLst>
          </p:cNvPr>
          <p:cNvSpPr txBox="1"/>
          <p:nvPr/>
        </p:nvSpPr>
        <p:spPr>
          <a:xfrm>
            <a:off x="1112291" y="1514853"/>
            <a:ext cx="7731459" cy="4978799"/>
          </a:xfrm>
          <a:prstGeom prst="rect">
            <a:avLst/>
          </a:prstGeom>
          <a:noFill/>
        </p:spPr>
        <p:txBody>
          <a:bodyPr wrap="square">
            <a:spAutoFit/>
          </a:bodyPr>
          <a:lstStyle/>
          <a:p>
            <a:pPr marL="342900" indent="-342900">
              <a:lnSpc>
                <a:spcPct val="90000"/>
              </a:lnSpc>
              <a:spcBef>
                <a:spcPts val="1000"/>
              </a:spcBef>
              <a:buFont typeface="Arial" panose="020B0604020202020204" pitchFamily="34" charset="0"/>
              <a:buChar char="•"/>
            </a:pPr>
            <a:r>
              <a:rPr lang="en-US" sz="2400" noProof="0" dirty="0"/>
              <a:t>VoIP, video over IP transmission are considered delay-sensitive</a:t>
            </a:r>
          </a:p>
          <a:p>
            <a:pPr marL="800100" lvl="1" indent="-342900">
              <a:lnSpc>
                <a:spcPct val="90000"/>
              </a:lnSpc>
              <a:spcBef>
                <a:spcPts val="1000"/>
              </a:spcBef>
              <a:buFont typeface="Wingdings" panose="05000000000000000000" pitchFamily="2" charset="2"/>
              <a:buChar char="Ø"/>
            </a:pPr>
            <a:r>
              <a:rPr lang="en-US" sz="2400" noProof="0" dirty="0"/>
              <a:t>Caused by connection’s inconsistent QoS</a:t>
            </a:r>
          </a:p>
          <a:p>
            <a:pPr marL="342900" indent="-342900">
              <a:lnSpc>
                <a:spcPct val="90000"/>
              </a:lnSpc>
              <a:spcBef>
                <a:spcPts val="1000"/>
              </a:spcBef>
              <a:buFont typeface="Arial" panose="020B0604020202020204" pitchFamily="34" charset="0"/>
              <a:buChar char="•"/>
            </a:pPr>
            <a:r>
              <a:rPr lang="en-US" sz="2400" noProof="0" dirty="0"/>
              <a:t>Preventing delays, disorder, and distortion</a:t>
            </a:r>
          </a:p>
          <a:p>
            <a:pPr marL="800100" lvl="1" indent="-342900">
              <a:lnSpc>
                <a:spcPct val="90000"/>
              </a:lnSpc>
              <a:spcBef>
                <a:spcPts val="1000"/>
              </a:spcBef>
              <a:buFont typeface="Wingdings" panose="05000000000000000000" pitchFamily="2" charset="2"/>
              <a:buChar char="Ø"/>
            </a:pPr>
            <a:r>
              <a:rPr lang="en-US" sz="2400" noProof="0" dirty="0"/>
              <a:t>Requires more dedicated bandwidth</a:t>
            </a:r>
          </a:p>
          <a:p>
            <a:pPr marL="342900" indent="-342900">
              <a:lnSpc>
                <a:spcPct val="90000"/>
              </a:lnSpc>
              <a:spcBef>
                <a:spcPts val="1000"/>
              </a:spcBef>
              <a:buFont typeface="Arial" panose="020B0604020202020204" pitchFamily="34" charset="0"/>
              <a:buChar char="•"/>
            </a:pPr>
            <a:r>
              <a:rPr lang="en-US" sz="2400" noProof="0" dirty="0"/>
              <a:t>QoS—A group of techniques for adjusting the priority a network assigns to various types of transmissions</a:t>
            </a:r>
          </a:p>
          <a:p>
            <a:pPr marL="800100" lvl="1" indent="-342900">
              <a:lnSpc>
                <a:spcPct val="90000"/>
              </a:lnSpc>
              <a:spcBef>
                <a:spcPts val="1000"/>
              </a:spcBef>
              <a:buFont typeface="Wingdings" panose="05000000000000000000" pitchFamily="2" charset="2"/>
              <a:buChar char="Ø"/>
            </a:pPr>
            <a:r>
              <a:rPr lang="en-US" sz="2400" noProof="0" dirty="0"/>
              <a:t>Optimized QoS: Uninterrupted, accurate, and faithful reproduction</a:t>
            </a:r>
          </a:p>
          <a:p>
            <a:pPr marL="342900" indent="-342900">
              <a:lnSpc>
                <a:spcPct val="90000"/>
              </a:lnSpc>
              <a:spcBef>
                <a:spcPts val="1000"/>
              </a:spcBef>
              <a:buFont typeface="Arial" panose="020B0604020202020204" pitchFamily="34" charset="0"/>
              <a:buChar char="•"/>
            </a:pPr>
            <a:r>
              <a:rPr lang="en-US" sz="2400" noProof="0" dirty="0"/>
              <a:t>Improvements have been made to address QoS challenges</a:t>
            </a:r>
          </a:p>
          <a:p>
            <a:pPr marL="800100" lvl="1" indent="-342900">
              <a:lnSpc>
                <a:spcPct val="90000"/>
              </a:lnSpc>
              <a:spcBef>
                <a:spcPts val="1000"/>
              </a:spcBef>
              <a:buFont typeface="Wingdings" panose="05000000000000000000" pitchFamily="2" charset="2"/>
              <a:buChar char="Ø"/>
            </a:pPr>
            <a:r>
              <a:rPr lang="en-US" sz="2400" noProof="0" dirty="0" err="1"/>
              <a:t>DiffServ</a:t>
            </a:r>
            <a:r>
              <a:rPr lang="en-US" sz="2400" noProof="0" dirty="0"/>
              <a:t> and </a:t>
            </a:r>
            <a:r>
              <a:rPr lang="en-US" sz="2400" noProof="0" dirty="0" err="1"/>
              <a:t>CoS</a:t>
            </a:r>
            <a:r>
              <a:rPr lang="en-US" sz="2400" noProof="0" dirty="0"/>
              <a:t>—Covered next</a:t>
            </a:r>
          </a:p>
        </p:txBody>
      </p:sp>
    </p:spTree>
    <p:extLst>
      <p:ext uri="{BB962C8B-B14F-4D97-AF65-F5344CB8AC3E}">
        <p14:creationId xmlns:p14="http://schemas.microsoft.com/office/powerpoint/2010/main" val="251633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229ED-6B27-D6A6-CC61-C53CB4BC515C}"/>
              </a:ext>
            </a:extLst>
          </p:cNvPr>
          <p:cNvSpPr txBox="1"/>
          <p:nvPr/>
        </p:nvSpPr>
        <p:spPr>
          <a:xfrm>
            <a:off x="3800901" y="197471"/>
            <a:ext cx="4572000" cy="1077218"/>
          </a:xfrm>
          <a:prstGeom prst="rect">
            <a:avLst/>
          </a:prstGeom>
          <a:noFill/>
        </p:spPr>
        <p:txBody>
          <a:bodyPr wrap="square">
            <a:spAutoFit/>
          </a:bodyPr>
          <a:lstStyle/>
          <a:p>
            <a:pPr algn="ctr"/>
            <a:r>
              <a:rPr lang="en-US" sz="3200" b="1" noProof="0" dirty="0" err="1">
                <a:solidFill>
                  <a:srgbClr val="0070C0"/>
                </a:solidFill>
              </a:rPr>
              <a:t>DiffServ</a:t>
            </a:r>
            <a:endParaRPr lang="en-US" sz="3200" b="1" dirty="0">
              <a:solidFill>
                <a:srgbClr val="0070C0"/>
              </a:solidFill>
            </a:endParaRPr>
          </a:p>
          <a:p>
            <a:pPr algn="ctr"/>
            <a:r>
              <a:rPr lang="en-US" sz="3200" b="1" noProof="0" dirty="0">
                <a:solidFill>
                  <a:srgbClr val="0070C0"/>
                </a:solidFill>
              </a:rPr>
              <a:t>(Differentiated Service)</a:t>
            </a:r>
            <a:endParaRPr lang="en-US" sz="3200" b="1" dirty="0">
              <a:solidFill>
                <a:srgbClr val="0070C0"/>
              </a:solidFill>
            </a:endParaRPr>
          </a:p>
        </p:txBody>
      </p:sp>
      <p:sp>
        <p:nvSpPr>
          <p:cNvPr id="5" name="TextBox 4">
            <a:extLst>
              <a:ext uri="{FF2B5EF4-FFF2-40B4-BE49-F238E27FC236}">
                <a16:creationId xmlns:a16="http://schemas.microsoft.com/office/drawing/2014/main" id="{3B9C68EB-1E1F-4991-43DF-46F7847D3EA3}"/>
              </a:ext>
            </a:extLst>
          </p:cNvPr>
          <p:cNvSpPr txBox="1"/>
          <p:nvPr/>
        </p:nvSpPr>
        <p:spPr>
          <a:xfrm>
            <a:off x="1289712" y="1695636"/>
            <a:ext cx="7513093" cy="3816429"/>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Addresses QoS issues through traffic prioritization at Layer 3</a:t>
            </a:r>
          </a:p>
          <a:p>
            <a:pPr marL="342900" indent="-342900">
              <a:spcBef>
                <a:spcPts val="1000"/>
              </a:spcBef>
              <a:buFont typeface="Arial" panose="020B0604020202020204" pitchFamily="34" charset="0"/>
              <a:buChar char="•"/>
            </a:pPr>
            <a:r>
              <a:rPr lang="en-US" sz="2400" noProof="0" dirty="0" err="1"/>
              <a:t>DiffServ</a:t>
            </a:r>
            <a:endParaRPr lang="en-US" sz="2400" noProof="0" dirty="0"/>
          </a:p>
          <a:p>
            <a:pPr marL="800100" lvl="1" indent="-342900">
              <a:spcBef>
                <a:spcPts val="1000"/>
              </a:spcBef>
              <a:buFont typeface="Wingdings" panose="05000000000000000000" pitchFamily="2" charset="2"/>
              <a:buChar char="Ø"/>
            </a:pPr>
            <a:r>
              <a:rPr lang="en-US" sz="2400" noProof="0" dirty="0"/>
              <a:t>Accounts for all network traffic</a:t>
            </a:r>
          </a:p>
          <a:p>
            <a:pPr marL="342900" indent="-342900">
              <a:spcBef>
                <a:spcPts val="1000"/>
              </a:spcBef>
              <a:buFont typeface="Arial" panose="020B0604020202020204" pitchFamily="34" charset="0"/>
              <a:buChar char="•"/>
            </a:pPr>
            <a:r>
              <a:rPr lang="en-US" sz="2400" noProof="0" dirty="0"/>
              <a:t>Can assign different streams different priorities</a:t>
            </a:r>
          </a:p>
          <a:p>
            <a:pPr marL="342900" indent="-342900">
              <a:spcBef>
                <a:spcPts val="1000"/>
              </a:spcBef>
              <a:buFont typeface="Arial" panose="020B0604020202020204" pitchFamily="34" charset="0"/>
              <a:buChar char="•"/>
            </a:pPr>
            <a:r>
              <a:rPr lang="en-US" sz="2400" noProof="0" dirty="0"/>
              <a:t>To prioritize traffic:</a:t>
            </a:r>
          </a:p>
          <a:p>
            <a:pPr marL="800100" lvl="1" indent="-342900">
              <a:spcBef>
                <a:spcPts val="1000"/>
              </a:spcBef>
              <a:buFont typeface="Wingdings" panose="05000000000000000000" pitchFamily="2" charset="2"/>
              <a:buChar char="Ø"/>
            </a:pPr>
            <a:r>
              <a:rPr lang="en-US" sz="2400" noProof="0" dirty="0"/>
              <a:t>IPv4 datagram: </a:t>
            </a:r>
            <a:r>
              <a:rPr lang="en-US" sz="2400" noProof="0" dirty="0" err="1"/>
              <a:t>DiffServ</a:t>
            </a:r>
            <a:r>
              <a:rPr lang="en-US" sz="2400" noProof="0" dirty="0"/>
              <a:t> field</a:t>
            </a:r>
          </a:p>
          <a:p>
            <a:pPr marL="800100" lvl="1" indent="-342900">
              <a:spcBef>
                <a:spcPts val="1000"/>
              </a:spcBef>
              <a:buFont typeface="Wingdings" panose="05000000000000000000" pitchFamily="2" charset="2"/>
              <a:buChar char="Ø"/>
            </a:pPr>
            <a:r>
              <a:rPr lang="en-US" sz="2400" dirty="0"/>
              <a:t>IPv6 </a:t>
            </a:r>
            <a:r>
              <a:rPr lang="en-US" sz="2400" noProof="0" dirty="0"/>
              <a:t>datagram: Traffic Class field</a:t>
            </a:r>
          </a:p>
        </p:txBody>
      </p:sp>
    </p:spTree>
    <p:extLst>
      <p:ext uri="{BB962C8B-B14F-4D97-AF65-F5344CB8AC3E}">
        <p14:creationId xmlns:p14="http://schemas.microsoft.com/office/powerpoint/2010/main" val="268321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0D9B6-B491-559D-8EEB-8A91C62CA320}"/>
              </a:ext>
            </a:extLst>
          </p:cNvPr>
          <p:cNvSpPr txBox="1"/>
          <p:nvPr/>
        </p:nvSpPr>
        <p:spPr>
          <a:xfrm>
            <a:off x="3800901" y="197471"/>
            <a:ext cx="4572000" cy="1077218"/>
          </a:xfrm>
          <a:prstGeom prst="rect">
            <a:avLst/>
          </a:prstGeom>
          <a:noFill/>
        </p:spPr>
        <p:txBody>
          <a:bodyPr wrap="square">
            <a:spAutoFit/>
          </a:bodyPr>
          <a:lstStyle/>
          <a:p>
            <a:pPr algn="ctr"/>
            <a:r>
              <a:rPr lang="en-US" sz="3200" b="1" noProof="0" dirty="0" err="1">
                <a:solidFill>
                  <a:srgbClr val="0070C0"/>
                </a:solidFill>
              </a:rPr>
              <a:t>DiffServ</a:t>
            </a:r>
            <a:endParaRPr lang="en-US" sz="3200" b="1" dirty="0">
              <a:solidFill>
                <a:srgbClr val="0070C0"/>
              </a:solidFill>
            </a:endParaRPr>
          </a:p>
          <a:p>
            <a:pPr algn="ctr"/>
            <a:r>
              <a:rPr lang="en-US" sz="3200" b="1" noProof="0" dirty="0">
                <a:solidFill>
                  <a:srgbClr val="0070C0"/>
                </a:solidFill>
              </a:rPr>
              <a:t>(Differentiated Service)</a:t>
            </a:r>
            <a:endParaRPr lang="en-US" sz="3200" b="1" dirty="0">
              <a:solidFill>
                <a:srgbClr val="0070C0"/>
              </a:solidFill>
            </a:endParaRPr>
          </a:p>
        </p:txBody>
      </p:sp>
      <p:sp>
        <p:nvSpPr>
          <p:cNvPr id="4" name="TextBox 3">
            <a:extLst>
              <a:ext uri="{FF2B5EF4-FFF2-40B4-BE49-F238E27FC236}">
                <a16:creationId xmlns:a16="http://schemas.microsoft.com/office/drawing/2014/main" id="{14AECB66-A45D-E5E3-9EA5-C7E408E462FD}"/>
              </a:ext>
            </a:extLst>
          </p:cNvPr>
          <p:cNvSpPr txBox="1"/>
          <p:nvPr/>
        </p:nvSpPr>
        <p:spPr>
          <a:xfrm>
            <a:off x="1084996" y="1611803"/>
            <a:ext cx="7690513" cy="3785652"/>
          </a:xfrm>
          <a:prstGeom prst="rect">
            <a:avLst/>
          </a:prstGeom>
          <a:noFill/>
        </p:spPr>
        <p:txBody>
          <a:bodyPr wrap="square">
            <a:spAutoFit/>
          </a:bodyPr>
          <a:lstStyle/>
          <a:p>
            <a:pPr marL="342900" indent="-342900">
              <a:buFont typeface="Arial" panose="020B0604020202020204" pitchFamily="34" charset="0"/>
              <a:buChar char="•"/>
            </a:pPr>
            <a:r>
              <a:rPr lang="en-US" sz="2400" noProof="0" dirty="0"/>
              <a:t>Two forwarding types</a:t>
            </a:r>
          </a:p>
          <a:p>
            <a:pPr marL="800100" lvl="1" indent="-342900">
              <a:buFont typeface="Wingdings" panose="05000000000000000000" pitchFamily="2" charset="2"/>
              <a:buChar char="Ø"/>
            </a:pPr>
            <a:r>
              <a:rPr lang="en-US" sz="2400" noProof="0" dirty="0"/>
              <a:t>EF (Expedited Forwarding):</a:t>
            </a:r>
          </a:p>
          <a:p>
            <a:pPr marL="1257300" lvl="2" indent="-342900">
              <a:buFont typeface="Calibri" panose="020F0502020204030204" pitchFamily="34" charset="0"/>
              <a:buChar char="−"/>
            </a:pPr>
            <a:r>
              <a:rPr lang="en-US" sz="2400" noProof="0" dirty="0"/>
              <a:t>Data stream assigned minimum departure rate</a:t>
            </a:r>
          </a:p>
          <a:p>
            <a:pPr marL="1257300" lvl="2" indent="-342900">
              <a:buFont typeface="Calibri" panose="020F0502020204030204" pitchFamily="34" charset="0"/>
              <a:buChar char="−"/>
            </a:pPr>
            <a:r>
              <a:rPr lang="en-US" sz="2400" noProof="0" dirty="0"/>
              <a:t>Circumvents delays</a:t>
            </a:r>
          </a:p>
          <a:p>
            <a:pPr marL="800100" lvl="1" indent="-342900">
              <a:buFont typeface="Wingdings" panose="05000000000000000000" pitchFamily="2" charset="2"/>
              <a:buChar char="Ø"/>
            </a:pPr>
            <a:r>
              <a:rPr lang="en-US" sz="2400" noProof="0" dirty="0"/>
              <a:t>AF (Assured Forwarding):</a:t>
            </a:r>
          </a:p>
          <a:p>
            <a:pPr marL="1257300" lvl="2" indent="-342900">
              <a:buFont typeface="Calibri" panose="020F0502020204030204" pitchFamily="34" charset="0"/>
              <a:buChar char="−"/>
            </a:pPr>
            <a:r>
              <a:rPr lang="en-US" sz="2400" noProof="0" dirty="0"/>
              <a:t>Data streams assigned different router resource levels</a:t>
            </a:r>
          </a:p>
          <a:p>
            <a:pPr marL="1257300" lvl="2" indent="-342900">
              <a:buFont typeface="Calibri" panose="020F0502020204030204" pitchFamily="34" charset="0"/>
              <a:buChar char="−"/>
            </a:pPr>
            <a:r>
              <a:rPr lang="en-US" sz="2400" noProof="0" dirty="0"/>
              <a:t>Prioritizes data handling</a:t>
            </a:r>
          </a:p>
          <a:p>
            <a:pPr marL="1257300" lvl="2" indent="-342900">
              <a:buFont typeface="Calibri" panose="020F0502020204030204" pitchFamily="34" charset="0"/>
              <a:buChar char="−"/>
            </a:pPr>
            <a:r>
              <a:rPr lang="en-US" sz="2400" noProof="0" dirty="0"/>
              <a:t>No guarantee of on time, in sequence packet arrival</a:t>
            </a:r>
          </a:p>
        </p:txBody>
      </p:sp>
    </p:spTree>
    <p:extLst>
      <p:ext uri="{BB962C8B-B14F-4D97-AF65-F5344CB8AC3E}">
        <p14:creationId xmlns:p14="http://schemas.microsoft.com/office/powerpoint/2010/main" val="126229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8680" y="745086"/>
            <a:ext cx="4088363"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Learning Outcome</a:t>
            </a:r>
          </a:p>
        </p:txBody>
      </p:sp>
      <p:sp>
        <p:nvSpPr>
          <p:cNvPr id="6" name="Title 1"/>
          <p:cNvSpPr>
            <a:spLocks noGrp="1"/>
          </p:cNvSpPr>
          <p:nvPr>
            <p:ph type="title"/>
          </p:nvPr>
        </p:nvSpPr>
        <p:spPr>
          <a:xfrm>
            <a:off x="1365439" y="1908448"/>
            <a:ext cx="6837114" cy="910952"/>
          </a:xfrm>
        </p:spPr>
        <p:txBody>
          <a:bodyPr>
            <a:noAutofit/>
          </a:bodyPr>
          <a:lstStyle/>
          <a:p>
            <a:pPr lvl="1">
              <a:spcBef>
                <a:spcPct val="20000"/>
              </a:spcBef>
            </a:pPr>
            <a:r>
              <a:rPr lang="en-US" sz="2800" dirty="0">
                <a:latin typeface="Open Sans"/>
              </a:rPr>
              <a:t>Student will be able to :</a:t>
            </a:r>
            <a:endParaRPr lang="id-ID" sz="2800" dirty="0">
              <a:latin typeface="Open Sans"/>
            </a:endParaRPr>
          </a:p>
        </p:txBody>
      </p:sp>
      <p:sp>
        <p:nvSpPr>
          <p:cNvPr id="7" name="Content Placeholder 2"/>
          <p:cNvSpPr>
            <a:spLocks noGrp="1"/>
          </p:cNvSpPr>
          <p:nvPr>
            <p:ph idx="1"/>
          </p:nvPr>
        </p:nvSpPr>
        <p:spPr>
          <a:xfrm>
            <a:off x="1365439" y="2819400"/>
            <a:ext cx="7437367" cy="3472218"/>
          </a:xfrm>
        </p:spPr>
        <p:txBody>
          <a:bodyPr>
            <a:normAutofit/>
          </a:bodyPr>
          <a:lstStyle/>
          <a:p>
            <a:pPr>
              <a:tabLst>
                <a:tab pos="1092200" algn="l"/>
              </a:tabLst>
            </a:pPr>
            <a:r>
              <a:rPr lang="en-US" sz="2400"/>
              <a:t>LO2</a:t>
            </a:r>
            <a:r>
              <a:rPr lang="en-US" sz="2400" dirty="0"/>
              <a:t>:	Explain Emerging Technologies in IT 	Infrastructure. (C2)</a:t>
            </a:r>
          </a:p>
          <a:p>
            <a:pPr>
              <a:tabLst>
                <a:tab pos="1092200" algn="l"/>
              </a:tabLst>
            </a:pPr>
            <a:r>
              <a:rPr lang="en-US" sz="2400" dirty="0"/>
              <a:t>LO3: 	Analyze case study in IT Infrastructure. (C4)</a:t>
            </a:r>
          </a:p>
          <a:p>
            <a:pPr>
              <a:tabLst>
                <a:tab pos="1092200" algn="l"/>
              </a:tabLst>
            </a:pPr>
            <a:r>
              <a:rPr lang="en-US" sz="2400" dirty="0"/>
              <a:t>LO4: 	Analyze solution business problems that 	require IT Infrastructure solutions. (C4)</a:t>
            </a:r>
          </a:p>
          <a:p>
            <a:pPr lvl="0"/>
            <a:endParaRPr lang="en-US" sz="2400" dirty="0"/>
          </a:p>
        </p:txBody>
      </p:sp>
    </p:spTree>
    <p:extLst>
      <p:ext uri="{BB962C8B-B14F-4D97-AF65-F5344CB8AC3E}">
        <p14:creationId xmlns:p14="http://schemas.microsoft.com/office/powerpoint/2010/main" val="119117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3AEFF7-6BBD-3D26-8FF5-9D543A820DC7}"/>
              </a:ext>
            </a:extLst>
          </p:cNvPr>
          <p:cNvSpPr txBox="1"/>
          <p:nvPr/>
        </p:nvSpPr>
        <p:spPr>
          <a:xfrm>
            <a:off x="4360460" y="388540"/>
            <a:ext cx="3910083" cy="584775"/>
          </a:xfrm>
          <a:prstGeom prst="rect">
            <a:avLst/>
          </a:prstGeom>
          <a:noFill/>
        </p:spPr>
        <p:txBody>
          <a:bodyPr wrap="square">
            <a:spAutoFit/>
          </a:bodyPr>
          <a:lstStyle/>
          <a:p>
            <a:pPr algn="ctr"/>
            <a:r>
              <a:rPr lang="en-US" sz="3200" b="1" noProof="0" dirty="0" err="1">
                <a:solidFill>
                  <a:srgbClr val="0070C0"/>
                </a:solidFill>
              </a:rPr>
              <a:t>CoS</a:t>
            </a:r>
            <a:r>
              <a:rPr lang="en-US" sz="3200" b="1" noProof="0" dirty="0">
                <a:solidFill>
                  <a:srgbClr val="0070C0"/>
                </a:solidFill>
              </a:rPr>
              <a:t> (Class of Service)</a:t>
            </a:r>
            <a:endParaRPr lang="en-US" sz="3200" b="1" dirty="0">
              <a:solidFill>
                <a:srgbClr val="0070C0"/>
              </a:solidFill>
            </a:endParaRPr>
          </a:p>
        </p:txBody>
      </p:sp>
      <p:sp>
        <p:nvSpPr>
          <p:cNvPr id="5" name="TextBox 4">
            <a:extLst>
              <a:ext uri="{FF2B5EF4-FFF2-40B4-BE49-F238E27FC236}">
                <a16:creationId xmlns:a16="http://schemas.microsoft.com/office/drawing/2014/main" id="{EEFE0C63-26D2-60ED-6D45-60C02B5257CE}"/>
              </a:ext>
            </a:extLst>
          </p:cNvPr>
          <p:cNvSpPr txBox="1"/>
          <p:nvPr/>
        </p:nvSpPr>
        <p:spPr>
          <a:xfrm>
            <a:off x="1016758" y="1517889"/>
            <a:ext cx="7977117" cy="4524315"/>
          </a:xfrm>
          <a:prstGeom prst="rect">
            <a:avLst/>
          </a:prstGeom>
          <a:noFill/>
        </p:spPr>
        <p:txBody>
          <a:bodyPr wrap="square">
            <a:spAutoFit/>
          </a:bodyPr>
          <a:lstStyle/>
          <a:p>
            <a:pPr marL="342900" indent="-342900">
              <a:buFont typeface="Arial" panose="020B0604020202020204" pitchFamily="34" charset="0"/>
              <a:buChar char="•"/>
            </a:pPr>
            <a:r>
              <a:rPr lang="en-US" sz="2400" noProof="0" dirty="0" err="1"/>
              <a:t>CoS</a:t>
            </a:r>
            <a:r>
              <a:rPr lang="en-US" sz="2400" noProof="0" dirty="0"/>
              <a:t>:</a:t>
            </a:r>
          </a:p>
          <a:p>
            <a:pPr marL="800100" lvl="1" indent="-342900">
              <a:buFont typeface="Wingdings" panose="05000000000000000000" pitchFamily="2" charset="2"/>
              <a:buChar char="Ø"/>
            </a:pPr>
            <a:r>
              <a:rPr lang="en-US" sz="2400" noProof="0" dirty="0"/>
              <a:t>Refers to techniques performed at Layer 2 on Ethernet frames</a:t>
            </a:r>
          </a:p>
          <a:p>
            <a:pPr marL="800100" lvl="1" indent="-342900">
              <a:buFont typeface="Wingdings" panose="05000000000000000000" pitchFamily="2" charset="2"/>
              <a:buChar char="Ø"/>
            </a:pPr>
            <a:r>
              <a:rPr lang="en-US" sz="2400" noProof="0" dirty="0"/>
              <a:t>Most often used to route Ethernet traffic between VLANs</a:t>
            </a:r>
          </a:p>
          <a:p>
            <a:pPr marL="342900" lvl="1" indent="-342900">
              <a:buFont typeface="Arial" panose="020B0604020202020204" pitchFamily="34" charset="0"/>
              <a:buChar char="•"/>
            </a:pPr>
            <a:r>
              <a:rPr lang="en-US" sz="2400" dirty="0"/>
              <a:t>Priority Code Point (PCP)</a:t>
            </a:r>
          </a:p>
          <a:p>
            <a:pPr marL="800100" lvl="1" indent="-342900">
              <a:buFont typeface="Wingdings" panose="05000000000000000000" pitchFamily="2" charset="2"/>
              <a:buChar char="Ø"/>
            </a:pPr>
            <a:r>
              <a:rPr lang="en-US" sz="2400" noProof="0" dirty="0"/>
              <a:t>A 3-bit field in the frame header of a frame that has been tagged (addressed to a specific VLAN)</a:t>
            </a:r>
          </a:p>
          <a:p>
            <a:pPr marL="342900" indent="-342900">
              <a:buFont typeface="Arial" panose="020B0604020202020204" pitchFamily="34" charset="0"/>
              <a:buChar char="•"/>
            </a:pPr>
            <a:r>
              <a:rPr lang="en-US" sz="2400" noProof="0" dirty="0" err="1"/>
              <a:t>CoS</a:t>
            </a:r>
            <a:r>
              <a:rPr lang="en-US" sz="2400" noProof="0" dirty="0"/>
              <a:t> sets these bits to one of eight levels ranging from 0 to 7</a:t>
            </a:r>
          </a:p>
          <a:p>
            <a:pPr marL="342900" indent="-342900">
              <a:buFont typeface="Arial" panose="020B0604020202020204" pitchFamily="34" charset="0"/>
              <a:buChar char="•"/>
            </a:pPr>
            <a:r>
              <a:rPr lang="en-US" sz="2400" noProof="0" dirty="0"/>
              <a:t>A network’s connectivity devices and clients must support the same set of protocols to achieve their QoS benefits</a:t>
            </a:r>
          </a:p>
          <a:p>
            <a:pPr marL="342900" indent="-342900">
              <a:buFont typeface="Arial" panose="020B0604020202020204" pitchFamily="34" charset="0"/>
              <a:buChar char="•"/>
            </a:pPr>
            <a:r>
              <a:rPr lang="en-US" sz="2400" noProof="0" dirty="0"/>
              <a:t>Networks can combine multiple QoS techniques</a:t>
            </a:r>
          </a:p>
        </p:txBody>
      </p:sp>
    </p:spTree>
    <p:extLst>
      <p:ext uri="{BB962C8B-B14F-4D97-AF65-F5344CB8AC3E}">
        <p14:creationId xmlns:p14="http://schemas.microsoft.com/office/powerpoint/2010/main" val="4023181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3C1D1C-FC32-DF89-D3B1-83C0491BEB7A}"/>
              </a:ext>
            </a:extLst>
          </p:cNvPr>
          <p:cNvSpPr txBox="1"/>
          <p:nvPr/>
        </p:nvSpPr>
        <p:spPr>
          <a:xfrm>
            <a:off x="4210335" y="306654"/>
            <a:ext cx="3650776" cy="584775"/>
          </a:xfrm>
          <a:prstGeom prst="rect">
            <a:avLst/>
          </a:prstGeom>
          <a:noFill/>
        </p:spPr>
        <p:txBody>
          <a:bodyPr wrap="square">
            <a:spAutoFit/>
          </a:bodyPr>
          <a:lstStyle/>
          <a:p>
            <a:pPr algn="ctr"/>
            <a:r>
              <a:rPr lang="en-US" sz="3200" b="1" noProof="0">
                <a:solidFill>
                  <a:srgbClr val="0070C0"/>
                </a:solidFill>
              </a:rPr>
              <a:t>Network Availability</a:t>
            </a:r>
            <a:endParaRPr lang="en-US" sz="3200" b="1" dirty="0">
              <a:solidFill>
                <a:srgbClr val="0070C0"/>
              </a:solidFill>
            </a:endParaRPr>
          </a:p>
        </p:txBody>
      </p:sp>
      <p:sp>
        <p:nvSpPr>
          <p:cNvPr id="5" name="TextBox 4">
            <a:extLst>
              <a:ext uri="{FF2B5EF4-FFF2-40B4-BE49-F238E27FC236}">
                <a16:creationId xmlns:a16="http://schemas.microsoft.com/office/drawing/2014/main" id="{1035F32D-D829-DC23-59DA-EB3B4E4895B2}"/>
              </a:ext>
            </a:extLst>
          </p:cNvPr>
          <p:cNvSpPr txBox="1"/>
          <p:nvPr/>
        </p:nvSpPr>
        <p:spPr>
          <a:xfrm>
            <a:off x="1112291" y="1598156"/>
            <a:ext cx="7758753" cy="5052665"/>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Availability</a:t>
            </a:r>
          </a:p>
          <a:p>
            <a:pPr marL="800100" lvl="1" indent="-342900">
              <a:spcBef>
                <a:spcPts val="1000"/>
              </a:spcBef>
              <a:buFont typeface="Wingdings" panose="05000000000000000000" pitchFamily="2" charset="2"/>
              <a:buChar char="Ø"/>
            </a:pPr>
            <a:r>
              <a:rPr lang="en-US" sz="2400" noProof="0" dirty="0"/>
              <a:t>How consistently and reliably a file or system can be accessed</a:t>
            </a:r>
          </a:p>
          <a:p>
            <a:pPr marL="342900" indent="-342900">
              <a:spcBef>
                <a:spcPts val="1000"/>
              </a:spcBef>
              <a:buFont typeface="Arial" panose="020B0604020202020204" pitchFamily="34" charset="0"/>
              <a:buChar char="•"/>
            </a:pPr>
            <a:r>
              <a:rPr lang="en-US" sz="2400" noProof="0" dirty="0"/>
              <a:t>HA (high availability)</a:t>
            </a:r>
          </a:p>
          <a:p>
            <a:pPr marL="800100" lvl="1" indent="-342900">
              <a:spcBef>
                <a:spcPts val="1000"/>
              </a:spcBef>
              <a:buFont typeface="Wingdings" panose="05000000000000000000" pitchFamily="2" charset="2"/>
              <a:buChar char="Ø"/>
            </a:pPr>
            <a:r>
              <a:rPr lang="en-US" sz="2400" noProof="0" dirty="0"/>
              <a:t>Refers to a system that functions reliably nearly all the time</a:t>
            </a:r>
          </a:p>
          <a:p>
            <a:pPr marL="342900" indent="-342900">
              <a:spcBef>
                <a:spcPts val="1000"/>
              </a:spcBef>
              <a:buFont typeface="Arial" panose="020B0604020202020204" pitchFamily="34" charset="0"/>
              <a:buChar char="•"/>
            </a:pPr>
            <a:r>
              <a:rPr lang="en-US" sz="2400" noProof="0" dirty="0"/>
              <a:t>Uptime</a:t>
            </a:r>
          </a:p>
          <a:p>
            <a:pPr marL="800100" lvl="1" indent="-342900">
              <a:spcBef>
                <a:spcPts val="1000"/>
              </a:spcBef>
              <a:buFont typeface="Wingdings" panose="05000000000000000000" pitchFamily="2" charset="2"/>
              <a:buChar char="Ø"/>
            </a:pPr>
            <a:r>
              <a:rPr lang="en-US" sz="2400" noProof="0" dirty="0"/>
              <a:t>Measure of time functioning normally between failures</a:t>
            </a:r>
          </a:p>
          <a:p>
            <a:pPr marL="800100" lvl="1" indent="-342900">
              <a:spcBef>
                <a:spcPts val="1000"/>
              </a:spcBef>
              <a:buFont typeface="Wingdings" panose="05000000000000000000" pitchFamily="2" charset="2"/>
              <a:buChar char="Ø"/>
            </a:pPr>
            <a:r>
              <a:rPr lang="en-US" sz="2400" noProof="0" dirty="0"/>
              <a:t>Linux or UNIX command </a:t>
            </a:r>
            <a:r>
              <a:rPr lang="en-US" sz="2400" b="1" noProof="0" dirty="0">
                <a:cs typeface="Courier New" panose="02070309020205020404" pitchFamily="49" charset="0"/>
              </a:rPr>
              <a:t>uptime</a:t>
            </a:r>
          </a:p>
          <a:p>
            <a:pPr marL="800100" lvl="1" indent="-342900">
              <a:spcBef>
                <a:spcPts val="1000"/>
              </a:spcBef>
              <a:buFont typeface="Wingdings" panose="05000000000000000000" pitchFamily="2" charset="2"/>
              <a:buChar char="Ø"/>
            </a:pPr>
            <a:r>
              <a:rPr lang="en-US" sz="2400" noProof="0" dirty="0"/>
              <a:t>Microsoft utility found in Task Manager</a:t>
            </a:r>
          </a:p>
        </p:txBody>
      </p:sp>
    </p:spTree>
    <p:extLst>
      <p:ext uri="{BB962C8B-B14F-4D97-AF65-F5344CB8AC3E}">
        <p14:creationId xmlns:p14="http://schemas.microsoft.com/office/powerpoint/2010/main" val="335016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sp>
        <p:nvSpPr>
          <p:cNvPr id="5" name="TextBox 4">
            <a:extLst>
              <a:ext uri="{FF2B5EF4-FFF2-40B4-BE49-F238E27FC236}">
                <a16:creationId xmlns:a16="http://schemas.microsoft.com/office/drawing/2014/main" id="{6E928272-0EBB-E339-909F-1F5E52C98C56}"/>
              </a:ext>
            </a:extLst>
          </p:cNvPr>
          <p:cNvSpPr txBox="1"/>
          <p:nvPr/>
        </p:nvSpPr>
        <p:spPr>
          <a:xfrm>
            <a:off x="1125939" y="1488703"/>
            <a:ext cx="7608627" cy="4939814"/>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Capacity for system to continue performing</a:t>
            </a:r>
          </a:p>
          <a:p>
            <a:pPr marL="800100" lvl="1" indent="-342900">
              <a:spcBef>
                <a:spcPts val="1000"/>
              </a:spcBef>
              <a:buFont typeface="Wingdings" panose="05000000000000000000" pitchFamily="2" charset="2"/>
              <a:buChar char="Ø"/>
            </a:pPr>
            <a:r>
              <a:rPr lang="en-US" sz="2400" noProof="0" dirty="0"/>
              <a:t>Despite unexpected hardware, software malfunction</a:t>
            </a:r>
          </a:p>
          <a:p>
            <a:pPr marL="342900" indent="-342900">
              <a:spcBef>
                <a:spcPts val="1000"/>
              </a:spcBef>
              <a:buFont typeface="Arial" panose="020B0604020202020204" pitchFamily="34" charset="0"/>
              <a:buChar char="•"/>
            </a:pPr>
            <a:r>
              <a:rPr lang="en-US" sz="2400" noProof="0" dirty="0"/>
              <a:t>Failure</a:t>
            </a:r>
          </a:p>
          <a:p>
            <a:pPr marL="800100" lvl="1" indent="-342900">
              <a:spcBef>
                <a:spcPts val="1000"/>
              </a:spcBef>
              <a:buFont typeface="Wingdings" panose="05000000000000000000" pitchFamily="2" charset="2"/>
              <a:buChar char="Ø"/>
            </a:pPr>
            <a:r>
              <a:rPr lang="en-US" sz="2400" noProof="0" dirty="0"/>
              <a:t>Deviation from specified system performance level</a:t>
            </a:r>
          </a:p>
          <a:p>
            <a:pPr marL="1257300" lvl="2" indent="-342900">
              <a:spcBef>
                <a:spcPts val="1000"/>
              </a:spcBef>
              <a:buFont typeface="Calibri" panose="020F0502020204030204" pitchFamily="34" charset="0"/>
              <a:buChar char="−"/>
            </a:pPr>
            <a:r>
              <a:rPr lang="en-US" sz="2400" noProof="0" dirty="0"/>
              <a:t>Given time period</a:t>
            </a:r>
          </a:p>
          <a:p>
            <a:pPr marL="342900" indent="-342900">
              <a:spcBef>
                <a:spcPts val="1000"/>
              </a:spcBef>
              <a:buFont typeface="Arial" panose="020B0604020202020204" pitchFamily="34" charset="0"/>
              <a:buChar char="•"/>
            </a:pPr>
            <a:r>
              <a:rPr lang="en-US" sz="2400" noProof="0" dirty="0"/>
              <a:t>Fault:</a:t>
            </a:r>
          </a:p>
          <a:p>
            <a:pPr marL="800100" lvl="1" indent="-342900">
              <a:spcBef>
                <a:spcPts val="1000"/>
              </a:spcBef>
              <a:buFont typeface="Wingdings" panose="05000000000000000000" pitchFamily="2" charset="2"/>
              <a:buChar char="Ø"/>
            </a:pPr>
            <a:r>
              <a:rPr lang="en-US" sz="2400" noProof="0" dirty="0"/>
              <a:t>Malfunction of one system component</a:t>
            </a:r>
          </a:p>
          <a:p>
            <a:pPr marL="800100" lvl="1" indent="-342900">
              <a:spcBef>
                <a:spcPts val="1000"/>
              </a:spcBef>
              <a:buFont typeface="Wingdings" panose="05000000000000000000" pitchFamily="2" charset="2"/>
              <a:buChar char="Ø"/>
            </a:pPr>
            <a:r>
              <a:rPr lang="en-US" sz="2400" noProof="0" dirty="0"/>
              <a:t>Can result in failure</a:t>
            </a:r>
          </a:p>
          <a:p>
            <a:pPr marL="342900" indent="-342900">
              <a:spcBef>
                <a:spcPts val="1000"/>
              </a:spcBef>
              <a:buFont typeface="Arial" panose="020B0604020202020204" pitchFamily="34" charset="0"/>
              <a:buChar char="•"/>
            </a:pPr>
            <a:r>
              <a:rPr lang="en-US" sz="2400" noProof="0" dirty="0"/>
              <a:t>Fault-tolerant system goal</a:t>
            </a:r>
          </a:p>
          <a:p>
            <a:pPr marL="800100" lvl="1" indent="-342900">
              <a:spcBef>
                <a:spcPts val="1000"/>
              </a:spcBef>
              <a:buFont typeface="Wingdings" panose="05000000000000000000" pitchFamily="2" charset="2"/>
              <a:buChar char="Ø"/>
            </a:pPr>
            <a:r>
              <a:rPr lang="en-US" sz="2400" noProof="0" dirty="0"/>
              <a:t>Prevent faults from progressing to failures</a:t>
            </a:r>
          </a:p>
        </p:txBody>
      </p:sp>
    </p:spTree>
    <p:extLst>
      <p:ext uri="{BB962C8B-B14F-4D97-AF65-F5344CB8AC3E}">
        <p14:creationId xmlns:p14="http://schemas.microsoft.com/office/powerpoint/2010/main" val="751230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sp>
        <p:nvSpPr>
          <p:cNvPr id="4" name="TextBox 3">
            <a:extLst>
              <a:ext uri="{FF2B5EF4-FFF2-40B4-BE49-F238E27FC236}">
                <a16:creationId xmlns:a16="http://schemas.microsoft.com/office/drawing/2014/main" id="{38F2AE2D-5C29-0F93-E44C-374D2296DBCA}"/>
              </a:ext>
            </a:extLst>
          </p:cNvPr>
          <p:cNvSpPr txBox="1"/>
          <p:nvPr/>
        </p:nvSpPr>
        <p:spPr>
          <a:xfrm>
            <a:off x="1030405" y="1542685"/>
            <a:ext cx="7799695" cy="2308324"/>
          </a:xfrm>
          <a:prstGeom prst="rect">
            <a:avLst/>
          </a:prstGeom>
          <a:noFill/>
        </p:spPr>
        <p:txBody>
          <a:bodyPr wrap="square">
            <a:spAutoFit/>
          </a:bodyPr>
          <a:lstStyle/>
          <a:p>
            <a:pPr marL="285750" indent="-285750">
              <a:buFont typeface="Arial" panose="020B0604020202020204" pitchFamily="34" charset="0"/>
              <a:buChar char="•"/>
            </a:pPr>
            <a:r>
              <a:rPr lang="en-US" sz="2400" noProof="0" dirty="0"/>
              <a:t>Redundancy:</a:t>
            </a:r>
          </a:p>
          <a:p>
            <a:pPr marL="800100" lvl="1" indent="-342900">
              <a:buFont typeface="Wingdings" panose="05000000000000000000" pitchFamily="2" charset="2"/>
              <a:buChar char="Ø"/>
            </a:pPr>
            <a:r>
              <a:rPr lang="en-US" sz="2400" noProof="0" dirty="0"/>
              <a:t>MTBF (mean time between failures)—Average amount of time that will pass for devices exactly like this one before the next failure is expected to occur</a:t>
            </a:r>
          </a:p>
          <a:p>
            <a:pPr marL="800100" lvl="1" indent="-342900">
              <a:buFont typeface="Wingdings" panose="05000000000000000000" pitchFamily="2" charset="2"/>
              <a:buChar char="Ø"/>
            </a:pPr>
            <a:r>
              <a:rPr lang="en-US" sz="2400" noProof="0" dirty="0"/>
              <a:t>MTTR (mean time to repair)—Average amount of time required to repair the device</a:t>
            </a:r>
          </a:p>
        </p:txBody>
      </p:sp>
      <p:pic>
        <p:nvPicPr>
          <p:cNvPr id="5" name="Picture 4" descr="Figure 11-11 Every device eventually fails, it’s just a question of when. A horizontal time bar with two arrows pointing downwards on the left side with tags pointing device failure and device repaired. An arrow with tag on the right side pointing next device failure. The average amount of time from device failure to the next device failure is the mean time between failures. The average amount of time required to repair the device is meantime to repair.">
            <a:extLst>
              <a:ext uri="{FF2B5EF4-FFF2-40B4-BE49-F238E27FC236}">
                <a16:creationId xmlns:a16="http://schemas.microsoft.com/office/drawing/2014/main" id="{F7A14DA7-0BEB-C540-FC76-57E8C21C0D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9622" y="3878305"/>
            <a:ext cx="6721393" cy="26716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29717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sp>
        <p:nvSpPr>
          <p:cNvPr id="4" name="TextBox 3">
            <a:extLst>
              <a:ext uri="{FF2B5EF4-FFF2-40B4-BE49-F238E27FC236}">
                <a16:creationId xmlns:a16="http://schemas.microsoft.com/office/drawing/2014/main" id="{FE9208D3-A3A3-9251-FA8C-1C3D7EE0D0EE}"/>
              </a:ext>
            </a:extLst>
          </p:cNvPr>
          <p:cNvSpPr txBox="1"/>
          <p:nvPr/>
        </p:nvSpPr>
        <p:spPr>
          <a:xfrm>
            <a:off x="1098644" y="1504092"/>
            <a:ext cx="7704162" cy="4924425"/>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Redundancy:</a:t>
            </a:r>
          </a:p>
          <a:p>
            <a:pPr marL="800100" lvl="1" indent="-342900">
              <a:spcBef>
                <a:spcPts val="1000"/>
              </a:spcBef>
              <a:buFont typeface="Wingdings" panose="05000000000000000000" pitchFamily="2" charset="2"/>
              <a:buChar char="Ø"/>
            </a:pPr>
            <a:r>
              <a:rPr lang="en-US" sz="2400" noProof="0" dirty="0"/>
              <a:t>To help protect against faults and failures, network are often designed with two or more of the same item, service, or connection filling the same role on the network</a:t>
            </a:r>
          </a:p>
          <a:p>
            <a:pPr marL="800100" lvl="1" indent="-342900">
              <a:spcBef>
                <a:spcPts val="1000"/>
              </a:spcBef>
              <a:buFont typeface="Wingdings" panose="05000000000000000000" pitchFamily="2" charset="2"/>
              <a:buChar char="Ø"/>
            </a:pPr>
            <a:r>
              <a:rPr lang="en-US" sz="2400" noProof="0" dirty="0"/>
              <a:t>If one part, service, or connection fails, the other takes over</a:t>
            </a:r>
          </a:p>
          <a:p>
            <a:pPr marL="342900" indent="-342900">
              <a:spcBef>
                <a:spcPts val="1000"/>
              </a:spcBef>
              <a:buFont typeface="Arial" panose="020B0604020202020204" pitchFamily="34" charset="0"/>
              <a:buChar char="•"/>
            </a:pPr>
            <a:r>
              <a:rPr lang="en-US" sz="2400" noProof="0" dirty="0"/>
              <a:t>To maintain high availability</a:t>
            </a:r>
          </a:p>
          <a:p>
            <a:pPr marL="800100" lvl="1" indent="-342900">
              <a:spcBef>
                <a:spcPts val="1000"/>
              </a:spcBef>
              <a:buFont typeface="Wingdings" panose="05000000000000000000" pitchFamily="2" charset="2"/>
              <a:buChar char="Ø"/>
            </a:pPr>
            <a:r>
              <a:rPr lang="en-US" sz="2400" noProof="0" dirty="0"/>
              <a:t>Ensure critical network elements are redundant</a:t>
            </a:r>
          </a:p>
          <a:p>
            <a:pPr marL="342900" indent="-342900">
              <a:spcBef>
                <a:spcPts val="1000"/>
              </a:spcBef>
              <a:buFont typeface="Arial" panose="020B0604020202020204" pitchFamily="34" charset="0"/>
              <a:buChar char="•"/>
            </a:pPr>
            <a:r>
              <a:rPr lang="en-US" sz="2400" noProof="0" dirty="0"/>
              <a:t>Main disadvantage of redundancy:</a:t>
            </a:r>
          </a:p>
          <a:p>
            <a:pPr marL="800100" lvl="1" indent="-342900">
              <a:spcBef>
                <a:spcPts val="1000"/>
              </a:spcBef>
              <a:buFont typeface="Wingdings" panose="05000000000000000000" pitchFamily="2" charset="2"/>
              <a:buChar char="Ø"/>
            </a:pPr>
            <a:r>
              <a:rPr lang="en-US" sz="2400" noProof="0" dirty="0"/>
              <a:t>Cost</a:t>
            </a:r>
          </a:p>
        </p:txBody>
      </p:sp>
    </p:spTree>
    <p:extLst>
      <p:ext uri="{BB962C8B-B14F-4D97-AF65-F5344CB8AC3E}">
        <p14:creationId xmlns:p14="http://schemas.microsoft.com/office/powerpoint/2010/main" val="2622172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pic>
        <p:nvPicPr>
          <p:cNvPr id="4" name="Picture 3" descr="Figure 11-12 Single T1 connectivity. From the internet on the right, a T 1 link passes through the firewall, the router with internal channel service unit or data service unit and multiplexer, the switch, and reaches the client.">
            <a:extLst>
              <a:ext uri="{FF2B5EF4-FFF2-40B4-BE49-F238E27FC236}">
                <a16:creationId xmlns:a16="http://schemas.microsoft.com/office/drawing/2014/main" id="{DA154390-B2C4-873D-84AD-8BC2154066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572" y="1549954"/>
            <a:ext cx="7463050" cy="1470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Figure 11-13 Fully redundant T1 connectivity. A diagram illustrating a fully redundant T 1 connectivity. From internet on the right two T 1 links one above and below passes through the firewall, router with internal channel service and unit or data service unit and multiplexer, through switch and reaches the client separately.">
            <a:extLst>
              <a:ext uri="{FF2B5EF4-FFF2-40B4-BE49-F238E27FC236}">
                <a16:creationId xmlns:a16="http://schemas.microsoft.com/office/drawing/2014/main" id="{6A059F75-FA0A-06D3-7610-9A3557D88A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0572" y="3228914"/>
            <a:ext cx="7463051" cy="3430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9617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sp>
        <p:nvSpPr>
          <p:cNvPr id="4" name="TextBox 3">
            <a:extLst>
              <a:ext uri="{FF2B5EF4-FFF2-40B4-BE49-F238E27FC236}">
                <a16:creationId xmlns:a16="http://schemas.microsoft.com/office/drawing/2014/main" id="{DE9A559E-2DEF-B6C5-EADF-DA3518644102}"/>
              </a:ext>
            </a:extLst>
          </p:cNvPr>
          <p:cNvSpPr txBox="1"/>
          <p:nvPr/>
        </p:nvSpPr>
        <p:spPr>
          <a:xfrm>
            <a:off x="1084996" y="1474821"/>
            <a:ext cx="7867935" cy="5262979"/>
          </a:xfrm>
          <a:prstGeom prst="rect">
            <a:avLst/>
          </a:prstGeom>
          <a:noFill/>
        </p:spPr>
        <p:txBody>
          <a:bodyPr wrap="square">
            <a:spAutoFit/>
          </a:bodyPr>
          <a:lstStyle/>
          <a:p>
            <a:pPr marL="285750" indent="-285750">
              <a:buFont typeface="Arial" panose="020B0604020202020204" pitchFamily="34" charset="0"/>
              <a:buChar char="•"/>
            </a:pPr>
            <a:r>
              <a:rPr lang="en-US" sz="2400" noProof="0" dirty="0"/>
              <a:t>Automatic failover:</a:t>
            </a:r>
          </a:p>
          <a:p>
            <a:pPr marL="800100" lvl="1" indent="-342900">
              <a:buFont typeface="Wingdings" panose="05000000000000000000" pitchFamily="2" charset="2"/>
              <a:buChar char="Ø"/>
            </a:pPr>
            <a:r>
              <a:rPr lang="en-US" sz="2400" noProof="0" dirty="0"/>
              <a:t>Critical devices require redundant NICs, SFPs, power supplies, cooling fans, and processors</a:t>
            </a:r>
          </a:p>
          <a:p>
            <a:pPr marL="800100" lvl="1" indent="-342900">
              <a:buFont typeface="Wingdings" panose="05000000000000000000" pitchFamily="2" charset="2"/>
              <a:buChar char="Ø"/>
            </a:pPr>
            <a:r>
              <a:rPr lang="en-US" sz="2400" noProof="0" dirty="0"/>
              <a:t>Should have the ability to immediately assume the duties of an identical component</a:t>
            </a:r>
          </a:p>
          <a:p>
            <a:pPr marL="285750" indent="-285750">
              <a:buFont typeface="Arial" panose="020B0604020202020204" pitchFamily="34" charset="0"/>
              <a:buChar char="•"/>
            </a:pPr>
            <a:r>
              <a:rPr lang="en-US" sz="2400" noProof="0" dirty="0"/>
              <a:t>Hot-swappable</a:t>
            </a:r>
          </a:p>
          <a:p>
            <a:pPr marL="800100" lvl="1" indent="-342900">
              <a:buFont typeface="Wingdings" panose="05000000000000000000" pitchFamily="2" charset="2"/>
              <a:buChar char="Ø"/>
            </a:pPr>
            <a:r>
              <a:rPr lang="en-US" sz="2400" noProof="0" dirty="0"/>
              <a:t>Refers to identical components that can be changed while a machine is running</a:t>
            </a:r>
          </a:p>
          <a:p>
            <a:pPr marL="285750" indent="-285750">
              <a:buFont typeface="Arial" panose="020B0604020202020204" pitchFamily="34" charset="0"/>
              <a:buChar char="•"/>
            </a:pPr>
            <a:r>
              <a:rPr lang="en-US" sz="2400" noProof="0" dirty="0"/>
              <a:t>Two approaches:</a:t>
            </a:r>
          </a:p>
          <a:p>
            <a:pPr marL="800100" lvl="1" indent="-342900">
              <a:buFont typeface="Wingdings" panose="05000000000000000000" pitchFamily="2" charset="2"/>
              <a:buChar char="Ø"/>
            </a:pPr>
            <a:r>
              <a:rPr lang="en-US" sz="2400" noProof="0" dirty="0"/>
              <a:t>Hot spare—Duplicate component that is already installed in a device and can assume function in case the original component fails</a:t>
            </a:r>
          </a:p>
          <a:p>
            <a:pPr marL="800100" lvl="1" indent="-342900">
              <a:buFont typeface="Wingdings" panose="05000000000000000000" pitchFamily="2" charset="2"/>
              <a:buChar char="Ø"/>
            </a:pPr>
            <a:r>
              <a:rPr lang="en-US" sz="2400" noProof="0" dirty="0"/>
              <a:t>Cold spare—Duplicate component that is not installed, but can be installed in case of a failure</a:t>
            </a:r>
          </a:p>
        </p:txBody>
      </p:sp>
    </p:spTree>
    <p:extLst>
      <p:ext uri="{BB962C8B-B14F-4D97-AF65-F5344CB8AC3E}">
        <p14:creationId xmlns:p14="http://schemas.microsoft.com/office/powerpoint/2010/main" val="3444193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sp>
        <p:nvSpPr>
          <p:cNvPr id="4" name="TextBox 3">
            <a:extLst>
              <a:ext uri="{FF2B5EF4-FFF2-40B4-BE49-F238E27FC236}">
                <a16:creationId xmlns:a16="http://schemas.microsoft.com/office/drawing/2014/main" id="{F0B2D116-5ADE-9A18-C823-32ADD434955B}"/>
              </a:ext>
            </a:extLst>
          </p:cNvPr>
          <p:cNvSpPr txBox="1"/>
          <p:nvPr/>
        </p:nvSpPr>
        <p:spPr>
          <a:xfrm>
            <a:off x="1112293" y="1510129"/>
            <a:ext cx="7608626" cy="4555093"/>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Link aggregation (port aggregation):</a:t>
            </a:r>
          </a:p>
          <a:p>
            <a:pPr marL="800100" lvl="1" indent="-342900">
              <a:spcBef>
                <a:spcPts val="1000"/>
              </a:spcBef>
              <a:buFont typeface="Wingdings" panose="05000000000000000000" pitchFamily="2" charset="2"/>
              <a:buChar char="Ø"/>
            </a:pPr>
            <a:r>
              <a:rPr lang="en-US" sz="2400" noProof="0" dirty="0"/>
              <a:t>Combination of multiple network interfaces to act as one logical interface</a:t>
            </a:r>
          </a:p>
          <a:p>
            <a:pPr marL="800100" lvl="1" indent="-342900">
              <a:spcBef>
                <a:spcPts val="1000"/>
              </a:spcBef>
              <a:buFont typeface="Wingdings" panose="05000000000000000000" pitchFamily="2" charset="2"/>
              <a:buChar char="Ø"/>
            </a:pPr>
            <a:r>
              <a:rPr lang="en-US" sz="2400" noProof="0" dirty="0"/>
              <a:t>Example: NIC teaming</a:t>
            </a:r>
          </a:p>
          <a:p>
            <a:pPr marL="342900" indent="-342900">
              <a:spcBef>
                <a:spcPts val="1000"/>
              </a:spcBef>
              <a:buFont typeface="Arial" panose="020B0604020202020204" pitchFamily="34" charset="0"/>
              <a:buChar char="•"/>
            </a:pPr>
            <a:r>
              <a:rPr lang="en-US" sz="2400" noProof="0" dirty="0"/>
              <a:t>Link aggregation allows for three major advantages:</a:t>
            </a:r>
          </a:p>
          <a:p>
            <a:pPr marL="800100" lvl="1" indent="-342900">
              <a:spcBef>
                <a:spcPts val="1000"/>
              </a:spcBef>
              <a:buFont typeface="Wingdings" panose="05000000000000000000" pitchFamily="2" charset="2"/>
              <a:buChar char="Ø"/>
            </a:pPr>
            <a:r>
              <a:rPr lang="en-US" sz="2400" noProof="0" dirty="0"/>
              <a:t>Increased total throughput</a:t>
            </a:r>
          </a:p>
          <a:p>
            <a:pPr marL="800100" lvl="1" indent="-342900">
              <a:spcBef>
                <a:spcPts val="1000"/>
              </a:spcBef>
              <a:buFont typeface="Wingdings" panose="05000000000000000000" pitchFamily="2" charset="2"/>
              <a:buChar char="Ø"/>
            </a:pPr>
            <a:r>
              <a:rPr lang="en-US" sz="2400" noProof="0" dirty="0"/>
              <a:t>Automatic failover between aggregated NICs</a:t>
            </a:r>
          </a:p>
          <a:p>
            <a:pPr marL="800100" lvl="1" indent="-342900">
              <a:spcBef>
                <a:spcPts val="1000"/>
              </a:spcBef>
              <a:buFont typeface="Wingdings" panose="05000000000000000000" pitchFamily="2" charset="2"/>
              <a:buChar char="Ø"/>
            </a:pPr>
            <a:r>
              <a:rPr lang="en-US" sz="2400" noProof="0" dirty="0"/>
              <a:t>Load balancing—Traffic distribution over multiple components or links to optimize performance and fault tolerance</a:t>
            </a:r>
          </a:p>
        </p:txBody>
      </p:sp>
    </p:spTree>
    <p:extLst>
      <p:ext uri="{BB962C8B-B14F-4D97-AF65-F5344CB8AC3E}">
        <p14:creationId xmlns:p14="http://schemas.microsoft.com/office/powerpoint/2010/main" val="1730409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pic>
        <p:nvPicPr>
          <p:cNvPr id="4" name="Picture 3" descr="Figure 11-14 Two switches treat these three physical links as one logical link. Two switches, one on top right and one on bottom left with three physical links coming from one switch to another creating one logical link called L A G or link aggregation group.">
            <a:extLst>
              <a:ext uri="{FF2B5EF4-FFF2-40B4-BE49-F238E27FC236}">
                <a16:creationId xmlns:a16="http://schemas.microsoft.com/office/drawing/2014/main" id="{CE9A5B62-3B0C-EB5C-231A-8B42BBAC56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567" y="1655928"/>
            <a:ext cx="7731070" cy="40897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513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pic>
        <p:nvPicPr>
          <p:cNvPr id="4" name="Picture 3" descr="Figure 11-15 Link aggregation allows two workstations to communicate with a server at the same time. A figure shows link aggregation allows two work stations to communicate with a storage server at the same time In the right are , workstations 1, 2and 3. Three sessions from 1, 2 and 3 communicate with the server’s network interface card through the switch and two sessions port 1 and port 2 form a link aggregation in the form of ring, reaches the storage server by network interface1 and network interface 2.">
            <a:extLst>
              <a:ext uri="{FF2B5EF4-FFF2-40B4-BE49-F238E27FC236}">
                <a16:creationId xmlns:a16="http://schemas.microsoft.com/office/drawing/2014/main" id="{5C450172-9406-CAFC-05AC-50EC286981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266" y="1622264"/>
            <a:ext cx="7879861" cy="40006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684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227" y="1752600"/>
            <a:ext cx="6837114" cy="910952"/>
          </a:xfrm>
        </p:spPr>
        <p:txBody>
          <a:bodyPr>
            <a:noAutofit/>
          </a:bodyPr>
          <a:lstStyle/>
          <a:p>
            <a:pPr lvl="1">
              <a:spcBef>
                <a:spcPct val="20000"/>
              </a:spcBef>
            </a:pPr>
            <a:r>
              <a:rPr lang="en-US" sz="2800" dirty="0">
                <a:solidFill>
                  <a:schemeClr val="tx1"/>
                </a:solidFill>
                <a:latin typeface="Open Sans"/>
              </a:rPr>
              <a:t>After studying this chapter, student will be able to :</a:t>
            </a:r>
            <a:endParaRPr lang="id-ID" sz="2800" dirty="0">
              <a:solidFill>
                <a:schemeClr val="tx1"/>
              </a:solidFill>
              <a:latin typeface="Open Sans"/>
            </a:endParaRPr>
          </a:p>
        </p:txBody>
      </p:sp>
      <p:sp>
        <p:nvSpPr>
          <p:cNvPr id="3" name="Content Placeholder 2"/>
          <p:cNvSpPr>
            <a:spLocks noGrp="1"/>
          </p:cNvSpPr>
          <p:nvPr>
            <p:ph idx="1"/>
          </p:nvPr>
        </p:nvSpPr>
        <p:spPr>
          <a:xfrm>
            <a:off x="1524000" y="2819399"/>
            <a:ext cx="7374340" cy="3704231"/>
          </a:xfrm>
        </p:spPr>
        <p:txBody>
          <a:bodyPr>
            <a:normAutofit/>
          </a:bodyPr>
          <a:lstStyle/>
          <a:p>
            <a:pPr marL="342900" lvl="0" indent="-342900">
              <a:spcBef>
                <a:spcPts val="0"/>
              </a:spcBef>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appropriate tools to monitor device and network events</a:t>
            </a:r>
          </a:p>
          <a:p>
            <a:pPr marL="342900" lvl="0" indent="-342900">
              <a:spcBef>
                <a:spcPts val="0"/>
              </a:spcBef>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Adjust device configurations to optimize network performance</a:t>
            </a:r>
          </a:p>
          <a:p>
            <a:pPr marL="342900" lvl="0" indent="-342900">
              <a:spcBef>
                <a:spcPts val="0"/>
              </a:spcBef>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 methods to increase network availability</a:t>
            </a:r>
          </a:p>
          <a:p>
            <a:pPr marL="342900" lvl="0" indent="-342900">
              <a:spcBef>
                <a:spcPts val="0"/>
              </a:spcBef>
              <a:buFont typeface="Symbol" panose="05050102010706020507" pitchFamily="18" charset="2"/>
              <a:buChar char=""/>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 best practices for incident response and disaster recovery</a:t>
            </a:r>
          </a:p>
          <a:p>
            <a:pPr marL="342900" lvl="0" indent="-342900">
              <a:spcBef>
                <a:spcPts val="0"/>
              </a:spcBef>
              <a:buFont typeface="Symbol" panose="05050102010706020507" pitchFamily="18"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3522941" y="644235"/>
            <a:ext cx="436375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a:ea typeface="+mn-ea"/>
                <a:cs typeface="+mn-cs"/>
              </a:rPr>
              <a:t>Learning Objectives</a:t>
            </a:r>
          </a:p>
        </p:txBody>
      </p:sp>
    </p:spTree>
    <p:extLst>
      <p:ext uri="{BB962C8B-B14F-4D97-AF65-F5344CB8AC3E}">
        <p14:creationId xmlns:p14="http://schemas.microsoft.com/office/powerpoint/2010/main" val="1544612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sp>
        <p:nvSpPr>
          <p:cNvPr id="4" name="TextBox 3">
            <a:extLst>
              <a:ext uri="{FF2B5EF4-FFF2-40B4-BE49-F238E27FC236}">
                <a16:creationId xmlns:a16="http://schemas.microsoft.com/office/drawing/2014/main" id="{BBDE51C7-736F-60D7-8A8F-BE0481AB098C}"/>
              </a:ext>
            </a:extLst>
          </p:cNvPr>
          <p:cNvSpPr txBox="1"/>
          <p:nvPr/>
        </p:nvSpPr>
        <p:spPr>
          <a:xfrm>
            <a:off x="1153236" y="1541392"/>
            <a:ext cx="7635922" cy="2677656"/>
          </a:xfrm>
          <a:prstGeom prst="rect">
            <a:avLst/>
          </a:prstGeom>
          <a:noFill/>
        </p:spPr>
        <p:txBody>
          <a:bodyPr wrap="square">
            <a:spAutoFit/>
          </a:bodyPr>
          <a:lstStyle/>
          <a:p>
            <a:pPr marL="342900" indent="-342900">
              <a:buFont typeface="Arial" panose="020B0604020202020204" pitchFamily="34" charset="0"/>
              <a:buChar char="•"/>
            </a:pPr>
            <a:r>
              <a:rPr lang="en-US" sz="2400" noProof="0" dirty="0"/>
              <a:t>LACP (Link Aggregation Control Protocol)</a:t>
            </a:r>
          </a:p>
          <a:p>
            <a:pPr marL="800100" lvl="1" indent="-342900">
              <a:buFont typeface="Wingdings" panose="05000000000000000000" pitchFamily="2" charset="2"/>
              <a:buChar char="Ø"/>
            </a:pPr>
            <a:r>
              <a:rPr lang="en-US" sz="2400" noProof="0" dirty="0"/>
              <a:t>Dynamically coordinates communications between hosts on aggregated connections</a:t>
            </a:r>
          </a:p>
          <a:p>
            <a:pPr marL="342900" indent="-342900">
              <a:buFont typeface="Arial" panose="020B0604020202020204" pitchFamily="34" charset="0"/>
              <a:buChar char="•"/>
            </a:pPr>
            <a:r>
              <a:rPr lang="en-US" sz="2400" noProof="0" dirty="0"/>
              <a:t>Most of these devices offer similar configuration options:</a:t>
            </a:r>
          </a:p>
          <a:p>
            <a:pPr marL="800100" lvl="1" indent="-342900">
              <a:buFont typeface="Wingdings" panose="05000000000000000000" pitchFamily="2" charset="2"/>
              <a:buChar char="Ø"/>
            </a:pPr>
            <a:r>
              <a:rPr lang="en-US" sz="2400" noProof="0" dirty="0"/>
              <a:t>Static configuration</a:t>
            </a:r>
          </a:p>
          <a:p>
            <a:pPr marL="800100" lvl="1" indent="-342900">
              <a:buFont typeface="Wingdings" panose="05000000000000000000" pitchFamily="2" charset="2"/>
              <a:buChar char="Ø"/>
            </a:pPr>
            <a:r>
              <a:rPr lang="en-US" sz="2400" noProof="0" dirty="0"/>
              <a:t>Passive mode</a:t>
            </a:r>
          </a:p>
          <a:p>
            <a:pPr marL="800100" lvl="1" indent="-342900">
              <a:buFont typeface="Wingdings" panose="05000000000000000000" pitchFamily="2" charset="2"/>
              <a:buChar char="Ø"/>
            </a:pPr>
            <a:r>
              <a:rPr lang="en-US" sz="2400" noProof="0" dirty="0"/>
              <a:t>Active mode</a:t>
            </a:r>
          </a:p>
        </p:txBody>
      </p:sp>
      <p:pic>
        <p:nvPicPr>
          <p:cNvPr id="5" name="Picture 4" descr="Figure 11-16 Aggregate LAN3 and LAN4 to a network server. On this SOHO router, you can aggregate two or more of the router’s four LAN ports, depending on which ones are currently connected to another device. Source: TP-Link Technologies Co., Ltd.">
            <a:extLst>
              <a:ext uri="{FF2B5EF4-FFF2-40B4-BE49-F238E27FC236}">
                <a16:creationId xmlns:a16="http://schemas.microsoft.com/office/drawing/2014/main" id="{0AC206FA-99E1-86D2-BCE0-CF55CC91A0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3533" y="3873693"/>
            <a:ext cx="5183709" cy="2677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7631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sp>
        <p:nvSpPr>
          <p:cNvPr id="4" name="TextBox 3">
            <a:extLst>
              <a:ext uri="{FF2B5EF4-FFF2-40B4-BE49-F238E27FC236}">
                <a16:creationId xmlns:a16="http://schemas.microsoft.com/office/drawing/2014/main" id="{59613BCF-840B-2BFB-2C6A-6B5AC5169644}"/>
              </a:ext>
            </a:extLst>
          </p:cNvPr>
          <p:cNvSpPr txBox="1"/>
          <p:nvPr/>
        </p:nvSpPr>
        <p:spPr>
          <a:xfrm>
            <a:off x="1153235" y="1504839"/>
            <a:ext cx="7676865" cy="4893647"/>
          </a:xfrm>
          <a:prstGeom prst="rect">
            <a:avLst/>
          </a:prstGeom>
          <a:noFill/>
        </p:spPr>
        <p:txBody>
          <a:bodyPr wrap="square">
            <a:spAutoFit/>
          </a:bodyPr>
          <a:lstStyle/>
          <a:p>
            <a:pPr marL="342900" indent="-342900">
              <a:buFont typeface="Arial" panose="020B0604020202020204" pitchFamily="34" charset="0"/>
              <a:buChar char="•"/>
            </a:pPr>
            <a:r>
              <a:rPr lang="en-US" sz="2400" noProof="0" dirty="0"/>
              <a:t>Load balancer</a:t>
            </a:r>
          </a:p>
          <a:p>
            <a:pPr marL="800100" lvl="1" indent="-342900">
              <a:buFont typeface="Wingdings" panose="05000000000000000000" pitchFamily="2" charset="2"/>
              <a:buChar char="Ø"/>
            </a:pPr>
            <a:r>
              <a:rPr lang="en-US" sz="2400" noProof="0" dirty="0"/>
              <a:t>A dedicated device that distributes traffic among multiple computers</a:t>
            </a:r>
          </a:p>
          <a:p>
            <a:pPr marL="342900" indent="-342900">
              <a:buFont typeface="Arial" panose="020B0604020202020204" pitchFamily="34" charset="0"/>
              <a:buChar char="•"/>
            </a:pPr>
            <a:r>
              <a:rPr lang="en-US" sz="2400" noProof="0" dirty="0"/>
              <a:t>Clustering:</a:t>
            </a:r>
          </a:p>
          <a:p>
            <a:pPr marL="800100" lvl="1" indent="-342900">
              <a:buFont typeface="Wingdings" panose="05000000000000000000" pitchFamily="2" charset="2"/>
              <a:buChar char="Ø"/>
            </a:pPr>
            <a:r>
              <a:rPr lang="en-US" sz="2400" noProof="0" dirty="0"/>
              <a:t>The technique of grouping multiple devices so they appear as a single device</a:t>
            </a:r>
          </a:p>
          <a:p>
            <a:pPr marL="800100" lvl="1" indent="-342900">
              <a:buFont typeface="Wingdings" panose="05000000000000000000" pitchFamily="2" charset="2"/>
              <a:buChar char="Ø"/>
            </a:pPr>
            <a:r>
              <a:rPr lang="en-US" sz="2400" noProof="0" dirty="0"/>
              <a:t>Usually accompanies load balancing</a:t>
            </a:r>
          </a:p>
          <a:p>
            <a:pPr marL="800100" lvl="1" indent="-342900">
              <a:buFont typeface="Wingdings" panose="05000000000000000000" pitchFamily="2" charset="2"/>
              <a:buChar char="Ø"/>
            </a:pPr>
            <a:r>
              <a:rPr lang="en-US" sz="2400" noProof="0" dirty="0"/>
              <a:t>AVIP (virtual IP address) is used to represent the entire cluster</a:t>
            </a:r>
          </a:p>
          <a:p>
            <a:pPr marL="342900" indent="-342900">
              <a:buFont typeface="Arial" panose="020B0604020202020204" pitchFamily="34" charset="0"/>
              <a:buChar char="•"/>
            </a:pPr>
            <a:r>
              <a:rPr lang="en-US" sz="2400" noProof="0" dirty="0"/>
              <a:t>CARP (Common Address Redundancy Protocol):</a:t>
            </a:r>
          </a:p>
          <a:p>
            <a:pPr marL="800100" lvl="1" indent="-342900">
              <a:buFont typeface="Wingdings" panose="05000000000000000000" pitchFamily="2" charset="2"/>
              <a:buChar char="Ø"/>
            </a:pPr>
            <a:r>
              <a:rPr lang="en-US" sz="2400" noProof="0" dirty="0"/>
              <a:t>Allows a pool of computers or interfaces to share one or more IP addresses</a:t>
            </a:r>
          </a:p>
          <a:p>
            <a:pPr marL="800100" lvl="1" indent="-342900">
              <a:buFont typeface="Wingdings" panose="05000000000000000000" pitchFamily="2" charset="2"/>
              <a:buChar char="Ø"/>
            </a:pPr>
            <a:r>
              <a:rPr lang="en-US" sz="2400" noProof="0" dirty="0"/>
              <a:t>Pool is known as a redundancy group</a:t>
            </a:r>
          </a:p>
        </p:txBody>
      </p:sp>
    </p:spTree>
    <p:extLst>
      <p:ext uri="{BB962C8B-B14F-4D97-AF65-F5344CB8AC3E}">
        <p14:creationId xmlns:p14="http://schemas.microsoft.com/office/powerpoint/2010/main" val="3743161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pic>
        <p:nvPicPr>
          <p:cNvPr id="4" name="Picture 3" descr="Figure 11-17 Two web servers work together in a cluster to host a single website. Figure illustrating two web servers that together host a single website. The web client computer is connected to internet and passes through server load balancer. The load balancer directs traffic evenly between web server 1 and web server2. To the client the cluster looks like a single server.">
            <a:extLst>
              <a:ext uri="{FF2B5EF4-FFF2-40B4-BE49-F238E27FC236}">
                <a16:creationId xmlns:a16="http://schemas.microsoft.com/office/drawing/2014/main" id="{C82FE2B6-9BFD-6C6F-D18D-3E4765C38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599" y="2057399"/>
            <a:ext cx="7970581" cy="2896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3785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0FEB1-6CFE-BB7C-CA25-9A2832857CF5}"/>
              </a:ext>
            </a:extLst>
          </p:cNvPr>
          <p:cNvSpPr txBox="1"/>
          <p:nvPr/>
        </p:nvSpPr>
        <p:spPr>
          <a:xfrm>
            <a:off x="4572000" y="429483"/>
            <a:ext cx="2954740" cy="584775"/>
          </a:xfrm>
          <a:prstGeom prst="rect">
            <a:avLst/>
          </a:prstGeom>
          <a:noFill/>
        </p:spPr>
        <p:txBody>
          <a:bodyPr wrap="square">
            <a:spAutoFit/>
          </a:bodyPr>
          <a:lstStyle/>
          <a:p>
            <a:pPr algn="ctr"/>
            <a:r>
              <a:rPr lang="en-US" sz="3200" b="1" noProof="0" dirty="0">
                <a:solidFill>
                  <a:srgbClr val="0070C0"/>
                </a:solidFill>
              </a:rPr>
              <a:t>Fault Tolerance</a:t>
            </a:r>
            <a:endParaRPr lang="en-US" sz="3200" b="1" dirty="0">
              <a:solidFill>
                <a:srgbClr val="0070C0"/>
              </a:solidFill>
            </a:endParaRPr>
          </a:p>
        </p:txBody>
      </p:sp>
      <p:sp>
        <p:nvSpPr>
          <p:cNvPr id="4" name="TextBox 3">
            <a:extLst>
              <a:ext uri="{FF2B5EF4-FFF2-40B4-BE49-F238E27FC236}">
                <a16:creationId xmlns:a16="http://schemas.microsoft.com/office/drawing/2014/main" id="{20F83389-C55C-03F1-BB96-9AAA788F41D0}"/>
              </a:ext>
            </a:extLst>
          </p:cNvPr>
          <p:cNvSpPr txBox="1"/>
          <p:nvPr/>
        </p:nvSpPr>
        <p:spPr>
          <a:xfrm>
            <a:off x="1084996" y="1485065"/>
            <a:ext cx="7362967" cy="1569660"/>
          </a:xfrm>
          <a:prstGeom prst="rect">
            <a:avLst/>
          </a:prstGeom>
          <a:noFill/>
        </p:spPr>
        <p:txBody>
          <a:bodyPr wrap="square">
            <a:spAutoFit/>
          </a:bodyPr>
          <a:lstStyle/>
          <a:p>
            <a:pPr marL="285750" indent="-285750">
              <a:buFont typeface="Arial" panose="020B0604020202020204" pitchFamily="34" charset="0"/>
              <a:buChar char="•"/>
            </a:pPr>
            <a:r>
              <a:rPr lang="en-US" sz="2400" noProof="0" dirty="0"/>
              <a:t>Distributed switching:</a:t>
            </a:r>
          </a:p>
          <a:p>
            <a:pPr marL="800100" lvl="1" indent="-342900">
              <a:buFont typeface="Wingdings" panose="05000000000000000000" pitchFamily="2" charset="2"/>
              <a:buChar char="Ø"/>
            </a:pPr>
            <a:r>
              <a:rPr lang="en-US" sz="2400" noProof="0" dirty="0"/>
              <a:t>Centralizes control of VMs</a:t>
            </a:r>
          </a:p>
          <a:p>
            <a:pPr marL="800100" lvl="1" indent="-342900">
              <a:buFont typeface="Wingdings" panose="05000000000000000000" pitchFamily="2" charset="2"/>
              <a:buChar char="Ø"/>
            </a:pPr>
            <a:r>
              <a:rPr lang="en-US" sz="2400" noProof="0" dirty="0"/>
              <a:t>Simplifies network operations </a:t>
            </a:r>
          </a:p>
          <a:p>
            <a:pPr marL="800100" lvl="1" indent="-342900">
              <a:buFont typeface="Wingdings" panose="05000000000000000000" pitchFamily="2" charset="2"/>
              <a:buChar char="Ø"/>
            </a:pPr>
            <a:r>
              <a:rPr lang="en-US" sz="2400" noProof="0" dirty="0"/>
              <a:t>Minimizes chances for configuration errors</a:t>
            </a:r>
          </a:p>
        </p:txBody>
      </p:sp>
      <p:pic>
        <p:nvPicPr>
          <p:cNvPr id="5" name="Picture 4" descr="Figure 11-19 Distributed switching centralizes management of VM network connections. The figure shows distributed switching across multiple hosts. Host 1 on the left has three virtual machines and Host 2 on the right has three virtual machines and they are connected to a virtual distributed switch.">
            <a:extLst>
              <a:ext uri="{FF2B5EF4-FFF2-40B4-BE49-F238E27FC236}">
                <a16:creationId xmlns:a16="http://schemas.microsoft.com/office/drawing/2014/main" id="{0A9939D6-FB76-8E92-564D-3D5124DB0E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8659" y="3177976"/>
            <a:ext cx="7265550" cy="3250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49059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sp>
        <p:nvSpPr>
          <p:cNvPr id="5" name="TextBox 4">
            <a:extLst>
              <a:ext uri="{FF2B5EF4-FFF2-40B4-BE49-F238E27FC236}">
                <a16:creationId xmlns:a16="http://schemas.microsoft.com/office/drawing/2014/main" id="{7163B2D9-1211-FD39-0F91-F4B4BB2409E8}"/>
              </a:ext>
            </a:extLst>
          </p:cNvPr>
          <p:cNvSpPr txBox="1"/>
          <p:nvPr/>
        </p:nvSpPr>
        <p:spPr>
          <a:xfrm>
            <a:off x="979227" y="1532238"/>
            <a:ext cx="8001000" cy="4216539"/>
          </a:xfrm>
          <a:prstGeom prst="rect">
            <a:avLst/>
          </a:prstGeom>
          <a:noFill/>
        </p:spPr>
        <p:txBody>
          <a:bodyPr wrap="square">
            <a:spAutoFit/>
          </a:bodyPr>
          <a:lstStyle/>
          <a:p>
            <a:pPr marL="342900" indent="-342900">
              <a:buFont typeface="Arial" panose="020B0604020202020204" pitchFamily="34" charset="0"/>
              <a:buChar char="•"/>
            </a:pPr>
            <a:r>
              <a:rPr lang="en-US" sz="2400" noProof="0" dirty="0"/>
              <a:t>Backup:</a:t>
            </a:r>
          </a:p>
          <a:p>
            <a:pPr marL="800100" lvl="1" indent="-342900">
              <a:buFont typeface="Arial" panose="020B0604020202020204" pitchFamily="34" charset="0"/>
              <a:buChar char="•"/>
            </a:pPr>
            <a:r>
              <a:rPr lang="en-US" sz="2000" noProof="0" dirty="0"/>
              <a:t>Copies of data or program files</a:t>
            </a:r>
          </a:p>
          <a:p>
            <a:pPr marL="800100" lvl="1" indent="-342900">
              <a:buFont typeface="Arial" panose="020B0604020202020204" pitchFamily="34" charset="0"/>
              <a:buChar char="•"/>
            </a:pPr>
            <a:r>
              <a:rPr lang="en-US" sz="2000" noProof="0" dirty="0"/>
              <a:t>Created for archiving, safekeeping</a:t>
            </a:r>
          </a:p>
          <a:p>
            <a:pPr marL="342900" indent="-342900">
              <a:buFont typeface="Arial" panose="020B0604020202020204" pitchFamily="34" charset="0"/>
              <a:buChar char="•"/>
            </a:pPr>
            <a:r>
              <a:rPr lang="en-US" sz="2400" noProof="0" dirty="0"/>
              <a:t>When creating a backup system, keep in mind:</a:t>
            </a:r>
          </a:p>
          <a:p>
            <a:pPr marL="800100" lvl="1" indent="-342900">
              <a:buFont typeface="Arial" panose="020B0604020202020204" pitchFamily="34" charset="0"/>
              <a:buChar char="•"/>
            </a:pPr>
            <a:r>
              <a:rPr lang="en-US" sz="2000" noProof="0" dirty="0"/>
              <a:t>Decide what to back up</a:t>
            </a:r>
          </a:p>
          <a:p>
            <a:pPr marL="800100" lvl="1" indent="-342900">
              <a:buFont typeface="Arial" panose="020B0604020202020204" pitchFamily="34" charset="0"/>
              <a:buChar char="•"/>
            </a:pPr>
            <a:r>
              <a:rPr lang="en-US" sz="2000" noProof="0" dirty="0"/>
              <a:t>Consider cloud backups</a:t>
            </a:r>
          </a:p>
          <a:p>
            <a:pPr marL="800100" lvl="1" indent="-342900">
              <a:buFont typeface="Arial" panose="020B0604020202020204" pitchFamily="34" charset="0"/>
              <a:buChar char="•"/>
            </a:pPr>
            <a:r>
              <a:rPr lang="en-US" sz="2000" noProof="0" dirty="0"/>
              <a:t>Verify backup hardware and software are compatible with network</a:t>
            </a:r>
          </a:p>
          <a:p>
            <a:pPr marL="800100" lvl="1" indent="-342900">
              <a:buFont typeface="Arial" panose="020B0604020202020204" pitchFamily="34" charset="0"/>
              <a:buChar char="•"/>
            </a:pPr>
            <a:r>
              <a:rPr lang="en-US" sz="2000" noProof="0" dirty="0"/>
              <a:t>Make sure backup software uses data error-checking</a:t>
            </a:r>
          </a:p>
          <a:p>
            <a:pPr marL="800100" lvl="1" indent="-342900">
              <a:buFont typeface="Arial" panose="020B0604020202020204" pitchFamily="34" charset="0"/>
              <a:buChar char="•"/>
            </a:pPr>
            <a:r>
              <a:rPr lang="en-US" sz="2000" noProof="0" dirty="0"/>
              <a:t>Verify that your backup storage media provides sufficient capacity</a:t>
            </a:r>
          </a:p>
          <a:p>
            <a:pPr marL="800100" lvl="1" indent="-342900">
              <a:buFont typeface="Arial" panose="020B0604020202020204" pitchFamily="34" charset="0"/>
              <a:buChar char="•"/>
            </a:pPr>
            <a:r>
              <a:rPr lang="en-US" sz="2000" noProof="0" dirty="0"/>
              <a:t>Be aware of how your backup process affects the system</a:t>
            </a:r>
          </a:p>
          <a:p>
            <a:pPr marL="800100" lvl="1" indent="-342900">
              <a:buFont typeface="Arial" panose="020B0604020202020204" pitchFamily="34" charset="0"/>
              <a:buChar char="•"/>
            </a:pPr>
            <a:r>
              <a:rPr lang="en-US" sz="2000" noProof="0" dirty="0"/>
              <a:t>Know how much the backup methods and media cost</a:t>
            </a:r>
          </a:p>
          <a:p>
            <a:pPr marL="800100" lvl="1" indent="-342900">
              <a:buFont typeface="Arial" panose="020B0604020202020204" pitchFamily="34" charset="0"/>
              <a:buChar char="•"/>
            </a:pPr>
            <a:r>
              <a:rPr lang="en-US" sz="2000" noProof="0" dirty="0"/>
              <a:t>Be aware of the degree of manual intervention required to manage backups</a:t>
            </a:r>
          </a:p>
        </p:txBody>
      </p:sp>
    </p:spTree>
    <p:extLst>
      <p:ext uri="{BB962C8B-B14F-4D97-AF65-F5344CB8AC3E}">
        <p14:creationId xmlns:p14="http://schemas.microsoft.com/office/powerpoint/2010/main" val="1846539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sp>
        <p:nvSpPr>
          <p:cNvPr id="4" name="TextBox 3">
            <a:extLst>
              <a:ext uri="{FF2B5EF4-FFF2-40B4-BE49-F238E27FC236}">
                <a16:creationId xmlns:a16="http://schemas.microsoft.com/office/drawing/2014/main" id="{1629FE88-47E6-2930-C72B-7B69338CD048}"/>
              </a:ext>
            </a:extLst>
          </p:cNvPr>
          <p:cNvSpPr txBox="1"/>
          <p:nvPr/>
        </p:nvSpPr>
        <p:spPr>
          <a:xfrm>
            <a:off x="1071349" y="1516344"/>
            <a:ext cx="7881582" cy="4811574"/>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When creating a backup system, keep in mind (continued):</a:t>
            </a:r>
          </a:p>
          <a:p>
            <a:pPr marL="800100" lvl="1" indent="-342900">
              <a:spcBef>
                <a:spcPts val="1000"/>
              </a:spcBef>
              <a:buFont typeface="Wingdings" panose="05000000000000000000" pitchFamily="2" charset="2"/>
              <a:buChar char="Ø"/>
            </a:pPr>
            <a:r>
              <a:rPr lang="en-US" sz="2400" noProof="0" dirty="0"/>
              <a:t>Make wise choices for storage media</a:t>
            </a:r>
          </a:p>
          <a:p>
            <a:pPr marL="800100" lvl="1" indent="-342900">
              <a:spcBef>
                <a:spcPts val="1000"/>
              </a:spcBef>
              <a:buFont typeface="Wingdings" panose="05000000000000000000" pitchFamily="2" charset="2"/>
              <a:buChar char="Ø"/>
            </a:pPr>
            <a:r>
              <a:rPr lang="en-US" sz="2400" noProof="0" dirty="0"/>
              <a:t>When storing data to hard drives, recognize that drives can be installed on computers on the LAN</a:t>
            </a:r>
          </a:p>
          <a:p>
            <a:pPr marL="800100" lvl="1" indent="-342900">
              <a:spcBef>
                <a:spcPts val="1000"/>
              </a:spcBef>
              <a:buFont typeface="Wingdings" panose="05000000000000000000" pitchFamily="2" charset="2"/>
              <a:buChar char="Ø"/>
            </a:pPr>
            <a:r>
              <a:rPr lang="en-US" sz="2400" noProof="0" dirty="0"/>
              <a:t>Keep backups secure</a:t>
            </a:r>
          </a:p>
          <a:p>
            <a:pPr marL="800100" lvl="1" indent="-342900">
              <a:spcBef>
                <a:spcPts val="1000"/>
              </a:spcBef>
              <a:buFont typeface="Wingdings" panose="05000000000000000000" pitchFamily="2" charset="2"/>
              <a:buChar char="Ø"/>
            </a:pPr>
            <a:r>
              <a:rPr lang="en-US" sz="2400" noProof="0" dirty="0"/>
              <a:t>Decide what type of backup will be done</a:t>
            </a:r>
          </a:p>
          <a:p>
            <a:pPr marL="1257300" lvl="2" indent="-342900">
              <a:spcBef>
                <a:spcPts val="1000"/>
              </a:spcBef>
              <a:buFont typeface="Calibri" panose="020F0502020204030204" pitchFamily="34" charset="0"/>
              <a:buChar char="−"/>
            </a:pPr>
            <a:r>
              <a:rPr lang="en-US" sz="2400" noProof="0" dirty="0"/>
              <a:t>Full, incremental, or differential backups</a:t>
            </a:r>
          </a:p>
          <a:p>
            <a:pPr marL="800100" lvl="1" indent="-342900">
              <a:spcBef>
                <a:spcPts val="1000"/>
              </a:spcBef>
              <a:buFont typeface="Wingdings" panose="05000000000000000000" pitchFamily="2" charset="2"/>
              <a:buChar char="Ø"/>
            </a:pPr>
            <a:r>
              <a:rPr lang="en-US" sz="2400" noProof="0" dirty="0"/>
              <a:t>Decide how often backups will be done</a:t>
            </a:r>
          </a:p>
          <a:p>
            <a:pPr marL="800100" lvl="1" indent="-342900">
              <a:spcBef>
                <a:spcPts val="1000"/>
              </a:spcBef>
              <a:buFont typeface="Wingdings" panose="05000000000000000000" pitchFamily="2" charset="2"/>
              <a:buChar char="Ø"/>
            </a:pPr>
            <a:r>
              <a:rPr lang="en-US" sz="2400" noProof="0" dirty="0"/>
              <a:t>Develop a backup schedule</a:t>
            </a:r>
          </a:p>
          <a:p>
            <a:pPr marL="800100" lvl="1" indent="-342900">
              <a:spcBef>
                <a:spcPts val="1000"/>
              </a:spcBef>
              <a:buFont typeface="Wingdings" panose="05000000000000000000" pitchFamily="2" charset="2"/>
              <a:buChar char="Ø"/>
            </a:pPr>
            <a:r>
              <a:rPr lang="en-US" sz="2400" noProof="0" dirty="0"/>
              <a:t>Establish a regular schedule of verification</a:t>
            </a:r>
          </a:p>
        </p:txBody>
      </p:sp>
    </p:spTree>
    <p:extLst>
      <p:ext uri="{BB962C8B-B14F-4D97-AF65-F5344CB8AC3E}">
        <p14:creationId xmlns:p14="http://schemas.microsoft.com/office/powerpoint/2010/main" val="1140086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sp>
        <p:nvSpPr>
          <p:cNvPr id="4" name="TextBox 3">
            <a:extLst>
              <a:ext uri="{FF2B5EF4-FFF2-40B4-BE49-F238E27FC236}">
                <a16:creationId xmlns:a16="http://schemas.microsoft.com/office/drawing/2014/main" id="{0BC9496E-0FF1-D1D0-A0CE-0549D68516EF}"/>
              </a:ext>
            </a:extLst>
          </p:cNvPr>
          <p:cNvSpPr txBox="1"/>
          <p:nvPr/>
        </p:nvSpPr>
        <p:spPr>
          <a:xfrm>
            <a:off x="1003110" y="1535027"/>
            <a:ext cx="7813343" cy="1200329"/>
          </a:xfrm>
          <a:prstGeom prst="rect">
            <a:avLst/>
          </a:prstGeom>
          <a:noFill/>
        </p:spPr>
        <p:txBody>
          <a:bodyPr wrap="square">
            <a:spAutoFit/>
          </a:bodyPr>
          <a:lstStyle/>
          <a:p>
            <a:pPr marL="342900" indent="-342900">
              <a:buFont typeface="Arial" panose="020B0604020202020204" pitchFamily="34" charset="0"/>
              <a:buChar char="•"/>
            </a:pPr>
            <a:r>
              <a:rPr lang="en-US" sz="2400" noProof="0" dirty="0"/>
              <a:t>Snapshot</a:t>
            </a:r>
          </a:p>
          <a:p>
            <a:pPr marL="800100" lvl="1" indent="-342900">
              <a:buFont typeface="Wingdings" panose="05000000000000000000" pitchFamily="2" charset="2"/>
              <a:buChar char="Ø"/>
            </a:pPr>
            <a:r>
              <a:rPr lang="en-US" sz="2400" noProof="0" dirty="0"/>
              <a:t>A frequently saved, incremental backup of the data’s state at a specific point in time</a:t>
            </a:r>
          </a:p>
        </p:txBody>
      </p:sp>
      <p:pic>
        <p:nvPicPr>
          <p:cNvPr id="5" name="Picture 4" descr="Figure 11-20 Incremental and differential backups demand fewer resources. A figure shows incremental and differential back up. On the left is a full back up hardware which backs up everything. This hardware leads to incremental back up that backs up what changed that day. The same happens in the middle line and the bottom line. The incremental back up of the three forms differential back up, backs up what changed all week, and finally forms a full back up hard ware.">
            <a:extLst>
              <a:ext uri="{FF2B5EF4-FFF2-40B4-BE49-F238E27FC236}">
                <a16:creationId xmlns:a16="http://schemas.microsoft.com/office/drawing/2014/main" id="{17FDBF94-5B29-45A9-B88C-747FE196D9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30" y="2844537"/>
            <a:ext cx="7813855" cy="3693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2216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sp>
        <p:nvSpPr>
          <p:cNvPr id="4" name="TextBox 3">
            <a:extLst>
              <a:ext uri="{FF2B5EF4-FFF2-40B4-BE49-F238E27FC236}">
                <a16:creationId xmlns:a16="http://schemas.microsoft.com/office/drawing/2014/main" id="{2FEA0453-F434-BDDE-5E07-C48680782A15}"/>
              </a:ext>
            </a:extLst>
          </p:cNvPr>
          <p:cNvSpPr txBox="1"/>
          <p:nvPr/>
        </p:nvSpPr>
        <p:spPr>
          <a:xfrm>
            <a:off x="1098642" y="1485408"/>
            <a:ext cx="7663219" cy="4524315"/>
          </a:xfrm>
          <a:prstGeom prst="rect">
            <a:avLst/>
          </a:prstGeom>
          <a:noFill/>
        </p:spPr>
        <p:txBody>
          <a:bodyPr wrap="square">
            <a:spAutoFit/>
          </a:bodyPr>
          <a:lstStyle/>
          <a:p>
            <a:pPr marL="342900" indent="-342900">
              <a:buFont typeface="Arial" panose="020B0604020202020204" pitchFamily="34" charset="0"/>
              <a:buChar char="•"/>
            </a:pPr>
            <a:r>
              <a:rPr lang="en-US" sz="2400" noProof="0" dirty="0"/>
              <a:t>Network storage technologies</a:t>
            </a:r>
          </a:p>
          <a:p>
            <a:pPr marL="800100" lvl="1" indent="-342900">
              <a:buFont typeface="Wingdings" panose="05000000000000000000" pitchFamily="2" charset="2"/>
              <a:buChar char="Ø"/>
            </a:pPr>
            <a:r>
              <a:rPr lang="en-US" sz="2400" noProof="0" dirty="0"/>
              <a:t>Provide hardware redundancy and high-speed access to large amounts of data</a:t>
            </a:r>
          </a:p>
          <a:p>
            <a:pPr marL="342900" indent="-342900">
              <a:buFont typeface="Arial" panose="020B0604020202020204" pitchFamily="34" charset="0"/>
              <a:buChar char="•"/>
            </a:pPr>
            <a:r>
              <a:rPr lang="en-US" sz="2400" noProof="0" dirty="0"/>
              <a:t>Differences between data backups and network storage technologies:</a:t>
            </a:r>
          </a:p>
          <a:p>
            <a:pPr marL="800100" lvl="1" indent="-342900">
              <a:buFont typeface="Wingdings" panose="05000000000000000000" pitchFamily="2" charset="2"/>
              <a:buChar char="Ø"/>
            </a:pPr>
            <a:r>
              <a:rPr lang="en-US" sz="2400" noProof="0" dirty="0"/>
              <a:t>Network storage technologies don’t necessarily save multiple copies of the same data</a:t>
            </a:r>
          </a:p>
          <a:p>
            <a:pPr marL="800100" lvl="1" indent="-342900">
              <a:buFont typeface="Wingdings" panose="05000000000000000000" pitchFamily="2" charset="2"/>
              <a:buChar char="Ø"/>
            </a:pPr>
            <a:r>
              <a:rPr lang="en-US" sz="2400" noProof="0" dirty="0"/>
              <a:t>Network storage technologies don’t usually store data in different geological locations</a:t>
            </a:r>
          </a:p>
          <a:p>
            <a:pPr marL="800100" lvl="1" indent="-342900">
              <a:buFont typeface="Wingdings" panose="05000000000000000000" pitchFamily="2" charset="2"/>
              <a:buChar char="Ø"/>
            </a:pPr>
            <a:r>
              <a:rPr lang="en-US" sz="2400" noProof="0" dirty="0"/>
              <a:t>If there are multiple copies of the data, network storage technologies save those copies in the same format on the same type of media</a:t>
            </a:r>
          </a:p>
        </p:txBody>
      </p:sp>
    </p:spTree>
    <p:extLst>
      <p:ext uri="{BB962C8B-B14F-4D97-AF65-F5344CB8AC3E}">
        <p14:creationId xmlns:p14="http://schemas.microsoft.com/office/powerpoint/2010/main" val="3777179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sp>
        <p:nvSpPr>
          <p:cNvPr id="4" name="TextBox 3">
            <a:extLst>
              <a:ext uri="{FF2B5EF4-FFF2-40B4-BE49-F238E27FC236}">
                <a16:creationId xmlns:a16="http://schemas.microsoft.com/office/drawing/2014/main" id="{27A3DCCD-C137-5767-8CC6-E69A7BB24B69}"/>
              </a:ext>
            </a:extLst>
          </p:cNvPr>
          <p:cNvSpPr txBox="1"/>
          <p:nvPr/>
        </p:nvSpPr>
        <p:spPr>
          <a:xfrm>
            <a:off x="1125939" y="1601544"/>
            <a:ext cx="7622275" cy="4796185"/>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NAS (network attached storage):</a:t>
            </a:r>
          </a:p>
          <a:p>
            <a:pPr marL="800100" lvl="1" indent="-342900">
              <a:spcBef>
                <a:spcPts val="1000"/>
              </a:spcBef>
              <a:buFont typeface="Wingdings" panose="05000000000000000000" pitchFamily="2" charset="2"/>
              <a:buChar char="Ø"/>
            </a:pPr>
            <a:r>
              <a:rPr lang="en-US" sz="2400" noProof="0" dirty="0"/>
              <a:t>A specialized storage device or group of storage devices that provides centralized fault tolerant data storage for a network</a:t>
            </a:r>
          </a:p>
          <a:p>
            <a:pPr marL="342900" indent="-342900">
              <a:spcBef>
                <a:spcPts val="1000"/>
              </a:spcBef>
              <a:buFont typeface="Arial" panose="020B0604020202020204" pitchFamily="34" charset="0"/>
              <a:buChar char="•"/>
            </a:pPr>
            <a:r>
              <a:rPr lang="en-US" sz="2400" noProof="0" dirty="0"/>
              <a:t>Advantages:</a:t>
            </a:r>
          </a:p>
          <a:p>
            <a:pPr marL="800100" lvl="1" indent="-342900">
              <a:spcBef>
                <a:spcPts val="1000"/>
              </a:spcBef>
              <a:buFont typeface="Wingdings" panose="05000000000000000000" pitchFamily="2" charset="2"/>
              <a:buChar char="Ø"/>
            </a:pPr>
            <a:r>
              <a:rPr lang="en-US" sz="2400" noProof="0" dirty="0"/>
              <a:t>Optimization—Contains its own file system optimized for saving and serving files</a:t>
            </a:r>
          </a:p>
          <a:p>
            <a:pPr marL="800100" lvl="1" indent="-342900">
              <a:spcBef>
                <a:spcPts val="1000"/>
              </a:spcBef>
              <a:buFont typeface="Wingdings" panose="05000000000000000000" pitchFamily="2" charset="2"/>
              <a:buChar char="Ø"/>
            </a:pPr>
            <a:r>
              <a:rPr lang="en-US" sz="2400" noProof="0" dirty="0"/>
              <a:t>Adaptability—Can store and retrieve data for any type of client</a:t>
            </a:r>
          </a:p>
          <a:p>
            <a:pPr marL="800100" lvl="1" indent="-342900">
              <a:spcBef>
                <a:spcPts val="1000"/>
              </a:spcBef>
              <a:buFont typeface="Wingdings" panose="05000000000000000000" pitchFamily="2" charset="2"/>
              <a:buChar char="Ø"/>
            </a:pPr>
            <a:r>
              <a:rPr lang="en-US" sz="2400" noProof="0" dirty="0"/>
              <a:t>Expansion—Can be easily expanded without interrupting service</a:t>
            </a:r>
          </a:p>
        </p:txBody>
      </p:sp>
    </p:spTree>
    <p:extLst>
      <p:ext uri="{BB962C8B-B14F-4D97-AF65-F5344CB8AC3E}">
        <p14:creationId xmlns:p14="http://schemas.microsoft.com/office/powerpoint/2010/main" val="4206789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sp>
        <p:nvSpPr>
          <p:cNvPr id="4" name="TextBox 3">
            <a:extLst>
              <a:ext uri="{FF2B5EF4-FFF2-40B4-BE49-F238E27FC236}">
                <a16:creationId xmlns:a16="http://schemas.microsoft.com/office/drawing/2014/main" id="{906D781F-932A-F7B1-BFEB-8B9020D318C0}"/>
              </a:ext>
            </a:extLst>
          </p:cNvPr>
          <p:cNvSpPr txBox="1"/>
          <p:nvPr/>
        </p:nvSpPr>
        <p:spPr>
          <a:xfrm>
            <a:off x="1125939" y="1564243"/>
            <a:ext cx="7635923" cy="4893647"/>
          </a:xfrm>
          <a:prstGeom prst="rect">
            <a:avLst/>
          </a:prstGeom>
          <a:noFill/>
        </p:spPr>
        <p:txBody>
          <a:bodyPr wrap="square">
            <a:spAutoFit/>
          </a:bodyPr>
          <a:lstStyle/>
          <a:p>
            <a:pPr marL="342900" indent="-342900">
              <a:buFont typeface="Arial" panose="020B0604020202020204" pitchFamily="34" charset="0"/>
              <a:buChar char="•"/>
            </a:pPr>
            <a:r>
              <a:rPr lang="en-US" sz="2400" noProof="0" dirty="0"/>
              <a:t>NAS server’s pool of storage space is provided by multiple hard disk drives</a:t>
            </a:r>
          </a:p>
          <a:p>
            <a:pPr marL="800100" lvl="1" indent="-342900">
              <a:buFont typeface="Wingdings" panose="05000000000000000000" pitchFamily="2" charset="2"/>
              <a:buChar char="Ø"/>
            </a:pPr>
            <a:r>
              <a:rPr lang="en-US" sz="2400" noProof="0" dirty="0"/>
              <a:t>Can be configured with a form of RAID (redundant array of inexpensive/independent disks)</a:t>
            </a:r>
          </a:p>
          <a:p>
            <a:pPr marL="342900" indent="-342900">
              <a:buFont typeface="Arial" panose="020B0604020202020204" pitchFamily="34" charset="0"/>
              <a:buChar char="•"/>
            </a:pPr>
            <a:r>
              <a:rPr lang="en-US" sz="2400" noProof="0" dirty="0"/>
              <a:t>Four most common types of RAID:</a:t>
            </a:r>
          </a:p>
          <a:p>
            <a:pPr marL="800100" lvl="1" indent="-342900">
              <a:buFont typeface="Wingdings" panose="05000000000000000000" pitchFamily="2" charset="2"/>
              <a:buChar char="Ø"/>
            </a:pPr>
            <a:r>
              <a:rPr lang="en-US" sz="2400" noProof="0" dirty="0"/>
              <a:t>RAID 0—Data is striped/written across multiple disks</a:t>
            </a:r>
          </a:p>
          <a:p>
            <a:pPr marL="800100" lvl="1" indent="-342900">
              <a:buFont typeface="Wingdings" panose="05000000000000000000" pitchFamily="2" charset="2"/>
              <a:buChar char="Ø"/>
            </a:pPr>
            <a:r>
              <a:rPr lang="en-US" sz="2400" noProof="0" dirty="0"/>
              <a:t>RAID 1—Data is mirrored/duplicated on multiple disks</a:t>
            </a:r>
          </a:p>
          <a:p>
            <a:pPr marL="800100" lvl="1" indent="-342900">
              <a:buFont typeface="Wingdings" panose="05000000000000000000" pitchFamily="2" charset="2"/>
              <a:buChar char="Ø"/>
            </a:pPr>
            <a:r>
              <a:rPr lang="en-US" sz="2400" noProof="0" dirty="0"/>
              <a:t>RAID 5—Data is striped across three or more drives and parity information is added to the data</a:t>
            </a:r>
          </a:p>
          <a:p>
            <a:pPr marL="800100" lvl="1" indent="-342900">
              <a:buFont typeface="Wingdings" panose="05000000000000000000" pitchFamily="2" charset="2"/>
              <a:buChar char="Ø"/>
            </a:pPr>
            <a:r>
              <a:rPr lang="en-US" sz="2400" noProof="0" dirty="0"/>
              <a:t>RAID 10—Data is mirrored within each pair of disks (uses four or more disks) and then striped to multiple pairs of disks</a:t>
            </a:r>
          </a:p>
        </p:txBody>
      </p:sp>
    </p:spTree>
    <p:extLst>
      <p:ext uri="{BB962C8B-B14F-4D97-AF65-F5344CB8AC3E}">
        <p14:creationId xmlns:p14="http://schemas.microsoft.com/office/powerpoint/2010/main" val="250647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595A3-EFCD-7A5E-BF4C-5E20422BCE71}"/>
              </a:ext>
            </a:extLst>
          </p:cNvPr>
          <p:cNvSpPr txBox="1"/>
          <p:nvPr/>
        </p:nvSpPr>
        <p:spPr>
          <a:xfrm>
            <a:off x="3882788" y="443130"/>
            <a:ext cx="4572000" cy="584775"/>
          </a:xfrm>
          <a:prstGeom prst="rect">
            <a:avLst/>
          </a:prstGeom>
          <a:noFill/>
        </p:spPr>
        <p:txBody>
          <a:bodyPr wrap="square">
            <a:spAutoFit/>
          </a:bodyPr>
          <a:lstStyle/>
          <a:p>
            <a:pPr algn="ctr"/>
            <a:r>
              <a:rPr lang="en-US" sz="3200" b="1" noProof="0" dirty="0">
                <a:solidFill>
                  <a:srgbClr val="0070C0"/>
                </a:solidFill>
              </a:rPr>
              <a:t>Collecting Network Data</a:t>
            </a:r>
            <a:endParaRPr lang="en-US" sz="3200" b="1" dirty="0">
              <a:solidFill>
                <a:srgbClr val="0070C0"/>
              </a:solidFill>
            </a:endParaRPr>
          </a:p>
        </p:txBody>
      </p:sp>
      <p:sp>
        <p:nvSpPr>
          <p:cNvPr id="5" name="TextBox 4">
            <a:extLst>
              <a:ext uri="{FF2B5EF4-FFF2-40B4-BE49-F238E27FC236}">
                <a16:creationId xmlns:a16="http://schemas.microsoft.com/office/drawing/2014/main" id="{F923656A-E2F5-8628-8600-4D889F59C13B}"/>
              </a:ext>
            </a:extLst>
          </p:cNvPr>
          <p:cNvSpPr txBox="1"/>
          <p:nvPr/>
        </p:nvSpPr>
        <p:spPr>
          <a:xfrm>
            <a:off x="1139587" y="1520613"/>
            <a:ext cx="7513093" cy="5093702"/>
          </a:xfrm>
          <a:prstGeom prst="rect">
            <a:avLst/>
          </a:prstGeom>
          <a:noFill/>
        </p:spPr>
        <p:txBody>
          <a:bodyPr wrap="square">
            <a:spAutoFit/>
          </a:bodyPr>
          <a:lstStyle/>
          <a:p>
            <a:pPr marL="342900" indent="-342900">
              <a:lnSpc>
                <a:spcPts val="2600"/>
              </a:lnSpc>
              <a:buFont typeface="Arial" panose="020B0604020202020204" pitchFamily="34" charset="0"/>
              <a:buChar char="•"/>
            </a:pPr>
            <a:r>
              <a:rPr lang="en-US" sz="2400" noProof="0" dirty="0"/>
              <a:t>Network management</a:t>
            </a:r>
          </a:p>
          <a:p>
            <a:pPr marL="800100" lvl="1" indent="-342900">
              <a:lnSpc>
                <a:spcPts val="2600"/>
              </a:lnSpc>
              <a:buFont typeface="Wingdings" panose="05000000000000000000" pitchFamily="2" charset="2"/>
              <a:buChar char="Ø"/>
            </a:pPr>
            <a:r>
              <a:rPr lang="en-US" sz="2400" noProof="0" dirty="0"/>
              <a:t>Assess, monitor, and maintain all network aspects</a:t>
            </a:r>
          </a:p>
          <a:p>
            <a:pPr marL="342900" indent="-342900">
              <a:lnSpc>
                <a:spcPts val="2600"/>
              </a:lnSpc>
              <a:buFont typeface="Arial" panose="020B0604020202020204" pitchFamily="34" charset="0"/>
              <a:buChar char="•"/>
            </a:pPr>
            <a:r>
              <a:rPr lang="en-US" sz="2400" noProof="0" dirty="0"/>
              <a:t>Network management can include:</a:t>
            </a:r>
          </a:p>
          <a:p>
            <a:pPr marL="800100" lvl="1" indent="-342900">
              <a:lnSpc>
                <a:spcPts val="2600"/>
              </a:lnSpc>
              <a:buFont typeface="Wingdings" panose="05000000000000000000" pitchFamily="2" charset="2"/>
              <a:buChar char="Ø"/>
            </a:pPr>
            <a:r>
              <a:rPr lang="en-US" sz="2400" noProof="0" dirty="0"/>
              <a:t>Controlling user access to network resources</a:t>
            </a:r>
          </a:p>
          <a:p>
            <a:pPr marL="800100" lvl="1" indent="-342900">
              <a:lnSpc>
                <a:spcPts val="2600"/>
              </a:lnSpc>
              <a:buFont typeface="Wingdings" panose="05000000000000000000" pitchFamily="2" charset="2"/>
              <a:buChar char="Ø"/>
            </a:pPr>
            <a:r>
              <a:rPr lang="en-US" sz="2400" noProof="0" dirty="0"/>
              <a:t>Checking for hardware faults</a:t>
            </a:r>
          </a:p>
          <a:p>
            <a:pPr marL="800100" lvl="1" indent="-342900">
              <a:lnSpc>
                <a:spcPts val="2600"/>
              </a:lnSpc>
              <a:buFont typeface="Wingdings" panose="05000000000000000000" pitchFamily="2" charset="2"/>
              <a:buChar char="Ø"/>
            </a:pPr>
            <a:r>
              <a:rPr lang="en-US" sz="2400" noProof="0" dirty="0"/>
              <a:t>Ensuring optimized Q o S (quality of service) for critical applications</a:t>
            </a:r>
          </a:p>
          <a:p>
            <a:pPr marL="800100" lvl="1" indent="-342900">
              <a:lnSpc>
                <a:spcPts val="2600"/>
              </a:lnSpc>
              <a:buFont typeface="Wingdings" panose="05000000000000000000" pitchFamily="2" charset="2"/>
              <a:buChar char="Ø"/>
            </a:pPr>
            <a:r>
              <a:rPr lang="en-US" sz="2400" noProof="0" dirty="0"/>
              <a:t>Maintaining records of network assets and software configurations</a:t>
            </a:r>
          </a:p>
          <a:p>
            <a:pPr marL="800100" lvl="1" indent="-342900">
              <a:lnSpc>
                <a:spcPts val="2600"/>
              </a:lnSpc>
              <a:buFont typeface="Wingdings" panose="05000000000000000000" pitchFamily="2" charset="2"/>
              <a:buChar char="Ø"/>
            </a:pPr>
            <a:r>
              <a:rPr lang="en-US" sz="2400" noProof="0" dirty="0"/>
              <a:t>Determining what time of day is best for upgrading a router, server, or application</a:t>
            </a:r>
          </a:p>
          <a:p>
            <a:pPr marL="342900" indent="-342900">
              <a:lnSpc>
                <a:spcPts val="2600"/>
              </a:lnSpc>
              <a:buFont typeface="Arial" panose="020B0604020202020204" pitchFamily="34" charset="0"/>
              <a:buChar char="•"/>
            </a:pPr>
            <a:r>
              <a:rPr lang="en-US" sz="2400" noProof="0" dirty="0"/>
              <a:t>Goals:</a:t>
            </a:r>
          </a:p>
          <a:p>
            <a:pPr marL="800100" lvl="1" indent="-342900">
              <a:lnSpc>
                <a:spcPts val="2600"/>
              </a:lnSpc>
              <a:buFont typeface="Wingdings" panose="05000000000000000000" pitchFamily="2" charset="2"/>
              <a:buChar char="Ø"/>
            </a:pPr>
            <a:r>
              <a:rPr lang="en-US" sz="2400" noProof="0" dirty="0"/>
              <a:t>Enhance efficiency and performance</a:t>
            </a:r>
          </a:p>
          <a:p>
            <a:pPr marL="800100" lvl="1" indent="-342900">
              <a:lnSpc>
                <a:spcPts val="2600"/>
              </a:lnSpc>
              <a:buFont typeface="Wingdings" panose="05000000000000000000" pitchFamily="2" charset="2"/>
              <a:buChar char="Ø"/>
            </a:pPr>
            <a:r>
              <a:rPr lang="en-US" sz="2400" noProof="0" dirty="0"/>
              <a:t>Prevent costly downtime and loss</a:t>
            </a:r>
          </a:p>
          <a:p>
            <a:pPr marL="800100" lvl="1" indent="-342900">
              <a:lnSpc>
                <a:spcPts val="2600"/>
              </a:lnSpc>
              <a:buFont typeface="Wingdings" panose="05000000000000000000" pitchFamily="2" charset="2"/>
              <a:buChar char="Ø"/>
            </a:pPr>
            <a:r>
              <a:rPr lang="en-US" sz="2400" noProof="0" dirty="0"/>
              <a:t>Predict problems before they occur</a:t>
            </a:r>
          </a:p>
        </p:txBody>
      </p:sp>
    </p:spTree>
    <p:extLst>
      <p:ext uri="{BB962C8B-B14F-4D97-AF65-F5344CB8AC3E}">
        <p14:creationId xmlns:p14="http://schemas.microsoft.com/office/powerpoint/2010/main" val="3925173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pic>
        <p:nvPicPr>
          <p:cNvPr id="4" name="Picture 3" descr="Figure 11-21 Add or replace hard drives inside a N A S. ">
            <a:extLst>
              <a:ext uri="{FF2B5EF4-FFF2-40B4-BE49-F238E27FC236}">
                <a16:creationId xmlns:a16="http://schemas.microsoft.com/office/drawing/2014/main" id="{CE4E339C-199F-9CC2-99C2-844810BD6D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0707" y="1517971"/>
            <a:ext cx="7296912" cy="5080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04197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pic>
        <p:nvPicPr>
          <p:cNvPr id="4" name="Picture 3" descr="Figure 11-22 RAID 0. A figure shows RAID 0, Redundant array of independent disks, with two drives in which data is striped or written across.">
            <a:extLst>
              <a:ext uri="{FF2B5EF4-FFF2-40B4-BE49-F238E27FC236}">
                <a16:creationId xmlns:a16="http://schemas.microsoft.com/office/drawing/2014/main" id="{FA6CF83E-4D0D-480B-7DB7-3B626FEFEC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8586" y="1760573"/>
            <a:ext cx="2443414" cy="1862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Figure 11-23 RAID 1. A diagram shows RAID 1 with two drives in which data is mirrored or duplicated.">
            <a:extLst>
              <a:ext uri="{FF2B5EF4-FFF2-40B4-BE49-F238E27FC236}">
                <a16:creationId xmlns:a16="http://schemas.microsoft.com/office/drawing/2014/main" id="{62AB94B6-362D-A01F-3C2B-AD8725A8FA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0850" y="1760574"/>
            <a:ext cx="2389377" cy="1862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Figure 11-24 RAID 5. A diagram shows three drives with parity information added to the data.">
            <a:extLst>
              <a:ext uri="{FF2B5EF4-FFF2-40B4-BE49-F238E27FC236}">
                <a16:creationId xmlns:a16="http://schemas.microsoft.com/office/drawing/2014/main" id="{E5DBCB9C-789D-04EE-49E6-DC18CF0154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0167" y="3998807"/>
            <a:ext cx="3392230" cy="1862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5757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pic>
        <p:nvPicPr>
          <p:cNvPr id="4" name="Picture 3" descr="Figure 11-25 RAID 1 and RAID 10. A figure at the top shows RAID 1 with two pairs of mirrored disks in which the data are duplicated. Figure at the bottom shows four disks A, A, B, B with data mirrored and striped in all four disks.">
            <a:extLst>
              <a:ext uri="{FF2B5EF4-FFF2-40B4-BE49-F238E27FC236}">
                <a16:creationId xmlns:a16="http://schemas.microsoft.com/office/drawing/2014/main" id="{BF5FEC0A-B7A4-94AF-8AE1-E748117A94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1036" y="1616035"/>
            <a:ext cx="5599131" cy="50171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19949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sp>
        <p:nvSpPr>
          <p:cNvPr id="4" name="TextBox 3">
            <a:extLst>
              <a:ext uri="{FF2B5EF4-FFF2-40B4-BE49-F238E27FC236}">
                <a16:creationId xmlns:a16="http://schemas.microsoft.com/office/drawing/2014/main" id="{EC97C250-6F4E-B9D0-D48B-7FFA043C8540}"/>
              </a:ext>
            </a:extLst>
          </p:cNvPr>
          <p:cNvSpPr txBox="1"/>
          <p:nvPr/>
        </p:nvSpPr>
        <p:spPr>
          <a:xfrm>
            <a:off x="1139588" y="1596134"/>
            <a:ext cx="7458502" cy="4683333"/>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SAN (storage area network):</a:t>
            </a:r>
          </a:p>
          <a:p>
            <a:pPr marL="800100" lvl="1" indent="-342900">
              <a:spcBef>
                <a:spcPts val="1000"/>
              </a:spcBef>
              <a:buFont typeface="Wingdings" panose="05000000000000000000" pitchFamily="2" charset="2"/>
              <a:buChar char="Ø"/>
            </a:pPr>
            <a:r>
              <a:rPr lang="en-US" sz="2400" noProof="0" dirty="0"/>
              <a:t>A network of storage devices that communicate directly with each other and with other networks</a:t>
            </a:r>
          </a:p>
          <a:p>
            <a:pPr marL="800100" lvl="1" indent="-342900">
              <a:spcBef>
                <a:spcPts val="1000"/>
              </a:spcBef>
              <a:buFont typeface="Wingdings" panose="05000000000000000000" pitchFamily="2" charset="2"/>
              <a:buChar char="Ø"/>
            </a:pPr>
            <a:r>
              <a:rPr lang="en-US" sz="2400" noProof="0" dirty="0"/>
              <a:t>Uses a type of architecture that is similar to mesh topology, which is the most fault-tolerant</a:t>
            </a:r>
          </a:p>
          <a:p>
            <a:pPr marL="342900" indent="-342900">
              <a:spcBef>
                <a:spcPts val="1000"/>
              </a:spcBef>
              <a:buFont typeface="Arial" panose="020B0604020202020204" pitchFamily="34" charset="0"/>
              <a:buChar char="•"/>
            </a:pPr>
            <a:r>
              <a:rPr lang="en-US" sz="2400" noProof="0" dirty="0"/>
              <a:t>SANS use one of these technologies:</a:t>
            </a:r>
          </a:p>
          <a:p>
            <a:pPr marL="800100" lvl="1" indent="-342900">
              <a:spcBef>
                <a:spcPts val="1000"/>
              </a:spcBef>
              <a:buFont typeface="Wingdings" panose="05000000000000000000" pitchFamily="2" charset="2"/>
              <a:buChar char="Ø"/>
            </a:pPr>
            <a:r>
              <a:rPr lang="en-US" sz="2400" noProof="0" dirty="0"/>
              <a:t>FC (</a:t>
            </a:r>
            <a:r>
              <a:rPr lang="en-US" sz="2400" noProof="0" dirty="0" err="1"/>
              <a:t>Fibre</a:t>
            </a:r>
            <a:r>
              <a:rPr lang="en-US" sz="2400" noProof="0" dirty="0"/>
              <a:t> Channel)</a:t>
            </a:r>
          </a:p>
          <a:p>
            <a:pPr marL="800100" lvl="1" indent="-342900">
              <a:spcBef>
                <a:spcPts val="1000"/>
              </a:spcBef>
              <a:buFont typeface="Wingdings" panose="05000000000000000000" pitchFamily="2" charset="2"/>
              <a:buChar char="Ø"/>
            </a:pPr>
            <a:r>
              <a:rPr lang="en-US" sz="2400" noProof="0" dirty="0" err="1"/>
              <a:t>FCoE</a:t>
            </a:r>
            <a:r>
              <a:rPr lang="en-US" sz="2400" noProof="0" dirty="0"/>
              <a:t> (</a:t>
            </a:r>
            <a:r>
              <a:rPr lang="en-US" sz="2400" noProof="0" dirty="0" err="1"/>
              <a:t>Fibre</a:t>
            </a:r>
            <a:r>
              <a:rPr lang="en-US" sz="2400" noProof="0" dirty="0"/>
              <a:t> Channel over Ethernet)</a:t>
            </a:r>
          </a:p>
          <a:p>
            <a:pPr marL="800100" lvl="1" indent="-342900">
              <a:spcBef>
                <a:spcPts val="1000"/>
              </a:spcBef>
              <a:buFont typeface="Wingdings" panose="05000000000000000000" pitchFamily="2" charset="2"/>
              <a:buChar char="Ø"/>
            </a:pPr>
            <a:r>
              <a:rPr lang="en-US" sz="2400" noProof="0" dirty="0"/>
              <a:t>iSCSI (Internet SCSI)</a:t>
            </a:r>
          </a:p>
          <a:p>
            <a:pPr marL="800100" lvl="1" indent="-342900">
              <a:spcBef>
                <a:spcPts val="1000"/>
              </a:spcBef>
              <a:buFont typeface="Wingdings" panose="05000000000000000000" pitchFamily="2" charset="2"/>
              <a:buChar char="Ø"/>
            </a:pPr>
            <a:r>
              <a:rPr lang="en-US" sz="2400" noProof="0" dirty="0"/>
              <a:t>IB (InfiniBand)</a:t>
            </a:r>
          </a:p>
        </p:txBody>
      </p:sp>
    </p:spTree>
    <p:extLst>
      <p:ext uri="{BB962C8B-B14F-4D97-AF65-F5344CB8AC3E}">
        <p14:creationId xmlns:p14="http://schemas.microsoft.com/office/powerpoint/2010/main" val="4018284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pic>
        <p:nvPicPr>
          <p:cNvPr id="4" name="Picture 3" descr="Figure 11-27 F C o E encapsulation. A fiber channel frame encapsulated inside fiber channel over Ethernet frame. The outermost frame is the Ethernet frame with inner encapsulated fiber channel over in Ethernet and inner to it is fiber channel frame and the innermost is fiber channel payload.">
            <a:extLst>
              <a:ext uri="{FF2B5EF4-FFF2-40B4-BE49-F238E27FC236}">
                <a16:creationId xmlns:a16="http://schemas.microsoft.com/office/drawing/2014/main" id="{EC523537-F0B8-65B3-9E64-5245ABB0C5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6758" y="1512000"/>
            <a:ext cx="6043465" cy="1265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Figure 11-28 A SAN using F C o E to connect to a LAN. A network diagram with converged network adaptors installed and connected to fiber channel over Ethernet. The F C o E switches connect to network servers and switches for both Ethernet local area network and fiber channel storage area network. Fiber disk arrays are at the top.">
            <a:extLst>
              <a:ext uri="{FF2B5EF4-FFF2-40B4-BE49-F238E27FC236}">
                <a16:creationId xmlns:a16="http://schemas.microsoft.com/office/drawing/2014/main" id="{D402414C-5B2C-B296-DF11-FDA4C4EC59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4528" y="2939953"/>
            <a:ext cx="4587923" cy="3751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0085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4F9D9-2029-E743-3068-68AB807E0AAA}"/>
              </a:ext>
            </a:extLst>
          </p:cNvPr>
          <p:cNvSpPr txBox="1"/>
          <p:nvPr/>
        </p:nvSpPr>
        <p:spPr>
          <a:xfrm>
            <a:off x="3841845" y="429483"/>
            <a:ext cx="4572000" cy="584775"/>
          </a:xfrm>
          <a:prstGeom prst="rect">
            <a:avLst/>
          </a:prstGeom>
          <a:noFill/>
        </p:spPr>
        <p:txBody>
          <a:bodyPr wrap="square">
            <a:spAutoFit/>
          </a:bodyPr>
          <a:lstStyle/>
          <a:p>
            <a:pPr algn="ctr"/>
            <a:r>
              <a:rPr lang="en-US" sz="3200" b="1" noProof="0" dirty="0">
                <a:solidFill>
                  <a:srgbClr val="0070C0"/>
                </a:solidFill>
              </a:rPr>
              <a:t>Data Backup and Storage</a:t>
            </a:r>
            <a:endParaRPr lang="en-US" sz="3200" b="1" dirty="0">
              <a:solidFill>
                <a:srgbClr val="0070C0"/>
              </a:solidFill>
            </a:endParaRPr>
          </a:p>
        </p:txBody>
      </p:sp>
      <p:sp>
        <p:nvSpPr>
          <p:cNvPr id="4" name="TextBox 3">
            <a:extLst>
              <a:ext uri="{FF2B5EF4-FFF2-40B4-BE49-F238E27FC236}">
                <a16:creationId xmlns:a16="http://schemas.microsoft.com/office/drawing/2014/main" id="{0272D489-C086-C9A6-4EF0-209275B774A0}"/>
              </a:ext>
            </a:extLst>
          </p:cNvPr>
          <p:cNvSpPr txBox="1"/>
          <p:nvPr/>
        </p:nvSpPr>
        <p:spPr>
          <a:xfrm>
            <a:off x="1153234" y="1634906"/>
            <a:ext cx="7554037" cy="3688189"/>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ASAN can be installed in a location separate from the LAN it serves</a:t>
            </a:r>
          </a:p>
          <a:p>
            <a:pPr marL="342900" indent="-342900">
              <a:spcBef>
                <a:spcPts val="1000"/>
              </a:spcBef>
              <a:buFont typeface="Arial" panose="020B0604020202020204" pitchFamily="34" charset="0"/>
              <a:buChar char="•"/>
            </a:pPr>
            <a:r>
              <a:rPr lang="en-US" sz="2400" dirty="0"/>
              <a:t>SANs </a:t>
            </a:r>
            <a:r>
              <a:rPr lang="en-US" sz="2400" noProof="0" dirty="0"/>
              <a:t>are highly scalable and have:</a:t>
            </a:r>
          </a:p>
          <a:p>
            <a:pPr marL="800100" lvl="1" indent="-342900">
              <a:spcBef>
                <a:spcPts val="1000"/>
              </a:spcBef>
              <a:buFont typeface="Wingdings" panose="05000000000000000000" pitchFamily="2" charset="2"/>
              <a:buChar char="Ø"/>
            </a:pPr>
            <a:r>
              <a:rPr lang="en-US" sz="2400" noProof="0" dirty="0"/>
              <a:t>A very high fault tolerance</a:t>
            </a:r>
          </a:p>
          <a:p>
            <a:pPr marL="800100" lvl="1" indent="-342900">
              <a:spcBef>
                <a:spcPts val="1000"/>
              </a:spcBef>
              <a:buFont typeface="Wingdings" panose="05000000000000000000" pitchFamily="2" charset="2"/>
              <a:buChar char="Ø"/>
            </a:pPr>
            <a:r>
              <a:rPr lang="en-US" sz="2400" noProof="0" dirty="0"/>
              <a:t>Massive storage capabilities</a:t>
            </a:r>
          </a:p>
          <a:p>
            <a:pPr marL="800100" lvl="1" indent="-342900">
              <a:spcBef>
                <a:spcPts val="1000"/>
              </a:spcBef>
              <a:buFont typeface="Wingdings" panose="05000000000000000000" pitchFamily="2" charset="2"/>
              <a:buChar char="Ø"/>
            </a:pPr>
            <a:r>
              <a:rPr lang="en-US" sz="2400" noProof="0" dirty="0"/>
              <a:t>Fast data access</a:t>
            </a:r>
          </a:p>
          <a:p>
            <a:pPr marL="342900" indent="-342900">
              <a:spcBef>
                <a:spcPts val="1000"/>
              </a:spcBef>
              <a:buFont typeface="Arial" panose="020B0604020202020204" pitchFamily="34" charset="0"/>
              <a:buChar char="•"/>
            </a:pPr>
            <a:r>
              <a:rPr lang="en-US" sz="2400" dirty="0"/>
              <a:t>SANs </a:t>
            </a:r>
            <a:r>
              <a:rPr lang="en-US" sz="2400" noProof="0" dirty="0"/>
              <a:t>are best suited to environments with huge quantities of data that must always be quickly available</a:t>
            </a:r>
          </a:p>
        </p:txBody>
      </p:sp>
    </p:spTree>
    <p:extLst>
      <p:ext uri="{BB962C8B-B14F-4D97-AF65-F5344CB8AC3E}">
        <p14:creationId xmlns:p14="http://schemas.microsoft.com/office/powerpoint/2010/main" val="3165952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10168-7AB9-9D07-D12B-F2F2435CCA0C}"/>
              </a:ext>
            </a:extLst>
          </p:cNvPr>
          <p:cNvSpPr txBox="1"/>
          <p:nvPr/>
        </p:nvSpPr>
        <p:spPr>
          <a:xfrm>
            <a:off x="4319516" y="443131"/>
            <a:ext cx="3705367" cy="584775"/>
          </a:xfrm>
          <a:prstGeom prst="rect">
            <a:avLst/>
          </a:prstGeom>
          <a:noFill/>
        </p:spPr>
        <p:txBody>
          <a:bodyPr wrap="square">
            <a:spAutoFit/>
          </a:bodyPr>
          <a:lstStyle/>
          <a:p>
            <a:pPr algn="ctr"/>
            <a:r>
              <a:rPr lang="en-US" sz="3200" b="1" noProof="0" dirty="0">
                <a:solidFill>
                  <a:srgbClr val="0070C0"/>
                </a:solidFill>
              </a:rPr>
              <a:t>Power Management</a:t>
            </a:r>
            <a:endParaRPr lang="en-US" sz="3200" b="1" dirty="0">
              <a:solidFill>
                <a:srgbClr val="0070C0"/>
              </a:solidFill>
            </a:endParaRPr>
          </a:p>
        </p:txBody>
      </p:sp>
      <p:sp>
        <p:nvSpPr>
          <p:cNvPr id="5" name="TextBox 4">
            <a:extLst>
              <a:ext uri="{FF2B5EF4-FFF2-40B4-BE49-F238E27FC236}">
                <a16:creationId xmlns:a16="http://schemas.microsoft.com/office/drawing/2014/main" id="{38DB73DD-E65C-498B-658A-45FD2B6B9D19}"/>
              </a:ext>
            </a:extLst>
          </p:cNvPr>
          <p:cNvSpPr txBox="1"/>
          <p:nvPr/>
        </p:nvSpPr>
        <p:spPr>
          <a:xfrm>
            <a:off x="1119117" y="1567388"/>
            <a:ext cx="7697337" cy="4770537"/>
          </a:xfrm>
          <a:prstGeom prst="rect">
            <a:avLst/>
          </a:prstGeom>
          <a:noFill/>
        </p:spPr>
        <p:txBody>
          <a:bodyPr wrap="square">
            <a:spAutoFit/>
          </a:bodyPr>
          <a:lstStyle/>
          <a:p>
            <a:pPr marL="342900" indent="-342900">
              <a:buFont typeface="Arial" panose="020B0604020202020204" pitchFamily="34" charset="0"/>
              <a:buChar char="•"/>
            </a:pPr>
            <a:r>
              <a:rPr lang="en-US" sz="2400" noProof="0" dirty="0"/>
              <a:t>Part of managing a network is managing power sources to account for outages and fluctuations</a:t>
            </a:r>
          </a:p>
          <a:p>
            <a:pPr marL="342900" indent="-342900">
              <a:buFont typeface="Arial" panose="020B0604020202020204" pitchFamily="34" charset="0"/>
              <a:buChar char="•"/>
            </a:pPr>
            <a:r>
              <a:rPr lang="en-US" sz="2400" noProof="0" dirty="0"/>
              <a:t>Power surges can cause serious damage to sensitive computer equipment</a:t>
            </a:r>
          </a:p>
          <a:p>
            <a:pPr marL="342900" indent="-342900">
              <a:buFont typeface="Arial" panose="020B0604020202020204" pitchFamily="34" charset="0"/>
              <a:buChar char="•"/>
            </a:pPr>
            <a:r>
              <a:rPr lang="en-US" sz="2400" noProof="0" dirty="0"/>
              <a:t>Arm yourself with an understanding of:</a:t>
            </a:r>
          </a:p>
          <a:p>
            <a:pPr marL="800100" lvl="1" indent="-342900">
              <a:buFont typeface="Wingdings" panose="05000000000000000000" pitchFamily="2" charset="2"/>
              <a:buChar char="Ø"/>
            </a:pPr>
            <a:r>
              <a:rPr lang="en-US" sz="2000" noProof="0" dirty="0"/>
              <a:t>The nature of an electric circuit</a:t>
            </a:r>
          </a:p>
          <a:p>
            <a:pPr marL="800100" lvl="1" indent="-342900">
              <a:buFont typeface="Wingdings" panose="05000000000000000000" pitchFamily="2" charset="2"/>
              <a:buChar char="Ø"/>
            </a:pPr>
            <a:r>
              <a:rPr lang="en-US" sz="2000" noProof="0" dirty="0"/>
              <a:t>Electrical components that manage electricity</a:t>
            </a:r>
          </a:p>
          <a:p>
            <a:pPr marL="342900" indent="-342900">
              <a:buFont typeface="Arial" panose="020B0604020202020204" pitchFamily="34" charset="0"/>
              <a:buChar char="•"/>
            </a:pPr>
            <a:r>
              <a:rPr lang="en-US" sz="2400" noProof="0" dirty="0"/>
              <a:t>Power flaws that can damage your equipment:</a:t>
            </a:r>
          </a:p>
          <a:p>
            <a:pPr marL="800100" lvl="1" indent="-342900">
              <a:buFont typeface="Wingdings" panose="05000000000000000000" pitchFamily="2" charset="2"/>
              <a:buChar char="Ø"/>
            </a:pPr>
            <a:r>
              <a:rPr lang="en-US" sz="2000" noProof="0" dirty="0"/>
              <a:t>Surge—Momentary increase in voltage due to lightning strikes, solar flares, or electrical problems</a:t>
            </a:r>
          </a:p>
          <a:p>
            <a:pPr marL="800100" lvl="1" indent="-342900">
              <a:buFont typeface="Wingdings" panose="05000000000000000000" pitchFamily="2" charset="2"/>
              <a:buChar char="Ø"/>
            </a:pPr>
            <a:r>
              <a:rPr lang="en-US" sz="2000" noProof="0" dirty="0"/>
              <a:t>Noise—Fluctuation in voltage levels caused by other devices on the network or EMI</a:t>
            </a:r>
          </a:p>
          <a:p>
            <a:pPr marL="800100" lvl="1" indent="-342900">
              <a:buFont typeface="Wingdings" panose="05000000000000000000" pitchFamily="2" charset="2"/>
              <a:buChar char="Ø"/>
            </a:pPr>
            <a:r>
              <a:rPr lang="en-US" sz="2000" noProof="0" dirty="0"/>
              <a:t>Brownout—Momentary decrease in voltage; also known as a sag</a:t>
            </a:r>
          </a:p>
          <a:p>
            <a:pPr marL="800100" lvl="1" indent="-342900">
              <a:buFont typeface="Wingdings" panose="05000000000000000000" pitchFamily="2" charset="2"/>
              <a:buChar char="Ø"/>
            </a:pPr>
            <a:r>
              <a:rPr lang="en-US" sz="2000" noProof="0" dirty="0"/>
              <a:t>Blackout—Complete power loss</a:t>
            </a:r>
            <a:endParaRPr lang="en-US" sz="2000" b="1" noProof="0" dirty="0"/>
          </a:p>
        </p:txBody>
      </p:sp>
    </p:spTree>
    <p:extLst>
      <p:ext uri="{BB962C8B-B14F-4D97-AF65-F5344CB8AC3E}">
        <p14:creationId xmlns:p14="http://schemas.microsoft.com/office/powerpoint/2010/main" val="2249107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10168-7AB9-9D07-D12B-F2F2435CCA0C}"/>
              </a:ext>
            </a:extLst>
          </p:cNvPr>
          <p:cNvSpPr txBox="1"/>
          <p:nvPr/>
        </p:nvSpPr>
        <p:spPr>
          <a:xfrm>
            <a:off x="4319516" y="443131"/>
            <a:ext cx="3705367" cy="584775"/>
          </a:xfrm>
          <a:prstGeom prst="rect">
            <a:avLst/>
          </a:prstGeom>
          <a:noFill/>
        </p:spPr>
        <p:txBody>
          <a:bodyPr wrap="square">
            <a:spAutoFit/>
          </a:bodyPr>
          <a:lstStyle/>
          <a:p>
            <a:pPr algn="ctr"/>
            <a:r>
              <a:rPr lang="en-US" sz="3200" b="1" noProof="0" dirty="0">
                <a:solidFill>
                  <a:srgbClr val="0070C0"/>
                </a:solidFill>
              </a:rPr>
              <a:t>Power Management</a:t>
            </a:r>
            <a:endParaRPr lang="en-US" sz="3200" b="1" dirty="0">
              <a:solidFill>
                <a:srgbClr val="0070C0"/>
              </a:solidFill>
            </a:endParaRPr>
          </a:p>
        </p:txBody>
      </p:sp>
      <p:sp>
        <p:nvSpPr>
          <p:cNvPr id="4" name="TextBox 3">
            <a:extLst>
              <a:ext uri="{FF2B5EF4-FFF2-40B4-BE49-F238E27FC236}">
                <a16:creationId xmlns:a16="http://schemas.microsoft.com/office/drawing/2014/main" id="{A1984A14-6A1B-E4BE-FDB3-F436969981B7}"/>
              </a:ext>
            </a:extLst>
          </p:cNvPr>
          <p:cNvSpPr txBox="1"/>
          <p:nvPr/>
        </p:nvSpPr>
        <p:spPr>
          <a:xfrm>
            <a:off x="1057700" y="1571618"/>
            <a:ext cx="7731457" cy="4524315"/>
          </a:xfrm>
          <a:prstGeom prst="rect">
            <a:avLst/>
          </a:prstGeom>
          <a:noFill/>
        </p:spPr>
        <p:txBody>
          <a:bodyPr wrap="square">
            <a:spAutoFit/>
          </a:bodyPr>
          <a:lstStyle/>
          <a:p>
            <a:pPr marL="285750" indent="-285750">
              <a:buFont typeface="Arial" panose="020B0604020202020204" pitchFamily="34" charset="0"/>
              <a:buChar char="•"/>
            </a:pPr>
            <a:r>
              <a:rPr lang="en-US" sz="2400" noProof="0" dirty="0"/>
              <a:t>UPS (uninterruptible power supply)</a:t>
            </a:r>
          </a:p>
          <a:p>
            <a:pPr marL="800100" lvl="1" indent="-342900">
              <a:buFont typeface="Wingdings" panose="05000000000000000000" pitchFamily="2" charset="2"/>
              <a:buChar char="Ø"/>
            </a:pPr>
            <a:r>
              <a:rPr lang="en-US" sz="2400" noProof="0" dirty="0"/>
              <a:t>A battery-operated power source directly attached to devices and to a power supply</a:t>
            </a:r>
          </a:p>
          <a:p>
            <a:pPr marL="800100" lvl="1" indent="-342900">
              <a:buFont typeface="Wingdings" panose="05000000000000000000" pitchFamily="2" charset="2"/>
              <a:buChar char="Ø"/>
            </a:pPr>
            <a:r>
              <a:rPr lang="en-US" sz="2400" noProof="0" dirty="0"/>
              <a:t>Prevents undesired fluctuations of power from harming the device or interrupting its services</a:t>
            </a:r>
          </a:p>
          <a:p>
            <a:pPr marL="285750" indent="-285750">
              <a:buFont typeface="Arial" panose="020B0604020202020204" pitchFamily="34" charset="0"/>
              <a:buChar char="•"/>
            </a:pPr>
            <a:r>
              <a:rPr lang="en-US" sz="2400" noProof="0" dirty="0"/>
              <a:t>Two UPS categories:</a:t>
            </a:r>
          </a:p>
          <a:p>
            <a:pPr marL="800100" lvl="1" indent="-342900">
              <a:buFont typeface="Wingdings" panose="05000000000000000000" pitchFamily="2" charset="2"/>
              <a:buChar char="Ø"/>
            </a:pPr>
            <a:r>
              <a:rPr lang="en-US" sz="2400" noProof="0" dirty="0"/>
              <a:t>Standby UPS—Provides continuous voltage to a device by switching to the battery when it detects a loss of power from the wall outlet</a:t>
            </a:r>
          </a:p>
          <a:p>
            <a:pPr marL="800100" lvl="1" indent="-342900">
              <a:buFont typeface="Wingdings" panose="05000000000000000000" pitchFamily="2" charset="2"/>
              <a:buChar char="Ø"/>
            </a:pPr>
            <a:r>
              <a:rPr lang="en-US" sz="2400" noProof="0" dirty="0"/>
              <a:t>Online UPS—Uses the AC power from the wall outlet to continuously charge its battery, while providing power to the device through its battery</a:t>
            </a:r>
            <a:endParaRPr lang="en-US" sz="2400" b="1" noProof="0" dirty="0"/>
          </a:p>
        </p:txBody>
      </p:sp>
    </p:spTree>
    <p:extLst>
      <p:ext uri="{BB962C8B-B14F-4D97-AF65-F5344CB8AC3E}">
        <p14:creationId xmlns:p14="http://schemas.microsoft.com/office/powerpoint/2010/main" val="38266516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10168-7AB9-9D07-D12B-F2F2435CCA0C}"/>
              </a:ext>
            </a:extLst>
          </p:cNvPr>
          <p:cNvSpPr txBox="1"/>
          <p:nvPr/>
        </p:nvSpPr>
        <p:spPr>
          <a:xfrm>
            <a:off x="4319516" y="443131"/>
            <a:ext cx="3705367" cy="584775"/>
          </a:xfrm>
          <a:prstGeom prst="rect">
            <a:avLst/>
          </a:prstGeom>
          <a:noFill/>
        </p:spPr>
        <p:txBody>
          <a:bodyPr wrap="square">
            <a:spAutoFit/>
          </a:bodyPr>
          <a:lstStyle/>
          <a:p>
            <a:pPr algn="ctr"/>
            <a:r>
              <a:rPr lang="en-US" sz="3200" b="1" noProof="0" dirty="0">
                <a:solidFill>
                  <a:srgbClr val="0070C0"/>
                </a:solidFill>
              </a:rPr>
              <a:t>Power Management</a:t>
            </a:r>
            <a:endParaRPr lang="en-US" sz="3200" b="1" dirty="0">
              <a:solidFill>
                <a:srgbClr val="0070C0"/>
              </a:solidFill>
            </a:endParaRPr>
          </a:p>
        </p:txBody>
      </p:sp>
      <p:sp>
        <p:nvSpPr>
          <p:cNvPr id="4" name="TextBox 3">
            <a:extLst>
              <a:ext uri="{FF2B5EF4-FFF2-40B4-BE49-F238E27FC236}">
                <a16:creationId xmlns:a16="http://schemas.microsoft.com/office/drawing/2014/main" id="{C6A8112A-A160-651E-9F26-17FCB77C0997}"/>
              </a:ext>
            </a:extLst>
          </p:cNvPr>
          <p:cNvSpPr txBox="1"/>
          <p:nvPr/>
        </p:nvSpPr>
        <p:spPr>
          <a:xfrm>
            <a:off x="1084996" y="1567388"/>
            <a:ext cx="7594979" cy="4893647"/>
          </a:xfrm>
          <a:prstGeom prst="rect">
            <a:avLst/>
          </a:prstGeom>
          <a:noFill/>
        </p:spPr>
        <p:txBody>
          <a:bodyPr wrap="square">
            <a:spAutoFit/>
          </a:bodyPr>
          <a:lstStyle/>
          <a:p>
            <a:pPr marL="342900" indent="-342900">
              <a:buFont typeface="Arial" panose="020B0604020202020204" pitchFamily="34" charset="0"/>
              <a:buChar char="•"/>
            </a:pPr>
            <a:r>
              <a:rPr lang="en-US" sz="2400" noProof="0" dirty="0"/>
              <a:t>To decide which UPS is right for your network, consider the following:</a:t>
            </a:r>
          </a:p>
          <a:p>
            <a:pPr marL="800100" lvl="1" indent="-342900">
              <a:buFont typeface="Wingdings" panose="05000000000000000000" pitchFamily="2" charset="2"/>
              <a:buChar char="Ø"/>
            </a:pPr>
            <a:r>
              <a:rPr lang="en-US" sz="2400" noProof="0" dirty="0"/>
              <a:t>Amount of power needed</a:t>
            </a:r>
          </a:p>
          <a:p>
            <a:pPr marL="800100" lvl="1" indent="-342900">
              <a:buFont typeface="Wingdings" panose="05000000000000000000" pitchFamily="2" charset="2"/>
              <a:buChar char="Ø"/>
            </a:pPr>
            <a:r>
              <a:rPr lang="en-US" sz="2400" noProof="0" dirty="0"/>
              <a:t>Period of time to keep a device running</a:t>
            </a:r>
          </a:p>
          <a:p>
            <a:pPr marL="800100" lvl="1" indent="-342900">
              <a:buFont typeface="Wingdings" panose="05000000000000000000" pitchFamily="2" charset="2"/>
              <a:buChar char="Ø"/>
            </a:pPr>
            <a:r>
              <a:rPr lang="en-US" sz="2400" noProof="0" dirty="0"/>
              <a:t>Line conditioning</a:t>
            </a:r>
          </a:p>
          <a:p>
            <a:pPr marL="800100" lvl="1" indent="-342900">
              <a:buFont typeface="Wingdings" panose="05000000000000000000" pitchFamily="2" charset="2"/>
              <a:buChar char="Ø"/>
            </a:pPr>
            <a:r>
              <a:rPr lang="en-US" sz="2400" noProof="0" dirty="0"/>
              <a:t>Cost</a:t>
            </a:r>
          </a:p>
          <a:p>
            <a:pPr marL="342900" indent="-342900">
              <a:buFont typeface="Arial" panose="020B0604020202020204" pitchFamily="34" charset="0"/>
              <a:buChar char="•"/>
            </a:pPr>
            <a:r>
              <a:rPr lang="en-US" sz="2400" noProof="0" dirty="0"/>
              <a:t>Testing UPSs with your equipment is an important part of the decision-making process</a:t>
            </a:r>
          </a:p>
          <a:p>
            <a:pPr marL="800100" lvl="1" indent="-342900">
              <a:buFont typeface="Wingdings" panose="05000000000000000000" pitchFamily="2" charset="2"/>
              <a:buChar char="Ø"/>
            </a:pPr>
            <a:r>
              <a:rPr lang="en-US" sz="2400" noProof="0" dirty="0"/>
              <a:t>Some manufacturers will provide a warranty and let you test the UPS</a:t>
            </a:r>
          </a:p>
          <a:p>
            <a:pPr marL="342900" indent="-342900">
              <a:buFont typeface="Arial" panose="020B0604020202020204" pitchFamily="34" charset="0"/>
              <a:buChar char="•"/>
            </a:pPr>
            <a:r>
              <a:rPr lang="en-US" sz="2400" noProof="0" dirty="0"/>
              <a:t>Power redundancy:</a:t>
            </a:r>
          </a:p>
          <a:p>
            <a:pPr marL="800100" lvl="1" indent="-342900">
              <a:buFont typeface="Wingdings" panose="05000000000000000000" pitchFamily="2" charset="2"/>
              <a:buChar char="Ø"/>
            </a:pPr>
            <a:r>
              <a:rPr lang="en-US" sz="2400" noProof="0" dirty="0"/>
              <a:t>Dual power supplies</a:t>
            </a:r>
          </a:p>
          <a:p>
            <a:pPr marL="800100" lvl="1" indent="-342900">
              <a:buFont typeface="Wingdings" panose="05000000000000000000" pitchFamily="2" charset="2"/>
              <a:buChar char="Ø"/>
            </a:pPr>
            <a:r>
              <a:rPr lang="en-US" sz="2400" noProof="0" dirty="0"/>
              <a:t>Redundant power circuits</a:t>
            </a:r>
          </a:p>
        </p:txBody>
      </p:sp>
    </p:spTree>
    <p:extLst>
      <p:ext uri="{BB962C8B-B14F-4D97-AF65-F5344CB8AC3E}">
        <p14:creationId xmlns:p14="http://schemas.microsoft.com/office/powerpoint/2010/main" val="3391281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10168-7AB9-9D07-D12B-F2F2435CCA0C}"/>
              </a:ext>
            </a:extLst>
          </p:cNvPr>
          <p:cNvSpPr txBox="1"/>
          <p:nvPr/>
        </p:nvSpPr>
        <p:spPr>
          <a:xfrm>
            <a:off x="4319516" y="443131"/>
            <a:ext cx="3705367" cy="584775"/>
          </a:xfrm>
          <a:prstGeom prst="rect">
            <a:avLst/>
          </a:prstGeom>
          <a:noFill/>
        </p:spPr>
        <p:txBody>
          <a:bodyPr wrap="square">
            <a:spAutoFit/>
          </a:bodyPr>
          <a:lstStyle/>
          <a:p>
            <a:pPr algn="ctr"/>
            <a:r>
              <a:rPr lang="en-US" sz="3200" b="1" noProof="0" dirty="0">
                <a:solidFill>
                  <a:srgbClr val="0070C0"/>
                </a:solidFill>
              </a:rPr>
              <a:t>Power Management</a:t>
            </a:r>
            <a:endParaRPr lang="en-US" sz="3200" b="1" dirty="0">
              <a:solidFill>
                <a:srgbClr val="0070C0"/>
              </a:solidFill>
            </a:endParaRPr>
          </a:p>
        </p:txBody>
      </p:sp>
      <p:sp>
        <p:nvSpPr>
          <p:cNvPr id="4" name="TextBox 3">
            <a:extLst>
              <a:ext uri="{FF2B5EF4-FFF2-40B4-BE49-F238E27FC236}">
                <a16:creationId xmlns:a16="http://schemas.microsoft.com/office/drawing/2014/main" id="{A391296E-2A4C-CD92-D15D-1DE8338405E3}"/>
              </a:ext>
            </a:extLst>
          </p:cNvPr>
          <p:cNvSpPr txBox="1"/>
          <p:nvPr/>
        </p:nvSpPr>
        <p:spPr>
          <a:xfrm>
            <a:off x="1125940" y="1642413"/>
            <a:ext cx="7676866" cy="3929281"/>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Generators:</a:t>
            </a:r>
          </a:p>
          <a:p>
            <a:pPr marL="800100" lvl="1" indent="-342900">
              <a:spcBef>
                <a:spcPts val="1000"/>
              </a:spcBef>
              <a:buFont typeface="Wingdings" panose="05000000000000000000" pitchFamily="2" charset="2"/>
              <a:buChar char="Ø"/>
            </a:pPr>
            <a:r>
              <a:rPr lang="en-US" sz="2400" noProof="0" dirty="0"/>
              <a:t>A backup power source, providing power redundancy in the event of a total blackout</a:t>
            </a:r>
          </a:p>
          <a:p>
            <a:pPr marL="800100" lvl="1" indent="-342900">
              <a:spcBef>
                <a:spcPts val="1000"/>
              </a:spcBef>
              <a:buFont typeface="Wingdings" panose="05000000000000000000" pitchFamily="2" charset="2"/>
              <a:buChar char="Ø"/>
            </a:pPr>
            <a:r>
              <a:rPr lang="en-US" sz="2400" noProof="0" dirty="0"/>
              <a:t>Can be powered by diesel, liquid propane gas, natural gas, or steam</a:t>
            </a:r>
          </a:p>
          <a:p>
            <a:pPr marL="342900" indent="-342900">
              <a:spcBef>
                <a:spcPts val="1000"/>
              </a:spcBef>
              <a:buFont typeface="Arial" panose="020B0604020202020204" pitchFamily="34" charset="0"/>
              <a:buChar char="•"/>
            </a:pPr>
            <a:r>
              <a:rPr lang="en-US" sz="2400" noProof="0" dirty="0"/>
              <a:t>Generators can be combined with large UPSs to ensure that clean power is always available</a:t>
            </a:r>
          </a:p>
          <a:p>
            <a:pPr marL="342900" indent="-342900">
              <a:spcBef>
                <a:spcPts val="1000"/>
              </a:spcBef>
              <a:buFont typeface="Arial" panose="020B0604020202020204" pitchFamily="34" charset="0"/>
              <a:buChar char="•"/>
            </a:pPr>
            <a:r>
              <a:rPr lang="en-US" sz="2400" noProof="0" dirty="0"/>
              <a:t>If an organization relies on a generator, fuel levels and quality should be checked regularly</a:t>
            </a:r>
            <a:endParaRPr lang="en-US" sz="2400" b="1" noProof="0" dirty="0"/>
          </a:p>
        </p:txBody>
      </p:sp>
    </p:spTree>
    <p:extLst>
      <p:ext uri="{BB962C8B-B14F-4D97-AF65-F5344CB8AC3E}">
        <p14:creationId xmlns:p14="http://schemas.microsoft.com/office/powerpoint/2010/main" val="414405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E09A2-15ED-44ED-469E-EEADC49E3C09}"/>
              </a:ext>
            </a:extLst>
          </p:cNvPr>
          <p:cNvSpPr txBox="1"/>
          <p:nvPr/>
        </p:nvSpPr>
        <p:spPr>
          <a:xfrm>
            <a:off x="4572000" y="388541"/>
            <a:ext cx="3214047" cy="584775"/>
          </a:xfrm>
          <a:prstGeom prst="rect">
            <a:avLst/>
          </a:prstGeom>
          <a:noFill/>
        </p:spPr>
        <p:txBody>
          <a:bodyPr wrap="square">
            <a:spAutoFit/>
          </a:bodyPr>
          <a:lstStyle/>
          <a:p>
            <a:pPr algn="ctr"/>
            <a:r>
              <a:rPr lang="en-US" sz="3200" b="1" noProof="0" dirty="0">
                <a:solidFill>
                  <a:srgbClr val="0070C0"/>
                </a:solidFill>
              </a:rPr>
              <a:t>Monitoring Tools</a:t>
            </a:r>
            <a:endParaRPr lang="en-US" sz="3200" b="1" dirty="0">
              <a:solidFill>
                <a:srgbClr val="0070C0"/>
              </a:solidFill>
            </a:endParaRPr>
          </a:p>
        </p:txBody>
      </p:sp>
      <p:sp>
        <p:nvSpPr>
          <p:cNvPr id="5" name="TextBox 4">
            <a:extLst>
              <a:ext uri="{FF2B5EF4-FFF2-40B4-BE49-F238E27FC236}">
                <a16:creationId xmlns:a16="http://schemas.microsoft.com/office/drawing/2014/main" id="{F3A2AAEB-FFBD-C6DD-F2FB-2F5A10CEB645}"/>
              </a:ext>
            </a:extLst>
          </p:cNvPr>
          <p:cNvSpPr txBox="1"/>
          <p:nvPr/>
        </p:nvSpPr>
        <p:spPr>
          <a:xfrm>
            <a:off x="1125939" y="1578368"/>
            <a:ext cx="7526741" cy="4555093"/>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Network monitor</a:t>
            </a:r>
          </a:p>
          <a:p>
            <a:pPr marL="800100" lvl="1" indent="-342900">
              <a:spcBef>
                <a:spcPts val="1000"/>
              </a:spcBef>
              <a:buFont typeface="Wingdings" panose="05000000000000000000" pitchFamily="2" charset="2"/>
              <a:buChar char="Ø"/>
            </a:pPr>
            <a:r>
              <a:rPr lang="en-US" sz="2400" noProof="0" dirty="0"/>
              <a:t>Tool that continually monitors network traffic</a:t>
            </a:r>
          </a:p>
          <a:p>
            <a:pPr marL="342900" indent="-342900">
              <a:spcBef>
                <a:spcPts val="1000"/>
              </a:spcBef>
              <a:buFont typeface="Arial" panose="020B0604020202020204" pitchFamily="34" charset="0"/>
              <a:buChar char="•"/>
            </a:pPr>
            <a:r>
              <a:rPr lang="en-US" sz="2400" noProof="0" dirty="0"/>
              <a:t>Protocol analyzer</a:t>
            </a:r>
          </a:p>
          <a:p>
            <a:pPr marL="800100" lvl="1" indent="-342900">
              <a:spcBef>
                <a:spcPts val="1000"/>
              </a:spcBef>
              <a:buFont typeface="Wingdings" panose="05000000000000000000" pitchFamily="2" charset="2"/>
              <a:buChar char="Ø"/>
            </a:pPr>
            <a:r>
              <a:rPr lang="en-US" sz="2400" noProof="0" dirty="0"/>
              <a:t>Tool that can monitor traffic at a specific interface between a server or client and the network</a:t>
            </a:r>
          </a:p>
          <a:p>
            <a:pPr marL="342900" indent="-342900">
              <a:spcBef>
                <a:spcPts val="1000"/>
              </a:spcBef>
              <a:buFont typeface="Arial" panose="020B0604020202020204" pitchFamily="34" charset="0"/>
              <a:buChar char="•"/>
            </a:pPr>
            <a:r>
              <a:rPr lang="en-US" sz="2400" noProof="0" dirty="0"/>
              <a:t>Difference:</a:t>
            </a:r>
          </a:p>
          <a:p>
            <a:pPr marL="800100" lvl="1" indent="-342900">
              <a:spcBef>
                <a:spcPts val="1000"/>
              </a:spcBef>
              <a:buFont typeface="Wingdings" panose="05000000000000000000" pitchFamily="2" charset="2"/>
              <a:buChar char="Ø"/>
            </a:pPr>
            <a:r>
              <a:rPr lang="en-US" sz="2400" noProof="0" dirty="0"/>
              <a:t>Network monitor can monitor traffic that a single device encounters</a:t>
            </a:r>
          </a:p>
          <a:p>
            <a:pPr marL="800100" lvl="1" indent="-342900">
              <a:spcBef>
                <a:spcPts val="1000"/>
              </a:spcBef>
              <a:buFont typeface="Wingdings" panose="05000000000000000000" pitchFamily="2" charset="2"/>
              <a:buChar char="Ø"/>
            </a:pPr>
            <a:r>
              <a:rPr lang="en-US" sz="2400" noProof="0" dirty="0"/>
              <a:t>Protocol analyzer can monitor traffic patterns throughout a particular network</a:t>
            </a:r>
          </a:p>
        </p:txBody>
      </p:sp>
    </p:spTree>
    <p:extLst>
      <p:ext uri="{BB962C8B-B14F-4D97-AF65-F5344CB8AC3E}">
        <p14:creationId xmlns:p14="http://schemas.microsoft.com/office/powerpoint/2010/main" val="800130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10168-7AB9-9D07-D12B-F2F2435CCA0C}"/>
              </a:ext>
            </a:extLst>
          </p:cNvPr>
          <p:cNvSpPr txBox="1"/>
          <p:nvPr/>
        </p:nvSpPr>
        <p:spPr>
          <a:xfrm>
            <a:off x="4319516" y="443131"/>
            <a:ext cx="3705367" cy="584775"/>
          </a:xfrm>
          <a:prstGeom prst="rect">
            <a:avLst/>
          </a:prstGeom>
          <a:noFill/>
        </p:spPr>
        <p:txBody>
          <a:bodyPr wrap="square">
            <a:spAutoFit/>
          </a:bodyPr>
          <a:lstStyle/>
          <a:p>
            <a:pPr algn="ctr"/>
            <a:r>
              <a:rPr lang="en-US" sz="3200" b="1" noProof="0" dirty="0">
                <a:solidFill>
                  <a:srgbClr val="0070C0"/>
                </a:solidFill>
              </a:rPr>
              <a:t>Power Management</a:t>
            </a:r>
            <a:endParaRPr lang="en-US" sz="3200" b="1" dirty="0">
              <a:solidFill>
                <a:srgbClr val="0070C0"/>
              </a:solidFill>
            </a:endParaRPr>
          </a:p>
        </p:txBody>
      </p:sp>
      <p:pic>
        <p:nvPicPr>
          <p:cNvPr id="4" name="Picture 3" descr="Figure 11-31 U P S es and a generator in a network design. A network diagram shows U P Ses (uninterruptible power supply) and a generator. At the top is a power plant connected to transformers on both the sides. The transformers are connected to main power distribution for building. The main power is connected to two U P Ses. These U P Ses are joined to a generator in the right and with power management panels below. These panels are connected to the respective networking equipment.">
            <a:extLst>
              <a:ext uri="{FF2B5EF4-FFF2-40B4-BE49-F238E27FC236}">
                <a16:creationId xmlns:a16="http://schemas.microsoft.com/office/drawing/2014/main" id="{0CEFE76D-BF1D-6AE5-F6ED-0699A15C6D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1537" y="1104899"/>
            <a:ext cx="4918881" cy="5573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0177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DC46A-7FEC-82D2-8F98-E43AB8E4F307}"/>
              </a:ext>
            </a:extLst>
          </p:cNvPr>
          <p:cNvSpPr txBox="1"/>
          <p:nvPr/>
        </p:nvSpPr>
        <p:spPr>
          <a:xfrm>
            <a:off x="3951028" y="388541"/>
            <a:ext cx="4223982" cy="584775"/>
          </a:xfrm>
          <a:prstGeom prst="rect">
            <a:avLst/>
          </a:prstGeom>
          <a:noFill/>
        </p:spPr>
        <p:txBody>
          <a:bodyPr wrap="square">
            <a:spAutoFit/>
          </a:bodyPr>
          <a:lstStyle/>
          <a:p>
            <a:pPr algn="ctr"/>
            <a:r>
              <a:rPr lang="en-US" sz="3200" b="1" noProof="0" dirty="0">
                <a:solidFill>
                  <a:srgbClr val="0070C0"/>
                </a:solidFill>
              </a:rPr>
              <a:t>Response and Recovery</a:t>
            </a:r>
            <a:endParaRPr lang="en-US" sz="3200" b="1" dirty="0">
              <a:solidFill>
                <a:srgbClr val="0070C0"/>
              </a:solidFill>
            </a:endParaRPr>
          </a:p>
        </p:txBody>
      </p:sp>
      <p:sp>
        <p:nvSpPr>
          <p:cNvPr id="5" name="TextBox 4">
            <a:extLst>
              <a:ext uri="{FF2B5EF4-FFF2-40B4-BE49-F238E27FC236}">
                <a16:creationId xmlns:a16="http://schemas.microsoft.com/office/drawing/2014/main" id="{75A7FD32-7C4D-B2B0-1926-1AFBB4FBE42B}"/>
              </a:ext>
            </a:extLst>
          </p:cNvPr>
          <p:cNvSpPr txBox="1"/>
          <p:nvPr/>
        </p:nvSpPr>
        <p:spPr>
          <a:xfrm>
            <a:off x="1149825" y="1467163"/>
            <a:ext cx="7393674" cy="4524315"/>
          </a:xfrm>
          <a:prstGeom prst="rect">
            <a:avLst/>
          </a:prstGeom>
          <a:noFill/>
        </p:spPr>
        <p:txBody>
          <a:bodyPr wrap="square">
            <a:spAutoFit/>
          </a:bodyPr>
          <a:lstStyle/>
          <a:p>
            <a:pPr marL="342900" indent="-342900">
              <a:buFont typeface="Arial" panose="020B0604020202020204" pitchFamily="34" charset="0"/>
              <a:buChar char="•"/>
            </a:pPr>
            <a:r>
              <a:rPr lang="en-US" sz="2400" noProof="0" dirty="0"/>
              <a:t>Disasters and security breaches to happen</a:t>
            </a:r>
          </a:p>
          <a:p>
            <a:pPr marL="342900" indent="-342900">
              <a:buFont typeface="Arial" panose="020B0604020202020204" pitchFamily="34" charset="0"/>
              <a:buChar char="•"/>
            </a:pPr>
            <a:r>
              <a:rPr lang="en-US" sz="2400" noProof="0" dirty="0"/>
              <a:t>Training and preparation can make all the difference in your company’s ability to respond and adapt to these situations</a:t>
            </a:r>
          </a:p>
          <a:p>
            <a:pPr marL="342900" indent="-342900">
              <a:buFont typeface="Arial" panose="020B0604020202020204" pitchFamily="34" charset="0"/>
              <a:buChar char="•"/>
            </a:pPr>
            <a:r>
              <a:rPr lang="en-US" sz="2400" noProof="0" dirty="0"/>
              <a:t>Incident:</a:t>
            </a:r>
          </a:p>
          <a:p>
            <a:pPr marL="800100" lvl="1" indent="-342900">
              <a:buFont typeface="Wingdings" panose="05000000000000000000" pitchFamily="2" charset="2"/>
              <a:buChar char="Ø"/>
            </a:pPr>
            <a:r>
              <a:rPr lang="en-US" sz="2400" noProof="0" dirty="0"/>
              <a:t>Any event that has adverse effects on a network’s availability or resources</a:t>
            </a:r>
          </a:p>
          <a:p>
            <a:pPr marL="800100" lvl="1" indent="-342900">
              <a:buFont typeface="Wingdings" panose="05000000000000000000" pitchFamily="2" charset="2"/>
              <a:buChar char="Ø"/>
            </a:pPr>
            <a:r>
              <a:rPr lang="en-US" sz="2400" noProof="0" dirty="0"/>
              <a:t>Could be a security breach, infection, or an environmental issue</a:t>
            </a:r>
          </a:p>
          <a:p>
            <a:pPr marL="342900" indent="-342900">
              <a:buFont typeface="Arial" panose="020B0604020202020204" pitchFamily="34" charset="0"/>
              <a:buChar char="•"/>
            </a:pPr>
            <a:r>
              <a:rPr lang="en-US" sz="2400" noProof="0" dirty="0"/>
              <a:t>Disaster</a:t>
            </a:r>
          </a:p>
          <a:p>
            <a:pPr marL="800100" lvl="1" indent="-342900">
              <a:buFont typeface="Wingdings" panose="05000000000000000000" pitchFamily="2" charset="2"/>
              <a:buChar char="Ø"/>
            </a:pPr>
            <a:r>
              <a:rPr lang="en-US" sz="2400" noProof="0" dirty="0"/>
              <a:t>An extreme type of incident involving a network outage that affects more than a single system</a:t>
            </a:r>
          </a:p>
        </p:txBody>
      </p:sp>
    </p:spTree>
    <p:extLst>
      <p:ext uri="{BB962C8B-B14F-4D97-AF65-F5344CB8AC3E}">
        <p14:creationId xmlns:p14="http://schemas.microsoft.com/office/powerpoint/2010/main" val="3041233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C031F-365F-F928-8F43-71C13D916EFD}"/>
              </a:ext>
            </a:extLst>
          </p:cNvPr>
          <p:cNvSpPr txBox="1"/>
          <p:nvPr/>
        </p:nvSpPr>
        <p:spPr>
          <a:xfrm>
            <a:off x="3746311" y="470427"/>
            <a:ext cx="4756244" cy="584775"/>
          </a:xfrm>
          <a:prstGeom prst="rect">
            <a:avLst/>
          </a:prstGeom>
          <a:noFill/>
        </p:spPr>
        <p:txBody>
          <a:bodyPr wrap="square">
            <a:spAutoFit/>
          </a:bodyPr>
          <a:lstStyle/>
          <a:p>
            <a:pPr algn="ctr"/>
            <a:r>
              <a:rPr lang="en-US" sz="3200" b="1" noProof="0" dirty="0">
                <a:solidFill>
                  <a:srgbClr val="0070C0"/>
                </a:solidFill>
              </a:rPr>
              <a:t>Incident Response Policies</a:t>
            </a:r>
            <a:endParaRPr lang="en-US" sz="3200" b="1" dirty="0">
              <a:solidFill>
                <a:srgbClr val="0070C0"/>
              </a:solidFill>
            </a:endParaRPr>
          </a:p>
        </p:txBody>
      </p:sp>
      <p:sp>
        <p:nvSpPr>
          <p:cNvPr id="5" name="TextBox 4">
            <a:extLst>
              <a:ext uri="{FF2B5EF4-FFF2-40B4-BE49-F238E27FC236}">
                <a16:creationId xmlns:a16="http://schemas.microsoft.com/office/drawing/2014/main" id="{08ECEB66-BCAA-65A7-FEDE-5D46E9934247}"/>
              </a:ext>
            </a:extLst>
          </p:cNvPr>
          <p:cNvSpPr txBox="1"/>
          <p:nvPr/>
        </p:nvSpPr>
        <p:spPr>
          <a:xfrm>
            <a:off x="1071349" y="1540092"/>
            <a:ext cx="7881582" cy="4524315"/>
          </a:xfrm>
          <a:prstGeom prst="rect">
            <a:avLst/>
          </a:prstGeom>
          <a:noFill/>
        </p:spPr>
        <p:txBody>
          <a:bodyPr wrap="square">
            <a:spAutoFit/>
          </a:bodyPr>
          <a:lstStyle/>
          <a:p>
            <a:pPr marL="342900" indent="-342900">
              <a:buFont typeface="Arial" panose="020B0604020202020204" pitchFamily="34" charset="0"/>
              <a:buChar char="•"/>
            </a:pPr>
            <a:r>
              <a:rPr lang="en-US" sz="2400" noProof="0" dirty="0"/>
              <a:t>Incident response policies:</a:t>
            </a:r>
          </a:p>
          <a:p>
            <a:pPr marL="800100" lvl="1" indent="-342900">
              <a:buFont typeface="Wingdings" panose="05000000000000000000" pitchFamily="2" charset="2"/>
              <a:buChar char="Ø"/>
            </a:pPr>
            <a:r>
              <a:rPr lang="en-US" sz="2400" noProof="0" dirty="0"/>
              <a:t>Specifically define the characteristics of an event that qualifies as a formal incident</a:t>
            </a:r>
          </a:p>
          <a:p>
            <a:pPr marL="800100" lvl="1" indent="-342900">
              <a:buFont typeface="Wingdings" panose="05000000000000000000" pitchFamily="2" charset="2"/>
              <a:buChar char="Ø"/>
            </a:pPr>
            <a:r>
              <a:rPr lang="en-US" sz="2400" noProof="0" dirty="0"/>
              <a:t>Defines the steps that should be followed</a:t>
            </a:r>
          </a:p>
          <a:p>
            <a:pPr marL="342900" indent="-342900">
              <a:buFont typeface="Arial" panose="020B0604020202020204" pitchFamily="34" charset="0"/>
              <a:buChar char="•"/>
            </a:pPr>
            <a:r>
              <a:rPr lang="en-US" sz="2400" noProof="0" dirty="0"/>
              <a:t>A six-stage process (actually begins before the incident occurs):</a:t>
            </a:r>
          </a:p>
          <a:p>
            <a:pPr marL="800100" lvl="1" indent="-342900">
              <a:buFont typeface="Wingdings" panose="05000000000000000000" pitchFamily="2" charset="2"/>
              <a:buChar char="Ø"/>
            </a:pPr>
            <a:r>
              <a:rPr lang="en-US" sz="2400" noProof="0" dirty="0"/>
              <a:t>Preparation</a:t>
            </a:r>
          </a:p>
          <a:p>
            <a:pPr marL="800100" lvl="1" indent="-342900">
              <a:buFont typeface="Wingdings" panose="05000000000000000000" pitchFamily="2" charset="2"/>
              <a:buChar char="Ø"/>
            </a:pPr>
            <a:r>
              <a:rPr lang="en-US" sz="2400" noProof="0" dirty="0"/>
              <a:t>Detection and identification</a:t>
            </a:r>
          </a:p>
          <a:p>
            <a:pPr marL="800100" lvl="1" indent="-342900">
              <a:buFont typeface="Wingdings" panose="05000000000000000000" pitchFamily="2" charset="2"/>
              <a:buChar char="Ø"/>
            </a:pPr>
            <a:r>
              <a:rPr lang="en-US" sz="2400" noProof="0" dirty="0"/>
              <a:t>Containment</a:t>
            </a:r>
          </a:p>
          <a:p>
            <a:pPr marL="800100" lvl="1" indent="-342900">
              <a:buFont typeface="Wingdings" panose="05000000000000000000" pitchFamily="2" charset="2"/>
              <a:buChar char="Ø"/>
            </a:pPr>
            <a:r>
              <a:rPr lang="en-US" sz="2400" noProof="0" dirty="0"/>
              <a:t>Remediation</a:t>
            </a:r>
          </a:p>
          <a:p>
            <a:pPr marL="800100" lvl="1" indent="-342900">
              <a:buFont typeface="Wingdings" panose="05000000000000000000" pitchFamily="2" charset="2"/>
              <a:buChar char="Ø"/>
            </a:pPr>
            <a:r>
              <a:rPr lang="en-US" sz="2400" noProof="0" dirty="0"/>
              <a:t>Recovery</a:t>
            </a:r>
          </a:p>
          <a:p>
            <a:pPr marL="800100" lvl="1" indent="-342900">
              <a:buFont typeface="Wingdings" panose="05000000000000000000" pitchFamily="2" charset="2"/>
              <a:buChar char="Ø"/>
            </a:pPr>
            <a:r>
              <a:rPr lang="en-US" sz="2400" noProof="0" dirty="0"/>
              <a:t>Review</a:t>
            </a:r>
          </a:p>
        </p:txBody>
      </p:sp>
    </p:spTree>
    <p:extLst>
      <p:ext uri="{BB962C8B-B14F-4D97-AF65-F5344CB8AC3E}">
        <p14:creationId xmlns:p14="http://schemas.microsoft.com/office/powerpoint/2010/main" val="718552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C031F-365F-F928-8F43-71C13D916EFD}"/>
              </a:ext>
            </a:extLst>
          </p:cNvPr>
          <p:cNvSpPr txBox="1"/>
          <p:nvPr/>
        </p:nvSpPr>
        <p:spPr>
          <a:xfrm>
            <a:off x="3746311" y="470427"/>
            <a:ext cx="4756244" cy="584775"/>
          </a:xfrm>
          <a:prstGeom prst="rect">
            <a:avLst/>
          </a:prstGeom>
          <a:noFill/>
        </p:spPr>
        <p:txBody>
          <a:bodyPr wrap="square">
            <a:spAutoFit/>
          </a:bodyPr>
          <a:lstStyle/>
          <a:p>
            <a:pPr algn="ctr"/>
            <a:r>
              <a:rPr lang="en-US" sz="3200" b="1" noProof="0" dirty="0">
                <a:solidFill>
                  <a:srgbClr val="0070C0"/>
                </a:solidFill>
              </a:rPr>
              <a:t>Incident Response Policies</a:t>
            </a:r>
            <a:endParaRPr lang="en-US" sz="3200" b="1" dirty="0">
              <a:solidFill>
                <a:srgbClr val="0070C0"/>
              </a:solidFill>
            </a:endParaRPr>
          </a:p>
        </p:txBody>
      </p:sp>
      <p:sp>
        <p:nvSpPr>
          <p:cNvPr id="4" name="TextBox 3">
            <a:extLst>
              <a:ext uri="{FF2B5EF4-FFF2-40B4-BE49-F238E27FC236}">
                <a16:creationId xmlns:a16="http://schemas.microsoft.com/office/drawing/2014/main" id="{8728A53E-EB07-11BA-1D10-8594DABFF73E}"/>
              </a:ext>
            </a:extLst>
          </p:cNvPr>
          <p:cNvSpPr txBox="1"/>
          <p:nvPr/>
        </p:nvSpPr>
        <p:spPr>
          <a:xfrm>
            <a:off x="1180531" y="1601491"/>
            <a:ext cx="7431205" cy="4185761"/>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Response policy should identify members of a response team</a:t>
            </a:r>
          </a:p>
          <a:p>
            <a:pPr marL="800100" lvl="1" indent="-342900">
              <a:spcBef>
                <a:spcPts val="1000"/>
              </a:spcBef>
              <a:buFont typeface="Wingdings" panose="05000000000000000000" pitchFamily="2" charset="2"/>
              <a:buChar char="Ø"/>
            </a:pPr>
            <a:r>
              <a:rPr lang="en-US" sz="2400" noProof="0" dirty="0"/>
              <a:t>Responsibilities assigned to each member should be clearly spelled out in the policy</a:t>
            </a:r>
          </a:p>
          <a:p>
            <a:pPr marL="342900" indent="-342900">
              <a:spcBef>
                <a:spcPts val="1000"/>
              </a:spcBef>
              <a:buFont typeface="Arial" panose="020B0604020202020204" pitchFamily="34" charset="0"/>
              <a:buChar char="•"/>
            </a:pPr>
            <a:r>
              <a:rPr lang="en-US" sz="2400" noProof="0" dirty="0"/>
              <a:t>Suggested team roles include:</a:t>
            </a:r>
          </a:p>
          <a:p>
            <a:pPr marL="800100" lvl="1" indent="-342900">
              <a:spcBef>
                <a:spcPts val="1000"/>
              </a:spcBef>
              <a:buFont typeface="Wingdings" panose="05000000000000000000" pitchFamily="2" charset="2"/>
              <a:buChar char="Ø"/>
            </a:pPr>
            <a:r>
              <a:rPr lang="en-US" sz="2400" noProof="0" dirty="0"/>
              <a:t>Dispatcher</a:t>
            </a:r>
          </a:p>
          <a:p>
            <a:pPr marL="800100" lvl="1" indent="-342900">
              <a:spcBef>
                <a:spcPts val="1000"/>
              </a:spcBef>
              <a:buFont typeface="Wingdings" panose="05000000000000000000" pitchFamily="2" charset="2"/>
              <a:buChar char="Ø"/>
            </a:pPr>
            <a:r>
              <a:rPr lang="en-US" sz="2400" noProof="0" dirty="0"/>
              <a:t>Technical support specialist</a:t>
            </a:r>
          </a:p>
          <a:p>
            <a:pPr marL="800100" lvl="1" indent="-342900">
              <a:spcBef>
                <a:spcPts val="1000"/>
              </a:spcBef>
              <a:buFont typeface="Wingdings" panose="05000000000000000000" pitchFamily="2" charset="2"/>
              <a:buChar char="Ø"/>
            </a:pPr>
            <a:r>
              <a:rPr lang="en-US" sz="2400" noProof="0" dirty="0"/>
              <a:t>Manager</a:t>
            </a:r>
          </a:p>
          <a:p>
            <a:pPr marL="800100" lvl="1" indent="-342900">
              <a:spcBef>
                <a:spcPts val="1000"/>
              </a:spcBef>
              <a:buFont typeface="Wingdings" panose="05000000000000000000" pitchFamily="2" charset="2"/>
              <a:buChar char="Ø"/>
            </a:pPr>
            <a:r>
              <a:rPr lang="en-US" sz="2400" noProof="0" dirty="0"/>
              <a:t>Public relations specialist</a:t>
            </a:r>
          </a:p>
        </p:txBody>
      </p:sp>
    </p:spTree>
    <p:extLst>
      <p:ext uri="{BB962C8B-B14F-4D97-AF65-F5344CB8AC3E}">
        <p14:creationId xmlns:p14="http://schemas.microsoft.com/office/powerpoint/2010/main" val="22257417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03F76-2EB6-9A58-A6B2-80B7799F4679}"/>
              </a:ext>
            </a:extLst>
          </p:cNvPr>
          <p:cNvSpPr txBox="1"/>
          <p:nvPr/>
        </p:nvSpPr>
        <p:spPr>
          <a:xfrm>
            <a:off x="3678071" y="347597"/>
            <a:ext cx="4810835" cy="584775"/>
          </a:xfrm>
          <a:prstGeom prst="rect">
            <a:avLst/>
          </a:prstGeom>
          <a:noFill/>
        </p:spPr>
        <p:txBody>
          <a:bodyPr wrap="square">
            <a:spAutoFit/>
          </a:bodyPr>
          <a:lstStyle/>
          <a:p>
            <a:pPr algn="ctr"/>
            <a:r>
              <a:rPr lang="en-US" sz="3200" b="1" noProof="0" dirty="0">
                <a:solidFill>
                  <a:srgbClr val="0070C0"/>
                </a:solidFill>
              </a:rPr>
              <a:t>Disaster Recovery Planning</a:t>
            </a:r>
            <a:endParaRPr lang="en-US" sz="3200" b="1" dirty="0">
              <a:solidFill>
                <a:srgbClr val="0070C0"/>
              </a:solidFill>
            </a:endParaRPr>
          </a:p>
        </p:txBody>
      </p:sp>
      <p:sp>
        <p:nvSpPr>
          <p:cNvPr id="5" name="TextBox 4">
            <a:extLst>
              <a:ext uri="{FF2B5EF4-FFF2-40B4-BE49-F238E27FC236}">
                <a16:creationId xmlns:a16="http://schemas.microsoft.com/office/drawing/2014/main" id="{11160EC7-3750-8DCB-C8BD-1EDA42E7E739}"/>
              </a:ext>
            </a:extLst>
          </p:cNvPr>
          <p:cNvSpPr txBox="1"/>
          <p:nvPr/>
        </p:nvSpPr>
        <p:spPr>
          <a:xfrm>
            <a:off x="1071348" y="1589843"/>
            <a:ext cx="7840639" cy="3559949"/>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Disaster recovery</a:t>
            </a:r>
          </a:p>
          <a:p>
            <a:pPr marL="800100" lvl="1" indent="-342900">
              <a:spcBef>
                <a:spcPts val="1000"/>
              </a:spcBef>
              <a:buFont typeface="Wingdings" panose="05000000000000000000" pitchFamily="2" charset="2"/>
              <a:buChar char="Ø"/>
            </a:pPr>
            <a:r>
              <a:rPr lang="en-US" sz="2400" noProof="0" dirty="0"/>
              <a:t>Process of restoring critical functionality, data affecting more than single system or a limited group of users</a:t>
            </a:r>
          </a:p>
          <a:p>
            <a:pPr marL="342900" indent="-342900">
              <a:spcBef>
                <a:spcPts val="1000"/>
              </a:spcBef>
              <a:buFont typeface="Arial" panose="020B0604020202020204" pitchFamily="34" charset="0"/>
              <a:buChar char="•"/>
            </a:pPr>
            <a:r>
              <a:rPr lang="en-US" sz="2400" noProof="0" dirty="0"/>
              <a:t>Disaster recovery plan:</a:t>
            </a:r>
          </a:p>
          <a:p>
            <a:pPr marL="800100" lvl="1" indent="-342900">
              <a:spcBef>
                <a:spcPts val="1000"/>
              </a:spcBef>
              <a:buFont typeface="Wingdings" panose="05000000000000000000" pitchFamily="2" charset="2"/>
              <a:buChar char="Ø"/>
            </a:pPr>
            <a:r>
              <a:rPr lang="en-US" sz="2400" noProof="0" dirty="0"/>
              <a:t>Accounts for the worst-case scenarios</a:t>
            </a:r>
          </a:p>
          <a:p>
            <a:pPr marL="800100" lvl="1" indent="-342900">
              <a:spcBef>
                <a:spcPts val="1000"/>
              </a:spcBef>
              <a:buFont typeface="Wingdings" panose="05000000000000000000" pitchFamily="2" charset="2"/>
              <a:buChar char="Ø"/>
            </a:pPr>
            <a:r>
              <a:rPr lang="en-US" sz="2400" noProof="0" dirty="0"/>
              <a:t>Goal is to ensure business continuity (ability to continue doing business with least amount of interruption)</a:t>
            </a:r>
          </a:p>
        </p:txBody>
      </p:sp>
    </p:spTree>
    <p:extLst>
      <p:ext uri="{BB962C8B-B14F-4D97-AF65-F5344CB8AC3E}">
        <p14:creationId xmlns:p14="http://schemas.microsoft.com/office/powerpoint/2010/main" val="31683773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03F76-2EB6-9A58-A6B2-80B7799F4679}"/>
              </a:ext>
            </a:extLst>
          </p:cNvPr>
          <p:cNvSpPr txBox="1"/>
          <p:nvPr/>
        </p:nvSpPr>
        <p:spPr>
          <a:xfrm>
            <a:off x="3678071" y="347597"/>
            <a:ext cx="4810835" cy="584775"/>
          </a:xfrm>
          <a:prstGeom prst="rect">
            <a:avLst/>
          </a:prstGeom>
          <a:noFill/>
        </p:spPr>
        <p:txBody>
          <a:bodyPr wrap="square">
            <a:spAutoFit/>
          </a:bodyPr>
          <a:lstStyle/>
          <a:p>
            <a:pPr algn="ctr"/>
            <a:r>
              <a:rPr lang="en-US" sz="3200" b="1" noProof="0" dirty="0">
                <a:solidFill>
                  <a:srgbClr val="0070C0"/>
                </a:solidFill>
              </a:rPr>
              <a:t>Disaster Recovery Planning</a:t>
            </a:r>
            <a:endParaRPr lang="en-US" sz="3200" b="1" dirty="0">
              <a:solidFill>
                <a:srgbClr val="0070C0"/>
              </a:solidFill>
            </a:endParaRPr>
          </a:p>
        </p:txBody>
      </p:sp>
      <p:sp>
        <p:nvSpPr>
          <p:cNvPr id="4" name="TextBox 3">
            <a:extLst>
              <a:ext uri="{FF2B5EF4-FFF2-40B4-BE49-F238E27FC236}">
                <a16:creationId xmlns:a16="http://schemas.microsoft.com/office/drawing/2014/main" id="{F2B28F7E-62D0-5DD5-6C09-189B8A48D73A}"/>
              </a:ext>
            </a:extLst>
          </p:cNvPr>
          <p:cNvSpPr txBox="1"/>
          <p:nvPr/>
        </p:nvSpPr>
        <p:spPr>
          <a:xfrm>
            <a:off x="1112293" y="1560826"/>
            <a:ext cx="7731456" cy="5093702"/>
          </a:xfrm>
          <a:prstGeom prst="rect">
            <a:avLst/>
          </a:prstGeom>
          <a:noFill/>
        </p:spPr>
        <p:txBody>
          <a:bodyPr wrap="square">
            <a:spAutoFit/>
          </a:bodyPr>
          <a:lstStyle/>
          <a:p>
            <a:pPr marL="342900" indent="-342900">
              <a:lnSpc>
                <a:spcPts val="2600"/>
              </a:lnSpc>
              <a:buFont typeface="Arial" panose="020B0604020202020204" pitchFamily="34" charset="0"/>
              <a:buChar char="•"/>
            </a:pPr>
            <a:r>
              <a:rPr lang="en-US" sz="2400" noProof="0" dirty="0"/>
              <a:t>Disaster recovery plan should include:</a:t>
            </a:r>
          </a:p>
          <a:p>
            <a:pPr marL="800100" lvl="1" indent="-342900">
              <a:lnSpc>
                <a:spcPts val="2600"/>
              </a:lnSpc>
              <a:buFont typeface="Wingdings" panose="05000000000000000000" pitchFamily="2" charset="2"/>
              <a:buChar char="Ø"/>
            </a:pPr>
            <a:r>
              <a:rPr lang="en-US" sz="2400" noProof="0" dirty="0"/>
              <a:t>Contact names and phone numbers for emergency coordinators </a:t>
            </a:r>
          </a:p>
          <a:p>
            <a:pPr marL="800100" lvl="1" indent="-342900">
              <a:lnSpc>
                <a:spcPts val="2600"/>
              </a:lnSpc>
              <a:buFont typeface="Wingdings" panose="05000000000000000000" pitchFamily="2" charset="2"/>
              <a:buChar char="Ø"/>
            </a:pPr>
            <a:r>
              <a:rPr lang="en-US" sz="2400" noProof="0" dirty="0"/>
              <a:t>Details on which data and servers are being backed up, how frequently backups occur, where backups are kept, and how backed-up data can be recovered in full</a:t>
            </a:r>
          </a:p>
          <a:p>
            <a:pPr marL="800100" lvl="1" indent="-342900">
              <a:lnSpc>
                <a:spcPts val="2600"/>
              </a:lnSpc>
              <a:buFont typeface="Wingdings" panose="05000000000000000000" pitchFamily="2" charset="2"/>
              <a:buChar char="Ø"/>
            </a:pPr>
            <a:r>
              <a:rPr lang="en-US" sz="2400" noProof="0" dirty="0"/>
              <a:t>Details on network topology, redundancy, and agreements with national service carriers</a:t>
            </a:r>
          </a:p>
          <a:p>
            <a:pPr marL="800100" lvl="1" indent="-342900">
              <a:lnSpc>
                <a:spcPts val="2600"/>
              </a:lnSpc>
              <a:buFont typeface="Wingdings" panose="05000000000000000000" pitchFamily="2" charset="2"/>
              <a:buChar char="Ø"/>
            </a:pPr>
            <a:r>
              <a:rPr lang="en-US" sz="2400" noProof="0" dirty="0"/>
              <a:t>Regular strategies for testing the disaster recovery plan</a:t>
            </a:r>
          </a:p>
          <a:p>
            <a:pPr marL="800100" lvl="1" indent="-342900">
              <a:lnSpc>
                <a:spcPts val="2600"/>
              </a:lnSpc>
              <a:buFont typeface="Wingdings" panose="05000000000000000000" pitchFamily="2" charset="2"/>
              <a:buChar char="Ø"/>
            </a:pPr>
            <a:r>
              <a:rPr lang="en-US" sz="2400" noProof="0" dirty="0"/>
              <a:t>A plan for managing the crisis</a:t>
            </a:r>
          </a:p>
          <a:p>
            <a:pPr marL="342900" indent="-342900">
              <a:lnSpc>
                <a:spcPts val="2600"/>
              </a:lnSpc>
              <a:buFont typeface="Arial" panose="020B0604020202020204" pitchFamily="34" charset="0"/>
              <a:buChar char="•"/>
            </a:pPr>
            <a:r>
              <a:rPr lang="en-US" sz="2400" noProof="0" dirty="0"/>
              <a:t>Having a comprehensive disaster recovery plan</a:t>
            </a:r>
          </a:p>
          <a:p>
            <a:pPr marL="800100" lvl="1" indent="-342900">
              <a:lnSpc>
                <a:spcPts val="2600"/>
              </a:lnSpc>
              <a:buFont typeface="Wingdings" panose="05000000000000000000" pitchFamily="2" charset="2"/>
              <a:buChar char="Ø"/>
            </a:pPr>
            <a:r>
              <a:rPr lang="en-US" sz="2400" noProof="0" dirty="0"/>
              <a:t>Lessens the risk of losing critical data</a:t>
            </a:r>
          </a:p>
          <a:p>
            <a:pPr marL="800100" lvl="1" indent="-342900">
              <a:lnSpc>
                <a:spcPts val="2600"/>
              </a:lnSpc>
              <a:buFont typeface="Wingdings" panose="05000000000000000000" pitchFamily="2" charset="2"/>
              <a:buChar char="Ø"/>
            </a:pPr>
            <a:r>
              <a:rPr lang="en-US" sz="2400" noProof="0" dirty="0"/>
              <a:t>Makes potential customers and insurance providers look more favorably on your organization</a:t>
            </a:r>
          </a:p>
        </p:txBody>
      </p:sp>
    </p:spTree>
    <p:extLst>
      <p:ext uri="{BB962C8B-B14F-4D97-AF65-F5344CB8AC3E}">
        <p14:creationId xmlns:p14="http://schemas.microsoft.com/office/powerpoint/2010/main" val="3582295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FA03E-C8CD-57A0-4752-43264DA39820}"/>
              </a:ext>
            </a:extLst>
          </p:cNvPr>
          <p:cNvSpPr txBox="1"/>
          <p:nvPr/>
        </p:nvSpPr>
        <p:spPr>
          <a:xfrm>
            <a:off x="3268637" y="402188"/>
            <a:ext cx="5684293" cy="584775"/>
          </a:xfrm>
          <a:prstGeom prst="rect">
            <a:avLst/>
          </a:prstGeom>
          <a:noFill/>
        </p:spPr>
        <p:txBody>
          <a:bodyPr wrap="square">
            <a:spAutoFit/>
          </a:bodyPr>
          <a:lstStyle/>
          <a:p>
            <a:r>
              <a:rPr lang="en-US" sz="3200" b="1" noProof="0" dirty="0">
                <a:solidFill>
                  <a:srgbClr val="0070C0"/>
                </a:solidFill>
              </a:rPr>
              <a:t>Disaster Recovery Contingencies</a:t>
            </a:r>
            <a:endParaRPr lang="en-US" sz="3200" b="1" dirty="0">
              <a:solidFill>
                <a:srgbClr val="0070C0"/>
              </a:solidFill>
            </a:endParaRPr>
          </a:p>
        </p:txBody>
      </p:sp>
      <p:sp>
        <p:nvSpPr>
          <p:cNvPr id="5" name="TextBox 4">
            <a:extLst>
              <a:ext uri="{FF2B5EF4-FFF2-40B4-BE49-F238E27FC236}">
                <a16:creationId xmlns:a16="http://schemas.microsoft.com/office/drawing/2014/main" id="{1999DE6B-DE49-F52B-251E-2044933BC53A}"/>
              </a:ext>
            </a:extLst>
          </p:cNvPr>
          <p:cNvSpPr txBox="1"/>
          <p:nvPr/>
        </p:nvSpPr>
        <p:spPr>
          <a:xfrm>
            <a:off x="1221473" y="1584762"/>
            <a:ext cx="7540389" cy="5180905"/>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Cold site:</a:t>
            </a:r>
          </a:p>
          <a:p>
            <a:pPr marL="800100" lvl="1" indent="-342900">
              <a:spcBef>
                <a:spcPts val="1000"/>
              </a:spcBef>
              <a:buFont typeface="Wingdings" panose="05000000000000000000" pitchFamily="2" charset="2"/>
              <a:buChar char="Ø"/>
            </a:pPr>
            <a:r>
              <a:rPr lang="en-US" sz="2400" noProof="0" dirty="0"/>
              <a:t>Components necessary to rebuild network exist</a:t>
            </a:r>
          </a:p>
          <a:p>
            <a:pPr marL="800100" lvl="1" indent="-342900">
              <a:spcBef>
                <a:spcPts val="1000"/>
              </a:spcBef>
              <a:buFont typeface="Wingdings" panose="05000000000000000000" pitchFamily="2" charset="2"/>
              <a:buChar char="Ø"/>
            </a:pPr>
            <a:r>
              <a:rPr lang="en-US" sz="2400" noProof="0" dirty="0"/>
              <a:t>Not appropriately configured, updated, or connected</a:t>
            </a:r>
          </a:p>
          <a:p>
            <a:pPr marL="342900" indent="-342900">
              <a:spcBef>
                <a:spcPts val="1000"/>
              </a:spcBef>
              <a:buFont typeface="Arial" panose="020B0604020202020204" pitchFamily="34" charset="0"/>
              <a:buChar char="•"/>
            </a:pPr>
            <a:r>
              <a:rPr lang="en-US" sz="2400" noProof="0" dirty="0"/>
              <a:t>Warm site:</a:t>
            </a:r>
          </a:p>
          <a:p>
            <a:pPr marL="800100" lvl="1" indent="-342900">
              <a:spcBef>
                <a:spcPts val="1000"/>
              </a:spcBef>
              <a:buFont typeface="Wingdings" panose="05000000000000000000" pitchFamily="2" charset="2"/>
              <a:buChar char="Ø"/>
            </a:pPr>
            <a:r>
              <a:rPr lang="en-US" sz="2400" noProof="0" dirty="0"/>
              <a:t>Components necessary to rebuild network exist</a:t>
            </a:r>
          </a:p>
          <a:p>
            <a:pPr marL="800100" lvl="1" indent="-342900">
              <a:spcBef>
                <a:spcPts val="1000"/>
              </a:spcBef>
              <a:buFont typeface="Wingdings" panose="05000000000000000000" pitchFamily="2" charset="2"/>
              <a:buChar char="Ø"/>
            </a:pPr>
            <a:r>
              <a:rPr lang="en-US" sz="2400" noProof="0" dirty="0"/>
              <a:t>Some appropriately configured, updated, and connected</a:t>
            </a:r>
          </a:p>
          <a:p>
            <a:pPr marL="342900" indent="-342900">
              <a:spcBef>
                <a:spcPts val="1000"/>
              </a:spcBef>
              <a:buFont typeface="Arial" panose="020B0604020202020204" pitchFamily="34" charset="0"/>
              <a:buChar char="•"/>
            </a:pPr>
            <a:r>
              <a:rPr lang="en-US" sz="2400" noProof="0" dirty="0"/>
              <a:t>Hot site:</a:t>
            </a:r>
          </a:p>
          <a:p>
            <a:pPr marL="800100" lvl="1" indent="-342900">
              <a:spcBef>
                <a:spcPts val="1000"/>
              </a:spcBef>
              <a:buFont typeface="Wingdings" panose="05000000000000000000" pitchFamily="2" charset="2"/>
              <a:buChar char="Ø"/>
            </a:pPr>
            <a:r>
              <a:rPr lang="en-US" sz="2400" noProof="0" dirty="0"/>
              <a:t>Components exist and match network’s current state</a:t>
            </a:r>
          </a:p>
          <a:p>
            <a:pPr marL="800100" lvl="1" indent="-342900">
              <a:spcBef>
                <a:spcPts val="1000"/>
              </a:spcBef>
              <a:buFont typeface="Wingdings" panose="05000000000000000000" pitchFamily="2" charset="2"/>
              <a:buChar char="Ø"/>
            </a:pPr>
            <a:r>
              <a:rPr lang="en-US" sz="2400" noProof="0" dirty="0"/>
              <a:t>All appropriately configured, updated, and connected</a:t>
            </a:r>
          </a:p>
        </p:txBody>
      </p:sp>
    </p:spTree>
    <p:extLst>
      <p:ext uri="{BB962C8B-B14F-4D97-AF65-F5344CB8AC3E}">
        <p14:creationId xmlns:p14="http://schemas.microsoft.com/office/powerpoint/2010/main" val="23349749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FA03E-C8CD-57A0-4752-43264DA39820}"/>
              </a:ext>
            </a:extLst>
          </p:cNvPr>
          <p:cNvSpPr txBox="1"/>
          <p:nvPr/>
        </p:nvSpPr>
        <p:spPr>
          <a:xfrm>
            <a:off x="3268637" y="402188"/>
            <a:ext cx="5684293" cy="584775"/>
          </a:xfrm>
          <a:prstGeom prst="rect">
            <a:avLst/>
          </a:prstGeom>
          <a:noFill/>
        </p:spPr>
        <p:txBody>
          <a:bodyPr wrap="square">
            <a:spAutoFit/>
          </a:bodyPr>
          <a:lstStyle/>
          <a:p>
            <a:r>
              <a:rPr lang="en-US" sz="3200" b="1" noProof="0" dirty="0">
                <a:solidFill>
                  <a:srgbClr val="0070C0"/>
                </a:solidFill>
              </a:rPr>
              <a:t>Disaster Recovery Contingencies</a:t>
            </a:r>
            <a:endParaRPr lang="en-US" sz="3200" b="1" dirty="0">
              <a:solidFill>
                <a:srgbClr val="0070C0"/>
              </a:solidFill>
            </a:endParaRPr>
          </a:p>
        </p:txBody>
      </p:sp>
      <p:pic>
        <p:nvPicPr>
          <p:cNvPr id="4" name="Picture 3" descr="Figure 11-32 The most expensive option also provides the fastest recovery. A graph is plotted for time to recovery versus cost. Disaster recovery contingencies are commonly divided into three categories. On the left is a hot site with more expense and less time which provides best disaster recovery option. Next is the warm site which costs more than maintaining cold sites but not as much as hot sites and time of recovery is more than hot sites. Then come the cold site with less expense and it takes weeks for rebuilding.">
            <a:extLst>
              <a:ext uri="{FF2B5EF4-FFF2-40B4-BE49-F238E27FC236}">
                <a16:creationId xmlns:a16="http://schemas.microsoft.com/office/drawing/2014/main" id="{31360D0F-BFF6-6440-AE7E-D8EC8900F5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5748" y="1546747"/>
            <a:ext cx="6111284" cy="4909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304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842EA-36ED-3469-5123-7681BECB217D}"/>
              </a:ext>
            </a:extLst>
          </p:cNvPr>
          <p:cNvSpPr txBox="1"/>
          <p:nvPr/>
        </p:nvSpPr>
        <p:spPr>
          <a:xfrm>
            <a:off x="4469642" y="347597"/>
            <a:ext cx="3391469" cy="584775"/>
          </a:xfrm>
          <a:prstGeom prst="rect">
            <a:avLst/>
          </a:prstGeom>
          <a:noFill/>
        </p:spPr>
        <p:txBody>
          <a:bodyPr wrap="square">
            <a:spAutoFit/>
          </a:bodyPr>
          <a:lstStyle/>
          <a:p>
            <a:pPr algn="ctr"/>
            <a:r>
              <a:rPr lang="en-US" sz="3200" b="1" noProof="0" dirty="0">
                <a:solidFill>
                  <a:srgbClr val="0070C0"/>
                </a:solidFill>
              </a:rPr>
              <a:t>Data Preservation</a:t>
            </a:r>
            <a:endParaRPr lang="en-US" sz="3200" b="1" dirty="0">
              <a:solidFill>
                <a:srgbClr val="0070C0"/>
              </a:solidFill>
            </a:endParaRPr>
          </a:p>
        </p:txBody>
      </p:sp>
      <p:sp>
        <p:nvSpPr>
          <p:cNvPr id="5" name="TextBox 4">
            <a:extLst>
              <a:ext uri="{FF2B5EF4-FFF2-40B4-BE49-F238E27FC236}">
                <a16:creationId xmlns:a16="http://schemas.microsoft.com/office/drawing/2014/main" id="{ADC7E990-2CE7-76D0-F91C-68D33D596B85}"/>
              </a:ext>
            </a:extLst>
          </p:cNvPr>
          <p:cNvSpPr txBox="1"/>
          <p:nvPr/>
        </p:nvSpPr>
        <p:spPr>
          <a:xfrm>
            <a:off x="1194178" y="1557288"/>
            <a:ext cx="7485797" cy="4524315"/>
          </a:xfrm>
          <a:prstGeom prst="rect">
            <a:avLst/>
          </a:prstGeom>
          <a:noFill/>
        </p:spPr>
        <p:txBody>
          <a:bodyPr wrap="square">
            <a:spAutoFit/>
          </a:bodyPr>
          <a:lstStyle/>
          <a:p>
            <a:pPr marL="342900" indent="-342900">
              <a:buFont typeface="Arial" panose="020B0604020202020204" pitchFamily="34" charset="0"/>
              <a:buChar char="•"/>
            </a:pPr>
            <a:r>
              <a:rPr lang="en-US" sz="2400" noProof="0" dirty="0"/>
              <a:t>Some incidents may require data to be collected in such a way that it can be presented in a court of law</a:t>
            </a:r>
          </a:p>
          <a:p>
            <a:pPr marL="342900" indent="-342900">
              <a:buFont typeface="Arial" panose="020B0604020202020204" pitchFamily="34" charset="0"/>
              <a:buChar char="•"/>
            </a:pPr>
            <a:r>
              <a:rPr lang="en-US" sz="2400" noProof="0" dirty="0"/>
              <a:t>One or more first responders may take charge in these cases</a:t>
            </a:r>
          </a:p>
          <a:p>
            <a:pPr marL="342900" indent="-342900">
              <a:buFont typeface="Arial" panose="020B0604020202020204" pitchFamily="34" charset="0"/>
              <a:buChar char="•"/>
            </a:pPr>
            <a:r>
              <a:rPr lang="en-US" sz="2400" noProof="0" dirty="0"/>
              <a:t>Every IT technician should be familiar with the following procedures:</a:t>
            </a:r>
          </a:p>
          <a:p>
            <a:pPr marL="800100" lvl="1" indent="-342900">
              <a:buFont typeface="Wingdings" panose="05000000000000000000" pitchFamily="2" charset="2"/>
              <a:buChar char="Ø"/>
            </a:pPr>
            <a:r>
              <a:rPr lang="en-US" sz="2400" noProof="0" dirty="0"/>
              <a:t>Secure the area</a:t>
            </a:r>
          </a:p>
          <a:p>
            <a:pPr marL="800100" lvl="1" indent="-342900">
              <a:buFont typeface="Wingdings" panose="05000000000000000000" pitchFamily="2" charset="2"/>
              <a:buChar char="Ø"/>
            </a:pPr>
            <a:r>
              <a:rPr lang="en-US" sz="2400" noProof="0" dirty="0"/>
              <a:t>Document the scene</a:t>
            </a:r>
          </a:p>
          <a:p>
            <a:pPr marL="800100" lvl="1" indent="-342900">
              <a:buFont typeface="Wingdings" panose="05000000000000000000" pitchFamily="2" charset="2"/>
              <a:buChar char="Ø"/>
            </a:pPr>
            <a:r>
              <a:rPr lang="en-US" sz="2400" noProof="0" dirty="0"/>
              <a:t>Monitor evidence and data collection</a:t>
            </a:r>
          </a:p>
          <a:p>
            <a:pPr marL="800100" lvl="1" indent="-342900">
              <a:buFont typeface="Wingdings" panose="05000000000000000000" pitchFamily="2" charset="2"/>
              <a:buChar char="Ø"/>
            </a:pPr>
            <a:r>
              <a:rPr lang="en-US" sz="2400" noProof="0" dirty="0"/>
              <a:t>Protect the chain of custody</a:t>
            </a:r>
          </a:p>
          <a:p>
            <a:pPr marL="800100" lvl="1" indent="-342900">
              <a:buFont typeface="Wingdings" panose="05000000000000000000" pitchFamily="2" charset="2"/>
              <a:buChar char="Ø"/>
            </a:pPr>
            <a:r>
              <a:rPr lang="en-US" sz="2400" noProof="0" dirty="0"/>
              <a:t>Monitor transport of data and equipment</a:t>
            </a:r>
          </a:p>
          <a:p>
            <a:pPr marL="800100" lvl="1" indent="-342900">
              <a:buFont typeface="Wingdings" panose="05000000000000000000" pitchFamily="2" charset="2"/>
              <a:buChar char="Ø"/>
            </a:pPr>
            <a:r>
              <a:rPr lang="en-US" sz="2400" noProof="0" dirty="0"/>
              <a:t>Create a report</a:t>
            </a:r>
          </a:p>
        </p:txBody>
      </p:sp>
    </p:spTree>
    <p:extLst>
      <p:ext uri="{BB962C8B-B14F-4D97-AF65-F5344CB8AC3E}">
        <p14:creationId xmlns:p14="http://schemas.microsoft.com/office/powerpoint/2010/main" val="32807221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0212E-E434-CC71-3518-427A6DFD2D75}"/>
              </a:ext>
            </a:extLst>
          </p:cNvPr>
          <p:cNvSpPr txBox="1"/>
          <p:nvPr/>
        </p:nvSpPr>
        <p:spPr>
          <a:xfrm>
            <a:off x="4333165" y="374892"/>
            <a:ext cx="3323229" cy="584775"/>
          </a:xfrm>
          <a:prstGeom prst="rect">
            <a:avLst/>
          </a:prstGeom>
          <a:noFill/>
        </p:spPr>
        <p:txBody>
          <a:bodyPr wrap="square">
            <a:spAutoFit/>
          </a:bodyPr>
          <a:lstStyle/>
          <a:p>
            <a:pPr algn="ctr"/>
            <a:r>
              <a:rPr lang="en-US" sz="3200" b="1" noProof="0" dirty="0">
                <a:solidFill>
                  <a:srgbClr val="0070C0"/>
                </a:solidFill>
              </a:rPr>
              <a:t>Chapter Summary</a:t>
            </a:r>
            <a:endParaRPr lang="en-US" sz="3200" b="1" dirty="0">
              <a:solidFill>
                <a:srgbClr val="0070C0"/>
              </a:solidFill>
            </a:endParaRPr>
          </a:p>
        </p:txBody>
      </p:sp>
      <p:sp>
        <p:nvSpPr>
          <p:cNvPr id="5" name="TextBox 4">
            <a:extLst>
              <a:ext uri="{FF2B5EF4-FFF2-40B4-BE49-F238E27FC236}">
                <a16:creationId xmlns:a16="http://schemas.microsoft.com/office/drawing/2014/main" id="{11A525B3-ECAF-B1CB-14A7-E67F15558CC7}"/>
              </a:ext>
            </a:extLst>
          </p:cNvPr>
          <p:cNvSpPr txBox="1"/>
          <p:nvPr/>
        </p:nvSpPr>
        <p:spPr>
          <a:xfrm>
            <a:off x="1166883" y="1474119"/>
            <a:ext cx="7663217" cy="5262979"/>
          </a:xfrm>
          <a:prstGeom prst="rect">
            <a:avLst/>
          </a:prstGeom>
          <a:noFill/>
        </p:spPr>
        <p:txBody>
          <a:bodyPr wrap="square">
            <a:spAutoFit/>
          </a:bodyPr>
          <a:lstStyle/>
          <a:p>
            <a:pPr marL="342900" indent="-342900">
              <a:buFont typeface="Arial" panose="020B0604020202020204" pitchFamily="34" charset="0"/>
              <a:buChar char="•"/>
            </a:pPr>
            <a:r>
              <a:rPr lang="en-US" sz="2400" noProof="0" dirty="0"/>
              <a:t>Network management refers to the assessment, monitoring, and maintenance of all aspects of a network</a:t>
            </a:r>
          </a:p>
          <a:p>
            <a:pPr marL="342900" indent="-342900">
              <a:buFont typeface="Arial" panose="020B0604020202020204" pitchFamily="34" charset="0"/>
              <a:buChar char="•"/>
            </a:pPr>
            <a:r>
              <a:rPr lang="en-US" sz="2400" noProof="0" dirty="0"/>
              <a:t>A network monitor is a tool that continually monitors network traffic</a:t>
            </a:r>
          </a:p>
          <a:p>
            <a:pPr marL="342900" indent="-342900">
              <a:buFont typeface="Arial" panose="020B0604020202020204" pitchFamily="34" charset="0"/>
              <a:buChar char="•"/>
            </a:pPr>
            <a:r>
              <a:rPr lang="en-US" sz="2400" noProof="0" dirty="0"/>
              <a:t>Virtually every condition recognized by an OS can be recorded</a:t>
            </a:r>
          </a:p>
          <a:p>
            <a:pPr marL="342900" indent="-342900">
              <a:buFont typeface="Arial" panose="020B0604020202020204" pitchFamily="34" charset="0"/>
              <a:buChar char="•"/>
            </a:pPr>
            <a:r>
              <a:rPr lang="en-US" sz="2400" noProof="0" dirty="0"/>
              <a:t>A list of managed objects and their descriptions is kept in the MIB</a:t>
            </a:r>
          </a:p>
          <a:p>
            <a:pPr marL="342900" indent="-342900">
              <a:buFont typeface="Arial" panose="020B0604020202020204" pitchFamily="34" charset="0"/>
              <a:buChar char="•"/>
            </a:pPr>
            <a:r>
              <a:rPr lang="en-US" sz="2400" noProof="0" dirty="0"/>
              <a:t>A baseline is a report of the network’s normal state of operation and might include a range of acceptable measurements</a:t>
            </a:r>
          </a:p>
          <a:p>
            <a:pPr marL="342900" indent="-342900">
              <a:buFont typeface="Arial" panose="020B0604020202020204" pitchFamily="34" charset="0"/>
              <a:buChar char="•"/>
            </a:pPr>
            <a:r>
              <a:rPr lang="en-US" sz="2400" noProof="0" dirty="0"/>
              <a:t>Traffic shaping involves manipulating characteristics of packets, data streams, or connections to manage the type and amount of traffic traversing a network</a:t>
            </a:r>
          </a:p>
        </p:txBody>
      </p:sp>
    </p:spTree>
    <p:extLst>
      <p:ext uri="{BB962C8B-B14F-4D97-AF65-F5344CB8AC3E}">
        <p14:creationId xmlns:p14="http://schemas.microsoft.com/office/powerpoint/2010/main" val="132323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E09A2-15ED-44ED-469E-EEADC49E3C09}"/>
              </a:ext>
            </a:extLst>
          </p:cNvPr>
          <p:cNvSpPr txBox="1"/>
          <p:nvPr/>
        </p:nvSpPr>
        <p:spPr>
          <a:xfrm>
            <a:off x="4572000" y="388541"/>
            <a:ext cx="3214047" cy="584775"/>
          </a:xfrm>
          <a:prstGeom prst="rect">
            <a:avLst/>
          </a:prstGeom>
          <a:noFill/>
        </p:spPr>
        <p:txBody>
          <a:bodyPr wrap="square">
            <a:spAutoFit/>
          </a:bodyPr>
          <a:lstStyle/>
          <a:p>
            <a:pPr algn="ctr"/>
            <a:r>
              <a:rPr lang="en-US" sz="3200" b="1" noProof="0" dirty="0">
                <a:solidFill>
                  <a:srgbClr val="0070C0"/>
                </a:solidFill>
              </a:rPr>
              <a:t>Monitoring Tools</a:t>
            </a:r>
            <a:endParaRPr lang="en-US" sz="3200" b="1" dirty="0">
              <a:solidFill>
                <a:srgbClr val="0070C0"/>
              </a:solidFill>
            </a:endParaRPr>
          </a:p>
        </p:txBody>
      </p:sp>
      <p:pic>
        <p:nvPicPr>
          <p:cNvPr id="4" name="Picture 3" descr="Figure 11-1 Methods to monitor network traffic. The methods to monitor network traffic. The left figure shows the wireless monitoring. A wireless access point is connected to router and transmits traffic to the laptop below in promiscuous mode which can detect all traffic on the access point. The right figure shows inline monitoring with a device called test access point from router is installed from where all traffic is detected by monitoring software between router and switch. In port monitoring a test access point is connected to a switch where all the traffic is sent to the monitored port. With port monitoring all traffic on the switch is copied to this computer. The protocol analyzer receives traffic from switch and monitoring software detects only traffic address to this computer. ">
            <a:extLst>
              <a:ext uri="{FF2B5EF4-FFF2-40B4-BE49-F238E27FC236}">
                <a16:creationId xmlns:a16="http://schemas.microsoft.com/office/drawing/2014/main" id="{02797863-11A7-7BBF-13CF-4D6272D8E6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9202" y="1710041"/>
            <a:ext cx="7765990" cy="40493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86448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0212E-E434-CC71-3518-427A6DFD2D75}"/>
              </a:ext>
            </a:extLst>
          </p:cNvPr>
          <p:cNvSpPr txBox="1"/>
          <p:nvPr/>
        </p:nvSpPr>
        <p:spPr>
          <a:xfrm>
            <a:off x="4333165" y="374892"/>
            <a:ext cx="3323229" cy="584775"/>
          </a:xfrm>
          <a:prstGeom prst="rect">
            <a:avLst/>
          </a:prstGeom>
          <a:noFill/>
        </p:spPr>
        <p:txBody>
          <a:bodyPr wrap="square">
            <a:spAutoFit/>
          </a:bodyPr>
          <a:lstStyle/>
          <a:p>
            <a:pPr algn="ctr"/>
            <a:r>
              <a:rPr lang="en-US" sz="3200" b="1" noProof="0" dirty="0">
                <a:solidFill>
                  <a:srgbClr val="0070C0"/>
                </a:solidFill>
              </a:rPr>
              <a:t>Chapter Summary</a:t>
            </a:r>
            <a:endParaRPr lang="en-US" sz="3200" b="1" dirty="0">
              <a:solidFill>
                <a:srgbClr val="0070C0"/>
              </a:solidFill>
            </a:endParaRPr>
          </a:p>
        </p:txBody>
      </p:sp>
      <p:sp>
        <p:nvSpPr>
          <p:cNvPr id="4" name="TextBox 3">
            <a:extLst>
              <a:ext uri="{FF2B5EF4-FFF2-40B4-BE49-F238E27FC236}">
                <a16:creationId xmlns:a16="http://schemas.microsoft.com/office/drawing/2014/main" id="{34282961-BC9D-D6A3-4A31-9753D7C6D773}"/>
              </a:ext>
            </a:extLst>
          </p:cNvPr>
          <p:cNvSpPr txBox="1"/>
          <p:nvPr/>
        </p:nvSpPr>
        <p:spPr>
          <a:xfrm>
            <a:off x="1153236" y="1456427"/>
            <a:ext cx="7690514" cy="4893647"/>
          </a:xfrm>
          <a:prstGeom prst="rect">
            <a:avLst/>
          </a:prstGeom>
          <a:noFill/>
        </p:spPr>
        <p:txBody>
          <a:bodyPr wrap="square">
            <a:spAutoFit/>
          </a:bodyPr>
          <a:lstStyle/>
          <a:p>
            <a:pPr marL="342900" indent="-342900">
              <a:buFont typeface="Arial" panose="020B0604020202020204" pitchFamily="34" charset="0"/>
              <a:buChar char="•"/>
            </a:pPr>
            <a:r>
              <a:rPr lang="en-US" sz="2400" noProof="0" dirty="0"/>
              <a:t>QoS is a group of techniques for adjusting the priority a network assigns to various types of transmissions</a:t>
            </a:r>
          </a:p>
          <a:p>
            <a:pPr marL="342900" indent="-342900">
              <a:buFont typeface="Arial" panose="020B0604020202020204" pitchFamily="34" charset="0"/>
              <a:buChar char="•"/>
            </a:pPr>
            <a:r>
              <a:rPr lang="en-US" sz="2400" noProof="0" dirty="0"/>
              <a:t>The term availability refers to how consistently and reliably a file, system, or other network resource can be accessed by authorized personnel</a:t>
            </a:r>
          </a:p>
          <a:p>
            <a:pPr marL="342900" indent="-342900">
              <a:buFont typeface="Arial" panose="020B0604020202020204" pitchFamily="34" charset="0"/>
              <a:buChar char="•"/>
            </a:pPr>
            <a:r>
              <a:rPr lang="en-US" sz="2400" noProof="0" dirty="0"/>
              <a:t>A key factor in maintaining the availability of network resources is fault tolerance</a:t>
            </a:r>
          </a:p>
          <a:p>
            <a:pPr marL="342900" indent="-342900">
              <a:buFont typeface="Arial" panose="020B0604020202020204" pitchFamily="34" charset="0"/>
              <a:buChar char="•"/>
            </a:pPr>
            <a:r>
              <a:rPr lang="en-US" sz="2400" noProof="0" dirty="0"/>
              <a:t>A full backup backs up everything</a:t>
            </a:r>
          </a:p>
          <a:p>
            <a:pPr marL="342900" indent="-342900">
              <a:buFont typeface="Arial" panose="020B0604020202020204" pitchFamily="34" charset="0"/>
              <a:buChar char="•"/>
            </a:pPr>
            <a:r>
              <a:rPr lang="en-US" sz="2400" noProof="0" dirty="0"/>
              <a:t>A UPS is a battery-operated power source directly attached to one or more devices and to a power supply</a:t>
            </a:r>
          </a:p>
          <a:p>
            <a:pPr marL="342900" indent="-342900">
              <a:buFont typeface="Arial" panose="020B0604020202020204" pitchFamily="34" charset="0"/>
              <a:buChar char="•"/>
            </a:pPr>
            <a:r>
              <a:rPr lang="en-US" sz="2400" noProof="0" dirty="0"/>
              <a:t>Incident response policies specifically define the characteristics of an event that qualifies as a formal incident and the steps that should be followed</a:t>
            </a:r>
          </a:p>
        </p:txBody>
      </p:sp>
    </p:spTree>
    <p:extLst>
      <p:ext uri="{BB962C8B-B14F-4D97-AF65-F5344CB8AC3E}">
        <p14:creationId xmlns:p14="http://schemas.microsoft.com/office/powerpoint/2010/main" val="616595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0212E-E434-CC71-3518-427A6DFD2D75}"/>
              </a:ext>
            </a:extLst>
          </p:cNvPr>
          <p:cNvSpPr txBox="1"/>
          <p:nvPr/>
        </p:nvSpPr>
        <p:spPr>
          <a:xfrm>
            <a:off x="4333165" y="374892"/>
            <a:ext cx="3323229" cy="584775"/>
          </a:xfrm>
          <a:prstGeom prst="rect">
            <a:avLst/>
          </a:prstGeom>
          <a:noFill/>
        </p:spPr>
        <p:txBody>
          <a:bodyPr wrap="square">
            <a:spAutoFit/>
          </a:bodyPr>
          <a:lstStyle/>
          <a:p>
            <a:pPr algn="ctr"/>
            <a:r>
              <a:rPr lang="en-US" sz="3200" b="1" noProof="0" dirty="0">
                <a:solidFill>
                  <a:srgbClr val="0070C0"/>
                </a:solidFill>
              </a:rPr>
              <a:t>Chapter Summary</a:t>
            </a:r>
            <a:endParaRPr lang="en-US" sz="3200" b="1" dirty="0">
              <a:solidFill>
                <a:srgbClr val="0070C0"/>
              </a:solidFill>
            </a:endParaRPr>
          </a:p>
        </p:txBody>
      </p:sp>
      <p:sp>
        <p:nvSpPr>
          <p:cNvPr id="4" name="TextBox 3">
            <a:extLst>
              <a:ext uri="{FF2B5EF4-FFF2-40B4-BE49-F238E27FC236}">
                <a16:creationId xmlns:a16="http://schemas.microsoft.com/office/drawing/2014/main" id="{E6C26FF5-5B9C-1861-9ADE-0FE6852DD7E8}"/>
              </a:ext>
            </a:extLst>
          </p:cNvPr>
          <p:cNvSpPr txBox="1"/>
          <p:nvPr/>
        </p:nvSpPr>
        <p:spPr>
          <a:xfrm>
            <a:off x="1153235" y="1731099"/>
            <a:ext cx="7690513" cy="3303468"/>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Disaster recovery is the process of restoring critical functionality and data after an outage that affects more than a single system or a limited group of users</a:t>
            </a:r>
          </a:p>
          <a:p>
            <a:pPr marL="342900" indent="-342900">
              <a:spcBef>
                <a:spcPts val="1000"/>
              </a:spcBef>
              <a:buFont typeface="Arial" panose="020B0604020202020204" pitchFamily="34" charset="0"/>
              <a:buChar char="•"/>
            </a:pPr>
            <a:r>
              <a:rPr lang="en-US" sz="2400" noProof="0" dirty="0"/>
              <a:t>At a cold site, computers, devices, and connectivity necessary to rebuild a network exist</a:t>
            </a:r>
          </a:p>
          <a:p>
            <a:pPr marL="342900" indent="-342900">
              <a:spcBef>
                <a:spcPts val="1000"/>
              </a:spcBef>
              <a:buFont typeface="Arial" panose="020B0604020202020204" pitchFamily="34" charset="0"/>
              <a:buChar char="•"/>
            </a:pPr>
            <a:r>
              <a:rPr lang="en-US" sz="2400" noProof="0" dirty="0"/>
              <a:t>During some incidents, data will need to be collected in such a way that it can be presented in a court of law for the purpose of prosecuting an instigator of illegal activity</a:t>
            </a:r>
          </a:p>
        </p:txBody>
      </p:sp>
    </p:spTree>
    <p:extLst>
      <p:ext uri="{BB962C8B-B14F-4D97-AF65-F5344CB8AC3E}">
        <p14:creationId xmlns:p14="http://schemas.microsoft.com/office/powerpoint/2010/main" val="40131789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5675" y="4723908"/>
            <a:ext cx="545306" cy="54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5"/>
          <p:cNvSpPr txBox="1">
            <a:spLocks noChangeArrowheads="1"/>
          </p:cNvSpPr>
          <p:nvPr/>
        </p:nvSpPr>
        <p:spPr bwMode="auto">
          <a:xfrm>
            <a:off x="2488605" y="4778677"/>
            <a:ext cx="520303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cs typeface="Open Sans" pitchFamily="-84" charset="0"/>
              </a:defRPr>
            </a:lvl1pPr>
            <a:lvl2pPr marL="742950" indent="-28575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5pPr>
            <a:lvl6pPr marL="25146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6pPr>
            <a:lvl7pPr marL="29718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7pPr>
            <a:lvl8pPr marL="34290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8pPr>
            <a:lvl9pPr marL="38862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1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Open Sans" pitchFamily="-84" charset="0"/>
              </a:rPr>
              <a:t>http://www.facebook.com/schoolisbinus</a:t>
            </a:r>
          </a:p>
        </p:txBody>
      </p:sp>
      <p:sp>
        <p:nvSpPr>
          <p:cNvPr id="10" name="TextBox 6"/>
          <p:cNvSpPr txBox="1">
            <a:spLocks noChangeArrowheads="1"/>
          </p:cNvSpPr>
          <p:nvPr/>
        </p:nvSpPr>
        <p:spPr bwMode="auto">
          <a:xfrm>
            <a:off x="2664621" y="3926170"/>
            <a:ext cx="134739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cs typeface="Open Sans" pitchFamily="-84" charset="0"/>
              </a:defRPr>
            </a:lvl1pPr>
            <a:lvl2pPr marL="742950" indent="-28575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5pPr>
            <a:lvl6pPr marL="25146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6pPr>
            <a:lvl7pPr marL="29718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7pPr>
            <a:lvl8pPr marL="34290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8pPr>
            <a:lvl9pPr marL="38862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1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Open Sans" pitchFamily="-84" charset="0"/>
              </a:rPr>
              <a:t>SIS </a:t>
            </a:r>
            <a:r>
              <a:rPr kumimoji="0" lang="en-US" altLang="en-US" sz="2100" b="0" i="0" u="none" strike="noStrike" kern="1200" cap="none" spc="0" normalizeH="0" baseline="0" noProof="0" dirty="0" err="1">
                <a:ln>
                  <a:noFill/>
                </a:ln>
                <a:solidFill>
                  <a:prstClr val="black"/>
                </a:solidFill>
                <a:effectLst/>
                <a:uLnTx/>
                <a:uFillTx/>
                <a:latin typeface="Segoe UI" panose="020B0502040204020203" pitchFamily="34" charset="0"/>
                <a:ea typeface="MS PGothic" panose="020B0600070205080204" pitchFamily="34" charset="-128"/>
                <a:cs typeface="Open Sans" pitchFamily="-84" charset="0"/>
              </a:rPr>
              <a:t>Binus</a:t>
            </a:r>
            <a:endParaRPr kumimoji="0" lang="en-US" altLang="en-US" sz="21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Open Sans" pitchFamily="-84" charset="0"/>
            </a:endParaRPr>
          </a:p>
        </p:txBody>
      </p:sp>
      <p:sp>
        <p:nvSpPr>
          <p:cNvPr id="11" name="TextBox 7"/>
          <p:cNvSpPr txBox="1">
            <a:spLocks noChangeArrowheads="1"/>
          </p:cNvSpPr>
          <p:nvPr/>
        </p:nvSpPr>
        <p:spPr bwMode="auto">
          <a:xfrm>
            <a:off x="1608535" y="2150183"/>
            <a:ext cx="269478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cs typeface="Open Sans" pitchFamily="-84" charset="0"/>
              </a:defRPr>
            </a:lvl1pPr>
            <a:lvl2pPr marL="742950" indent="-28575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5pPr>
            <a:lvl6pPr marL="25146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6pPr>
            <a:lvl7pPr marL="29718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7pPr>
            <a:lvl8pPr marL="34290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8pPr>
            <a:lvl9pPr marL="38862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1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Open Sans" pitchFamily="-84" charset="0"/>
              </a:rPr>
              <a:t>http://sis.binus.ac.id</a:t>
            </a:r>
          </a:p>
        </p:txBody>
      </p:sp>
      <p:pic>
        <p:nvPicPr>
          <p:cNvPr id="1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043" y="2021992"/>
            <a:ext cx="70961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p:cNvSpPr txBox="1">
            <a:spLocks noChangeArrowheads="1"/>
          </p:cNvSpPr>
          <p:nvPr/>
        </p:nvSpPr>
        <p:spPr bwMode="auto">
          <a:xfrm>
            <a:off x="1810941" y="3055257"/>
            <a:ext cx="189547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1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mn-cs"/>
              </a:rPr>
              <a:t>schoolisbinus</a:t>
            </a:r>
            <a:endParaRPr kumimoji="0" lang="en-US" altLang="en-US" sz="2100" b="0" i="0" u="none" strike="noStrike" kern="1200" cap="none" spc="0" normalizeH="0" baseline="0" noProof="0" dirty="0">
              <a:ln>
                <a:noFill/>
              </a:ln>
              <a:solidFill>
                <a:prstClr val="black"/>
              </a:solidFill>
              <a:effectLst/>
              <a:uLnTx/>
              <a:uFillTx/>
              <a:latin typeface="Segoe UI" panose="020B0502040204020203" pitchFamily="34" charset="0"/>
              <a:ea typeface="+mn-ea"/>
              <a:cs typeface="+mn-cs"/>
            </a:endParaRPr>
          </a:p>
        </p:txBody>
      </p:sp>
      <p:pic>
        <p:nvPicPr>
          <p:cNvPr id="14" name="Picture 1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33475" y="2994535"/>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descr="Image result for logo youtube"/>
          <p:cNvPicPr>
            <a:picLocks noChangeAspect="1" noChangeArrowheads="1"/>
          </p:cNvPicPr>
          <p:nvPr/>
        </p:nvPicPr>
        <p:blipFill>
          <a:blip r:embed="rId6" cstate="print">
            <a:extLst>
              <a:ext uri="{28A0092B-C50C-407E-A947-70E740481C1C}">
                <a14:useLocalDpi xmlns:a14="http://schemas.microsoft.com/office/drawing/2010/main" val="0"/>
              </a:ext>
            </a:extLst>
          </a:blip>
          <a:srcRect l="16132" t="25519" r="15564" b="24585"/>
          <a:stretch>
            <a:fillRect/>
          </a:stretch>
        </p:blipFill>
        <p:spPr bwMode="auto">
          <a:xfrm>
            <a:off x="1443040" y="3873781"/>
            <a:ext cx="11620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0303" y="1160011"/>
            <a:ext cx="575072" cy="575072"/>
          </a:xfrm>
          <a:prstGeom prst="rect">
            <a:avLst/>
          </a:prstGeom>
        </p:spPr>
      </p:pic>
      <p:sp>
        <p:nvSpPr>
          <p:cNvPr id="18" name="TextBox 5"/>
          <p:cNvSpPr txBox="1">
            <a:spLocks noChangeArrowheads="1"/>
          </p:cNvSpPr>
          <p:nvPr/>
        </p:nvSpPr>
        <p:spPr bwMode="auto">
          <a:xfrm>
            <a:off x="1133475" y="1270937"/>
            <a:ext cx="242411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cs typeface="Open Sans" pitchFamily="-84" charset="0"/>
              </a:defRPr>
            </a:lvl1pPr>
            <a:lvl2pPr marL="742950" indent="-28575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5pPr>
            <a:lvl6pPr marL="25146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6pPr>
            <a:lvl7pPr marL="29718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7pPr>
            <a:lvl8pPr marL="34290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8pPr>
            <a:lvl9pPr marL="38862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1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Open Sans" pitchFamily="-84" charset="0"/>
              </a:rPr>
              <a:t>@</a:t>
            </a:r>
            <a:r>
              <a:rPr kumimoji="0" lang="en-US" altLang="en-US" sz="2100" b="0" i="0" u="none" strike="noStrike" kern="1200" cap="none" spc="0" normalizeH="0" baseline="0" noProof="0" dirty="0" err="1">
                <a:ln>
                  <a:noFill/>
                </a:ln>
                <a:solidFill>
                  <a:prstClr val="black"/>
                </a:solidFill>
                <a:effectLst/>
                <a:uLnTx/>
                <a:uFillTx/>
                <a:latin typeface="Segoe UI" panose="020B0502040204020203" pitchFamily="34" charset="0"/>
                <a:ea typeface="MS PGothic" panose="020B0600070205080204" pitchFamily="34" charset="-128"/>
                <a:cs typeface="Open Sans" pitchFamily="-84" charset="0"/>
              </a:rPr>
              <a:t>schoolisbinus</a:t>
            </a:r>
            <a:endParaRPr kumimoji="0" lang="en-US" altLang="en-US" sz="21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Open Sans" pitchFamily="-84" charset="0"/>
            </a:endParaRPr>
          </a:p>
        </p:txBody>
      </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00600" y="2133600"/>
            <a:ext cx="3121482" cy="2284358"/>
          </a:xfrm>
          <a:prstGeom prst="rect">
            <a:avLst/>
          </a:prstGeom>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04045" y="5608614"/>
            <a:ext cx="589360" cy="589360"/>
          </a:xfrm>
          <a:prstGeom prst="rect">
            <a:avLst/>
          </a:prstGeom>
        </p:spPr>
      </p:pic>
      <p:sp>
        <p:nvSpPr>
          <p:cNvPr id="16" name="TextBox 6"/>
          <p:cNvSpPr txBox="1">
            <a:spLocks noChangeArrowheads="1"/>
          </p:cNvSpPr>
          <p:nvPr/>
        </p:nvSpPr>
        <p:spPr bwMode="auto">
          <a:xfrm>
            <a:off x="2936875" y="5678166"/>
            <a:ext cx="33210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cs typeface="Open Sans" pitchFamily="-84" charset="0"/>
              </a:defRPr>
            </a:lvl1pPr>
            <a:lvl2pPr marL="742950" indent="-28575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2pPr>
            <a:lvl3pPr marL="11430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Open Sans" pitchFamily="-84" charset="0"/>
                <a:ea typeface="MS PGothic" panose="020B0600070205080204" pitchFamily="34" charset="-128"/>
              </a:defRPr>
            </a:lvl5pPr>
            <a:lvl6pPr marL="25146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6pPr>
            <a:lvl7pPr marL="29718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7pPr>
            <a:lvl8pPr marL="34290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8pPr>
            <a:lvl9pPr marL="3886200" indent="-228600" defTabSz="520700" eaLnBrk="0" fontAlgn="base" hangingPunct="0">
              <a:spcBef>
                <a:spcPct val="20000"/>
              </a:spcBef>
              <a:spcAft>
                <a:spcPct val="0"/>
              </a:spcAft>
              <a:buFont typeface="Arial" panose="020B0604020202020204" pitchFamily="34" charset="0"/>
              <a:buChar char="»"/>
              <a:defRPr sz="2000">
                <a:solidFill>
                  <a:schemeClr val="tx1"/>
                </a:solidFill>
                <a:latin typeface="Open Sans" pitchFamily="-84" charset="0"/>
                <a:ea typeface="MS PGothic"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100" b="0" i="0" u="none" strike="noStrike" kern="1200" cap="none" spc="0" normalizeH="0" baseline="0" noProof="0" dirty="0">
                <a:ln>
                  <a:noFill/>
                </a:ln>
                <a:solidFill>
                  <a:prstClr val="black"/>
                </a:solidFill>
                <a:effectLst/>
                <a:uLnTx/>
                <a:uFillTx/>
                <a:latin typeface="Segoe UI" panose="020B0502040204020203" pitchFamily="34" charset="0"/>
                <a:ea typeface="MS PGothic" panose="020B0600070205080204" pitchFamily="34" charset="-128"/>
                <a:cs typeface="Open Sans" pitchFamily="-84" charset="0"/>
              </a:rPr>
              <a:t>schoolisbinus@binus.ac.id</a:t>
            </a:r>
          </a:p>
        </p:txBody>
      </p:sp>
      <p:pic>
        <p:nvPicPr>
          <p:cNvPr id="1026" name="Picture 2" descr="Hasil gambar untuk thank you"/>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95800" y="0"/>
            <a:ext cx="3551971"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14800" y="6627168"/>
            <a:ext cx="5029200" cy="2308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Open Sans"/>
                <a:ea typeface="+mn-ea"/>
                <a:cs typeface="+mn-cs"/>
              </a:rPr>
              <a:t>http://www.drone-maniac.com/news-drone-maniac-more-and-more-popular/thank-you/</a:t>
            </a:r>
          </a:p>
        </p:txBody>
      </p:sp>
    </p:spTree>
    <p:extLst>
      <p:ext uri="{BB962C8B-B14F-4D97-AF65-F5344CB8AC3E}">
        <p14:creationId xmlns:p14="http://schemas.microsoft.com/office/powerpoint/2010/main" val="5501762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E09A2-15ED-44ED-469E-EEADC49E3C09}"/>
              </a:ext>
            </a:extLst>
          </p:cNvPr>
          <p:cNvSpPr txBox="1"/>
          <p:nvPr/>
        </p:nvSpPr>
        <p:spPr>
          <a:xfrm>
            <a:off x="4572000" y="388541"/>
            <a:ext cx="3214047" cy="584775"/>
          </a:xfrm>
          <a:prstGeom prst="rect">
            <a:avLst/>
          </a:prstGeom>
          <a:noFill/>
        </p:spPr>
        <p:txBody>
          <a:bodyPr wrap="square">
            <a:spAutoFit/>
          </a:bodyPr>
          <a:lstStyle/>
          <a:p>
            <a:pPr algn="ctr"/>
            <a:r>
              <a:rPr lang="en-US" sz="3200" b="1" noProof="0" dirty="0">
                <a:solidFill>
                  <a:srgbClr val="0070C0"/>
                </a:solidFill>
              </a:rPr>
              <a:t>Monitoring Tools</a:t>
            </a:r>
            <a:endParaRPr lang="en-US" sz="3200" b="1" dirty="0">
              <a:solidFill>
                <a:srgbClr val="0070C0"/>
              </a:solidFill>
            </a:endParaRPr>
          </a:p>
        </p:txBody>
      </p:sp>
      <p:sp>
        <p:nvSpPr>
          <p:cNvPr id="4" name="TextBox 3">
            <a:extLst>
              <a:ext uri="{FF2B5EF4-FFF2-40B4-BE49-F238E27FC236}">
                <a16:creationId xmlns:a16="http://schemas.microsoft.com/office/drawing/2014/main" id="{3E776572-06D2-D851-D192-0BFB3599B53A}"/>
              </a:ext>
            </a:extLst>
          </p:cNvPr>
          <p:cNvSpPr txBox="1"/>
          <p:nvPr/>
        </p:nvSpPr>
        <p:spPr>
          <a:xfrm>
            <a:off x="1139587" y="1665590"/>
            <a:ext cx="7567685" cy="3801041"/>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Wireless monitoring—Run monitoring software on a computer connected wirelessly to the network</a:t>
            </a:r>
          </a:p>
          <a:p>
            <a:pPr marL="342900" indent="-342900">
              <a:spcBef>
                <a:spcPts val="1000"/>
              </a:spcBef>
              <a:buFont typeface="Arial" panose="020B0604020202020204" pitchFamily="34" charset="0"/>
              <a:buChar char="•"/>
            </a:pPr>
            <a:r>
              <a:rPr lang="en-US" sz="2400" noProof="0" dirty="0"/>
              <a:t>Port mirroring—All traffic sent to any port on a switch can be sent to a mirrored port</a:t>
            </a:r>
          </a:p>
          <a:p>
            <a:pPr marL="800100" lvl="1" indent="-342900">
              <a:spcBef>
                <a:spcPts val="1000"/>
              </a:spcBef>
              <a:buFont typeface="Wingdings" panose="05000000000000000000" pitchFamily="2" charset="2"/>
              <a:buChar char="Ø"/>
            </a:pPr>
            <a:r>
              <a:rPr lang="en-US" sz="2400" noProof="0" dirty="0"/>
              <a:t>Connect that port to a computer running monitoring software</a:t>
            </a:r>
          </a:p>
          <a:p>
            <a:pPr marL="342900" indent="-342900">
              <a:spcBef>
                <a:spcPts val="1000"/>
              </a:spcBef>
              <a:buFont typeface="Arial" panose="020B0604020202020204" pitchFamily="34" charset="0"/>
              <a:buChar char="•"/>
            </a:pPr>
            <a:r>
              <a:rPr lang="en-US" sz="2400" noProof="0" dirty="0"/>
              <a:t>In-line monitoring—Install a device, called a network TAP (test access point) or packet sniffer, in line with network traffic</a:t>
            </a:r>
          </a:p>
        </p:txBody>
      </p:sp>
    </p:spTree>
    <p:extLst>
      <p:ext uri="{BB962C8B-B14F-4D97-AF65-F5344CB8AC3E}">
        <p14:creationId xmlns:p14="http://schemas.microsoft.com/office/powerpoint/2010/main" val="62879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DE09A2-15ED-44ED-469E-EEADC49E3C09}"/>
              </a:ext>
            </a:extLst>
          </p:cNvPr>
          <p:cNvSpPr txBox="1"/>
          <p:nvPr/>
        </p:nvSpPr>
        <p:spPr>
          <a:xfrm>
            <a:off x="4572000" y="388541"/>
            <a:ext cx="3214047" cy="584775"/>
          </a:xfrm>
          <a:prstGeom prst="rect">
            <a:avLst/>
          </a:prstGeom>
          <a:noFill/>
        </p:spPr>
        <p:txBody>
          <a:bodyPr wrap="square">
            <a:spAutoFit/>
          </a:bodyPr>
          <a:lstStyle/>
          <a:p>
            <a:pPr algn="ctr"/>
            <a:r>
              <a:rPr lang="en-US" sz="3200" b="1" noProof="0" dirty="0">
                <a:solidFill>
                  <a:srgbClr val="0070C0"/>
                </a:solidFill>
              </a:rPr>
              <a:t>Monitoring Tools</a:t>
            </a:r>
            <a:endParaRPr lang="en-US" sz="3200" b="1" dirty="0">
              <a:solidFill>
                <a:srgbClr val="0070C0"/>
              </a:solidFill>
            </a:endParaRPr>
          </a:p>
        </p:txBody>
      </p:sp>
      <p:sp>
        <p:nvSpPr>
          <p:cNvPr id="4" name="TextBox 3">
            <a:extLst>
              <a:ext uri="{FF2B5EF4-FFF2-40B4-BE49-F238E27FC236}">
                <a16:creationId xmlns:a16="http://schemas.microsoft.com/office/drawing/2014/main" id="{4D5CB23D-2EAE-C210-890F-5423F5750AA2}"/>
              </a:ext>
            </a:extLst>
          </p:cNvPr>
          <p:cNvSpPr txBox="1"/>
          <p:nvPr/>
        </p:nvSpPr>
        <p:spPr>
          <a:xfrm>
            <a:off x="1112292" y="1507293"/>
            <a:ext cx="7663217" cy="4555093"/>
          </a:xfrm>
          <a:prstGeom prst="rect">
            <a:avLst/>
          </a:prstGeom>
          <a:noFill/>
        </p:spPr>
        <p:txBody>
          <a:bodyPr wrap="square">
            <a:spAutoFit/>
          </a:bodyPr>
          <a:lstStyle/>
          <a:p>
            <a:pPr marL="342900" indent="-342900">
              <a:spcBef>
                <a:spcPts val="1000"/>
              </a:spcBef>
              <a:buFont typeface="Arial" panose="020B0604020202020204" pitchFamily="34" charset="0"/>
              <a:buChar char="•"/>
            </a:pPr>
            <a:r>
              <a:rPr lang="en-US" sz="2400" noProof="0" dirty="0"/>
              <a:t>All network monitoring tools can perform the following functions:</a:t>
            </a:r>
          </a:p>
          <a:p>
            <a:pPr marL="800100" lvl="1" indent="-342900">
              <a:spcBef>
                <a:spcPts val="1000"/>
              </a:spcBef>
              <a:buFont typeface="Wingdings" panose="05000000000000000000" pitchFamily="2" charset="2"/>
              <a:buChar char="Ø"/>
            </a:pPr>
            <a:r>
              <a:rPr lang="en-US" sz="2400" noProof="0" dirty="0"/>
              <a:t>Set the NIC to run in promiscuous mode to pass all traffic to the monitoring software</a:t>
            </a:r>
          </a:p>
          <a:p>
            <a:pPr marL="800100" lvl="1" indent="-342900">
              <a:spcBef>
                <a:spcPts val="1000"/>
              </a:spcBef>
              <a:buFont typeface="Wingdings" panose="05000000000000000000" pitchFamily="2" charset="2"/>
              <a:buChar char="Ø"/>
            </a:pPr>
            <a:r>
              <a:rPr lang="en-US" sz="2400" noProof="0" dirty="0"/>
              <a:t>Continuously monitor network traffic on a segment</a:t>
            </a:r>
          </a:p>
          <a:p>
            <a:pPr marL="800100" lvl="1" indent="-342900">
              <a:spcBef>
                <a:spcPts val="1000"/>
              </a:spcBef>
              <a:buFont typeface="Wingdings" panose="05000000000000000000" pitchFamily="2" charset="2"/>
              <a:buChar char="Ø"/>
            </a:pPr>
            <a:r>
              <a:rPr lang="en-US" sz="2400" noProof="0" dirty="0"/>
              <a:t>Capture network data transmitted on a segment</a:t>
            </a:r>
          </a:p>
          <a:p>
            <a:pPr marL="800100" lvl="1" indent="-342900">
              <a:spcBef>
                <a:spcPts val="1000"/>
              </a:spcBef>
              <a:buFont typeface="Wingdings" panose="05000000000000000000" pitchFamily="2" charset="2"/>
              <a:buChar char="Ø"/>
            </a:pPr>
            <a:r>
              <a:rPr lang="en-US" sz="2400" noProof="0" dirty="0"/>
              <a:t>Capture frames sent to or from a specific node</a:t>
            </a:r>
          </a:p>
          <a:p>
            <a:pPr marL="800100" lvl="1" indent="-342900">
              <a:spcBef>
                <a:spcPts val="1000"/>
              </a:spcBef>
              <a:buFont typeface="Wingdings" panose="05000000000000000000" pitchFamily="2" charset="2"/>
              <a:buChar char="Ø"/>
            </a:pPr>
            <a:r>
              <a:rPr lang="en-US" sz="2400" noProof="0" dirty="0"/>
              <a:t>Reproduce network conditions by transmitting a selected amount and type of data</a:t>
            </a:r>
          </a:p>
          <a:p>
            <a:pPr marL="800100" lvl="1" indent="-342900">
              <a:spcBef>
                <a:spcPts val="1000"/>
              </a:spcBef>
              <a:buFont typeface="Wingdings" panose="05000000000000000000" pitchFamily="2" charset="2"/>
              <a:buChar char="Ø"/>
            </a:pPr>
            <a:r>
              <a:rPr lang="en-US" sz="2400" noProof="0" dirty="0"/>
              <a:t>Generate statistics about network activity</a:t>
            </a:r>
          </a:p>
        </p:txBody>
      </p:sp>
    </p:spTree>
    <p:extLst>
      <p:ext uri="{BB962C8B-B14F-4D97-AF65-F5344CB8AC3E}">
        <p14:creationId xmlns:p14="http://schemas.microsoft.com/office/powerpoint/2010/main" val="2669613111"/>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3501</Words>
  <Application>Microsoft Office PowerPoint</Application>
  <PresentationFormat>On-screen Show (4:3)</PresentationFormat>
  <Paragraphs>497</Paragraphs>
  <Slides>72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Open Sans</vt:lpstr>
      <vt:lpstr>Segoe UI</vt:lpstr>
      <vt:lpstr>Symbol</vt:lpstr>
      <vt:lpstr>Wingdings</vt:lpstr>
      <vt:lpstr>Template PPT 2015</vt:lpstr>
      <vt:lpstr>Network Performance and Recovery  Session 12</vt:lpstr>
      <vt:lpstr>PowerPoint Presentation</vt:lpstr>
      <vt:lpstr>Student will be able to :</vt:lpstr>
      <vt:lpstr>After studying this chapter, student will be able 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business model and why should it be innovated?  Session 1-2</dc:title>
  <dc:creator>Harijanto Pangestu, S.Kom., M.Kom.</dc:creator>
  <cp:lastModifiedBy>Harijanto Pangestu, S.Kom., M.Kom.</cp:lastModifiedBy>
  <cp:revision>35</cp:revision>
  <dcterms:created xsi:type="dcterms:W3CDTF">2022-06-24T07:44:03Z</dcterms:created>
  <dcterms:modified xsi:type="dcterms:W3CDTF">2022-07-18T08:50:43Z</dcterms:modified>
</cp:coreProperties>
</file>