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5"/>
  </p:notesMasterIdLst>
  <p:sldIdLst>
    <p:sldId id="256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7" r:id="rId10"/>
    <p:sldId id="275" r:id="rId11"/>
    <p:sldId id="27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86562" autoAdjust="0"/>
  </p:normalViewPr>
  <p:slideViewPr>
    <p:cSldViewPr>
      <p:cViewPr varScale="1">
        <p:scale>
          <a:sx n="92" d="100"/>
          <a:sy n="92" d="100"/>
        </p:scale>
        <p:origin x="90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7FA11449-4EB5-4E0E-820E-0423F97A6277}" type="datetimeFigureOut">
              <a:rPr lang="ru-RU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0233D74C-3B00-498B-962A-150051E474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3228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 уважаемые предстатель и члены государственной квалификационной комиссии, предоставляю вашему вниманию дипломный проект на тему ПС «Учёт выпуска и реализации продукции в ООО «Вактайм» г. Сморгонь»</a:t>
            </a:r>
          </a:p>
        </p:txBody>
      </p:sp>
      <p:sp>
        <p:nvSpPr>
          <p:cNvPr id="1536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C58AC58-46AF-4B9C-8927-279E5701B36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Окно отчёта по использованию материалов предоставляет информацию о том, какие материалы были задействованы при производстве конкретных изделий, с указанием их количества и стоимости.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379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Окно статистики продаж отображает диаграммы с динамикой реализованной продукции, позволяя анализировать объёмы продаж с разбивкой по месяцам или годам.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798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Заметки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ru-RU" dirty="0"/>
                  <a:t>Экономический эффект от внедрения программного продукта выражается в значительной экономии рабочего времени сотрудников (до 995ч в год), сокращении ручных операций и снижении ошибок при расчётах. Годовой экономический эффект составляет 27927,65 рублей.</a:t>
                </a:r>
              </a:p>
            </p:txBody>
          </p:sp>
        </mc:Choice>
        <mc:Fallback xmlns="">
          <p:sp>
            <p:nvSpPr>
              <p:cNvPr id="35842" name="Заметки 2"/>
              <p:cNvSpPr>
                <a:spLocks noGrp="1"/>
              </p:cNvSpPr>
              <p:nvPr>
                <p:ph type="body" idx="1"/>
              </p:nvPr>
            </p:nvSpPr>
            <p:spPr bwMode="auto">
              <a:noFill/>
            </p:spPr>
            <p:txBody>
              <a:bodyPr wrap="square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spcBef>
                    <a:spcPct val="0"/>
                  </a:spcBef>
                </a:pPr>
                <a:r>
                  <a:rPr lang="ru-RU" dirty="0"/>
                  <a:t>  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 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Зо</a:t>
                </a:r>
                <a:r>
                  <a:rPr lang="ru-RU" dirty="0"/>
                  <a:t> – </a:t>
                </a:r>
                <a:r>
                  <a:rPr lang="ru-RU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432,96</a:t>
                </a:r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; (зарплата)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Зд</a:t>
                </a:r>
                <a:r>
                  <a:rPr lang="ru-RU" dirty="0"/>
                  <a:t> –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64,94</a:t>
                </a:r>
                <a:r>
                  <a:rPr lang="ru-RU" dirty="0"/>
                  <a:t> </a:t>
                </a:r>
                <a:r>
                  <a:rPr lang="ru-RU" dirty="0" err="1"/>
                  <a:t>руб</a:t>
                </a:r>
                <a:r>
                  <a:rPr lang="ru-RU" dirty="0"/>
                  <a:t>, рассчитано по формуле 3 ; (дополнительная зарплата)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 err="1"/>
                  <a:t>Отчисл.соц.нужды</a:t>
                </a:r>
                <a:r>
                  <a:rPr lang="ru-RU" dirty="0"/>
                  <a:t>.  – </a:t>
                </a:r>
                <a:r>
                  <a:rPr lang="be-BY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169,28</a:t>
                </a:r>
                <a:r>
                  <a:rPr lang="ru-RU" dirty="0"/>
                  <a:t> рублей, рассчитано по формулам 4.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Тогда годовой фонд заработной платы равен:  все складываем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Условная  экономия  по заработной плате составит:</a:t>
                </a:r>
              </a:p>
              <a:p>
                <a:pPr>
                  <a:spcBef>
                    <a:spcPct val="0"/>
                  </a:spcBef>
                </a:pPr>
                <a:r>
                  <a:rPr lang="ru-RU" dirty="0"/>
                  <a:t> руб.	                  ГДФЗП+ К </a:t>
                </a: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0.49</a:t>
                </a:r>
                <a:r>
                  <a:rPr lang="ru-RU" dirty="0"/>
                  <a:t>=</a:t>
                </a:r>
                <a:r>
                  <a:rPr lang="be-BY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8010,57</a:t>
                </a:r>
                <a:r>
                  <a:rPr lang="ru-RU" dirty="0"/>
                  <a:t>          (16)</a:t>
                </a:r>
              </a:p>
              <a:p>
                <a:pPr>
                  <a:spcBef>
                    <a:spcPct val="0"/>
                  </a:spcBef>
                </a:pPr>
                <a:r>
                  <a:rPr lang="ru-RU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Вывод. Условный экономический эффект от внедрения программного средства «Учет платных образовательных услуг в школе» составит 6897,41 рублей. </a:t>
                </a:r>
                <a:endParaRPr lang="ru-RU" dirty="0"/>
              </a:p>
            </p:txBody>
          </p:sp>
        </mc:Fallback>
      </mc:AlternateContent>
      <p:sp>
        <p:nvSpPr>
          <p:cNvPr id="35843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99F225-F007-45CB-838E-857206E3B82F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Перспективы развития проекта:</a:t>
            </a:r>
            <a:endParaRPr lang="ru-BY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интеграция с внешними системами: внедрение API для обмена данными с ERP‑системой предприятия и системой электронного документооборота;</a:t>
            </a:r>
            <a:endParaRPr lang="ru-BY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мобильное приложение или веб‑клиент: удалённый доступ к системе для менеджеров по продажам и руководителей цехов;</a:t>
            </a:r>
            <a:endParaRPr lang="ru-BY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автоматизация учёта по штрих‑кодам: использование сканеров для приёмки материалов и списания готовой продукции.</a:t>
            </a:r>
            <a:endParaRPr lang="ru-BY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ru-RU" dirty="0"/>
            </a:br>
            <a:r>
              <a:rPr lang="ru-RU" dirty="0"/>
              <a:t>В результате реализации дипломного проекта разработано решение для учёта выпуска и реализации продукции, адаптированное к изменениям бизнес‑процессов ООО «Вактайм». Программа обеспечивает прозрачность данных, гибкость настройки и может быть расширена дополнительными модулями в будущем.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47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ru-RU" dirty="0"/>
              <a:t>Целью проекта является разработка интуитивно понятного и надёжного программного обеспечения, которое позволит оптимизировать и упростить процесс учёта выпуска и реализации продукции на предприятии, обеспечив прозрачность данных и снижение трудозатрат на оформление отчётности.</a:t>
            </a:r>
          </a:p>
          <a:p>
            <a:pPr>
              <a:spcBef>
                <a:spcPct val="0"/>
              </a:spcBef>
            </a:pPr>
            <a:endParaRPr lang="ru-RU" dirty="0"/>
          </a:p>
        </p:txBody>
      </p:sp>
      <p:sp>
        <p:nvSpPr>
          <p:cNvPr id="17411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C19985-3EFE-40C4-B61B-FA3F079D13C3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19459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79D24B-52AE-4209-B380-7AF9A1FC661B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Образ слайда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2550" indent="0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F45E9C8-6DFB-48CE-A9BB-1BB93442F180}" type="slidenum">
              <a:rPr lang="ru-RU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877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Окно авторизации обеспечивает надёжный вход в систему: пользователь вводит логин и пароль, после чего происходит проверка данных и предоставление доступа к функционалу. Главное окно объединяет основные модули и меню навигации, позволяя быстро переключаться между справочниками и отчётами.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7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окне справочника материалов пользователь может создавать, редактировать и удалять записи о сырье и компонентах, необходимых для производства. Для каждого материала задаются наименование, единица измерения и цена, что является основой расчёта себестоимости продукции.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880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Окно договоров предназначено для оформления новых договоров на реализацию продукции. Пользователь выбирает контрагента из справочника, указывает срок исполнения и необходимое количество продукции. Все данные сохраняются в базе и используются при дальнейшем оформлении накладных и отчётности.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25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Окно печати</a:t>
            </a:r>
            <a:r>
              <a:rPr lang="en-US" dirty="0"/>
              <a:t> </a:t>
            </a:r>
            <a:r>
              <a:rPr lang="ru-RU" dirty="0"/>
              <a:t>документов предназначено для формирования текстовых бланков в формате PDF: все поля заполняются данными из базы, после чего документ можно распечатать или экспортировать для передачи контрагенту.</a:t>
            </a:r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33D74C-3B00-498B-962A-150051E474E5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077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089E3-F375-4146-8BFE-672DFA13566E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EFE99D-AB1D-41AC-99AB-96F55AAC82A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F9BE2A-FD4B-447B-A018-9F595F05BE20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5C1ADA-6401-4965-B65F-74248C2D5D1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23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1251B5-9505-444D-A52D-07BE6357EFFF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4CD29-C3AA-4079-98AD-4B99F699EFC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577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2F38B9-85E2-4780-A283-BA1D2A4A72C4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343EF1-8698-4700-9C41-45756115B44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7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421E1-F7F3-4546-8401-FD0B6A5573F1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1D972F-E2F8-4915-A185-D2C47D6100F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00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22BBD2F-85E7-46B9-83F9-0629DE3DCD0E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851C12-1F8C-4E16-93ED-081D00245AE7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2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5BE905-B181-4C44-AD35-3B3DCCA0928A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67EBD-F247-4D79-A6D9-E46E4622B96C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50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3D7F7-8D2E-4054-AEAD-9C41609EB2E9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9B0AC2-FF18-4801-B3DA-31686D599A1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10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37B2E7-A088-4705-979C-6DD912993EF2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EAEA68-08D9-4EFC-AF1A-BD9FDA9D092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86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A1C93D6-516B-43A0-8331-44F5D6D471C1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62ED8A-4DD5-40E0-8E72-87E5AF9D8C61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21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38FBD1-4EBF-4D2E-9F8A-6167362A1CBF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55244F-4FAA-46FF-9BCA-BD6EC651EA9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4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173FC7-B1EB-4B0C-A917-3D097C29EC4B}" type="datetimeFigureOut">
              <a:rPr lang="ru-RU" smtClean="0"/>
              <a:pPr>
                <a:defRPr/>
              </a:pPr>
              <a:t>26.06.2025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72693A9-AFAE-4FFD-8F20-50BA1B2E40AA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4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5">
            <a:extLst>
              <a:ext uri="{FF2B5EF4-FFF2-40B4-BE49-F238E27FC236}">
                <a16:creationId xmlns:a16="http://schemas.microsoft.com/office/drawing/2014/main" id="{1567797F-238F-446C-97B5-776042F87C34}"/>
              </a:ext>
            </a:extLst>
          </p:cNvPr>
          <p:cNvSpPr txBox="1"/>
          <p:nvPr/>
        </p:nvSpPr>
        <p:spPr>
          <a:xfrm>
            <a:off x="1524000" y="12857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УО «Ошмянский государственный аграрно-экономический колледж» 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0D507D7-A32C-4619-9E43-072979F27673}"/>
              </a:ext>
            </a:extLst>
          </p:cNvPr>
          <p:cNvSpPr txBox="1"/>
          <p:nvPr/>
        </p:nvSpPr>
        <p:spPr>
          <a:xfrm>
            <a:off x="1524001" y="2352426"/>
            <a:ext cx="9143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Программное средство «Учёт выпуска и реализации продукции в ООО «Вактайм»</a:t>
            </a:r>
            <a:endParaRPr lang="en-US" sz="32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г. Сморгонь»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E905BE-56E2-4742-A384-3553C69EF60E}"/>
              </a:ext>
            </a:extLst>
          </p:cNvPr>
          <p:cNvSpPr/>
          <p:nvPr/>
        </p:nvSpPr>
        <p:spPr>
          <a:xfrm>
            <a:off x="1524000" y="4514398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Разработчик:</a:t>
            </a:r>
            <a:r>
              <a:rPr lang="en-US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Грачёв Денис Сергеевич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E8F5562-B9E8-44FA-8D44-0DD0BC1CE3E2}"/>
              </a:ext>
            </a:extLst>
          </p:cNvPr>
          <p:cNvSpPr/>
          <p:nvPr/>
        </p:nvSpPr>
        <p:spPr>
          <a:xfrm>
            <a:off x="1523999" y="5194631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Руководитель: Цендровская Мария Павловна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D11E6-B73D-4F54-9CC5-2CA163B4E489}"/>
              </a:ext>
            </a:extLst>
          </p:cNvPr>
          <p:cNvSpPr/>
          <p:nvPr/>
        </p:nvSpPr>
        <p:spPr>
          <a:xfrm>
            <a:off x="1524000" y="6198812"/>
            <a:ext cx="914400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32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Ошмяны 2025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B47E689-035F-46B1-896C-CCDA6E99DEE5}"/>
              </a:ext>
            </a:extLst>
          </p:cNvPr>
          <p:cNvSpPr/>
          <p:nvPr/>
        </p:nvSpPr>
        <p:spPr>
          <a:xfrm>
            <a:off x="1523999" y="1571037"/>
            <a:ext cx="91439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2836586" y="6021288"/>
            <a:ext cx="6518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«Отчёт по использованию материалов»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61899C-6E13-17C1-8559-D40DD8F36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586" y="1060530"/>
            <a:ext cx="6518825" cy="487692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26295D86-CBD0-70CB-6104-9D2A76833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1124744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472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2855640" y="5865275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«Статистика продаж»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A7C003-D4DC-D9D7-E0A7-B51B7EF9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840" y="992725"/>
            <a:ext cx="8976320" cy="487255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B7A0479-9EDA-2091-CC14-1055A486C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3"/>
            <a:ext cx="10515600" cy="1051484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40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8021" y="1"/>
            <a:ext cx="9487966" cy="126875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6600" b="1" dirty="0">
                <a:latin typeface="Times New Roman" pitchFamily="18" charset="0"/>
                <a:cs typeface="Times New Roman" pitchFamily="18" charset="0"/>
              </a:rPr>
              <a:t>Экономический эффект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1384" y="1340768"/>
            <a:ext cx="11161240" cy="4895850"/>
          </a:xfrm>
        </p:spPr>
        <p:txBody>
          <a:bodyPr>
            <a:normAutofit/>
          </a:bodyPr>
          <a:lstStyle/>
          <a:p>
            <a:pPr marL="0" indent="0" algn="just" defTabSz="890588">
              <a:buNone/>
              <a:defRPr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Программное средство позволяет сэкономить 995 часов рабочего времени бухгалтера.</a:t>
            </a:r>
          </a:p>
          <a:p>
            <a:pPr marL="0" indent="0" algn="just" defTabSz="890588">
              <a:buNone/>
              <a:defRPr/>
            </a:pPr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4400" dirty="0">
                <a:latin typeface="Times New Roman" pitchFamily="18" charset="0"/>
                <a:cs typeface="Times New Roman" pitchFamily="18" charset="0"/>
              </a:rPr>
              <a:t>Экономический эффект от внедрения данного программного продукта составит 27927,65 рублей в год.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96751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6600" b="1" dirty="0">
                <a:latin typeface="Times New Roman" pitchFamily="18" charset="0"/>
                <a:cs typeface="Times New Roman" pitchFamily="18" charset="0"/>
              </a:rPr>
              <a:t>Результаты и выводы</a:t>
            </a:r>
          </a:p>
        </p:txBody>
      </p:sp>
      <p:sp>
        <p:nvSpPr>
          <p:cNvPr id="36866" name="Объект 2"/>
          <p:cNvSpPr>
            <a:spLocks noGrp="1"/>
          </p:cNvSpPr>
          <p:nvPr>
            <p:ph idx="1"/>
          </p:nvPr>
        </p:nvSpPr>
        <p:spPr>
          <a:xfrm>
            <a:off x="515380" y="1988840"/>
            <a:ext cx="11161240" cy="28803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itchFamily="18" charset="0"/>
              </a:rPr>
              <a:t> 	</a:t>
            </a:r>
            <a:r>
              <a:rPr lang="ru-RU" sz="4400" dirty="0">
                <a:latin typeface="Times New Roman" panose="02020603050405020304" pitchFamily="18" charset="0"/>
                <a:cs typeface="Times New Roman" pitchFamily="18" charset="0"/>
              </a:rPr>
              <a:t>Результатом дипломного проекта является программный продукт «Учёт выпуска и реализации продукции в ООО «Вактайм» г. </a:t>
            </a:r>
            <a:r>
              <a:rPr lang="ru-RU" sz="4400">
                <a:latin typeface="Times New Roman" panose="02020603050405020304" pitchFamily="18" charset="0"/>
                <a:cs typeface="Times New Roman" pitchFamily="18" charset="0"/>
              </a:rPr>
              <a:t>Сморгонь».</a:t>
            </a:r>
            <a:endParaRPr lang="ru-RU" sz="4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itchFamily="18" charset="0"/>
              </a:rPr>
              <a:t> 	</a:t>
            </a:r>
            <a:endParaRPr lang="ru-RU" sz="44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C939CE-64CA-4FD2-B556-4AB491A3A928}"/>
              </a:ext>
            </a:extLst>
          </p:cNvPr>
          <p:cNvSpPr/>
          <p:nvPr/>
        </p:nvSpPr>
        <p:spPr>
          <a:xfrm>
            <a:off x="1524000" y="1674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6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Цель</a:t>
            </a:r>
            <a:endParaRPr lang="ru-RU" sz="40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8554EA64-5523-4478-BFE6-4183CA725E32}"/>
              </a:ext>
            </a:extLst>
          </p:cNvPr>
          <p:cNvSpPr txBox="1"/>
          <p:nvPr/>
        </p:nvSpPr>
        <p:spPr>
          <a:xfrm>
            <a:off x="767408" y="1340768"/>
            <a:ext cx="106571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средство «Учёт выпуска и реализации продукции в ООО «Вактайм» г. Сморгонь», использование которого позволит упростить ведение учёта выпуска и реализации  продукции.</a:t>
            </a:r>
            <a:endParaRPr lang="ru-RU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EC31649-2BCC-4562-9CF7-23C45E24F05E}"/>
              </a:ext>
            </a:extLst>
          </p:cNvPr>
          <p:cNvSpPr/>
          <p:nvPr/>
        </p:nvSpPr>
        <p:spPr>
          <a:xfrm>
            <a:off x="1524000" y="16748"/>
            <a:ext cx="9144000" cy="110799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6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Задачи</a:t>
            </a:r>
            <a:endParaRPr lang="ru-RU" sz="3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1CC924B2-9844-4C37-AA79-1420B3F3A793}"/>
              </a:ext>
            </a:extLst>
          </p:cNvPr>
          <p:cNvSpPr txBox="1"/>
          <p:nvPr/>
        </p:nvSpPr>
        <p:spPr>
          <a:xfrm>
            <a:off x="659396" y="1268760"/>
            <a:ext cx="1087320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Times New Roman" panose="02020603050405020304" pitchFamily="18" charset="0"/>
              <a:buChar char="‒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текущую систему учёта выпуска и реализации продукции на предприятии ООО «Вактайм»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Times New Roman" panose="02020603050405020304" pitchFamily="18" charset="0"/>
              <a:buChar char="‒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требования к программному средству для автоматизации учёта выпуска и реализации продукции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Times New Roman" panose="02020603050405020304" pitchFamily="18" charset="0"/>
              <a:buChar char="‒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программного средства, включая информационную модель и структуру базы данных;</a:t>
            </a:r>
          </a:p>
          <a:p>
            <a:pPr marL="457200" indent="-457200" algn="just">
              <a:buFont typeface="Times New Roman" panose="02020603050405020304" pitchFamily="18" charset="0"/>
              <a:buChar char="‒"/>
            </a:pP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программного средства на предмет корректности учёта и удобства использования.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">
            <a:extLst>
              <a:ext uri="{FF2B5EF4-FFF2-40B4-BE49-F238E27FC236}">
                <a16:creationId xmlns:a16="http://schemas.microsoft.com/office/drawing/2014/main" id="{EE8A1EAA-B591-4D06-A174-03792B708D3B}"/>
              </a:ext>
            </a:extLst>
          </p:cNvPr>
          <p:cNvSpPr txBox="1"/>
          <p:nvPr/>
        </p:nvSpPr>
        <p:spPr>
          <a:xfrm>
            <a:off x="1524000" y="16748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ru-RU" sz="6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Актуальность</a:t>
            </a:r>
            <a:endParaRPr lang="ru-RU" sz="36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539F9969-0069-4283-A2E6-98CC68DE6465}"/>
              </a:ext>
            </a:extLst>
          </p:cNvPr>
          <p:cNvSpPr txBox="1"/>
          <p:nvPr/>
        </p:nvSpPr>
        <p:spPr>
          <a:xfrm>
            <a:off x="479376" y="1268760"/>
            <a:ext cx="112332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BY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Правильная организация учёта выпуска реализации продукции обеспечивает достоверность данных, позволяет формировать корректную бухгалтерскую и управленческую отчётность, а также принимать обоснованные управленческие решения.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9356" y="332656"/>
            <a:ext cx="11593288" cy="1325563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6600" b="1" dirty="0">
                <a:latin typeface="Times New Roman" panose="02020603050405020304" pitchFamily="18" charset="0"/>
                <a:cs typeface="Times New Roman" pitchFamily="18" charset="0"/>
              </a:rPr>
              <a:t>Программное обеспечение</a:t>
            </a:r>
          </a:p>
        </p:txBody>
      </p:sp>
      <p:sp>
        <p:nvSpPr>
          <p:cNvPr id="22530" name="Объект 2"/>
          <p:cNvSpPr>
            <a:spLocks noGrp="1"/>
          </p:cNvSpPr>
          <p:nvPr>
            <p:ph idx="1"/>
          </p:nvPr>
        </p:nvSpPr>
        <p:spPr>
          <a:xfrm>
            <a:off x="1649760" y="1906184"/>
            <a:ext cx="8892480" cy="3045631"/>
          </a:xfrm>
        </p:spPr>
        <p:txBody>
          <a:bodyPr>
            <a:noAutofit/>
          </a:bodyPr>
          <a:lstStyle/>
          <a:p>
            <a:pPr>
              <a:buFont typeface="Times New Roman" panose="02020603050405020304" pitchFamily="18" charset="0"/>
              <a:buChar char="‒"/>
            </a:pPr>
            <a:r>
              <a:rPr lang="ru-RU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 2022;</a:t>
            </a:r>
            <a:endParaRPr lang="ru-RU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EntityFramework</a:t>
            </a:r>
            <a:r>
              <a:rPr lang="ru-RU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9.0.0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‒"/>
            </a:pP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MaterialDesign</a:t>
            </a:r>
            <a:r>
              <a:rPr lang="ru-RU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5.2.1</a:t>
            </a:r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‒"/>
            </a:pP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LiveCharts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2.0.0-rc5.4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CA1D2-3FC7-4629-880F-5B0DE5CDF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Рисунок 18" descr="Изображение выглядит как текст, снимок экрана, программное обеспечение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61FD1F1-FCA1-1488-6B2F-0199808D1C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772816"/>
            <a:ext cx="5440260" cy="3034456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4CB6CB0-AF6C-22AC-E8C8-0F9DD15B5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364" y="1772816"/>
            <a:ext cx="5440260" cy="30344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29E81A4-84BC-6AE1-91FA-0B9E479F2900}"/>
              </a:ext>
            </a:extLst>
          </p:cNvPr>
          <p:cNvSpPr txBox="1"/>
          <p:nvPr/>
        </p:nvSpPr>
        <p:spPr>
          <a:xfrm>
            <a:off x="1625245" y="4807269"/>
            <a:ext cx="3148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«Авторизации»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FB62A-4481-D2E7-2EC8-1D3B80A41F4D}"/>
              </a:ext>
            </a:extLst>
          </p:cNvPr>
          <p:cNvSpPr txBox="1"/>
          <p:nvPr/>
        </p:nvSpPr>
        <p:spPr>
          <a:xfrm>
            <a:off x="7974467" y="4807269"/>
            <a:ext cx="2036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6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3359696" y="583271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«Справочник продукции»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FA1ACCF-CC6B-3F91-6DC1-D59196E0F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832" y="1265540"/>
            <a:ext cx="9120336" cy="4326920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2E06724-2EE2-45FC-6671-BEC6B68E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5285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5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3359696" y="5832715"/>
            <a:ext cx="5472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«Договора»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 descr="Изображение выглядит как текст, снимок экрана, число, Шрифт">
            <a:extLst>
              <a:ext uri="{FF2B5EF4-FFF2-40B4-BE49-F238E27FC236}">
                <a16:creationId xmlns:a16="http://schemas.microsoft.com/office/drawing/2014/main" id="{E0AC2D15-24F5-B1A9-D3C0-5D03B1ABB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54" y="1264981"/>
            <a:ext cx="9122692" cy="4328038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5A3AA2A2-9BF0-8918-C1F3-1D9A41F6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5285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5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E11F3-B532-4797-96C8-2A130FE27B8A}"/>
              </a:ext>
            </a:extLst>
          </p:cNvPr>
          <p:cNvSpPr txBox="1"/>
          <p:nvPr/>
        </p:nvSpPr>
        <p:spPr>
          <a:xfrm>
            <a:off x="2855640" y="5909101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Окно «Печать документов»</a:t>
            </a:r>
            <a:endParaRPr lang="ru-BY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6172BC-2C1E-65C0-57EF-937EFA193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918" y="1052736"/>
            <a:ext cx="8246164" cy="4960203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0ED8F56-F018-95E0-B7FF-7FF790F3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2735"/>
          </a:xfrm>
        </p:spPr>
        <p:txBody>
          <a:bodyPr>
            <a:normAutofit/>
          </a:bodyPr>
          <a:lstStyle/>
          <a:p>
            <a:pPr algn="ctr"/>
            <a:r>
              <a:rPr lang="ru-RU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Окна программы</a:t>
            </a:r>
            <a:endParaRPr lang="ru-BY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628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1424</TotalTime>
  <Words>682</Words>
  <Application>Microsoft Office PowerPoint</Application>
  <PresentationFormat>Широкоэкранный</PresentationFormat>
  <Paragraphs>67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 2013–2022</vt:lpstr>
      <vt:lpstr>Презентация PowerPoint</vt:lpstr>
      <vt:lpstr>Презентация PowerPoint</vt:lpstr>
      <vt:lpstr>Презентация PowerPoint</vt:lpstr>
      <vt:lpstr>Презентация PowerPoint</vt:lpstr>
      <vt:lpstr>Программное обеспечение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Окна программы</vt:lpstr>
      <vt:lpstr>Экономический эффект</vt:lpstr>
      <vt:lpstr>Результаты и выводы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DENIS</cp:lastModifiedBy>
  <cp:revision>178</cp:revision>
  <dcterms:created xsi:type="dcterms:W3CDTF">2013-06-09T17:35:09Z</dcterms:created>
  <dcterms:modified xsi:type="dcterms:W3CDTF">2025-06-26T05:14:36Z</dcterms:modified>
</cp:coreProperties>
</file>